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36"/>
  </p:notesMasterIdLst>
  <p:handoutMasterIdLst>
    <p:handoutMasterId r:id="rId37"/>
  </p:handoutMasterIdLst>
  <p:sldIdLst>
    <p:sldId id="296" r:id="rId5"/>
    <p:sldId id="1322" r:id="rId6"/>
    <p:sldId id="1323" r:id="rId7"/>
    <p:sldId id="4483" r:id="rId8"/>
    <p:sldId id="4626" r:id="rId9"/>
    <p:sldId id="676" r:id="rId10"/>
    <p:sldId id="306" r:id="rId11"/>
    <p:sldId id="4554" r:id="rId12"/>
    <p:sldId id="4557" r:id="rId13"/>
    <p:sldId id="4597" r:id="rId14"/>
    <p:sldId id="4612" r:id="rId15"/>
    <p:sldId id="4613" r:id="rId16"/>
    <p:sldId id="4614" r:id="rId17"/>
    <p:sldId id="4598" r:id="rId18"/>
    <p:sldId id="4599" r:id="rId19"/>
    <p:sldId id="4615" r:id="rId20"/>
    <p:sldId id="4600" r:id="rId21"/>
    <p:sldId id="4616" r:id="rId22"/>
    <p:sldId id="4617" r:id="rId23"/>
    <p:sldId id="4624" r:id="rId24"/>
    <p:sldId id="4502" r:id="rId25"/>
    <p:sldId id="4618" r:id="rId26"/>
    <p:sldId id="4619" r:id="rId27"/>
    <p:sldId id="4620" r:id="rId28"/>
    <p:sldId id="4622" r:id="rId29"/>
    <p:sldId id="4623" r:id="rId30"/>
    <p:sldId id="4609" r:id="rId31"/>
    <p:sldId id="4625" r:id="rId32"/>
    <p:sldId id="4588" r:id="rId33"/>
    <p:sldId id="4518" r:id="rId34"/>
    <p:sldId id="678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1">
          <p15:clr>
            <a:srgbClr val="A4A3A4"/>
          </p15:clr>
        </p15:guide>
        <p15:guide id="2" orient="horz" pos="542">
          <p15:clr>
            <a:srgbClr val="A4A3A4"/>
          </p15:clr>
        </p15:guide>
        <p15:guide id="3" orient="horz" pos="3097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2880">
          <p15:clr>
            <a:srgbClr val="A4A3A4"/>
          </p15:clr>
        </p15:guide>
        <p15:guide id="6" pos="282">
          <p15:clr>
            <a:srgbClr val="A4A3A4"/>
          </p15:clr>
        </p15:guide>
        <p15:guide id="7" pos="46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chneiter" initials="SS" lastIdx="1" clrIdx="0">
    <p:extLst>
      <p:ext uri="{19B8F6BF-5375-455C-9EA6-DF929625EA0E}">
        <p15:presenceInfo xmlns:p15="http://schemas.microsoft.com/office/powerpoint/2012/main" userId="S-1-5-21-958819690-1208897837-285429281-31745" providerId="AD"/>
      </p:ext>
    </p:extLst>
  </p:cmAuthor>
  <p:cmAuthor id="2" name="Patrick Lane" initials="PL" lastIdx="2" clrIdx="1">
    <p:extLst>
      <p:ext uri="{19B8F6BF-5375-455C-9EA6-DF929625EA0E}">
        <p15:presenceInfo xmlns:p15="http://schemas.microsoft.com/office/powerpoint/2012/main" userId="S::plane@comptia.org::659681f1-588f-4a76-9bda-d031b12e85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9727B"/>
    <a:srgbClr val="57197C"/>
    <a:srgbClr val="004872"/>
    <a:srgbClr val="61A729"/>
    <a:srgbClr val="C88D00"/>
    <a:srgbClr val="C35B15"/>
    <a:srgbClr val="576068"/>
    <a:srgbClr val="A1A8CF"/>
    <a:srgbClr val="C5CBCF"/>
    <a:srgbClr val="364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CDAFF-EA94-4E13-A6D3-68CD5C8EA07B}" v="1" dt="2025-09-30T17:43:31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8113" autoAdjust="0"/>
  </p:normalViewPr>
  <p:slideViewPr>
    <p:cSldViewPr snapToGrid="0" snapToObjects="1">
      <p:cViewPr varScale="1">
        <p:scale>
          <a:sx n="73" d="100"/>
          <a:sy n="73" d="100"/>
        </p:scale>
        <p:origin x="908" y="276"/>
      </p:cViewPr>
      <p:guideLst>
        <p:guide orient="horz" pos="471"/>
        <p:guide orient="horz" pos="542"/>
        <p:guide orient="horz" pos="3097"/>
        <p:guide orient="horz" pos="1620"/>
        <p:guide pos="2880"/>
        <p:guide pos="282"/>
        <p:guide pos="4685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Schneiter" userId="80bda13d-84ed-4cb4-b6bf-3073e1c86f03" providerId="ADAL" clId="{585CDAFF-EA94-4E13-A6D3-68CD5C8EA07B}"/>
    <pc:docChg chg="addSld modSld">
      <pc:chgData name="Stephen Schneiter" userId="80bda13d-84ed-4cb4-b6bf-3073e1c86f03" providerId="ADAL" clId="{585CDAFF-EA94-4E13-A6D3-68CD5C8EA07B}" dt="2025-09-30T17:43:31.091" v="0"/>
      <pc:docMkLst>
        <pc:docMk/>
      </pc:docMkLst>
      <pc:sldChg chg="add">
        <pc:chgData name="Stephen Schneiter" userId="80bda13d-84ed-4cb4-b6bf-3073e1c86f03" providerId="ADAL" clId="{585CDAFF-EA94-4E13-A6D3-68CD5C8EA07B}" dt="2025-09-30T17:43:31.091" v="0"/>
        <pc:sldMkLst>
          <pc:docMk/>
          <pc:sldMk cId="3119083638" sldId="4483"/>
        </pc:sldMkLst>
      </pc:sldChg>
      <pc:sldChg chg="add">
        <pc:chgData name="Stephen Schneiter" userId="80bda13d-84ed-4cb4-b6bf-3073e1c86f03" providerId="ADAL" clId="{585CDAFF-EA94-4E13-A6D3-68CD5C8EA07B}" dt="2025-09-30T17:43:31.091" v="0"/>
        <pc:sldMkLst>
          <pc:docMk/>
          <pc:sldMk cId="1933049072" sldId="4626"/>
        </pc:sldMkLst>
      </pc:sldChg>
    </pc:docChg>
  </pc:docChgLst>
  <pc:docChgLst>
    <pc:chgData name="Stephen Schneiter" userId="80bda13d-84ed-4cb4-b6bf-3073e1c86f03" providerId="ADAL" clId="{FCD55DAE-6D59-43F9-A2E4-1C57D3910431}"/>
    <pc:docChg chg="undo custSel addSld delSld modSld">
      <pc:chgData name="Stephen Schneiter" userId="80bda13d-84ed-4cb4-b6bf-3073e1c86f03" providerId="ADAL" clId="{FCD55DAE-6D59-43F9-A2E4-1C57D3910431}" dt="2025-09-04T14:27:46.035" v="236" actId="1076"/>
      <pc:docMkLst>
        <pc:docMk/>
      </pc:docMkLst>
      <pc:sldChg chg="addSp delSp modSp mod">
        <pc:chgData name="Stephen Schneiter" userId="80bda13d-84ed-4cb4-b6bf-3073e1c86f03" providerId="ADAL" clId="{FCD55DAE-6D59-43F9-A2E4-1C57D3910431}" dt="2025-09-04T14:20:03.102" v="73" actId="1076"/>
        <pc:sldMkLst>
          <pc:docMk/>
          <pc:sldMk cId="1432141192" sldId="296"/>
        </pc:sldMkLst>
        <pc:spChg chg="mod">
          <ac:chgData name="Stephen Schneiter" userId="80bda13d-84ed-4cb4-b6bf-3073e1c86f03" providerId="ADAL" clId="{FCD55DAE-6D59-43F9-A2E4-1C57D3910431}" dt="2025-09-04T14:19:08.306" v="50" actId="6549"/>
          <ac:spMkLst>
            <pc:docMk/>
            <pc:sldMk cId="1432141192" sldId="296"/>
            <ac:spMk id="6" creationId="{00000000-0000-0000-0000-000000000000}"/>
          </ac:spMkLst>
        </pc:spChg>
        <pc:spChg chg="mod">
          <ac:chgData name="Stephen Schneiter" userId="80bda13d-84ed-4cb4-b6bf-3073e1c86f03" providerId="ADAL" clId="{FCD55DAE-6D59-43F9-A2E4-1C57D3910431}" dt="2025-09-04T14:19:20.829" v="65" actId="20577"/>
          <ac:spMkLst>
            <pc:docMk/>
            <pc:sldMk cId="1432141192" sldId="296"/>
            <ac:spMk id="8" creationId="{00000000-0000-0000-0000-000000000000}"/>
          </ac:spMkLst>
        </pc:spChg>
        <pc:spChg chg="mod">
          <ac:chgData name="Stephen Schneiter" userId="80bda13d-84ed-4cb4-b6bf-3073e1c86f03" providerId="ADAL" clId="{FCD55DAE-6D59-43F9-A2E4-1C57D3910431}" dt="2025-09-04T14:18:52.283" v="29" actId="20577"/>
          <ac:spMkLst>
            <pc:docMk/>
            <pc:sldMk cId="1432141192" sldId="296"/>
            <ac:spMk id="12" creationId="{A94AE133-F1ED-476D-9D5E-1FA2C684F1AF}"/>
          </ac:spMkLst>
        </pc:spChg>
        <pc:picChg chg="add mod">
          <ac:chgData name="Stephen Schneiter" userId="80bda13d-84ed-4cb4-b6bf-3073e1c86f03" providerId="ADAL" clId="{FCD55DAE-6D59-43F9-A2E4-1C57D3910431}" dt="2025-09-04T14:20:03.102" v="73" actId="1076"/>
          <ac:picMkLst>
            <pc:docMk/>
            <pc:sldMk cId="1432141192" sldId="296"/>
            <ac:picMk id="7" creationId="{6E6427B4-3BD3-2D86-6B3E-22395804F194}"/>
          </ac:picMkLst>
        </pc:picChg>
      </pc:sldChg>
      <pc:sldChg chg="addSp delSp modSp mod">
        <pc:chgData name="Stephen Schneiter" userId="80bda13d-84ed-4cb4-b6bf-3073e1c86f03" providerId="ADAL" clId="{FCD55DAE-6D59-43F9-A2E4-1C57D3910431}" dt="2025-09-04T14:26:30.319" v="229" actId="1076"/>
        <pc:sldMkLst>
          <pc:docMk/>
          <pc:sldMk cId="3910608353" sldId="306"/>
        </pc:sldMkLst>
        <pc:picChg chg="add mod">
          <ac:chgData name="Stephen Schneiter" userId="80bda13d-84ed-4cb4-b6bf-3073e1c86f03" providerId="ADAL" clId="{FCD55DAE-6D59-43F9-A2E4-1C57D3910431}" dt="2025-09-04T14:26:30.319" v="229" actId="1076"/>
          <ac:picMkLst>
            <pc:docMk/>
            <pc:sldMk cId="3910608353" sldId="306"/>
            <ac:picMk id="3" creationId="{6A423B41-6797-D479-1B95-1CC75C4E76D0}"/>
          </ac:picMkLst>
        </pc:picChg>
      </pc:sldChg>
      <pc:sldChg chg="add del">
        <pc:chgData name="Stephen Schneiter" userId="80bda13d-84ed-4cb4-b6bf-3073e1c86f03" providerId="ADAL" clId="{FCD55DAE-6D59-43F9-A2E4-1C57D3910431}" dt="2025-09-04T14:26:38.401" v="231" actId="47"/>
        <pc:sldMkLst>
          <pc:docMk/>
          <pc:sldMk cId="662790338" sldId="307"/>
        </pc:sldMkLst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2193156607" sldId="432"/>
        </pc:sldMkLst>
      </pc:sldChg>
      <pc:sldChg chg="modSp del mod">
        <pc:chgData name="Stephen Schneiter" userId="80bda13d-84ed-4cb4-b6bf-3073e1c86f03" providerId="ADAL" clId="{FCD55DAE-6D59-43F9-A2E4-1C57D3910431}" dt="2025-09-04T14:25:24.805" v="225" actId="47"/>
        <pc:sldMkLst>
          <pc:docMk/>
          <pc:sldMk cId="1132375604" sldId="438"/>
        </pc:sldMkLst>
      </pc:sldChg>
      <pc:sldChg chg="modSp mod">
        <pc:chgData name="Stephen Schneiter" userId="80bda13d-84ed-4cb4-b6bf-3073e1c86f03" providerId="ADAL" clId="{FCD55DAE-6D59-43F9-A2E4-1C57D3910431}" dt="2025-09-04T14:23:37.018" v="205" actId="20577"/>
        <pc:sldMkLst>
          <pc:docMk/>
          <pc:sldMk cId="3993475188" sldId="676"/>
        </pc:sldMkLst>
        <pc:graphicFrameChg chg="modGraphic">
          <ac:chgData name="Stephen Schneiter" userId="80bda13d-84ed-4cb4-b6bf-3073e1c86f03" providerId="ADAL" clId="{FCD55DAE-6D59-43F9-A2E4-1C57D3910431}" dt="2025-09-04T14:23:37.018" v="205" actId="20577"/>
          <ac:graphicFrameMkLst>
            <pc:docMk/>
            <pc:sldMk cId="3993475188" sldId="676"/>
            <ac:graphicFrameMk id="11" creationId="{00000000-0000-0000-0000-000000000000}"/>
          </ac:graphicFrameMkLst>
        </pc:graphicFrameChg>
      </pc:sldChg>
      <pc:sldChg chg="del">
        <pc:chgData name="Stephen Schneiter" userId="80bda13d-84ed-4cb4-b6bf-3073e1c86f03" providerId="ADAL" clId="{FCD55DAE-6D59-43F9-A2E4-1C57D3910431}" dt="2025-09-04T14:25:25.839" v="226" actId="47"/>
        <pc:sldMkLst>
          <pc:docMk/>
          <pc:sldMk cId="3423092896" sldId="759"/>
        </pc:sldMkLst>
      </pc:sldChg>
      <pc:sldChg chg="addSp delSp modSp mod">
        <pc:chgData name="Stephen Schneiter" userId="80bda13d-84ed-4cb4-b6bf-3073e1c86f03" providerId="ADAL" clId="{FCD55DAE-6D59-43F9-A2E4-1C57D3910431}" dt="2025-09-04T14:24:00.392" v="211" actId="688"/>
        <pc:sldMkLst>
          <pc:docMk/>
          <pc:sldMk cId="1832822309" sldId="798"/>
        </pc:sldMkLst>
      </pc:sldChg>
      <pc:sldChg chg="del">
        <pc:chgData name="Stephen Schneiter" userId="80bda13d-84ed-4cb4-b6bf-3073e1c86f03" providerId="ADAL" clId="{FCD55DAE-6D59-43F9-A2E4-1C57D3910431}" dt="2025-09-04T14:20:56.687" v="89" actId="47"/>
        <pc:sldMkLst>
          <pc:docMk/>
          <pc:sldMk cId="1437121628" sldId="915"/>
        </pc:sldMkLst>
      </pc:sldChg>
      <pc:sldChg chg="del">
        <pc:chgData name="Stephen Schneiter" userId="80bda13d-84ed-4cb4-b6bf-3073e1c86f03" providerId="ADAL" clId="{FCD55DAE-6D59-43F9-A2E4-1C57D3910431}" dt="2025-09-04T14:25:21.536" v="224" actId="47"/>
        <pc:sldMkLst>
          <pc:docMk/>
          <pc:sldMk cId="539330551" sldId="1299"/>
        </pc:sldMkLst>
      </pc:sldChg>
      <pc:sldChg chg="addSp delSp modSp mod">
        <pc:chgData name="Stephen Schneiter" userId="80bda13d-84ed-4cb4-b6bf-3073e1c86f03" providerId="ADAL" clId="{FCD55DAE-6D59-43F9-A2E4-1C57D3910431}" dt="2025-09-04T14:27:46.035" v="236" actId="1076"/>
        <pc:sldMkLst>
          <pc:docMk/>
          <pc:sldMk cId="0" sldId="1323"/>
        </pc:sldMkLst>
        <pc:spChg chg="mod">
          <ac:chgData name="Stephen Schneiter" userId="80bda13d-84ed-4cb4-b6bf-3073e1c86f03" providerId="ADAL" clId="{FCD55DAE-6D59-43F9-A2E4-1C57D3910431}" dt="2025-09-04T14:20:48.785" v="88" actId="20577"/>
          <ac:spMkLst>
            <pc:docMk/>
            <pc:sldMk cId="0" sldId="1323"/>
            <ac:spMk id="253" creationId="{00000000-0000-0000-0000-000000000000}"/>
          </ac:spMkLst>
        </pc:spChg>
        <pc:picChg chg="add mod">
          <ac:chgData name="Stephen Schneiter" userId="80bda13d-84ed-4cb4-b6bf-3073e1c86f03" providerId="ADAL" clId="{FCD55DAE-6D59-43F9-A2E4-1C57D3910431}" dt="2025-09-04T14:27:46.035" v="236" actId="1076"/>
          <ac:picMkLst>
            <pc:docMk/>
            <pc:sldMk cId="0" sldId="1323"/>
            <ac:picMk id="2" creationId="{18A147B5-91AD-C127-D90B-1FDB47D19574}"/>
          </ac:picMkLst>
        </pc:picChg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2373126393" sldId="4484"/>
        </pc:sldMkLst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1561758551" sldId="44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DD40-51E3-C044-8A4E-71AE04E456FB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181D4-786B-B641-9956-05A4679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3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6D2A1-6B58-7448-B776-7AA86404108F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EF117-9047-2140-B3F1-EEF431365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5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EF117-9047-2140-B3F1-EEF431365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03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B0698-9A42-47E6-9AC7-E089B946C1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EF117-9047-2140-B3F1-EEF431365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03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f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457200" y="331611"/>
            <a:ext cx="8229600" cy="2744617"/>
          </a:xfrm>
          <a:prstGeom prst="round2DiagRect">
            <a:avLst>
              <a:gd name="adj1" fmla="val 0"/>
              <a:gd name="adj2" fmla="val 1486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11504"/>
            <a:ext cx="8229600" cy="663217"/>
          </a:xfrm>
        </p:spPr>
        <p:txBody>
          <a:bodyPr lIns="0" rIns="0" anchor="b"/>
          <a:lstStyle>
            <a:lvl1pPr algn="l">
              <a:defRPr>
                <a:solidFill>
                  <a:srgbClr val="6972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81776"/>
            <a:ext cx="6400800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>
                <a:solidFill>
                  <a:srgbClr val="6972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268172" y="4767263"/>
            <a:ext cx="515669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579ECF2-846A-4409-921D-AB0DA7977B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690915" y="4767263"/>
            <a:ext cx="5733949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3B7E21D-E142-4A6B-9251-9711DC81F2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015"/>
            <a:ext cx="8229600" cy="449178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9632"/>
            <a:ext cx="8229599" cy="34051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09284"/>
            <a:ext cx="8229600" cy="345282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268172" y="4767263"/>
            <a:ext cx="515669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AFA422A-48C9-43AC-89F0-EBD2061998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6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690915" y="4767263"/>
            <a:ext cx="5733949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5" name="Picture 4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7F37C4C-397B-446A-948B-576D2A0805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1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5911" cy="3394472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957341" y="4767263"/>
            <a:ext cx="546752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187950" y="1200151"/>
            <a:ext cx="3498850" cy="3195461"/>
          </a:xfrm>
          <a:prstGeom prst="round1Rect">
            <a:avLst>
              <a:gd name="adj" fmla="val 18280"/>
            </a:avLst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B8DCD1-B760-4B58-9436-12D09F1323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708675" y="4767263"/>
            <a:ext cx="571618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FB0FB45-1801-4758-86F2-30D52447D9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664272" y="4767263"/>
            <a:ext cx="5760591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1FFD0F9-6928-4850-944F-2E4F964F5E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0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4A142B-1C02-4228-9F39-19EDE38C3F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24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457200" y="331611"/>
            <a:ext cx="8229600" cy="4430890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745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4771" y="1882821"/>
            <a:ext cx="3694458" cy="300156"/>
          </a:xfrm>
        </p:spPr>
        <p:txBody>
          <a:bodyPr lIns="0" rIns="0" anchor="b">
            <a:noAutofit/>
          </a:bodyPr>
          <a:lstStyle>
            <a:lvl1pPr algn="l"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4771" y="2190032"/>
            <a:ext cx="3694459" cy="1098135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57606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9727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more information contact: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0" name="Picture 9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B544237-20CA-43B3-AF99-B4FA7F3930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1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6858" y="4767263"/>
            <a:ext cx="249942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36910" y="4767263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CF5FD4D-FD6B-4201-9493-26988B7F9F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807098" y="1862669"/>
            <a:ext cx="1896238" cy="1425498"/>
          </a:xfrm>
          <a:prstGeom prst="round2DiagRect">
            <a:avLst>
              <a:gd name="adj1" fmla="val 0"/>
              <a:gd name="adj2" fmla="val 1465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54309" y="1882821"/>
            <a:ext cx="3694458" cy="300156"/>
          </a:xfrm>
        </p:spPr>
        <p:txBody>
          <a:bodyPr lIns="0" rIns="0" anchor="b">
            <a:noAutofit/>
          </a:bodyPr>
          <a:lstStyle>
            <a:lvl1pPr algn="l"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309" y="2190032"/>
            <a:ext cx="3694459" cy="1098135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57606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9727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more information contact:</a:t>
            </a:r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7BFA5B2-5375-4F4E-B312-7CD9543A92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81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F975-CA2A-4A7C-80AB-59DC8C88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299C-E15C-48E4-817E-93A47249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F830-84EC-4541-9CE5-2E15E750B27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D58D1-219E-467B-A18B-3456CE45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7EB4E-1FA8-425C-BCB3-92358950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2ED4-BA0C-4A53-8626-146FF55676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708CE61-86CB-44E9-8700-D76685CA8D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44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438150"/>
            <a:ext cx="7620000" cy="48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33400" y="920416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0" kern="0" spc="0">
                <a:solidFill>
                  <a:schemeClr val="tx1"/>
                </a:solidFill>
                <a:latin typeface="Roboto Light"/>
                <a:ea typeface="Roboto Light"/>
                <a:cs typeface="Roboto Light"/>
              </a:defRPr>
            </a:lvl1pPr>
            <a:lvl2pPr marL="457189" indent="0">
              <a:buFontTx/>
              <a:buNone/>
              <a:defRPr sz="1050">
                <a:latin typeface="Mission Gothic Regular" pitchFamily="50" charset="0"/>
              </a:defRPr>
            </a:lvl2pPr>
            <a:lvl3pPr marL="914378" indent="0">
              <a:buFontTx/>
              <a:buNone/>
              <a:defRPr sz="1050">
                <a:latin typeface="Mission Gothic Regular" pitchFamily="50" charset="0"/>
              </a:defRPr>
            </a:lvl3pPr>
            <a:lvl4pPr marL="1371566" indent="0">
              <a:buFontTx/>
              <a:buNone/>
              <a:defRPr sz="1050">
                <a:latin typeface="Mission Gothic Regular" pitchFamily="50" charset="0"/>
              </a:defRPr>
            </a:lvl4pPr>
            <a:lvl5pPr marL="1828754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579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6858" y="4767263"/>
            <a:ext cx="249942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36910" y="4767263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7" name="Picture 6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6B58792-C903-45EC-AD9F-6D101AB07D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8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332185"/>
            <a:ext cx="8229600" cy="2744390"/>
          </a:xfrm>
          <a:prstGeom prst="round2DiagRect">
            <a:avLst>
              <a:gd name="adj1" fmla="val 0"/>
              <a:gd name="adj2" fmla="val 14654"/>
            </a:avLst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11504"/>
            <a:ext cx="8229600" cy="663217"/>
          </a:xfrm>
        </p:spPr>
        <p:txBody>
          <a:bodyPr lIns="0" rIns="0" anchor="b">
            <a:noAutofit/>
          </a:bodyPr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81776"/>
            <a:ext cx="6400800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>
                <a:solidFill>
                  <a:srgbClr val="6972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457200" y="331611"/>
            <a:ext cx="8229600" cy="3443110"/>
          </a:xfrm>
          <a:prstGeom prst="round2DiagRect">
            <a:avLst>
              <a:gd name="adj1" fmla="val 0"/>
              <a:gd name="adj2" fmla="val 1179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366" y="1051278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66" y="2159007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863" y="4767263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4767263"/>
            <a:ext cx="8229600" cy="0"/>
          </a:xfrm>
          <a:prstGeom prst="line">
            <a:avLst/>
          </a:prstGeom>
          <a:ln w="12700" cmpd="sng">
            <a:solidFill>
              <a:srgbClr val="69727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79" r:id="rId3"/>
    <p:sldLayoutId id="2147493471" r:id="rId4"/>
    <p:sldLayoutId id="2147493472" r:id="rId5"/>
    <p:sldLayoutId id="2147493458" r:id="rId6"/>
    <p:sldLayoutId id="2147493467" r:id="rId7"/>
    <p:sldLayoutId id="2147493468" r:id="rId8"/>
    <p:sldLayoutId id="2147493469" r:id="rId9"/>
    <p:sldLayoutId id="2147493459" r:id="rId10"/>
    <p:sldLayoutId id="2147493474" r:id="rId11"/>
    <p:sldLayoutId id="2147493478" r:id="rId12"/>
    <p:sldLayoutId id="2147493480" r:id="rId13"/>
    <p:sldLayoutId id="2147493473" r:id="rId14"/>
    <p:sldLayoutId id="2147493464" r:id="rId15"/>
    <p:sldLayoutId id="2147493465" r:id="rId16"/>
    <p:sldLayoutId id="2147493466" r:id="rId17"/>
    <p:sldLayoutId id="2147493470" r:id="rId18"/>
    <p:sldLayoutId id="2147493475" r:id="rId19"/>
    <p:sldLayoutId id="2147493477" r:id="rId20"/>
    <p:sldLayoutId id="2147493481" r:id="rId21"/>
    <p:sldLayoutId id="2147493482" r:id="rId2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spcBef>
          <a:spcPts val="1200"/>
        </a:spcBef>
        <a:buSzPct val="80000"/>
        <a:buFont typeface="Wingdings" charset="2"/>
        <a:buChar char="§"/>
        <a:defRPr sz="2000" kern="1200">
          <a:solidFill>
            <a:srgbClr val="5760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576068"/>
          </a:solidFill>
          <a:latin typeface="+mn-lt"/>
          <a:ea typeface="+mn-ea"/>
          <a:cs typeface="+mn-cs"/>
        </a:defRPr>
      </a:lvl2pPr>
      <a:lvl3pPr marL="1081088" indent="-166688" algn="l" defTabSz="457200" rtl="0" eaLnBrk="1" latinLnBrk="0" hangingPunct="1">
        <a:spcBef>
          <a:spcPct val="20000"/>
        </a:spcBef>
        <a:buSzPct val="80000"/>
        <a:buFont typeface="Wingdings" charset="2"/>
        <a:buChar char="§"/>
        <a:defRPr sz="1600" kern="1200">
          <a:solidFill>
            <a:srgbClr val="5760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576068"/>
          </a:solidFill>
          <a:latin typeface="+mn-lt"/>
          <a:ea typeface="+mn-ea"/>
          <a:cs typeface="+mn-cs"/>
        </a:defRPr>
      </a:lvl4pPr>
      <a:lvl5pPr marL="2003425" indent="-174625" algn="l" defTabSz="457200" rtl="0" eaLnBrk="1" latinLnBrk="0" hangingPunct="1">
        <a:spcBef>
          <a:spcPct val="20000"/>
        </a:spcBef>
        <a:buSzPct val="70000"/>
        <a:buFont typeface="Wingdings" charset="2"/>
        <a:buChar char="§"/>
        <a:defRPr sz="1400" kern="1200">
          <a:solidFill>
            <a:srgbClr val="5760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stanger@comptia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hyperlink" Target="mailto:jason.eckert@trios.com" TargetMode="Externa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oneckert/LinuxTT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hyperlink" Target="https://bit.ly/CIN-ThePulse-Oct25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94AE133-F1ED-476D-9D5E-1FA2C684F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158673"/>
            <a:ext cx="8229600" cy="66321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CompTIA Linux+ V8 TTT Session 7: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D959502-222A-4DAE-9990-308EB42A4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Network Configuration and Remote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82063" y="4767263"/>
            <a:ext cx="261937" cy="274637"/>
          </a:xfrm>
        </p:spPr>
        <p:txBody>
          <a:bodyPr/>
          <a:lstStyle/>
          <a:p>
            <a:pPr defTabSz="342900">
              <a:defRPr/>
            </a:pPr>
            <a:fld id="{2066355A-084C-D24E-9AD2-7E4FC41EA627}" type="slidenum">
              <a:rPr lang="en-US" sz="675">
                <a:latin typeface="Calibri"/>
              </a:rPr>
              <a:pPr defTabSz="342900">
                <a:defRPr/>
              </a:pPr>
              <a:t>1</a:t>
            </a:fld>
            <a:endParaRPr lang="en-US" sz="675" dirty="0">
              <a:latin typeface="Calibri"/>
            </a:endParaRPr>
          </a:p>
        </p:txBody>
      </p:sp>
      <p:sp>
        <p:nvSpPr>
          <p:cNvPr id="5" name="Title 4"/>
          <p:cNvSpPr txBox="1">
            <a:spLocks noChangeArrowheads="1"/>
          </p:cNvSpPr>
          <p:nvPr/>
        </p:nvSpPr>
        <p:spPr>
          <a:xfrm>
            <a:off x="455551" y="3047062"/>
            <a:ext cx="5742134" cy="925493"/>
          </a:xfrm>
          <a:prstGeom prst="rect">
            <a:avLst/>
          </a:prstGeom>
          <a:ln/>
        </p:spPr>
        <p:txBody>
          <a:bodyPr vert="horz" lIns="0" tIns="34290" rIns="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ED1C24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42900">
              <a:defRPr/>
            </a:pPr>
            <a:endParaRPr lang="en-US" altLang="zh-CN" sz="2100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Subtitle 5"/>
          <p:cNvSpPr txBox="1">
            <a:spLocks noChangeArrowheads="1"/>
          </p:cNvSpPr>
          <p:nvPr/>
        </p:nvSpPr>
        <p:spPr bwMode="auto">
          <a:xfrm>
            <a:off x="1150144" y="4261602"/>
            <a:ext cx="4800600" cy="223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34290" rIns="0" bIns="34290" rtlCol="0">
            <a:noAutofit/>
          </a:bodyPr>
          <a:lstStyle>
            <a:lvl1pPr marL="225425" indent="-225425" algn="l" defTabSz="457200" rtl="0" eaLnBrk="1" latinLnBrk="0" hangingPunct="1">
              <a:spcBef>
                <a:spcPts val="1200"/>
              </a:spcBef>
              <a:buSzPct val="80000"/>
              <a:buFont typeface="Wingdings" charset="2"/>
              <a:buChar char="§"/>
              <a:defRPr sz="20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4pPr>
            <a:lvl5pPr marL="2003425" indent="-174625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§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900"/>
              </a:spcBef>
              <a:buNone/>
              <a:defRPr/>
            </a:pP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September 30, 2025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7685" y="4493314"/>
            <a:ext cx="233539" cy="197285"/>
          </a:xfrm>
          <a:prstGeom prst="rect">
            <a:avLst/>
          </a:prstGeom>
        </p:spPr>
      </p:pic>
      <p:sp>
        <p:nvSpPr>
          <p:cNvPr id="8" name="Subtitle 5"/>
          <p:cNvSpPr txBox="1">
            <a:spLocks noChangeArrowheads="1"/>
          </p:cNvSpPr>
          <p:nvPr/>
        </p:nvSpPr>
        <p:spPr bwMode="auto">
          <a:xfrm>
            <a:off x="6498435" y="4435494"/>
            <a:ext cx="2645565" cy="2407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34290" rIns="0" bIns="34290" rtlCol="0">
            <a:noAutofit/>
          </a:bodyPr>
          <a:lstStyle>
            <a:lvl1pPr marL="225425" indent="-225425" algn="l" defTabSz="457200" rtl="0" eaLnBrk="1" latinLnBrk="0" hangingPunct="1">
              <a:spcBef>
                <a:spcPts val="1200"/>
              </a:spcBef>
              <a:buSzPct val="80000"/>
              <a:buFont typeface="Wingdings" charset="2"/>
              <a:buChar char="§"/>
              <a:defRPr sz="20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4pPr>
            <a:lvl5pPr marL="2003425" indent="-174625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§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900"/>
              </a:spcBef>
              <a:buNone/>
              <a:defRPr/>
            </a:pP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@TeachCompTIA    #Linux+TTT</a:t>
            </a:r>
          </a:p>
        </p:txBody>
      </p:sp>
      <p:pic>
        <p:nvPicPr>
          <p:cNvPr id="18" name="Picture 17" descr="A picture containing sitting, black, white&#10;&#10;Description automatically generated">
            <a:extLst>
              <a:ext uri="{FF2B5EF4-FFF2-40B4-BE49-F238E27FC236}">
                <a16:creationId xmlns:a16="http://schemas.microsoft.com/office/drawing/2014/main" id="{6287CE19-482B-47B1-BE60-690F1C6B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7" y="331939"/>
            <a:ext cx="6644312" cy="2214771"/>
          </a:xfrm>
          <a:prstGeom prst="rect">
            <a:avLst/>
          </a:prstGeom>
        </p:spPr>
      </p:pic>
      <p:pic>
        <p:nvPicPr>
          <p:cNvPr id="7" name="Picture 6" descr="A white circle with red text&#10;&#10;AI-generated content may be incorrect.">
            <a:extLst>
              <a:ext uri="{FF2B5EF4-FFF2-40B4-BE49-F238E27FC236}">
                <a16:creationId xmlns:a16="http://schemas.microsoft.com/office/drawing/2014/main" id="{6E6427B4-3BD3-2D86-6B3E-22395804F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744" y="279129"/>
            <a:ext cx="2469056" cy="24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4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F099-C8F9-B8FC-6794-F296BCE68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EA78-DBDC-C66B-ED17-BA8C8D78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Configuring IP on a Network Interface (manual)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504F3-0FC6-FF39-DC85-A0C674A5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7346D7-26DA-815B-4EEE-21A764D5EC5B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Immediate configuration: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 add 192.168.1.1/24 dev eth0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 err="1">
                <a:solidFill>
                  <a:srgbClr val="FF0000"/>
                </a:solidFill>
              </a:rPr>
              <a:t>ifconfig</a:t>
            </a:r>
            <a:r>
              <a:rPr lang="en-US" dirty="0">
                <a:solidFill>
                  <a:srgbClr val="FF0000"/>
                </a:solidFill>
              </a:rPr>
              <a:t> eth0 192.168.1.1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ip</a:t>
            </a:r>
            <a:r>
              <a:rPr lang="en-US" dirty="0">
                <a:solidFill>
                  <a:srgbClr val="FF0000"/>
                </a:solidFill>
              </a:rPr>
              <a:t> link set eth1 down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 err="1">
                <a:solidFill>
                  <a:srgbClr val="FF0000"/>
                </a:solidFill>
              </a:rPr>
              <a:t>ifconfig</a:t>
            </a:r>
            <a:r>
              <a:rPr lang="en-US" dirty="0">
                <a:solidFill>
                  <a:srgbClr val="FF0000"/>
                </a:solidFill>
              </a:rPr>
              <a:t> eth0 down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ip</a:t>
            </a:r>
            <a:r>
              <a:rPr lang="en-US" dirty="0">
                <a:solidFill>
                  <a:srgbClr val="FF0000"/>
                </a:solidFill>
              </a:rPr>
              <a:t> link set eth0 up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rgbClr val="FF0000"/>
                </a:solidFill>
              </a:rPr>
              <a:t>ifconfig</a:t>
            </a:r>
            <a:r>
              <a:rPr lang="en-US" dirty="0">
                <a:solidFill>
                  <a:srgbClr val="FF0000"/>
                </a:solidFill>
              </a:rPr>
              <a:t> eth0 up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dhclient</a:t>
            </a:r>
            <a:r>
              <a:rPr lang="en-US" dirty="0">
                <a:solidFill>
                  <a:srgbClr val="FF0000"/>
                </a:solidFill>
              </a:rPr>
              <a:t> eth0</a:t>
            </a:r>
          </a:p>
        </p:txBody>
      </p:sp>
    </p:spTree>
    <p:extLst>
      <p:ext uri="{BB962C8B-B14F-4D97-AF65-F5344CB8AC3E}">
        <p14:creationId xmlns:p14="http://schemas.microsoft.com/office/powerpoint/2010/main" val="273746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F2E36-33FE-2B7F-2032-059CB22DA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C767-C35D-F540-400D-6C1783C6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8515350" cy="572790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Configuring IP on a Network Interface (</a:t>
            </a:r>
            <a:r>
              <a:rPr lang="en-US" dirty="0" err="1"/>
              <a:t>NetworkManager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C922B-B0D0-9DD8-39A5-E4CB3376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CA9957-DF9A-4A92-14E0-2BD0C0F88ABD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Fedora Workstation uses the </a:t>
            </a:r>
            <a:r>
              <a:rPr lang="en-US" b="1" dirty="0" err="1">
                <a:solidFill>
                  <a:schemeClr val="tx1"/>
                </a:solidFill>
              </a:rPr>
              <a:t>NetworkManager</a:t>
            </a:r>
            <a:r>
              <a:rPr lang="en-US" dirty="0">
                <a:solidFill>
                  <a:schemeClr val="tx1"/>
                </a:solidFill>
              </a:rPr>
              <a:t> network renderer 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NetworkManager</a:t>
            </a:r>
            <a:r>
              <a:rPr lang="en-US" dirty="0">
                <a:solidFill>
                  <a:schemeClr val="tx1"/>
                </a:solidFill>
              </a:rPr>
              <a:t>/system-connections/</a:t>
            </a:r>
            <a:r>
              <a:rPr lang="en-US" dirty="0" err="1">
                <a:solidFill>
                  <a:schemeClr val="tx1"/>
                </a:solidFill>
              </a:rPr>
              <a:t>AquantiaEthernet.nmconnection</a:t>
            </a:r>
            <a:endParaRPr lang="en-US" dirty="0">
              <a:solidFill>
                <a:schemeClr val="tx1"/>
              </a:solidFill>
            </a:endParaRPr>
          </a:p>
          <a:p>
            <a:pPr marL="685160" lvl="2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1455D-33EA-0A51-77C9-29EDD92B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01" y="2264252"/>
            <a:ext cx="3784197" cy="25006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178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23AA9-F3E0-7199-8BEA-0589C2897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05A1-4F24-5BC3-CDFE-8323C8E5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8515350" cy="572790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Configuring IP on a Network Interface (</a:t>
            </a:r>
            <a:r>
              <a:rPr lang="en-US" dirty="0" err="1"/>
              <a:t>NetworkManager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86552-112E-B6D0-267B-96C54BD1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DCCAEB-08B0-2C22-19A4-2D80577A0D85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Reboot or reactive interface after:</a:t>
            </a: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nmcli</a:t>
            </a:r>
            <a:r>
              <a:rPr lang="en-US" sz="2400" dirty="0">
                <a:solidFill>
                  <a:srgbClr val="FF0000"/>
                </a:solidFill>
              </a:rPr>
              <a:t> connection down </a:t>
            </a:r>
            <a:r>
              <a:rPr lang="en-US" sz="2400" dirty="0" err="1">
                <a:solidFill>
                  <a:srgbClr val="FF0000"/>
                </a:solidFill>
              </a:rPr>
              <a:t>name.nmconnection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nmcli</a:t>
            </a:r>
            <a:r>
              <a:rPr lang="en-US" sz="2400" dirty="0">
                <a:solidFill>
                  <a:srgbClr val="FF0000"/>
                </a:solidFill>
              </a:rPr>
              <a:t> connection up </a:t>
            </a:r>
            <a:r>
              <a:rPr lang="en-US" sz="2400" dirty="0" err="1">
                <a:solidFill>
                  <a:srgbClr val="FF0000"/>
                </a:solidFill>
              </a:rPr>
              <a:t>name.nmconnection</a:t>
            </a:r>
            <a:endParaRPr lang="en-US" sz="24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nmcli</a:t>
            </a:r>
            <a:endParaRPr lang="en-US" sz="24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nmcli</a:t>
            </a:r>
            <a:r>
              <a:rPr lang="en-US" sz="2400" dirty="0">
                <a:solidFill>
                  <a:srgbClr val="FF0000"/>
                </a:solidFill>
              </a:rPr>
              <a:t> connection show</a:t>
            </a:r>
          </a:p>
          <a:p>
            <a:pPr marL="34290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nm-connection-editor &amp; </a:t>
            </a:r>
            <a:r>
              <a:rPr lang="en-US" sz="2400" dirty="0">
                <a:solidFill>
                  <a:schemeClr val="tx1"/>
                </a:solidFill>
              </a:rPr>
              <a:t>(in GUI)</a:t>
            </a:r>
          </a:p>
          <a:p>
            <a:pPr marL="34290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9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611D7-067D-91B4-632E-24C6F0095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0DD3-5F74-432D-9D64-6608D1B1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8515350" cy="572790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Configuring IP on a Network Interface (</a:t>
            </a:r>
            <a:r>
              <a:rPr lang="en-US" dirty="0" err="1"/>
              <a:t>Systemd-Networkd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C7B00-ED7A-F511-9844-526A0EBC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B32921-3573-4041-6EBF-BB3D48F7FC8A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Ubuntu Server uses the </a:t>
            </a:r>
            <a:r>
              <a:rPr lang="en-US" b="1" dirty="0" err="1">
                <a:solidFill>
                  <a:schemeClr val="tx1"/>
                </a:solidFill>
              </a:rPr>
              <a:t>Systemd-Networkd</a:t>
            </a:r>
            <a:r>
              <a:rPr lang="en-US" dirty="0">
                <a:solidFill>
                  <a:schemeClr val="tx1"/>
                </a:solidFill>
              </a:rPr>
              <a:t> network renderer </a:t>
            </a:r>
          </a:p>
          <a:p>
            <a:pPr marL="342900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netplan</a:t>
            </a:r>
            <a:r>
              <a:rPr lang="en-US" sz="2400" dirty="0">
                <a:solidFill>
                  <a:schemeClr val="tx1"/>
                </a:solidFill>
              </a:rPr>
              <a:t>/50-cloud-init.yaml </a:t>
            </a:r>
          </a:p>
          <a:p>
            <a:pPr marL="34290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netplan</a:t>
            </a:r>
            <a:r>
              <a:rPr lang="en-US" sz="2400" dirty="0">
                <a:solidFill>
                  <a:srgbClr val="FF0000"/>
                </a:solidFill>
              </a:rPr>
              <a:t> try</a:t>
            </a: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netplan</a:t>
            </a:r>
            <a:r>
              <a:rPr lang="en-US" sz="2400" dirty="0">
                <a:solidFill>
                  <a:srgbClr val="FF0000"/>
                </a:solidFill>
              </a:rPr>
              <a:t> apply</a:t>
            </a: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netplan</a:t>
            </a:r>
            <a:r>
              <a:rPr lang="en-US" sz="2400" dirty="0">
                <a:solidFill>
                  <a:srgbClr val="FF0000"/>
                </a:solidFill>
              </a:rPr>
              <a:t> status</a:t>
            </a:r>
          </a:p>
          <a:p>
            <a:pPr marL="34290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networkctl</a:t>
            </a:r>
            <a:r>
              <a:rPr lang="en-US" sz="2400" dirty="0">
                <a:solidFill>
                  <a:srgbClr val="FF0000"/>
                </a:solidFill>
              </a:rPr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5E398-7418-D84C-24A2-86305BF4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76" y="1897221"/>
            <a:ext cx="2752468" cy="27458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975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A21BB-5D47-664F-949D-B5CA8AEA8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FB2-0079-7E8A-88DE-5440BA69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Configuring Routes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A7000-553F-643C-2D07-A4ECB4A7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1F2863-1A7E-E980-B065-4907DEF21ABC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434070" cy="36545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Linux configured as router in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sysctl.conf</a:t>
            </a:r>
            <a:r>
              <a:rPr lang="en-US" dirty="0">
                <a:solidFill>
                  <a:schemeClr val="tx1"/>
                </a:solidFill>
              </a:rPr>
              <a:t>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net.ipv4.ip_forward = 1 (or net.ipv6.conf.all.forwarding = 1)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ip</a:t>
            </a:r>
            <a:r>
              <a:rPr lang="en-US" dirty="0">
                <a:solidFill>
                  <a:srgbClr val="FF0000"/>
                </a:solidFill>
              </a:rPr>
              <a:t> route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route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netstat –r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ip</a:t>
            </a:r>
            <a:r>
              <a:rPr lang="en-US" dirty="0">
                <a:solidFill>
                  <a:srgbClr val="FF0000"/>
                </a:solidFill>
              </a:rPr>
              <a:t> route add 5.0.0.0/8 via 3.0.82.2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ip</a:t>
            </a:r>
            <a:r>
              <a:rPr lang="en-US" dirty="0">
                <a:solidFill>
                  <a:srgbClr val="FF0000"/>
                </a:solidFill>
              </a:rPr>
              <a:t> route add 6.0.0.1 via 3.0.82.4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route add -net 5.0.0.0 netmask 255.0.0.0 </a:t>
            </a:r>
            <a:r>
              <a:rPr lang="en-US" dirty="0" err="1">
                <a:solidFill>
                  <a:srgbClr val="FF0000"/>
                </a:solidFill>
              </a:rPr>
              <a:t>gw</a:t>
            </a:r>
            <a:r>
              <a:rPr lang="en-US" dirty="0">
                <a:solidFill>
                  <a:srgbClr val="FF0000"/>
                </a:solidFill>
              </a:rPr>
              <a:t> 3.0.82.2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route add -host 6.0.0.1 </a:t>
            </a:r>
            <a:r>
              <a:rPr lang="en-US" dirty="0" err="1">
                <a:solidFill>
                  <a:srgbClr val="FF0000"/>
                </a:solidFill>
              </a:rPr>
              <a:t>gw</a:t>
            </a:r>
            <a:r>
              <a:rPr lang="en-US" dirty="0">
                <a:solidFill>
                  <a:srgbClr val="FF0000"/>
                </a:solidFill>
              </a:rPr>
              <a:t> 3.0.82.4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traceroute, traceroute6, </a:t>
            </a:r>
            <a:r>
              <a:rPr lang="en-US" dirty="0" err="1">
                <a:solidFill>
                  <a:srgbClr val="FF0000"/>
                </a:solidFill>
              </a:rPr>
              <a:t>tracepath</a:t>
            </a:r>
            <a:r>
              <a:rPr lang="en-US" dirty="0">
                <a:solidFill>
                  <a:srgbClr val="FF0000"/>
                </a:solidFill>
              </a:rPr>
              <a:t>, tracepath6, </a:t>
            </a:r>
            <a:r>
              <a:rPr lang="en-US" dirty="0" err="1">
                <a:solidFill>
                  <a:srgbClr val="FF0000"/>
                </a:solidFill>
              </a:rPr>
              <a:t>mtr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1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3E4EE-D442-49C3-4C6E-350EDA237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D907-FCA3-291C-0B77-7EDA37BD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Name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47B7D-EFAD-230D-816B-29B0A7F4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58DAC8-8A4D-7AAD-F8F2-08FBC03A79E5}"/>
              </a:ext>
            </a:extLst>
          </p:cNvPr>
          <p:cNvSpPr txBox="1">
            <a:spLocks/>
          </p:cNvSpPr>
          <p:nvPr/>
        </p:nvSpPr>
        <p:spPr>
          <a:xfrm>
            <a:off x="628649" y="1386564"/>
            <a:ext cx="8515351" cy="375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hostname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hostname </a:t>
            </a:r>
            <a:r>
              <a:rPr lang="en-US" dirty="0" err="1">
                <a:solidFill>
                  <a:srgbClr val="FF0000"/>
                </a:solidFill>
              </a:rPr>
              <a:t>lala.whatever.com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hostnamectl</a:t>
            </a:r>
            <a:r>
              <a:rPr lang="en-US" dirty="0">
                <a:solidFill>
                  <a:srgbClr val="FF0000"/>
                </a:solidFill>
              </a:rPr>
              <a:t> set-hostname </a:t>
            </a:r>
            <a:r>
              <a:rPr lang="en-US" dirty="0" err="1">
                <a:solidFill>
                  <a:srgbClr val="FF0000"/>
                </a:solidFill>
              </a:rPr>
              <a:t>lala.whatever.com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(in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/hostname)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grep hosts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nsswitch.conf</a:t>
            </a:r>
            <a:r>
              <a:rPr lang="en-US" dirty="0">
                <a:solidFill>
                  <a:srgbClr val="FF0000"/>
                </a:solidFill>
              </a:rPr>
              <a:t>	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cat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/hosts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cat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resolv.conf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chemeClr val="tx1"/>
                </a:solidFill>
              </a:rPr>
              <a:t>(set to </a:t>
            </a:r>
            <a:r>
              <a:rPr lang="en-US" dirty="0" err="1">
                <a:solidFill>
                  <a:schemeClr val="tx1"/>
                </a:solidFill>
              </a:rPr>
              <a:t>Systemd</a:t>
            </a:r>
            <a:r>
              <a:rPr lang="en-US" dirty="0">
                <a:solidFill>
                  <a:schemeClr val="tx1"/>
                </a:solidFill>
              </a:rPr>
              <a:t>-resolved=127.0.0.53,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 which is configured by network renderer)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resolvectl</a:t>
            </a:r>
            <a:r>
              <a:rPr lang="en-US" dirty="0">
                <a:solidFill>
                  <a:srgbClr val="FF0000"/>
                </a:solidFill>
              </a:rPr>
              <a:t> status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0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004DC-B81D-61F9-273B-9DA4A0B1F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657C-A8DD-7096-0CFE-F54DDF93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Name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7273E-2FB1-8A01-96C1-113B7645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0BDCCA-7BFB-9395-B3A5-9211DBFD8F16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8515351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host </a:t>
            </a:r>
            <a:r>
              <a:rPr lang="en-US" dirty="0" err="1">
                <a:solidFill>
                  <a:srgbClr val="FF0000"/>
                </a:solidFill>
              </a:rPr>
              <a:t>lala.whatever.com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nslookup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lala.whatever.com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dig </a:t>
            </a:r>
            <a:r>
              <a:rPr lang="en-US" dirty="0" err="1">
                <a:solidFill>
                  <a:srgbClr val="FF0000"/>
                </a:solidFill>
              </a:rPr>
              <a:t>lala.whatever.com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dig </a:t>
            </a:r>
            <a:r>
              <a:rPr lang="en-US" dirty="0" err="1">
                <a:solidFill>
                  <a:srgbClr val="FF0000"/>
                </a:solidFill>
              </a:rPr>
              <a:t>whatever.com</a:t>
            </a:r>
            <a:r>
              <a:rPr lang="en-US" dirty="0">
                <a:solidFill>
                  <a:srgbClr val="FF0000"/>
                </a:solidFill>
              </a:rPr>
              <a:t> ANY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resolvectl</a:t>
            </a:r>
            <a:r>
              <a:rPr lang="en-US" dirty="0">
                <a:solidFill>
                  <a:srgbClr val="FF0000"/>
                </a:solidFill>
              </a:rPr>
              <a:t> query </a:t>
            </a:r>
            <a:r>
              <a:rPr lang="en-US" dirty="0" err="1">
                <a:solidFill>
                  <a:srgbClr val="FF0000"/>
                </a:solidFill>
              </a:rPr>
              <a:t>lala.whatever.com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F76BD-9BDF-A91D-C46A-3229FD2DD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DA8D-C40B-1C2E-4409-72FF1DF8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Network Services (Daemons)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08826-8725-E9D4-80C6-B1CAAEDF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2B6B77-41B0-DBE1-3245-AB3D98BC808A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8429381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Network services (daemons) listen on a port to client requests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grep –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ssh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/services	 	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Daemons that listen on well-known ports (0-1023) are typically run as the root user, thus may require additional security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the past, some network daemons were </a:t>
            </a:r>
            <a:r>
              <a:rPr lang="en-US" u="sng" dirty="0">
                <a:solidFill>
                  <a:schemeClr val="tx1"/>
                </a:solidFill>
              </a:rPr>
              <a:t>started on demand</a:t>
            </a:r>
            <a:r>
              <a:rPr lang="en-US" dirty="0">
                <a:solidFill>
                  <a:schemeClr val="tx1"/>
                </a:solidFill>
              </a:rPr>
              <a:t> by </a:t>
            </a:r>
            <a:r>
              <a:rPr lang="en-US" dirty="0" err="1">
                <a:solidFill>
                  <a:schemeClr val="tx1"/>
                </a:solidFill>
              </a:rPr>
              <a:t>xinetd</a:t>
            </a:r>
            <a:r>
              <a:rPr lang="en-US" dirty="0">
                <a:solidFill>
                  <a:schemeClr val="tx1"/>
                </a:solidFill>
              </a:rPr>
              <a:t> to save RAM – if you want to do this today, you configure it as a </a:t>
            </a:r>
            <a:r>
              <a:rPr lang="en-US" dirty="0" err="1">
                <a:solidFill>
                  <a:schemeClr val="tx1"/>
                </a:solidFill>
              </a:rPr>
              <a:t>Systemd</a:t>
            </a:r>
            <a:r>
              <a:rPr lang="en-US" dirty="0">
                <a:solidFill>
                  <a:schemeClr val="tx1"/>
                </a:solidFill>
              </a:rPr>
              <a:t> socket unit (e.g., </a:t>
            </a:r>
            <a:r>
              <a:rPr lang="en-US" dirty="0" err="1">
                <a:solidFill>
                  <a:schemeClr val="tx1"/>
                </a:solidFill>
              </a:rPr>
              <a:t>telnet.socket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2E4C6-95CF-2F13-2189-6EDDFF638D02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9DF3-76DB-7478-3FD2-0EF879E43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30D3-7790-D421-C63A-2D68E8FF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Network Services (Daemons – next session!)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19104-9977-7C93-CD81-42292B74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82BCE-383C-B0C5-FF68-C0C32A3CCBAB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A1B7C4-A3ED-4048-C21E-C4393A10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23" y="1429010"/>
            <a:ext cx="7772400" cy="30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2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F59AB-9D71-799F-BF6A-A838CC4C0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FC61-CDA9-1908-6DFC-A0C9E918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Network Services (Daemons – next session!)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D82B4-09A0-E3DD-89D8-C1BCB849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5D45E-1ADA-9C31-7A57-0C98B18939DE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E41C7-693A-6B70-AD58-290BA252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1361483"/>
            <a:ext cx="7772400" cy="32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7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E63E3-581D-4C4E-868F-0B376C33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AF2B4D-6B12-4EDF-87BB-2B55CECB66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98B80B-5232-4693-9027-05535A52EE57}"/>
              </a:ext>
            </a:extLst>
          </p:cNvPr>
          <p:cNvCxnSpPr/>
          <p:nvPr/>
        </p:nvCxnSpPr>
        <p:spPr>
          <a:xfrm>
            <a:off x="2173543" y="1681465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A03921-0205-448B-B2E7-15341873017A}"/>
              </a:ext>
            </a:extLst>
          </p:cNvPr>
          <p:cNvSpPr txBox="1"/>
          <p:nvPr/>
        </p:nvSpPr>
        <p:spPr>
          <a:xfrm>
            <a:off x="1873505" y="1420188"/>
            <a:ext cx="60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A0EEA-A6B2-4EFE-8BD9-7F04EB8E5C1F}"/>
              </a:ext>
            </a:extLst>
          </p:cNvPr>
          <p:cNvCxnSpPr>
            <a:cxnSpLocks/>
          </p:cNvCxnSpPr>
          <p:nvPr/>
        </p:nvCxnSpPr>
        <p:spPr>
          <a:xfrm flipV="1">
            <a:off x="1400987" y="2904641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AB388D-4E12-4DD0-A5EA-E31DCB461C34}"/>
              </a:ext>
            </a:extLst>
          </p:cNvPr>
          <p:cNvCxnSpPr/>
          <p:nvPr/>
        </p:nvCxnSpPr>
        <p:spPr>
          <a:xfrm>
            <a:off x="3620693" y="1709942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2BD1E4-0655-49BF-ABC9-53FF94E7336B}"/>
              </a:ext>
            </a:extLst>
          </p:cNvPr>
          <p:cNvSpPr txBox="1"/>
          <p:nvPr/>
        </p:nvSpPr>
        <p:spPr>
          <a:xfrm>
            <a:off x="1003318" y="3221396"/>
            <a:ext cx="959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Multimedia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51A5B-1F26-4A66-8041-56AAFB784890}"/>
              </a:ext>
            </a:extLst>
          </p:cNvPr>
          <p:cNvSpPr txBox="1"/>
          <p:nvPr/>
        </p:nvSpPr>
        <p:spPr>
          <a:xfrm>
            <a:off x="3370663" y="1432943"/>
            <a:ext cx="60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A34C84-A54E-4214-BB6F-32D6133D2047}"/>
              </a:ext>
            </a:extLst>
          </p:cNvPr>
          <p:cNvCxnSpPr>
            <a:cxnSpLocks/>
          </p:cNvCxnSpPr>
          <p:nvPr/>
        </p:nvCxnSpPr>
        <p:spPr>
          <a:xfrm flipV="1">
            <a:off x="2950041" y="2898324"/>
            <a:ext cx="0" cy="310243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8DDC3-6737-4BC0-A7C5-A32A34AA60C6}"/>
              </a:ext>
            </a:extLst>
          </p:cNvPr>
          <p:cNvSpPr txBox="1"/>
          <p:nvPr/>
        </p:nvSpPr>
        <p:spPr>
          <a:xfrm>
            <a:off x="2308459" y="3209150"/>
            <a:ext cx="132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Today’s Resources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0DDD7-95CE-4DEA-B8CD-845A97FD82F0}"/>
              </a:ext>
            </a:extLst>
          </p:cNvPr>
          <p:cNvCxnSpPr>
            <a:cxnSpLocks/>
          </p:cNvCxnSpPr>
          <p:nvPr/>
        </p:nvCxnSpPr>
        <p:spPr>
          <a:xfrm flipV="1">
            <a:off x="4370989" y="2892395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369D8E-1635-4832-B31F-8D9235DF8C43}"/>
              </a:ext>
            </a:extLst>
          </p:cNvPr>
          <p:cNvSpPr txBox="1"/>
          <p:nvPr/>
        </p:nvSpPr>
        <p:spPr>
          <a:xfrm>
            <a:off x="3954493" y="3209150"/>
            <a:ext cx="87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ON24 Help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B4F52F-18F3-4E44-A4EF-79A85870B437}"/>
              </a:ext>
            </a:extLst>
          </p:cNvPr>
          <p:cNvCxnSpPr>
            <a:cxnSpLocks/>
          </p:cNvCxnSpPr>
          <p:nvPr/>
        </p:nvCxnSpPr>
        <p:spPr>
          <a:xfrm flipV="1">
            <a:off x="5849721" y="2885595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FEF5D7-A125-44B3-BCE9-8F12EC311F29}"/>
              </a:ext>
            </a:extLst>
          </p:cNvPr>
          <p:cNvSpPr txBox="1"/>
          <p:nvPr/>
        </p:nvSpPr>
        <p:spPr>
          <a:xfrm>
            <a:off x="5380835" y="3209150"/>
            <a:ext cx="95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Chat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68DE1B-61BA-4D2C-8492-31004841CB57}"/>
              </a:ext>
            </a:extLst>
          </p:cNvPr>
          <p:cNvCxnSpPr/>
          <p:nvPr/>
        </p:nvCxnSpPr>
        <p:spPr>
          <a:xfrm>
            <a:off x="5069036" y="1701999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A921AE-6EB8-430C-98F7-59200F7CC5D7}"/>
              </a:ext>
            </a:extLst>
          </p:cNvPr>
          <p:cNvSpPr txBox="1"/>
          <p:nvPr/>
        </p:nvSpPr>
        <p:spPr>
          <a:xfrm>
            <a:off x="4836011" y="1437801"/>
            <a:ext cx="531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Q&amp;A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997EB2-ED48-4538-ADCE-9D53E798B716}"/>
              </a:ext>
            </a:extLst>
          </p:cNvPr>
          <p:cNvCxnSpPr>
            <a:cxnSpLocks/>
          </p:cNvCxnSpPr>
          <p:nvPr/>
        </p:nvCxnSpPr>
        <p:spPr>
          <a:xfrm flipV="1">
            <a:off x="7340438" y="2885594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7C2376-9E81-4859-84A9-162F57E2614B}"/>
              </a:ext>
            </a:extLst>
          </p:cNvPr>
          <p:cNvSpPr txBox="1"/>
          <p:nvPr/>
        </p:nvSpPr>
        <p:spPr>
          <a:xfrm>
            <a:off x="5978291" y="1258340"/>
            <a:ext cx="122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Certificate of Attendance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59FA9A-CE49-4692-ABDA-57BA153E0F8B}"/>
              </a:ext>
            </a:extLst>
          </p:cNvPr>
          <p:cNvCxnSpPr/>
          <p:nvPr/>
        </p:nvCxnSpPr>
        <p:spPr>
          <a:xfrm>
            <a:off x="6507678" y="1697187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C1FAD1-E6CD-4A87-B078-6514ED755C89}"/>
              </a:ext>
            </a:extLst>
          </p:cNvPr>
          <p:cNvSpPr txBox="1"/>
          <p:nvPr/>
        </p:nvSpPr>
        <p:spPr>
          <a:xfrm>
            <a:off x="7033950" y="3223050"/>
            <a:ext cx="95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3EC43-4373-ACA9-A8AB-91F20703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3" y="2059426"/>
            <a:ext cx="7438430" cy="740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A3A523-4966-F7B7-FB79-BAC4256455AB}"/>
              </a:ext>
            </a:extLst>
          </p:cNvPr>
          <p:cNvSpPr txBox="1"/>
          <p:nvPr/>
        </p:nvSpPr>
        <p:spPr>
          <a:xfrm>
            <a:off x="7477796" y="1443389"/>
            <a:ext cx="1224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to Action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5E20B-0958-721B-B0A7-531F1C5544B7}"/>
              </a:ext>
            </a:extLst>
          </p:cNvPr>
          <p:cNvCxnSpPr/>
          <p:nvPr/>
        </p:nvCxnSpPr>
        <p:spPr>
          <a:xfrm>
            <a:off x="8007183" y="1702628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8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D693F-BEE0-226E-16C6-6F71E493E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A7DC-97B5-D942-0662-315C12CA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When Setting up Any Network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6A3FC-6B51-DF2A-0988-FC3FFD46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2838B7-2D56-FCD8-CFB7-54CB45B859EB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182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 Install, configure and start the appropriate daemon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(</a:t>
            </a:r>
            <a:r>
              <a:rPr lang="en-US" dirty="0" err="1">
                <a:solidFill>
                  <a:srgbClr val="FF0000"/>
                </a:solidFill>
              </a:rPr>
              <a:t>dnf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rgbClr val="FF0000"/>
                </a:solidFill>
              </a:rPr>
              <a:t>apt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systemctl</a:t>
            </a:r>
            <a:r>
              <a:rPr lang="en-US" dirty="0">
                <a:solidFill>
                  <a:srgbClr val="FF0000"/>
                </a:solidFill>
              </a:rPr>
              <a:t> start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systemctl</a:t>
            </a:r>
            <a:r>
              <a:rPr lang="en-US" dirty="0">
                <a:solidFill>
                  <a:srgbClr val="FF0000"/>
                </a:solidFill>
              </a:rPr>
              <a:t> enable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2. Ensure that the service is listening on the port/socket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(</a:t>
            </a:r>
            <a:r>
              <a:rPr lang="en-US" dirty="0">
                <a:solidFill>
                  <a:srgbClr val="FF0000"/>
                </a:solidFill>
              </a:rPr>
              <a:t>netstat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 err="1">
                <a:solidFill>
                  <a:srgbClr val="FF0000"/>
                </a:solidFill>
              </a:rPr>
              <a:t>nmap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Test a local connection (127.0.0.1)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4. Test remote connections (allow in firewall if necessary)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Workstations generally have a firewall enabled by default,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servers generally do not (they rely on network firewalls!)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5. Monitor traffic, bandwidth, etc.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4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FB097-6434-3F9B-40AA-FE7E8E176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B787EF-C790-D1D7-A9D6-4189EC15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EDFED-1B51-0F2D-96BF-10B76B47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8B8136F-702A-4005-2CEA-F9318F36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C8AB3-CEA4-513A-01FC-999795CE7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37F-455F-D5B2-5C90-11A28B4A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Telnet (legacy</a:t>
            </a:r>
            <a:r>
              <a:rPr lang="en-US"/>
              <a:t>, unencrypted)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B808-5D28-CFC2-C68F-CA6A5F4E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F4C833-816F-ECA5-BB3E-B39DD9DB8635}"/>
              </a:ext>
            </a:extLst>
          </p:cNvPr>
          <p:cNvSpPr txBox="1">
            <a:spLocks/>
          </p:cNvSpPr>
          <p:nvPr/>
        </p:nvSpPr>
        <p:spPr>
          <a:xfrm>
            <a:off x="628649" y="1386564"/>
            <a:ext cx="8429381" cy="37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 err="1">
                <a:solidFill>
                  <a:srgbClr val="FF0000"/>
                </a:solidFill>
              </a:rPr>
              <a:t>dnf</a:t>
            </a:r>
            <a:r>
              <a:rPr lang="en-US" dirty="0">
                <a:solidFill>
                  <a:srgbClr val="FF0000"/>
                </a:solidFill>
              </a:rPr>
              <a:t> install telnet-server telnet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systemctl</a:t>
            </a:r>
            <a:r>
              <a:rPr lang="en-US" dirty="0">
                <a:solidFill>
                  <a:srgbClr val="FF0000"/>
                </a:solidFill>
              </a:rPr>
              <a:t> start </a:t>
            </a:r>
            <a:r>
              <a:rPr lang="en-US" dirty="0" err="1">
                <a:solidFill>
                  <a:srgbClr val="FF0000"/>
                </a:solidFill>
              </a:rPr>
              <a:t>telnet.socket</a:t>
            </a:r>
            <a:r>
              <a:rPr lang="en-US" dirty="0">
                <a:solidFill>
                  <a:srgbClr val="FF0000"/>
                </a:solidFill>
              </a:rPr>
              <a:t> ; </a:t>
            </a:r>
            <a:r>
              <a:rPr lang="en-US" dirty="0" err="1">
                <a:solidFill>
                  <a:srgbClr val="FF0000"/>
                </a:solidFill>
              </a:rPr>
              <a:t>systemctl</a:t>
            </a:r>
            <a:r>
              <a:rPr lang="en-US" dirty="0">
                <a:solidFill>
                  <a:srgbClr val="FF0000"/>
                </a:solidFill>
              </a:rPr>
              <a:t> enable </a:t>
            </a:r>
            <a:r>
              <a:rPr lang="en-US" dirty="0" err="1">
                <a:solidFill>
                  <a:srgbClr val="FF0000"/>
                </a:solidFill>
              </a:rPr>
              <a:t>telnet.socket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 marL="0" indent="-57310">
              <a:buNone/>
            </a:pPr>
            <a:r>
              <a:rPr lang="en-US" dirty="0">
                <a:solidFill>
                  <a:srgbClr val="FF0000"/>
                </a:solidFill>
              </a:rPr>
              <a:t>ss –t –a </a:t>
            </a:r>
          </a:p>
          <a:p>
            <a:pPr marL="0" indent="-57310">
              <a:buNone/>
            </a:pPr>
            <a:r>
              <a:rPr lang="en-US" dirty="0" err="1">
                <a:solidFill>
                  <a:srgbClr val="FF0000"/>
                </a:solidFill>
              </a:rPr>
              <a:t>nmap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localhost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telnet </a:t>
            </a:r>
            <a:r>
              <a:rPr lang="en-US" i="1" dirty="0">
                <a:solidFill>
                  <a:srgbClr val="FF0000"/>
                </a:solidFill>
              </a:rPr>
              <a:t>localhost/IP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telnet </a:t>
            </a:r>
            <a:r>
              <a:rPr lang="en-US" i="1" dirty="0" err="1">
                <a:solidFill>
                  <a:srgbClr val="FF0000"/>
                </a:solidFill>
              </a:rPr>
              <a:t>remotehost</a:t>
            </a:r>
            <a:r>
              <a:rPr lang="en-US" i="1" dirty="0">
                <a:solidFill>
                  <a:srgbClr val="FF0000"/>
                </a:solidFill>
              </a:rPr>
              <a:t>/IP</a:t>
            </a:r>
            <a:endParaRPr lang="en-US" sz="2200" i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8296E-0598-7E1E-3467-C3FB24015548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7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5D8DF-ACB4-D959-26D5-A365094F3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3A9C-AAF8-59A6-2F3A-E20E4385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SSH (modern, encrypted)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0099F-493F-5CBE-864A-DC9CD09E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EF5DA0-5FD0-E28C-C299-1CFE87709D9A}"/>
              </a:ext>
            </a:extLst>
          </p:cNvPr>
          <p:cNvSpPr txBox="1">
            <a:spLocks/>
          </p:cNvSpPr>
          <p:nvPr/>
        </p:nvSpPr>
        <p:spPr>
          <a:xfrm>
            <a:off x="628649" y="1386564"/>
            <a:ext cx="8515351" cy="37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Installed and enabled by default on server distributions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May need to be enabled on workstation distributions (e.g., Fedora)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systemctl</a:t>
            </a:r>
            <a:r>
              <a:rPr lang="en-US" dirty="0">
                <a:solidFill>
                  <a:srgbClr val="FF0000"/>
                </a:solidFill>
              </a:rPr>
              <a:t> enable </a:t>
            </a:r>
            <a:r>
              <a:rPr lang="en-US" dirty="0" err="1">
                <a:solidFill>
                  <a:srgbClr val="FF0000"/>
                </a:solidFill>
              </a:rPr>
              <a:t>sshd.service</a:t>
            </a:r>
            <a:r>
              <a:rPr lang="en-US" dirty="0">
                <a:solidFill>
                  <a:srgbClr val="FF0000"/>
                </a:solidFill>
              </a:rPr>
              <a:t> ; </a:t>
            </a:r>
            <a:r>
              <a:rPr lang="en-US" dirty="0" err="1">
                <a:solidFill>
                  <a:srgbClr val="FF0000"/>
                </a:solidFill>
              </a:rPr>
              <a:t>systemctl</a:t>
            </a:r>
            <a:r>
              <a:rPr lang="en-US" dirty="0">
                <a:solidFill>
                  <a:srgbClr val="FF0000"/>
                </a:solidFill>
              </a:rPr>
              <a:t> start </a:t>
            </a:r>
            <a:r>
              <a:rPr lang="en-US" dirty="0" err="1">
                <a:solidFill>
                  <a:srgbClr val="FF0000"/>
                </a:solidFill>
              </a:rPr>
              <a:t>sshd.service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/ssh/</a:t>
            </a:r>
            <a:r>
              <a:rPr lang="en-US" dirty="0" err="1">
                <a:solidFill>
                  <a:schemeClr val="tx1"/>
                </a:solidFill>
              </a:rPr>
              <a:t>sshd_config</a:t>
            </a:r>
            <a:r>
              <a:rPr lang="en-US" dirty="0">
                <a:solidFill>
                  <a:schemeClr val="tx1"/>
                </a:solidFill>
              </a:rPr>
              <a:t> options – e.g.,</a:t>
            </a:r>
          </a:p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 	</a:t>
            </a:r>
            <a:r>
              <a:rPr lang="en-US" dirty="0" err="1">
                <a:solidFill>
                  <a:schemeClr val="tx1"/>
                </a:solidFill>
              </a:rPr>
              <a:t>PermitRootLogin</a:t>
            </a:r>
            <a:r>
              <a:rPr lang="en-US" dirty="0">
                <a:solidFill>
                  <a:schemeClr val="tx1"/>
                </a:solidFill>
              </a:rPr>
              <a:t> yes</a:t>
            </a:r>
          </a:p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	ForwardX11 no</a:t>
            </a:r>
          </a:p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AllowUsers</a:t>
            </a:r>
            <a:r>
              <a:rPr lang="en-US" dirty="0">
                <a:solidFill>
                  <a:schemeClr val="tx1"/>
                </a:solidFill>
              </a:rPr>
              <a:t> woot bob sue jane</a:t>
            </a:r>
          </a:p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AllowGroups</a:t>
            </a:r>
            <a:r>
              <a:rPr lang="en-US" dirty="0">
                <a:solidFill>
                  <a:schemeClr val="tx1"/>
                </a:solidFill>
              </a:rPr>
              <a:t> stooges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</a:t>
            </a:r>
            <a:endParaRPr lang="en-US" sz="2200" i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C34B0-5FE4-6827-4C31-07DFD5401A31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80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56E01-F86E-7760-62E7-D9C6EB0FA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59C1-8AAE-C9A8-AB09-5CEC05FA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SSH (modern, encrypted)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5E967-9C19-9D6B-7E4F-30905162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FEB649-9766-B789-E536-326C280B5013}"/>
              </a:ext>
            </a:extLst>
          </p:cNvPr>
          <p:cNvSpPr txBox="1">
            <a:spLocks/>
          </p:cNvSpPr>
          <p:nvPr/>
        </p:nvSpPr>
        <p:spPr>
          <a:xfrm>
            <a:off x="628649" y="1386564"/>
            <a:ext cx="8515351" cy="37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Session is </a:t>
            </a:r>
            <a:r>
              <a:rPr lang="en-US" b="1" dirty="0">
                <a:solidFill>
                  <a:srgbClr val="FF0000"/>
                </a:solidFill>
              </a:rPr>
              <a:t>symmetrically</a:t>
            </a:r>
            <a:r>
              <a:rPr lang="en-US" dirty="0">
                <a:solidFill>
                  <a:schemeClr val="tx1"/>
                </a:solidFill>
              </a:rPr>
              <a:t> encrypted (e.g., AES) using a random session-generated key protected by </a:t>
            </a:r>
            <a:r>
              <a:rPr lang="en-US" b="1" dirty="0">
                <a:solidFill>
                  <a:srgbClr val="FF0000"/>
                </a:solidFill>
              </a:rPr>
              <a:t>asymmetric (public/private) host keys </a:t>
            </a:r>
            <a:r>
              <a:rPr lang="en-US" dirty="0">
                <a:solidFill>
                  <a:schemeClr val="tx1"/>
                </a:solidFill>
              </a:rPr>
              <a:t>(e.g., RSA, DSA, ECDSA or ED25519) – e.g., 	</a:t>
            </a:r>
          </a:p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			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/ssh/</a:t>
            </a:r>
            <a:r>
              <a:rPr lang="en-US" dirty="0" err="1">
                <a:solidFill>
                  <a:schemeClr val="tx1"/>
                </a:solidFill>
              </a:rPr>
              <a:t>ssh_host_rsa_key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/ssh/</a:t>
            </a:r>
            <a:r>
              <a:rPr lang="en-US" dirty="0" err="1">
                <a:solidFill>
                  <a:schemeClr val="tx1"/>
                </a:solidFill>
              </a:rPr>
              <a:t>ssh_host_rsa_key.pub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</a:t>
            </a:r>
            <a:endParaRPr lang="en-US" sz="2200" i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82B57-003E-3929-0985-DB2F80674C85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9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3350B-FCC1-D580-D05A-816E40280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7E88-7E24-C0DC-5B01-80CF081A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SSH Remote Login and File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27BE9-F28E-3AD5-7C35-92FCFA6D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3C6748-4A94-B691-7D05-EE787300FFBA}"/>
              </a:ext>
            </a:extLst>
          </p:cNvPr>
          <p:cNvSpPr txBox="1">
            <a:spLocks/>
          </p:cNvSpPr>
          <p:nvPr/>
        </p:nvSpPr>
        <p:spPr>
          <a:xfrm>
            <a:off x="628649" y="1386564"/>
            <a:ext cx="8515351" cy="375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>
                <a:solidFill>
                  <a:srgbClr val="FF0000"/>
                </a:solidFill>
              </a:rPr>
              <a:t>ssh username@192.168.1.1     </a:t>
            </a:r>
            <a:r>
              <a:rPr lang="en-US" dirty="0">
                <a:solidFill>
                  <a:schemeClr val="tx1"/>
                </a:solidFill>
              </a:rPr>
              <a:t>(or</a:t>
            </a:r>
            <a:r>
              <a:rPr lang="en-US" dirty="0">
                <a:solidFill>
                  <a:srgbClr val="FF0000"/>
                </a:solidFill>
              </a:rPr>
              <a:t> ssh –l username 192.168.1.1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Accept SSH host keys (cached in ~/.ssh/</a:t>
            </a:r>
            <a:r>
              <a:rPr lang="en-US" dirty="0" err="1">
                <a:solidFill>
                  <a:schemeClr val="tx1"/>
                </a:solidFill>
              </a:rPr>
              <a:t>known_hosts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-5731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-5731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Downloading files:	</a:t>
            </a:r>
            <a:r>
              <a:rPr lang="en-US" dirty="0">
                <a:solidFill>
                  <a:srgbClr val="FF0000"/>
                </a:solidFill>
              </a:rPr>
              <a:t>ssh woot@server1  cat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lala</a:t>
            </a:r>
            <a:r>
              <a:rPr lang="en-US" dirty="0">
                <a:solidFill>
                  <a:srgbClr val="FF0000"/>
                </a:solidFill>
              </a:rPr>
              <a:t>  &gt;  /data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scp</a:t>
            </a:r>
            <a:r>
              <a:rPr lang="en-US" dirty="0">
                <a:solidFill>
                  <a:srgbClr val="FF0000"/>
                </a:solidFill>
              </a:rPr>
              <a:t> woot@server1:/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lala</a:t>
            </a:r>
            <a:r>
              <a:rPr lang="en-US" dirty="0">
                <a:solidFill>
                  <a:srgbClr val="FF0000"/>
                </a:solidFill>
              </a:rPr>
              <a:t>  /data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Uploading files:		</a:t>
            </a:r>
            <a:r>
              <a:rPr lang="en-US" dirty="0">
                <a:solidFill>
                  <a:srgbClr val="FF0000"/>
                </a:solidFill>
              </a:rPr>
              <a:t>ssh woot@server1  cat  &lt;/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lala</a:t>
            </a:r>
            <a:r>
              <a:rPr lang="en-US" dirty="0">
                <a:solidFill>
                  <a:srgbClr val="FF0000"/>
                </a:solidFill>
              </a:rPr>
              <a:t>  "&gt;"  /data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scp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lala</a:t>
            </a:r>
            <a:r>
              <a:rPr lang="en-US" dirty="0">
                <a:solidFill>
                  <a:srgbClr val="FF0000"/>
                </a:solidFill>
              </a:rPr>
              <a:t> woot@server1:/data</a:t>
            </a:r>
            <a:endParaRPr lang="en-US" sz="2200" i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7040C-C6DC-2EB0-9E5A-5BE555D0B570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3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FED68-3AE3-53E1-64C2-89DEDADE4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7203-5A81-0B0D-592A-3878D329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SSH Tunneling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F4680-1B08-4765-F694-AA25BE09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0A1C0-98A2-FFC6-BCEA-B159737CC065}"/>
              </a:ext>
            </a:extLst>
          </p:cNvPr>
          <p:cNvSpPr txBox="1">
            <a:spLocks/>
          </p:cNvSpPr>
          <p:nvPr/>
        </p:nvSpPr>
        <p:spPr>
          <a:xfrm>
            <a:off x="628649" y="1386564"/>
            <a:ext cx="8515351" cy="37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>
                <a:solidFill>
                  <a:srgbClr val="FF0000"/>
                </a:solidFill>
              </a:rPr>
              <a:t>ssh –X username@192.168.1.1 </a:t>
            </a:r>
            <a:r>
              <a:rPr lang="en-US" dirty="0">
                <a:solidFill>
                  <a:schemeClr val="tx1"/>
                </a:solidFill>
              </a:rPr>
              <a:t>(graphical tunneling)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Most commands support SSH tunneling (e.g., </a:t>
            </a:r>
            <a:r>
              <a:rPr lang="en-US" dirty="0">
                <a:solidFill>
                  <a:srgbClr val="FF0000"/>
                </a:solidFill>
              </a:rPr>
              <a:t>sftp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rsync</a:t>
            </a:r>
            <a:r>
              <a:rPr lang="en-US" dirty="0">
                <a:solidFill>
                  <a:srgbClr val="FF0000"/>
                </a:solidFill>
              </a:rPr>
              <a:t> –e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ssh </a:t>
            </a:r>
            <a:r>
              <a:rPr lang="en-US" dirty="0" err="1">
                <a:solidFill>
                  <a:srgbClr val="FF0000"/>
                </a:solidFill>
              </a:rPr>
              <a:t>computerB</a:t>
            </a:r>
            <a:r>
              <a:rPr lang="en-US" dirty="0">
                <a:solidFill>
                  <a:srgbClr val="FF0000"/>
                </a:solidFill>
              </a:rPr>
              <a:t> –L 443:computerC:443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ssh </a:t>
            </a:r>
            <a:r>
              <a:rPr lang="en-US" dirty="0" err="1">
                <a:solidFill>
                  <a:srgbClr val="FF0000"/>
                </a:solidFill>
              </a:rPr>
              <a:t>homeserver</a:t>
            </a:r>
            <a:r>
              <a:rPr lang="en-US" dirty="0">
                <a:solidFill>
                  <a:srgbClr val="FF0000"/>
                </a:solidFill>
              </a:rPr>
              <a:t> –L 443:lala.com:443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ssh -D 8080 </a:t>
            </a:r>
            <a:r>
              <a:rPr lang="en-US" dirty="0" err="1">
                <a:solidFill>
                  <a:srgbClr val="FF0000"/>
                </a:solidFill>
              </a:rPr>
              <a:t>homeserver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endParaRPr lang="en-US" sz="2200" i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4F1B1-8E0A-CFE3-3004-D17FD0D0CCE8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2" descr="droppedImage_3">
            <a:extLst>
              <a:ext uri="{FF2B5EF4-FFF2-40B4-BE49-F238E27FC236}">
                <a16:creationId xmlns:a16="http://schemas.microsoft.com/office/drawing/2014/main" id="{A411162C-E987-9A49-80B2-C6D25186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402" y="3102183"/>
            <a:ext cx="3124069" cy="14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44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54076-A141-F5F3-54E5-812634761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4F-DA2A-F4C4-96D7-0543AA85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SSH User Keys (Authentication – required for cloud!)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73D1A-2225-310C-BF1D-481493DD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6AFE9A-AE92-5EC8-A17B-210CF1A061CB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8515351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>
                <a:solidFill>
                  <a:srgbClr val="FF0000"/>
                </a:solidFill>
              </a:rPr>
              <a:t>ssh-keygen </a:t>
            </a:r>
            <a:r>
              <a:rPr lang="en-US" dirty="0">
                <a:solidFill>
                  <a:schemeClr val="tx1"/>
                </a:solidFill>
              </a:rPr>
              <a:t>	(generated user keys stored locally in ~/.ssh/)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ssh-copy-id woot@server1 </a:t>
            </a:r>
            <a:r>
              <a:rPr lang="en-US" dirty="0">
                <a:solidFill>
                  <a:schemeClr val="tx1"/>
                </a:solidFill>
              </a:rPr>
              <a:t>(copies to ~/.ssh/</a:t>
            </a:r>
            <a:r>
              <a:rPr lang="en-US" dirty="0" err="1">
                <a:solidFill>
                  <a:schemeClr val="tx1"/>
                </a:solidFill>
              </a:rPr>
              <a:t>authorized_keys</a:t>
            </a:r>
            <a:r>
              <a:rPr lang="en-US" dirty="0">
                <a:solidFill>
                  <a:schemeClr val="tx1"/>
                </a:solidFill>
              </a:rPr>
              <a:t> on server1)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ssh woot@server1  </a:t>
            </a:r>
            <a:r>
              <a:rPr lang="en-US" dirty="0">
                <a:solidFill>
                  <a:schemeClr val="tx1"/>
                </a:solidFill>
              </a:rPr>
              <a:t>(no password needed!)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ssh-keygen</a:t>
            </a:r>
            <a:r>
              <a:rPr lang="en-US" dirty="0">
                <a:solidFill>
                  <a:schemeClr val="tx1"/>
                </a:solidFill>
              </a:rPr>
              <a:t> can protect private SSH user key with a passphrase that can be managed by a password manager program (e.g., </a:t>
            </a:r>
            <a:r>
              <a:rPr lang="en-US" dirty="0">
                <a:solidFill>
                  <a:srgbClr val="FF0000"/>
                </a:solidFill>
              </a:rPr>
              <a:t>ssh-agent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D537E-E1A1-6912-7941-E9A128F4A722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18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42AA4-A320-9FFC-4BAB-F91AE570F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BA38-089F-9C41-D5B5-9CF6C22E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Cockpit Web Management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A80B-7085-56D1-657E-50850A9E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952AD9-FD45-A96F-81CE-A607EF440B81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8515351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Listens on https :9090, started on demand as a socket (like telnet) </a:t>
            </a:r>
          </a:p>
          <a:p>
            <a:pPr marL="0" indent="-5731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059D-AA55-3BDD-4A18-FC43046B4ACE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B9B10-05E8-40EA-12C9-1EDC17F3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33" y="1992923"/>
            <a:ext cx="5508594" cy="26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68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E92EB-C538-A321-CD62-717D5292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1CE4CF-7BF6-E506-5048-D6487392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55144"/>
            <a:ext cx="4593265" cy="1021556"/>
          </a:xfrm>
        </p:spPr>
        <p:txBody>
          <a:bodyPr/>
          <a:lstStyle/>
          <a:p>
            <a:r>
              <a:rPr lang="en-US" dirty="0"/>
              <a:t>Homework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213AA-DE96-D508-FD63-898E52B9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5644F9B-23E2-20FE-D247-B5D6D26B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5623016" y="3238217"/>
            <a:ext cx="27432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Host: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Stephen Schneiter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Instructor Network Program Director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CompTIA</a:t>
            </a:r>
            <a:endParaRPr sz="1400" dirty="0"/>
          </a:p>
          <a:p>
            <a:r>
              <a:rPr lang="en-US" sz="1400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sschneiter@comptia.org</a:t>
            </a: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</p:txBody>
      </p:sp>
      <p:pic>
        <p:nvPicPr>
          <p:cNvPr id="248" name="Google Shape;248;p37" descr="A person in a suit and ti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9892" y="1149513"/>
            <a:ext cx="1967057" cy="1967057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700"/>
            </a:pPr>
            <a:r>
              <a:rPr lang="en-US" dirty="0"/>
              <a:t>Linux+ Team</a:t>
            </a:r>
            <a:endParaRPr dirty="0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124FDA21-F5C5-F6DC-182A-5F5F42A9B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99" y="3239628"/>
            <a:ext cx="341892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Guest: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>
                <a:solidFill>
                  <a:srgbClr val="000000"/>
                </a:solidFill>
              </a:rPr>
              <a:t>Jason Eckert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Dean of Technology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 err="1">
                <a:solidFill>
                  <a:srgbClr val="000000"/>
                </a:solidFill>
              </a:rPr>
              <a:t>triOS</a:t>
            </a:r>
            <a:r>
              <a:rPr lang="en-US" altLang="en-US" sz="1400" dirty="0">
                <a:solidFill>
                  <a:srgbClr val="000000"/>
                </a:solidFill>
              </a:rPr>
              <a:t> College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>
                <a:solidFill>
                  <a:srgbClr val="000000"/>
                </a:solidFill>
                <a:effectLst/>
                <a:ea typeface="Aptos" panose="020B0004020202020204" pitchFamily="34" charset="0"/>
                <a:hlinkClick r:id="rId5"/>
              </a:rPr>
              <a:t>jason.eckert@trios.com</a:t>
            </a: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A147B5-91AD-C127-D90B-1FDB47D19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r="2055"/>
          <a:stretch/>
        </p:blipFill>
        <p:spPr>
          <a:xfrm>
            <a:off x="1207395" y="1149512"/>
            <a:ext cx="1967057" cy="1967057"/>
          </a:xfrm>
          <a:prstGeom prst="ellipse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34F9B-4C7A-E6AC-1A87-6731263C9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505F-D40B-F93D-4CD5-C817B97E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Homework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785D5-2117-962F-0602-5D567454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94F2E0-AD82-F0C8-4162-35E850D6C78F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Refer to the optional exercises for this introductory session, available at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https://github.com/jasoneckert/LinuxTTT</a:t>
            </a:r>
            <a:r>
              <a:rPr lang="en-US" dirty="0">
                <a:solidFill>
                  <a:schemeClr val="tx2"/>
                </a:solidFill>
              </a:rPr>
              <a:t>: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9 - Session 7 Exercises - Network Configuration and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					Remote Management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871A-7EC4-422F-B574-F7F4DD06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time: Please type your questions in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2317-8DEF-4BD5-9BC7-CDD8A320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over content.</a:t>
            </a:r>
          </a:p>
          <a:p>
            <a:r>
              <a:rPr lang="en-US" dirty="0"/>
              <a:t>Share you experience.</a:t>
            </a:r>
          </a:p>
          <a:p>
            <a:r>
              <a:rPr lang="en-US" dirty="0"/>
              <a:t>What would you like to see </a:t>
            </a:r>
            <a:br>
              <a:rPr lang="en-US" dirty="0"/>
            </a:br>
            <a:r>
              <a:rPr lang="en-US" dirty="0"/>
              <a:t>different moving forward?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34BE8-FA3C-435A-807A-87738D7D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440A530-B47F-4A69-A514-B87BCACE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832" y="1536076"/>
            <a:ext cx="4762500" cy="2228850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C104D42-D1E7-4F57-8F57-E53F5E5A36D0}"/>
              </a:ext>
            </a:extLst>
          </p:cNvPr>
          <p:cNvSpPr/>
          <p:nvPr/>
        </p:nvSpPr>
        <p:spPr>
          <a:xfrm>
            <a:off x="2121199" y="3764926"/>
            <a:ext cx="4657725" cy="585618"/>
          </a:xfrm>
          <a:prstGeom prst="round2Diag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FC931-BD16-4F6F-911B-437FAFD2F9F3}"/>
              </a:ext>
            </a:extLst>
          </p:cNvPr>
          <p:cNvSpPr txBox="1"/>
          <p:nvPr/>
        </p:nvSpPr>
        <p:spPr>
          <a:xfrm>
            <a:off x="2243137" y="3803269"/>
            <a:ext cx="465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Let’s keep the conversation going in the CompTIA Instructor Forum: https://cin.comptia.org</a:t>
            </a:r>
          </a:p>
        </p:txBody>
      </p:sp>
    </p:spTree>
    <p:extLst>
      <p:ext uri="{BB962C8B-B14F-4D97-AF65-F5344CB8AC3E}">
        <p14:creationId xmlns:p14="http://schemas.microsoft.com/office/powerpoint/2010/main" val="194816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yellow hexagon pattern&#10;&#10;Description automatically generated">
            <a:extLst>
              <a:ext uri="{FF2B5EF4-FFF2-40B4-BE49-F238E27FC236}">
                <a16:creationId xmlns:a16="http://schemas.microsoft.com/office/drawing/2014/main" id="{29707DDD-6CB0-49CA-B096-18774CB6F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>
          <a:xfrm>
            <a:off x="-635431" y="-1809952"/>
            <a:ext cx="9804244" cy="695345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107746-528D-EA82-0B77-EE267F19AA4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8651" y="2458198"/>
            <a:ext cx="4914046" cy="2060972"/>
          </a:xfrm>
        </p:spPr>
        <p:txBody>
          <a:bodyPr vert="horz" lIns="68580" tIns="34290" rIns="68580" bIns="34290" rtlCol="0">
            <a:normAutofit/>
          </a:bodyPr>
          <a:lstStyle/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Communicate and collaborate with CompTIA staff and other instructors.</a:t>
            </a:r>
          </a:p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Access resources for students to understand the value of getting certified. </a:t>
            </a:r>
          </a:p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Receive complimentary training and tools from CompTIA to enrich your classroom. </a:t>
            </a:r>
          </a:p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Become proficient at teaching CompTIA standards. </a:t>
            </a:r>
          </a:p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Share best practices and resources with each other. </a:t>
            </a:r>
          </a:p>
          <a:p>
            <a:pPr indent="-171450">
              <a:buFont typeface="Arial" panose="020B0604020202020204" pitchFamily="34" charset="0"/>
              <a:buChar char="•"/>
            </a:pPr>
            <a:endPara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Google Shape;271;p39" descr="A close up of a logo&#10;&#10;Description automatically generated">
            <a:extLst>
              <a:ext uri="{FF2B5EF4-FFF2-40B4-BE49-F238E27FC236}">
                <a16:creationId xmlns:a16="http://schemas.microsoft.com/office/drawing/2014/main" id="{9B184F4C-05A6-04B4-9141-415A0563D3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9710" b="33345"/>
          <a:stretch/>
        </p:blipFill>
        <p:spPr>
          <a:xfrm>
            <a:off x="-3" y="135883"/>
            <a:ext cx="4957254" cy="1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C727D65-BA55-BC8D-D69A-B536EDA0C2E8}"/>
              </a:ext>
            </a:extLst>
          </p:cNvPr>
          <p:cNvSpPr/>
          <p:nvPr/>
        </p:nvSpPr>
        <p:spPr>
          <a:xfrm>
            <a:off x="4813163" y="699820"/>
            <a:ext cx="4862945" cy="84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A49B8-2872-4BFE-39D8-F44CE4E0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438" y="781700"/>
            <a:ext cx="3916586" cy="9540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The CompTIA Instructor Network (CIN) is a worldwide community for instructors who provide CompTIA certification training. </a:t>
            </a:r>
            <a:br>
              <a:rPr lang="en-US" sz="1800" dirty="0">
                <a:solidFill>
                  <a:srgbClr val="4B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</a:br>
            <a:endParaRPr lang="en-US" sz="1800" dirty="0">
              <a:solidFill>
                <a:srgbClr val="4B43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7A697FD-A15A-0FDC-BCB0-E548709158A3}"/>
              </a:ext>
            </a:extLst>
          </p:cNvPr>
          <p:cNvSpPr txBox="1">
            <a:spLocks/>
          </p:cNvSpPr>
          <p:nvPr/>
        </p:nvSpPr>
        <p:spPr>
          <a:xfrm>
            <a:off x="628651" y="2058012"/>
            <a:ext cx="5564331" cy="2667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buClr>
                <a:srgbClr val="000000"/>
              </a:buClr>
              <a:buSzPts val="2400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Benefits of being a community member include: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98E0C4-BA05-F24E-FD05-A3FB04A1B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67" y="4501091"/>
            <a:ext cx="1352550" cy="209550"/>
          </a:xfrm>
          <a:prstGeom prst="rect">
            <a:avLst/>
          </a:prstGeom>
        </p:spPr>
      </p:pic>
      <p:pic>
        <p:nvPicPr>
          <p:cNvPr id="24" name="Picture 23" descr="A qr code with a yellow hexagon and white text&#10;&#10;Description automatically generated">
            <a:extLst>
              <a:ext uri="{FF2B5EF4-FFF2-40B4-BE49-F238E27FC236}">
                <a16:creationId xmlns:a16="http://schemas.microsoft.com/office/drawing/2014/main" id="{8C505FFD-E2F2-AEC7-3F84-DB21EC1FA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67" y="3282632"/>
            <a:ext cx="1462947" cy="1860869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8BCB781-B292-44E6-8B17-01BC35CCA235}"/>
              </a:ext>
            </a:extLst>
          </p:cNvPr>
          <p:cNvSpPr txBox="1">
            <a:spLocks/>
          </p:cNvSpPr>
          <p:nvPr/>
        </p:nvSpPr>
        <p:spPr>
          <a:xfrm>
            <a:off x="2358737" y="4495896"/>
            <a:ext cx="4593082" cy="2667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733" b="0" kern="0" spc="0">
                <a:solidFill>
                  <a:schemeClr val="tx1"/>
                </a:solidFill>
                <a:latin typeface="Roboto Light"/>
                <a:ea typeface="Roboto Light"/>
                <a:cs typeface="Roboto Light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Mission Gothic Regular" pitchFamily="50" charset="0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Mission Gothic Regular" pitchFamily="50" charset="0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Mission Gothic Regular" pitchFamily="50" charset="0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Mission Gothic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https://</a:t>
            </a:r>
            <a:r>
              <a:rPr lang="en-US" sz="105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cin.comptia.org</a:t>
            </a:r>
            <a:endParaRPr lang="en-US"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171450">
              <a:buFont typeface="Arial" panose="020B0604020202020204" pitchFamily="34" charset="0"/>
              <a:buChar char="•"/>
            </a:pPr>
            <a:endPara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8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9475" y="4493314"/>
            <a:ext cx="233539" cy="197285"/>
          </a:xfrm>
          <a:prstGeom prst="rect">
            <a:avLst/>
          </a:prstGeom>
        </p:spPr>
      </p:pic>
      <p:sp>
        <p:nvSpPr>
          <p:cNvPr id="8" name="Subtitle 5"/>
          <p:cNvSpPr txBox="1">
            <a:spLocks noChangeArrowheads="1"/>
          </p:cNvSpPr>
          <p:nvPr/>
        </p:nvSpPr>
        <p:spPr bwMode="auto">
          <a:xfrm>
            <a:off x="7110225" y="4435494"/>
            <a:ext cx="2645565" cy="2407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34290" rIns="0" bIns="34290" rtlCol="0">
            <a:noAutofit/>
          </a:bodyPr>
          <a:lstStyle>
            <a:lvl1pPr marL="225425" indent="-225425" algn="l" defTabSz="457200" rtl="0" eaLnBrk="1" latinLnBrk="0" hangingPunct="1">
              <a:spcBef>
                <a:spcPts val="1200"/>
              </a:spcBef>
              <a:buSzPct val="80000"/>
              <a:buFont typeface="Wingdings" charset="2"/>
              <a:buChar char="§"/>
              <a:defRPr sz="20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4pPr>
            <a:lvl5pPr marL="2003425" indent="-174625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§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900"/>
              </a:spcBef>
              <a:buNone/>
              <a:defRPr/>
            </a:pP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@</a:t>
            </a:r>
            <a:r>
              <a:rPr lang="en-US" altLang="zh-CN" sz="1200" dirty="0" err="1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TeachCompTIA</a:t>
            </a: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685A1-84C5-4E99-8E8B-07892D4BEA4A}"/>
              </a:ext>
            </a:extLst>
          </p:cNvPr>
          <p:cNvSpPr/>
          <p:nvPr/>
        </p:nvSpPr>
        <p:spPr>
          <a:xfrm>
            <a:off x="8026400" y="0"/>
            <a:ext cx="1117600" cy="778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49728D2-4624-4374-970D-EF5783D3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6158753" cy="2052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347AAF-BC1C-420D-B0C4-C9E50B315A96}"/>
              </a:ext>
            </a:extLst>
          </p:cNvPr>
          <p:cNvSpPr txBox="1"/>
          <p:nvPr/>
        </p:nvSpPr>
        <p:spPr>
          <a:xfrm>
            <a:off x="251459" y="2923654"/>
            <a:ext cx="709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What: </a:t>
            </a:r>
            <a:r>
              <a:rPr lang="en-US" sz="1600" dirty="0"/>
              <a:t>One-hour webinar investigating concepts such as the different mindsets that OT and IT workers have, as well as implementing secure by design principles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When: </a:t>
            </a:r>
            <a:r>
              <a:rPr lang="en-US" sz="1600" dirty="0"/>
              <a:t>Wednesday, October 1, 2025,  11:00 a.m. CDT (</a:t>
            </a:r>
            <a:r>
              <a:rPr lang="en-US" sz="1600"/>
              <a:t>1 hour)</a:t>
            </a:r>
            <a:endParaRPr lang="en-US" sz="1600" dirty="0"/>
          </a:p>
          <a:p>
            <a:r>
              <a:rPr lang="en-US" sz="1600" b="1" dirty="0">
                <a:solidFill>
                  <a:schemeClr val="accent1"/>
                </a:solidFill>
              </a:rPr>
              <a:t>Where: </a:t>
            </a:r>
            <a:r>
              <a:rPr lang="en-US" sz="1600" dirty="0"/>
              <a:t>ON24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Who: </a:t>
            </a:r>
            <a:r>
              <a:rPr lang="en-US" sz="1600" dirty="0">
                <a:solidFill>
                  <a:srgbClr val="1D1C1D"/>
                </a:solidFill>
                <a:latin typeface="Slack-Lato"/>
              </a:rPr>
              <a:t>James Stanger, Chief Technology Evangelist, Renee Wynn, former CIO of NASA </a:t>
            </a:r>
            <a:endParaRPr lang="en-US" sz="1600" dirty="0"/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Register: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linkClick r:id="rId5"/>
              </a:rPr>
              <a:t>https://bit.ly/CIN-ThePulse-Oct25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B020E-DE0B-4233-942F-923807E51F2E}"/>
              </a:ext>
            </a:extLst>
          </p:cNvPr>
          <p:cNvSpPr txBox="1"/>
          <p:nvPr/>
        </p:nvSpPr>
        <p:spPr>
          <a:xfrm>
            <a:off x="170778" y="2221840"/>
            <a:ext cx="717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CIN The Pulse: Managing critical space cybersecurity: Guarding against the failure of imagination</a:t>
            </a:r>
            <a:endParaRPr lang="en-US" sz="16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Content Placeholder 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7E1FCF7F-DCEA-A438-F390-4F64FBB5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8716" r="130" b="22822"/>
          <a:stretch>
            <a:fillRect/>
          </a:stretch>
        </p:blipFill>
        <p:spPr>
          <a:xfrm>
            <a:off x="7533456" y="1257639"/>
            <a:ext cx="1453715" cy="1519676"/>
          </a:xfrm>
          <a:prstGeom prst="ellipse">
            <a:avLst/>
          </a:prstGeom>
        </p:spPr>
      </p:pic>
      <p:pic>
        <p:nvPicPr>
          <p:cNvPr id="9" name="Picture 8" descr="A person in a suit&#10;&#10;AI-generated content may be incorrect.">
            <a:extLst>
              <a:ext uri="{FF2B5EF4-FFF2-40B4-BE49-F238E27FC236}">
                <a16:creationId xmlns:a16="http://schemas.microsoft.com/office/drawing/2014/main" id="{6D2CAE18-B85B-96C5-DA9D-4AE3278DD3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8" r="5038"/>
          <a:stretch>
            <a:fillRect/>
          </a:stretch>
        </p:blipFill>
        <p:spPr>
          <a:xfrm>
            <a:off x="6387767" y="233507"/>
            <a:ext cx="1409619" cy="1409626"/>
          </a:xfrm>
          <a:prstGeom prst="ellipse">
            <a:avLst/>
          </a:prstGeom>
        </p:spPr>
      </p:pic>
      <p:pic>
        <p:nvPicPr>
          <p:cNvPr id="11" name="Picture 10" descr="A qr code on a white square&#10;&#10;AI-generated content may be incorrect.">
            <a:extLst>
              <a:ext uri="{FF2B5EF4-FFF2-40B4-BE49-F238E27FC236}">
                <a16:creationId xmlns:a16="http://schemas.microsoft.com/office/drawing/2014/main" id="{DC36C48B-C0CC-7CF2-5541-E2521AF26F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6476" y="3094255"/>
            <a:ext cx="1287780" cy="12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5A296E-B237-282F-DF03-E75AAFC71E7D}"/>
              </a:ext>
            </a:extLst>
          </p:cNvPr>
          <p:cNvSpPr txBox="1"/>
          <p:nvPr/>
        </p:nvSpPr>
        <p:spPr>
          <a:xfrm>
            <a:off x="2438400" y="2127460"/>
            <a:ext cx="48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https://cin.comptia.org</a:t>
            </a:r>
          </a:p>
        </p:txBody>
      </p:sp>
    </p:spTree>
    <p:extLst>
      <p:ext uri="{BB962C8B-B14F-4D97-AF65-F5344CB8AC3E}">
        <p14:creationId xmlns:p14="http://schemas.microsoft.com/office/powerpoint/2010/main" val="193304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91954" y="1396217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345657" y="118190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64402"/>
              </p:ext>
            </p:extLst>
          </p:nvPr>
        </p:nvGraphicFramePr>
        <p:xfrm>
          <a:off x="572521" y="831385"/>
          <a:ext cx="7622170" cy="3804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04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Linux+ V8 TTT Session Outline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Date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Topic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09/09/2025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Linux overview, setup, shell navigation, getting help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09/11/2025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Filesystem navigation, working with text files, file management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09/16/2025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permissions, filesystem administration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09/18/2025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 features (BASH), shell scripting, Python scripting, Git 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09/23/2025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initialization, localization, compression, backup and software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09/25/2025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processes, kernel modules, users and logs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643217064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09/30/2025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configuration and remote management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72381164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10/02/2025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Configuring network services, cloud and automation (part 1)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11661107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10/07/2025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and automation (part 2), security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03121071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10/09/2025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Troubleshooting, performance , preparing for Linux+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203463295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345657" y="118190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274BE-9EA5-4C31-A5F4-AF666394746A}"/>
              </a:ext>
            </a:extLst>
          </p:cNvPr>
          <p:cNvSpPr/>
          <p:nvPr/>
        </p:nvSpPr>
        <p:spPr>
          <a:xfrm>
            <a:off x="572521" y="1673216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AA8BD-D160-4053-0E04-D68BEFA9B7FC}"/>
              </a:ext>
            </a:extLst>
          </p:cNvPr>
          <p:cNvSpPr/>
          <p:nvPr/>
        </p:nvSpPr>
        <p:spPr>
          <a:xfrm>
            <a:off x="580141" y="2034844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05457-9397-8551-BA50-6CD8D6622782}"/>
              </a:ext>
            </a:extLst>
          </p:cNvPr>
          <p:cNvSpPr/>
          <p:nvPr/>
        </p:nvSpPr>
        <p:spPr>
          <a:xfrm>
            <a:off x="572521" y="1384675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FA08D-6111-67C7-111C-058B4D86DE21}"/>
              </a:ext>
            </a:extLst>
          </p:cNvPr>
          <p:cNvSpPr/>
          <p:nvPr/>
        </p:nvSpPr>
        <p:spPr>
          <a:xfrm>
            <a:off x="580141" y="2355521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5CA33-8064-EA72-3F5C-3D2E60D773BE}"/>
              </a:ext>
            </a:extLst>
          </p:cNvPr>
          <p:cNvSpPr/>
          <p:nvPr/>
        </p:nvSpPr>
        <p:spPr>
          <a:xfrm>
            <a:off x="572521" y="2685013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929D5-3832-09B8-7D99-03442494FBF6}"/>
              </a:ext>
            </a:extLst>
          </p:cNvPr>
          <p:cNvSpPr/>
          <p:nvPr/>
        </p:nvSpPr>
        <p:spPr>
          <a:xfrm>
            <a:off x="572521" y="3005690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07312-6219-77B3-9755-98798AC5D64C}"/>
              </a:ext>
            </a:extLst>
          </p:cNvPr>
          <p:cNvSpPr/>
          <p:nvPr/>
        </p:nvSpPr>
        <p:spPr>
          <a:xfrm>
            <a:off x="580141" y="3326367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7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FA6EF8-9439-40FB-B525-0B4524B9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br>
              <a:rPr lang="en-US" dirty="0"/>
            </a:br>
            <a:r>
              <a:rPr lang="en-US" dirty="0"/>
              <a:t>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343E0-BB2D-43B1-8CB7-B2C3F997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 descr="A white circle with red text&#10;&#10;AI-generated content may be incorrect.">
            <a:extLst>
              <a:ext uri="{FF2B5EF4-FFF2-40B4-BE49-F238E27FC236}">
                <a16:creationId xmlns:a16="http://schemas.microsoft.com/office/drawing/2014/main" id="{6A423B41-6797-D479-1B95-1CC75C4E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434" y="1055506"/>
            <a:ext cx="2469056" cy="24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0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D693F-BEE0-226E-16C6-6F71E493E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A7DC-97B5-D942-0662-315C12CA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Viewing Network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6A3FC-6B51-DF2A-0988-FC3FFD46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2838B7-2D56-FCD8-CFB7-54CB45B859EB}"/>
              </a:ext>
            </a:extLst>
          </p:cNvPr>
          <p:cNvSpPr txBox="1">
            <a:spLocks/>
          </p:cNvSpPr>
          <p:nvPr/>
        </p:nvSpPr>
        <p:spPr>
          <a:xfrm>
            <a:off x="628650" y="1386564"/>
            <a:ext cx="8515350" cy="375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Network interface drivers are inserted as modules and aliased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Traditional aliases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eth0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eth1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(wired)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wlan0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wlan1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(wireless) = VMs!</a:t>
            </a:r>
          </a:p>
          <a:p>
            <a:pPr lvl="1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Systemd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enp0s2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(wired, slot 2 on first PCI bus),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wlp0s2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(wireless)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3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lshw</a:t>
            </a:r>
            <a:r>
              <a:rPr lang="en-US" dirty="0">
                <a:solidFill>
                  <a:srgbClr val="FF0000"/>
                </a:solidFill>
              </a:rPr>
              <a:t> –class network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ip</a:t>
            </a:r>
            <a:r>
              <a:rPr lang="en-US" dirty="0">
                <a:solidFill>
                  <a:srgbClr val="FF0000"/>
                </a:solidFill>
              </a:rPr>
              <a:t> address show </a:t>
            </a:r>
            <a:r>
              <a:rPr lang="en-US" dirty="0">
                <a:solidFill>
                  <a:schemeClr val="tx1"/>
                </a:solidFill>
              </a:rPr>
              <a:t>(or </a:t>
            </a:r>
            <a:r>
              <a:rPr lang="en-US" dirty="0" err="1">
                <a:solidFill>
                  <a:srgbClr val="FF0000"/>
                </a:solidFill>
              </a:rPr>
              <a:t>ip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ifconfig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(install </a:t>
            </a:r>
            <a:r>
              <a:rPr lang="en-US" b="1" dirty="0">
                <a:solidFill>
                  <a:schemeClr val="tx1"/>
                </a:solidFill>
              </a:rPr>
              <a:t>net-tools </a:t>
            </a:r>
            <a:r>
              <a:rPr lang="en-US" dirty="0">
                <a:solidFill>
                  <a:schemeClr val="tx1"/>
                </a:solidFill>
              </a:rPr>
              <a:t>package!)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ethtool</a:t>
            </a:r>
            <a:r>
              <a:rPr lang="en-US" dirty="0">
                <a:solidFill>
                  <a:srgbClr val="FF0000"/>
                </a:solidFill>
              </a:rPr>
              <a:t> –S enp0s2 			</a:t>
            </a:r>
            <a:r>
              <a:rPr lang="en-US" dirty="0" err="1">
                <a:solidFill>
                  <a:srgbClr val="FF0000"/>
                </a:solidFill>
              </a:rPr>
              <a:t>iwconfig</a:t>
            </a:r>
            <a:r>
              <a:rPr lang="en-US" dirty="0">
                <a:solidFill>
                  <a:srgbClr val="FF0000"/>
                </a:solidFill>
              </a:rPr>
              <a:t> enp0s3 channel 6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ethtool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enp0s2</a:t>
            </a:r>
          </a:p>
          <a:p>
            <a:pPr marL="63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netstat –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3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1C24-2ADC-047B-D8A5-7B7BCD817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D407-B094-6782-CB1F-6B5B6FD1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Common Network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13EC6-8CBB-7071-B30C-A646AB73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E452DD-2524-A574-0B4C-D071CA927831}"/>
              </a:ext>
            </a:extLst>
          </p:cNvPr>
          <p:cNvSpPr txBox="1">
            <a:spLocks/>
          </p:cNvSpPr>
          <p:nvPr/>
        </p:nvSpPr>
        <p:spPr>
          <a:xfrm>
            <a:off x="628650" y="1386564"/>
            <a:ext cx="8515350" cy="35605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arp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rarp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ping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ping6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whois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nmap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localhost	 	</a:t>
            </a:r>
            <a:r>
              <a:rPr lang="en-US" dirty="0">
                <a:solidFill>
                  <a:schemeClr val="tx1"/>
                </a:solidFill>
              </a:rPr>
              <a:t>Verifying service connections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netstat			 	</a:t>
            </a:r>
            <a:r>
              <a:rPr lang="en-US" dirty="0">
                <a:solidFill>
                  <a:schemeClr val="tx1"/>
                </a:solidFill>
              </a:rPr>
              <a:t>Verifying sockets/connections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ss –u –a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ss –t –a 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iftop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iperf3 –s  				 </a:t>
            </a:r>
            <a:r>
              <a:rPr lang="en-US" dirty="0">
                <a:solidFill>
                  <a:schemeClr val="tx1"/>
                </a:solidFill>
              </a:rPr>
              <a:t>Start server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iperf3 –c </a:t>
            </a:r>
            <a:r>
              <a:rPr lang="en-US" dirty="0" err="1">
                <a:solidFill>
                  <a:srgbClr val="FF0000"/>
                </a:solidFill>
              </a:rPr>
              <a:t>IPaddress</a:t>
            </a:r>
            <a:r>
              <a:rPr lang="en-US" dirty="0">
                <a:solidFill>
                  <a:srgbClr val="FF0000"/>
                </a:solidFill>
              </a:rPr>
              <a:t>		 </a:t>
            </a:r>
            <a:r>
              <a:rPr lang="en-US" dirty="0">
                <a:solidFill>
                  <a:schemeClr val="tx1"/>
                </a:solidFill>
              </a:rPr>
              <a:t>Connect to server 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mpTIA Colors">
      <a:dk1>
        <a:sysClr val="windowText" lastClr="000000"/>
      </a:dk1>
      <a:lt1>
        <a:sysClr val="window" lastClr="FFFFFF"/>
      </a:lt1>
      <a:dk2>
        <a:srgbClr val="36434D"/>
      </a:dk2>
      <a:lt2>
        <a:srgbClr val="EEECE1"/>
      </a:lt2>
      <a:accent1>
        <a:srgbClr val="E01921"/>
      </a:accent1>
      <a:accent2>
        <a:srgbClr val="EC742A"/>
      </a:accent2>
      <a:accent3>
        <a:srgbClr val="F8A721"/>
      </a:accent3>
      <a:accent4>
        <a:srgbClr val="B7D110"/>
      </a:accent4>
      <a:accent5>
        <a:srgbClr val="008ABD"/>
      </a:accent5>
      <a:accent6>
        <a:srgbClr val="7F4B9A"/>
      </a:accent6>
      <a:hlink>
        <a:srgbClr val="E2161A"/>
      </a:hlink>
      <a:folHlink>
        <a:srgbClr val="5760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161A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9727B"/>
          </a:solidFill>
          <a:headEnd type="none"/>
          <a:tailEnd type="non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c5a045cd-caed-4152-a4f5-04c1bd725e2d">
      <Terms xmlns="http://schemas.microsoft.com/office/infopath/2007/PartnerControls"/>
    </lcf76f155ced4ddcb4097134ff3c332f>
    <_ip_UnifiedCompliancePolicyProperties xmlns="http://schemas.microsoft.com/sharepoint/v3" xsi:nil="true"/>
    <TaxCatchAll xmlns="9ff2668b-3160-4a26-9ccd-5997767d9dc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CB5B8767C7745948A3559EF744C69" ma:contentTypeVersion="20" ma:contentTypeDescription="Create a new document." ma:contentTypeScope="" ma:versionID="beabf1da4472aaf6b69e22e6aefea9ab">
  <xsd:schema xmlns:xsd="http://www.w3.org/2001/XMLSchema" xmlns:xs="http://www.w3.org/2001/XMLSchema" xmlns:p="http://schemas.microsoft.com/office/2006/metadata/properties" xmlns:ns1="http://schemas.microsoft.com/sharepoint/v3" xmlns:ns2="c5a045cd-caed-4152-a4f5-04c1bd725e2d" xmlns:ns3="9ff2668b-3160-4a26-9ccd-5997767d9dca" targetNamespace="http://schemas.microsoft.com/office/2006/metadata/properties" ma:root="true" ma:fieldsID="49792f332b3258ccec7056023d04acf0" ns1:_="" ns2:_="" ns3:_="">
    <xsd:import namespace="http://schemas.microsoft.com/sharepoint/v3"/>
    <xsd:import namespace="c5a045cd-caed-4152-a4f5-04c1bd725e2d"/>
    <xsd:import namespace="9ff2668b-3160-4a26-9ccd-5997767d9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045cd-caed-4152-a4f5-04c1bd725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7b08e0c-9838-438a-a46d-e871ec00c0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f2668b-3160-4a26-9ccd-5997767d9d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2060ac0-81dd-4fc1-be9b-d5868cbde091}" ma:internalName="TaxCatchAll" ma:showField="CatchAllData" ma:web="9ff2668b-3160-4a26-9ccd-5997767d9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microsoft.com/sharepoint/v3"/>
    <ds:schemaRef ds:uri="c5a045cd-caed-4152-a4f5-04c1bd725e2d"/>
    <ds:schemaRef ds:uri="9ff2668b-3160-4a26-9ccd-5997767d9dca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09C2FD-DC2F-4B8B-9C06-1F7994B952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5a045cd-caed-4152-a4f5-04c1bd725e2d"/>
    <ds:schemaRef ds:uri="9ff2668b-3160-4a26-9ccd-5997767d9d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26930</TotalTime>
  <Words>1688</Words>
  <Application>Microsoft Office PowerPoint</Application>
  <PresentationFormat>On-screen Show (16:9)</PresentationFormat>
  <Paragraphs>199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Aptos</vt:lpstr>
      <vt:lpstr>Arial</vt:lpstr>
      <vt:lpstr>Calibri</vt:lpstr>
      <vt:lpstr>Mission Gothic Regular</vt:lpstr>
      <vt:lpstr>Noto Sans Symbols</vt:lpstr>
      <vt:lpstr>Roboto</vt:lpstr>
      <vt:lpstr>Roboto Light</vt:lpstr>
      <vt:lpstr>Slack-Lato</vt:lpstr>
      <vt:lpstr>Wingdings</vt:lpstr>
      <vt:lpstr>Office Theme</vt:lpstr>
      <vt:lpstr>CompTIA Linux+ V8 TTT Session 7:</vt:lpstr>
      <vt:lpstr>PowerPoint Presentation</vt:lpstr>
      <vt:lpstr>Linux+ Team</vt:lpstr>
      <vt:lpstr>The CompTIA Instructor Network (CIN) is a worldwide community for instructors who provide CompTIA certification training.  </vt:lpstr>
      <vt:lpstr>PowerPoint Presentation</vt:lpstr>
      <vt:lpstr>PowerPoint Presentation</vt:lpstr>
      <vt:lpstr>Network  Configuration</vt:lpstr>
      <vt:lpstr>Viewing Network Interfaces</vt:lpstr>
      <vt:lpstr>Common Network Commands</vt:lpstr>
      <vt:lpstr>Configuring IP on a Network Interface (manual)</vt:lpstr>
      <vt:lpstr>Configuring IP on a Network Interface (NetworkManager)</vt:lpstr>
      <vt:lpstr>Configuring IP on a Network Interface (NetworkManager)</vt:lpstr>
      <vt:lpstr>Configuring IP on a Network Interface (Systemd-Networkd)</vt:lpstr>
      <vt:lpstr>Configuring Routes</vt:lpstr>
      <vt:lpstr>Name Resolution</vt:lpstr>
      <vt:lpstr>Name Resolution</vt:lpstr>
      <vt:lpstr>Network Services (Daemons)</vt:lpstr>
      <vt:lpstr>Network Services (Daemons – next session!)</vt:lpstr>
      <vt:lpstr>Network Services (Daemons – next session!)</vt:lpstr>
      <vt:lpstr>When Setting up Any Network Service</vt:lpstr>
      <vt:lpstr>Remote Management</vt:lpstr>
      <vt:lpstr>Telnet (legacy, unencrypted)</vt:lpstr>
      <vt:lpstr>SSH (modern, encrypted)</vt:lpstr>
      <vt:lpstr>SSH (modern, encrypted)</vt:lpstr>
      <vt:lpstr>SSH Remote Login and File Copy</vt:lpstr>
      <vt:lpstr>SSH Tunneling </vt:lpstr>
      <vt:lpstr>SSH User Keys (Authentication – required for cloud!)</vt:lpstr>
      <vt:lpstr>Cockpit Web Management Console</vt:lpstr>
      <vt:lpstr>Homework Labs</vt:lpstr>
      <vt:lpstr>Homework Labs</vt:lpstr>
      <vt:lpstr>Discussion time: Please type your questions in 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Stephen Schneiter</cp:lastModifiedBy>
  <cp:revision>307</cp:revision>
  <cp:lastPrinted>2013-07-30T16:42:49Z</cp:lastPrinted>
  <dcterms:created xsi:type="dcterms:W3CDTF">2010-04-12T23:12:02Z</dcterms:created>
  <dcterms:modified xsi:type="dcterms:W3CDTF">2025-09-30T17:43:42Z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0x010100AA2CB5B8767C7745948A3559EF744C69</vt:lpwstr>
  </property>
  <property fmtid="{D5CDD505-2E9C-101B-9397-08002B2CF9AE}" pid="3" name="MediaServiceImageTags">
    <vt:lpwstr/>
  </property>
</Properties>
</file>