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93455" r:id="rId4"/>
  </p:sldMasterIdLst>
  <p:notesMasterIdLst>
    <p:notesMasterId r:id="rId38"/>
  </p:notesMasterIdLst>
  <p:handoutMasterIdLst>
    <p:handoutMasterId r:id="rId39"/>
  </p:handoutMasterIdLst>
  <p:sldIdLst>
    <p:sldId id="296" r:id="rId5"/>
    <p:sldId id="1322" r:id="rId6"/>
    <p:sldId id="1323" r:id="rId7"/>
    <p:sldId id="676" r:id="rId8"/>
    <p:sldId id="306" r:id="rId9"/>
    <p:sldId id="4520" r:id="rId10"/>
    <p:sldId id="4554" r:id="rId11"/>
    <p:sldId id="4582" r:id="rId12"/>
    <p:sldId id="4555" r:id="rId13"/>
    <p:sldId id="4556" r:id="rId14"/>
    <p:sldId id="4583" r:id="rId15"/>
    <p:sldId id="4557" r:id="rId16"/>
    <p:sldId id="4502" r:id="rId17"/>
    <p:sldId id="4525" r:id="rId18"/>
    <p:sldId id="4559" r:id="rId19"/>
    <p:sldId id="4584" r:id="rId20"/>
    <p:sldId id="4517" r:id="rId21"/>
    <p:sldId id="4573" r:id="rId22"/>
    <p:sldId id="4585" r:id="rId23"/>
    <p:sldId id="4586" r:id="rId24"/>
    <p:sldId id="4574" r:id="rId25"/>
    <p:sldId id="4587" r:id="rId26"/>
    <p:sldId id="4572" r:id="rId27"/>
    <p:sldId id="4589" r:id="rId28"/>
    <p:sldId id="4595" r:id="rId29"/>
    <p:sldId id="4590" r:id="rId30"/>
    <p:sldId id="4591" r:id="rId31"/>
    <p:sldId id="4592" r:id="rId32"/>
    <p:sldId id="4593" r:id="rId33"/>
    <p:sldId id="4594" r:id="rId34"/>
    <p:sldId id="4588" r:id="rId35"/>
    <p:sldId id="4518" r:id="rId36"/>
    <p:sldId id="678" r:id="rId3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1">
          <p15:clr>
            <a:srgbClr val="A4A3A4"/>
          </p15:clr>
        </p15:guide>
        <p15:guide id="2" orient="horz" pos="542">
          <p15:clr>
            <a:srgbClr val="A4A3A4"/>
          </p15:clr>
        </p15:guide>
        <p15:guide id="3" orient="horz" pos="3097">
          <p15:clr>
            <a:srgbClr val="A4A3A4"/>
          </p15:clr>
        </p15:guide>
        <p15:guide id="4" orient="horz" pos="1620">
          <p15:clr>
            <a:srgbClr val="A4A3A4"/>
          </p15:clr>
        </p15:guide>
        <p15:guide id="5" pos="2880">
          <p15:clr>
            <a:srgbClr val="A4A3A4"/>
          </p15:clr>
        </p15:guide>
        <p15:guide id="6" pos="282">
          <p15:clr>
            <a:srgbClr val="A4A3A4"/>
          </p15:clr>
        </p15:guide>
        <p15:guide id="7" pos="46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en Schneiter" initials="SS" lastIdx="1" clrIdx="0">
    <p:extLst>
      <p:ext uri="{19B8F6BF-5375-455C-9EA6-DF929625EA0E}">
        <p15:presenceInfo xmlns:p15="http://schemas.microsoft.com/office/powerpoint/2012/main" userId="S-1-5-21-958819690-1208897837-285429281-31745" providerId="AD"/>
      </p:ext>
    </p:extLst>
  </p:cmAuthor>
  <p:cmAuthor id="2" name="Patrick Lane" initials="PL" lastIdx="2" clrIdx="1">
    <p:extLst>
      <p:ext uri="{19B8F6BF-5375-455C-9EA6-DF929625EA0E}">
        <p15:presenceInfo xmlns:p15="http://schemas.microsoft.com/office/powerpoint/2012/main" userId="S::plane@comptia.org::659681f1-588f-4a76-9bda-d031b12e85d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9727B"/>
    <a:srgbClr val="57197C"/>
    <a:srgbClr val="004872"/>
    <a:srgbClr val="61A729"/>
    <a:srgbClr val="C88D00"/>
    <a:srgbClr val="C35B15"/>
    <a:srgbClr val="576068"/>
    <a:srgbClr val="A1A8CF"/>
    <a:srgbClr val="C5CBCF"/>
    <a:srgbClr val="3643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D55DAE-6D59-43F9-A2E4-1C57D3910431}" v="5" dt="2025-09-04T14:27:27.2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62" autoAdjust="0"/>
    <p:restoredTop sz="98113" autoAdjust="0"/>
  </p:normalViewPr>
  <p:slideViewPr>
    <p:cSldViewPr snapToGrid="0" snapToObjects="1">
      <p:cViewPr varScale="1">
        <p:scale>
          <a:sx n="163" d="100"/>
          <a:sy n="163" d="100"/>
        </p:scale>
        <p:origin x="312" y="176"/>
      </p:cViewPr>
      <p:guideLst>
        <p:guide orient="horz" pos="471"/>
        <p:guide orient="horz" pos="542"/>
        <p:guide orient="horz" pos="3097"/>
        <p:guide orient="horz" pos="1620"/>
        <p:guide pos="2880"/>
        <p:guide pos="282"/>
        <p:guide pos="4685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Schneiter" userId="80bda13d-84ed-4cb4-b6bf-3073e1c86f03" providerId="ADAL" clId="{FCD55DAE-6D59-43F9-A2E4-1C57D3910431}"/>
    <pc:docChg chg="undo custSel addSld delSld modSld">
      <pc:chgData name="Stephen Schneiter" userId="80bda13d-84ed-4cb4-b6bf-3073e1c86f03" providerId="ADAL" clId="{FCD55DAE-6D59-43F9-A2E4-1C57D3910431}" dt="2025-09-04T14:27:46.035" v="236" actId="1076"/>
      <pc:docMkLst>
        <pc:docMk/>
      </pc:docMkLst>
      <pc:sldChg chg="addSp delSp modSp mod">
        <pc:chgData name="Stephen Schneiter" userId="80bda13d-84ed-4cb4-b6bf-3073e1c86f03" providerId="ADAL" clId="{FCD55DAE-6D59-43F9-A2E4-1C57D3910431}" dt="2025-09-04T14:20:03.102" v="73" actId="1076"/>
        <pc:sldMkLst>
          <pc:docMk/>
          <pc:sldMk cId="1432141192" sldId="296"/>
        </pc:sldMkLst>
        <pc:spChg chg="mod">
          <ac:chgData name="Stephen Schneiter" userId="80bda13d-84ed-4cb4-b6bf-3073e1c86f03" providerId="ADAL" clId="{FCD55DAE-6D59-43F9-A2E4-1C57D3910431}" dt="2025-09-04T14:19:08.306" v="50" actId="6549"/>
          <ac:spMkLst>
            <pc:docMk/>
            <pc:sldMk cId="1432141192" sldId="296"/>
            <ac:spMk id="6" creationId="{00000000-0000-0000-0000-000000000000}"/>
          </ac:spMkLst>
        </pc:spChg>
        <pc:spChg chg="mod">
          <ac:chgData name="Stephen Schneiter" userId="80bda13d-84ed-4cb4-b6bf-3073e1c86f03" providerId="ADAL" clId="{FCD55DAE-6D59-43F9-A2E4-1C57D3910431}" dt="2025-09-04T14:19:20.829" v="65" actId="20577"/>
          <ac:spMkLst>
            <pc:docMk/>
            <pc:sldMk cId="1432141192" sldId="296"/>
            <ac:spMk id="8" creationId="{00000000-0000-0000-0000-000000000000}"/>
          </ac:spMkLst>
        </pc:spChg>
        <pc:spChg chg="mod">
          <ac:chgData name="Stephen Schneiter" userId="80bda13d-84ed-4cb4-b6bf-3073e1c86f03" providerId="ADAL" clId="{FCD55DAE-6D59-43F9-A2E4-1C57D3910431}" dt="2025-09-04T14:18:52.283" v="29" actId="20577"/>
          <ac:spMkLst>
            <pc:docMk/>
            <pc:sldMk cId="1432141192" sldId="296"/>
            <ac:spMk id="12" creationId="{A94AE133-F1ED-476D-9D5E-1FA2C684F1AF}"/>
          </ac:spMkLst>
        </pc:spChg>
        <pc:picChg chg="add mod">
          <ac:chgData name="Stephen Schneiter" userId="80bda13d-84ed-4cb4-b6bf-3073e1c86f03" providerId="ADAL" clId="{FCD55DAE-6D59-43F9-A2E4-1C57D3910431}" dt="2025-09-04T14:20:03.102" v="73" actId="1076"/>
          <ac:picMkLst>
            <pc:docMk/>
            <pc:sldMk cId="1432141192" sldId="296"/>
            <ac:picMk id="7" creationId="{6E6427B4-3BD3-2D86-6B3E-22395804F194}"/>
          </ac:picMkLst>
        </pc:picChg>
        <pc:picChg chg="del">
          <ac:chgData name="Stephen Schneiter" userId="80bda13d-84ed-4cb4-b6bf-3073e1c86f03" providerId="ADAL" clId="{FCD55DAE-6D59-43F9-A2E4-1C57D3910431}" dt="2025-09-04T14:19:27.787" v="66" actId="478"/>
          <ac:picMkLst>
            <pc:docMk/>
            <pc:sldMk cId="1432141192" sldId="296"/>
            <ac:picMk id="9" creationId="{FA41D87F-4156-4493-1FC3-B6F98E54642F}"/>
          </ac:picMkLst>
        </pc:picChg>
      </pc:sldChg>
      <pc:sldChg chg="addSp delSp modSp mod">
        <pc:chgData name="Stephen Schneiter" userId="80bda13d-84ed-4cb4-b6bf-3073e1c86f03" providerId="ADAL" clId="{FCD55DAE-6D59-43F9-A2E4-1C57D3910431}" dt="2025-09-04T14:26:30.319" v="229" actId="1076"/>
        <pc:sldMkLst>
          <pc:docMk/>
          <pc:sldMk cId="3910608353" sldId="306"/>
        </pc:sldMkLst>
        <pc:picChg chg="del">
          <ac:chgData name="Stephen Schneiter" userId="80bda13d-84ed-4cb4-b6bf-3073e1c86f03" providerId="ADAL" clId="{FCD55DAE-6D59-43F9-A2E4-1C57D3910431}" dt="2025-09-04T14:26:11.219" v="227" actId="478"/>
          <ac:picMkLst>
            <pc:docMk/>
            <pc:sldMk cId="3910608353" sldId="306"/>
            <ac:picMk id="2" creationId="{4D9E9B34-C559-0CA4-063E-4D3A1675D92B}"/>
          </ac:picMkLst>
        </pc:picChg>
        <pc:picChg chg="add mod">
          <ac:chgData name="Stephen Schneiter" userId="80bda13d-84ed-4cb4-b6bf-3073e1c86f03" providerId="ADAL" clId="{FCD55DAE-6D59-43F9-A2E4-1C57D3910431}" dt="2025-09-04T14:26:30.319" v="229" actId="1076"/>
          <ac:picMkLst>
            <pc:docMk/>
            <pc:sldMk cId="3910608353" sldId="306"/>
            <ac:picMk id="3" creationId="{6A423B41-6797-D479-1B95-1CC75C4E76D0}"/>
          </ac:picMkLst>
        </pc:picChg>
      </pc:sldChg>
      <pc:sldChg chg="add del">
        <pc:chgData name="Stephen Schneiter" userId="80bda13d-84ed-4cb4-b6bf-3073e1c86f03" providerId="ADAL" clId="{FCD55DAE-6D59-43F9-A2E4-1C57D3910431}" dt="2025-09-04T14:26:38.401" v="231" actId="47"/>
        <pc:sldMkLst>
          <pc:docMk/>
          <pc:sldMk cId="662790338" sldId="307"/>
        </pc:sldMkLst>
      </pc:sldChg>
      <pc:sldChg chg="add">
        <pc:chgData name="Stephen Schneiter" userId="80bda13d-84ed-4cb4-b6bf-3073e1c86f03" providerId="ADAL" clId="{FCD55DAE-6D59-43F9-A2E4-1C57D3910431}" dt="2025-09-04T14:25:17.336" v="223"/>
        <pc:sldMkLst>
          <pc:docMk/>
          <pc:sldMk cId="2193156607" sldId="432"/>
        </pc:sldMkLst>
      </pc:sldChg>
      <pc:sldChg chg="modSp del mod">
        <pc:chgData name="Stephen Schneiter" userId="80bda13d-84ed-4cb4-b6bf-3073e1c86f03" providerId="ADAL" clId="{FCD55DAE-6D59-43F9-A2E4-1C57D3910431}" dt="2025-09-04T14:25:24.805" v="225" actId="47"/>
        <pc:sldMkLst>
          <pc:docMk/>
          <pc:sldMk cId="1132375604" sldId="438"/>
        </pc:sldMkLst>
        <pc:spChg chg="mod">
          <ac:chgData name="Stephen Schneiter" userId="80bda13d-84ed-4cb4-b6bf-3073e1c86f03" providerId="ADAL" clId="{FCD55DAE-6D59-43F9-A2E4-1C57D3910431}" dt="2025-09-04T14:24:16.987" v="222" actId="20577"/>
          <ac:spMkLst>
            <pc:docMk/>
            <pc:sldMk cId="1132375604" sldId="438"/>
            <ac:spMk id="6" creationId="{D4702F7D-DC48-433C-A681-9433D2EE38F2}"/>
          </ac:spMkLst>
        </pc:spChg>
      </pc:sldChg>
      <pc:sldChg chg="modSp mod">
        <pc:chgData name="Stephen Schneiter" userId="80bda13d-84ed-4cb4-b6bf-3073e1c86f03" providerId="ADAL" clId="{FCD55DAE-6D59-43F9-A2E4-1C57D3910431}" dt="2025-09-04T14:23:37.018" v="205" actId="20577"/>
        <pc:sldMkLst>
          <pc:docMk/>
          <pc:sldMk cId="3993475188" sldId="676"/>
        </pc:sldMkLst>
        <pc:graphicFrameChg chg="modGraphic">
          <ac:chgData name="Stephen Schneiter" userId="80bda13d-84ed-4cb4-b6bf-3073e1c86f03" providerId="ADAL" clId="{FCD55DAE-6D59-43F9-A2E4-1C57D3910431}" dt="2025-09-04T14:23:37.018" v="205" actId="20577"/>
          <ac:graphicFrameMkLst>
            <pc:docMk/>
            <pc:sldMk cId="3993475188" sldId="676"/>
            <ac:graphicFrameMk id="11" creationId="{00000000-0000-0000-0000-000000000000}"/>
          </ac:graphicFrameMkLst>
        </pc:graphicFrameChg>
      </pc:sldChg>
      <pc:sldChg chg="del">
        <pc:chgData name="Stephen Schneiter" userId="80bda13d-84ed-4cb4-b6bf-3073e1c86f03" providerId="ADAL" clId="{FCD55DAE-6D59-43F9-A2E4-1C57D3910431}" dt="2025-09-04T14:25:25.839" v="226" actId="47"/>
        <pc:sldMkLst>
          <pc:docMk/>
          <pc:sldMk cId="3423092896" sldId="759"/>
        </pc:sldMkLst>
      </pc:sldChg>
      <pc:sldChg chg="addSp delSp modSp mod">
        <pc:chgData name="Stephen Schneiter" userId="80bda13d-84ed-4cb4-b6bf-3073e1c86f03" providerId="ADAL" clId="{FCD55DAE-6D59-43F9-A2E4-1C57D3910431}" dt="2025-09-04T14:24:00.392" v="211" actId="688"/>
        <pc:sldMkLst>
          <pc:docMk/>
          <pc:sldMk cId="1832822309" sldId="798"/>
        </pc:sldMkLst>
        <pc:picChg chg="del">
          <ac:chgData name="Stephen Schneiter" userId="80bda13d-84ed-4cb4-b6bf-3073e1c86f03" providerId="ADAL" clId="{FCD55DAE-6D59-43F9-A2E4-1C57D3910431}" dt="2025-09-04T14:23:48.143" v="207" actId="478"/>
          <ac:picMkLst>
            <pc:docMk/>
            <pc:sldMk cId="1832822309" sldId="798"/>
            <ac:picMk id="2" creationId="{65A87425-05D8-19AD-EFC1-E28593F614DB}"/>
          </ac:picMkLst>
        </pc:picChg>
        <pc:picChg chg="add mod">
          <ac:chgData name="Stephen Schneiter" userId="80bda13d-84ed-4cb4-b6bf-3073e1c86f03" providerId="ADAL" clId="{FCD55DAE-6D59-43F9-A2E4-1C57D3910431}" dt="2025-09-04T14:24:00.392" v="211" actId="688"/>
          <ac:picMkLst>
            <pc:docMk/>
            <pc:sldMk cId="1832822309" sldId="798"/>
            <ac:picMk id="4" creationId="{206E8E1A-B71E-F5EB-CCB8-E9053423FD55}"/>
          </ac:picMkLst>
        </pc:picChg>
      </pc:sldChg>
      <pc:sldChg chg="del">
        <pc:chgData name="Stephen Schneiter" userId="80bda13d-84ed-4cb4-b6bf-3073e1c86f03" providerId="ADAL" clId="{FCD55DAE-6D59-43F9-A2E4-1C57D3910431}" dt="2025-09-04T14:20:56.687" v="89" actId="47"/>
        <pc:sldMkLst>
          <pc:docMk/>
          <pc:sldMk cId="1437121628" sldId="915"/>
        </pc:sldMkLst>
      </pc:sldChg>
      <pc:sldChg chg="del">
        <pc:chgData name="Stephen Schneiter" userId="80bda13d-84ed-4cb4-b6bf-3073e1c86f03" providerId="ADAL" clId="{FCD55DAE-6D59-43F9-A2E4-1C57D3910431}" dt="2025-09-04T14:25:21.536" v="224" actId="47"/>
        <pc:sldMkLst>
          <pc:docMk/>
          <pc:sldMk cId="539330551" sldId="1299"/>
        </pc:sldMkLst>
      </pc:sldChg>
      <pc:sldChg chg="addSp delSp modSp mod">
        <pc:chgData name="Stephen Schneiter" userId="80bda13d-84ed-4cb4-b6bf-3073e1c86f03" providerId="ADAL" clId="{FCD55DAE-6D59-43F9-A2E4-1C57D3910431}" dt="2025-09-04T14:27:46.035" v="236" actId="1076"/>
        <pc:sldMkLst>
          <pc:docMk/>
          <pc:sldMk cId="0" sldId="1323"/>
        </pc:sldMkLst>
        <pc:spChg chg="mod">
          <ac:chgData name="Stephen Schneiter" userId="80bda13d-84ed-4cb4-b6bf-3073e1c86f03" providerId="ADAL" clId="{FCD55DAE-6D59-43F9-A2E4-1C57D3910431}" dt="2025-09-04T14:20:48.785" v="88" actId="20577"/>
          <ac:spMkLst>
            <pc:docMk/>
            <pc:sldMk cId="0" sldId="1323"/>
            <ac:spMk id="253" creationId="{00000000-0000-0000-0000-000000000000}"/>
          </ac:spMkLst>
        </pc:spChg>
        <pc:picChg chg="add mod">
          <ac:chgData name="Stephen Schneiter" userId="80bda13d-84ed-4cb4-b6bf-3073e1c86f03" providerId="ADAL" clId="{FCD55DAE-6D59-43F9-A2E4-1C57D3910431}" dt="2025-09-04T14:27:46.035" v="236" actId="1076"/>
          <ac:picMkLst>
            <pc:docMk/>
            <pc:sldMk cId="0" sldId="1323"/>
            <ac:picMk id="2" creationId="{18A147B5-91AD-C127-D90B-1FDB47D19574}"/>
          </ac:picMkLst>
        </pc:picChg>
        <pc:picChg chg="del">
          <ac:chgData name="Stephen Schneiter" userId="80bda13d-84ed-4cb4-b6bf-3073e1c86f03" providerId="ADAL" clId="{FCD55DAE-6D59-43F9-A2E4-1C57D3910431}" dt="2025-09-04T14:27:26.645" v="232" actId="478"/>
          <ac:picMkLst>
            <pc:docMk/>
            <pc:sldMk cId="0" sldId="1323"/>
            <ac:picMk id="5" creationId="{37461A4C-F7AE-6177-6F82-FE8CBC3A0ED4}"/>
          </ac:picMkLst>
        </pc:picChg>
      </pc:sldChg>
      <pc:sldChg chg="add">
        <pc:chgData name="Stephen Schneiter" userId="80bda13d-84ed-4cb4-b6bf-3073e1c86f03" providerId="ADAL" clId="{FCD55DAE-6D59-43F9-A2E4-1C57D3910431}" dt="2025-09-04T14:25:17.336" v="223"/>
        <pc:sldMkLst>
          <pc:docMk/>
          <pc:sldMk cId="2373126393" sldId="4484"/>
        </pc:sldMkLst>
      </pc:sldChg>
      <pc:sldChg chg="add">
        <pc:chgData name="Stephen Schneiter" userId="80bda13d-84ed-4cb4-b6bf-3073e1c86f03" providerId="ADAL" clId="{FCD55DAE-6D59-43F9-A2E4-1C57D3910431}" dt="2025-09-04T14:25:17.336" v="223"/>
        <pc:sldMkLst>
          <pc:docMk/>
          <pc:sldMk cId="1561758551" sldId="448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BDD40-51E3-C044-8A4E-71AE04E456FB}" type="datetimeFigureOut">
              <a:rPr lang="en-US" smtClean="0"/>
              <a:pPr/>
              <a:t>9/20/25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181D4-786B-B641-9956-05A467911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93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6D2A1-6B58-7448-B776-7AA86404108F}" type="datetimeFigureOut">
              <a:rPr lang="en-US" smtClean="0"/>
              <a:pPr/>
              <a:t>9/20/25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EF117-9047-2140-B3F1-EEF431365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854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FEF117-9047-2140-B3F1-EEF431365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7038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f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 userDrawn="1"/>
        </p:nvSpPr>
        <p:spPr>
          <a:xfrm>
            <a:off x="457200" y="331611"/>
            <a:ext cx="8229600" cy="2744617"/>
          </a:xfrm>
          <a:prstGeom prst="round2DiagRect">
            <a:avLst>
              <a:gd name="adj1" fmla="val 0"/>
              <a:gd name="adj2" fmla="val 1486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111504"/>
            <a:ext cx="8229600" cy="663217"/>
          </a:xfrm>
        </p:spPr>
        <p:txBody>
          <a:bodyPr lIns="0" rIns="0" anchor="b"/>
          <a:lstStyle>
            <a:lvl1pPr algn="l">
              <a:defRPr>
                <a:solidFill>
                  <a:srgbClr val="69727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781776"/>
            <a:ext cx="6400800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>
                <a:solidFill>
                  <a:srgbClr val="69727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4369323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24863" y="4767263"/>
            <a:ext cx="261937" cy="273844"/>
          </a:xfrm>
        </p:spPr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268172" y="4767263"/>
            <a:ext cx="5156692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2025 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pic>
        <p:nvPicPr>
          <p:cNvPr id="9" name="Picture 8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8579ECF2-846A-4409-921D-AB0DA7977B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24863" y="4767263"/>
            <a:ext cx="261937" cy="273844"/>
          </a:xfrm>
        </p:spPr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2690915" y="4767263"/>
            <a:ext cx="5733949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2025 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pic>
        <p:nvPicPr>
          <p:cNvPr id="9" name="Picture 8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83B7E21D-E142-4A6B-9251-9711DC81F2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0015"/>
            <a:ext cx="8229600" cy="449178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9632"/>
            <a:ext cx="8229599" cy="34051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309284"/>
            <a:ext cx="8229600" cy="345282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9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24863" y="4767263"/>
            <a:ext cx="261937" cy="273844"/>
          </a:xfrm>
        </p:spPr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268172" y="4767263"/>
            <a:ext cx="5156692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2025 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pic>
        <p:nvPicPr>
          <p:cNvPr id="9" name="Picture 8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AFA422A-48C9-43AC-89F0-EBD2061998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16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24863" y="4767263"/>
            <a:ext cx="261937" cy="273844"/>
          </a:xfrm>
        </p:spPr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2690915" y="4767263"/>
            <a:ext cx="5733949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2025 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pic>
        <p:nvPicPr>
          <p:cNvPr id="5" name="Picture 4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07F37C4C-397B-446A-948B-576D2A0805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18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255911" cy="3394472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4863" y="4767263"/>
            <a:ext cx="261937" cy="273844"/>
          </a:xfrm>
        </p:spPr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2957341" y="4767263"/>
            <a:ext cx="5467522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2025 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187950" y="1200151"/>
            <a:ext cx="3498850" cy="3195461"/>
          </a:xfrm>
          <a:prstGeom prst="round1Rect">
            <a:avLst>
              <a:gd name="adj" fmla="val 18280"/>
            </a:avLst>
          </a:prstGeo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pic>
        <p:nvPicPr>
          <p:cNvPr id="9" name="Picture 8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B8DCD1-B760-4B58-9436-12D09F1323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989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7201" y="1237110"/>
            <a:ext cx="5945657" cy="3157199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ound Single Corner Rectangle 7"/>
          <p:cNvSpPr/>
          <p:nvPr userDrawn="1"/>
        </p:nvSpPr>
        <p:spPr>
          <a:xfrm>
            <a:off x="6402858" y="1238369"/>
            <a:ext cx="2283943" cy="3154680"/>
          </a:xfrm>
          <a:prstGeom prst="round1Rect">
            <a:avLst>
              <a:gd name="adj" fmla="val 3647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</p:spPr>
        <p:txBody>
          <a:bodyPr vert="horz" lIns="0" tIns="45720" rIns="91440" bIns="45720" rtlCol="0" anchor="ctr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3964" y="2398403"/>
            <a:ext cx="1990696" cy="189137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2708675" y="4767263"/>
            <a:ext cx="571618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2025 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pic>
        <p:nvPicPr>
          <p:cNvPr id="11" name="Picture 10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1FB0FB45-1801-4758-86F2-30D52447D9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7201" y="1237110"/>
            <a:ext cx="5945657" cy="3157199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24863" y="4767263"/>
            <a:ext cx="261937" cy="273844"/>
          </a:xfrm>
        </p:spPr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ound Single Corner Rectangle 7"/>
          <p:cNvSpPr/>
          <p:nvPr userDrawn="1"/>
        </p:nvSpPr>
        <p:spPr>
          <a:xfrm>
            <a:off x="6402858" y="1238369"/>
            <a:ext cx="2283943" cy="3154680"/>
          </a:xfrm>
          <a:prstGeom prst="round1Rect">
            <a:avLst>
              <a:gd name="adj" fmla="val 36478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</p:spPr>
        <p:txBody>
          <a:bodyPr vert="horz" lIns="0" tIns="45720" rIns="91440" bIns="45720" rtlCol="0" anchor="ctr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3964" y="2398403"/>
            <a:ext cx="1990696" cy="189137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2664272" y="4767263"/>
            <a:ext cx="5760591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2025 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pic>
        <p:nvPicPr>
          <p:cNvPr id="11" name="Picture 10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11FFD0F9-6928-4850-944F-2E4F964F5E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04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7201" y="1237110"/>
            <a:ext cx="5945657" cy="3157199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24863" y="4767263"/>
            <a:ext cx="261937" cy="273844"/>
          </a:xfrm>
        </p:spPr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ound Single Corner Rectangle 7"/>
          <p:cNvSpPr/>
          <p:nvPr userDrawn="1"/>
        </p:nvSpPr>
        <p:spPr>
          <a:xfrm>
            <a:off x="6402858" y="1238369"/>
            <a:ext cx="2283943" cy="3154680"/>
          </a:xfrm>
          <a:prstGeom prst="round1Rect">
            <a:avLst>
              <a:gd name="adj" fmla="val 36478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</p:spPr>
        <p:txBody>
          <a:bodyPr vert="horz" lIns="0" tIns="45720" rIns="91440" bIns="45720" rtlCol="0" anchor="ctr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3964" y="2398403"/>
            <a:ext cx="1990696" cy="189137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2326798" y="4767263"/>
            <a:ext cx="6098065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2025 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pic>
        <p:nvPicPr>
          <p:cNvPr id="11" name="Picture 10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4A142B-1C02-4228-9F39-19EDE38C3F7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240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/>
          <p:cNvSpPr/>
          <p:nvPr userDrawn="1"/>
        </p:nvSpPr>
        <p:spPr>
          <a:xfrm>
            <a:off x="457200" y="331611"/>
            <a:ext cx="8229600" cy="4430890"/>
          </a:xfrm>
          <a:prstGeom prst="round2DiagRect">
            <a:avLst>
              <a:gd name="adj1" fmla="val 0"/>
              <a:gd name="adj2" fmla="val 941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22313" y="1955144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745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24771" y="1882821"/>
            <a:ext cx="3694458" cy="300156"/>
          </a:xfrm>
        </p:spPr>
        <p:txBody>
          <a:bodyPr lIns="0" rIns="0" anchor="b">
            <a:noAutofit/>
          </a:bodyPr>
          <a:lstStyle>
            <a:lvl1pPr algn="l">
              <a:defRPr sz="18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4771" y="2190032"/>
            <a:ext cx="3694459" cy="1098135"/>
          </a:xfrm>
        </p:spPr>
        <p:txBody>
          <a:bodyPr lIns="0" r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57606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69727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For more information contact: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24863" y="4767263"/>
            <a:ext cx="261937" cy="273844"/>
          </a:xfrm>
        </p:spPr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2326798" y="4767263"/>
            <a:ext cx="6098065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2025CompTIA,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pic>
        <p:nvPicPr>
          <p:cNvPr id="10" name="Picture 9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6B544237-20CA-43B3-AF99-B4FA7F39309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1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6858" y="4767263"/>
            <a:ext cx="249942" cy="273844"/>
          </a:xfrm>
        </p:spPr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3436910" y="4767263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2025 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pic>
        <p:nvPicPr>
          <p:cNvPr id="8" name="Picture 7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8CF5FD4D-FD6B-4201-9493-26988B7F9F6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807098" y="1862669"/>
            <a:ext cx="1896238" cy="1425498"/>
          </a:xfrm>
          <a:prstGeom prst="round2DiagRect">
            <a:avLst>
              <a:gd name="adj1" fmla="val 0"/>
              <a:gd name="adj2" fmla="val 1465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54309" y="1882821"/>
            <a:ext cx="3694458" cy="300156"/>
          </a:xfrm>
        </p:spPr>
        <p:txBody>
          <a:bodyPr lIns="0" rIns="0" anchor="b">
            <a:noAutofit/>
          </a:bodyPr>
          <a:lstStyle>
            <a:lvl1pPr algn="l">
              <a:defRPr sz="18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4309" y="2190032"/>
            <a:ext cx="3694459" cy="1098135"/>
          </a:xfrm>
        </p:spPr>
        <p:txBody>
          <a:bodyPr lIns="0" r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57606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24863" y="4767263"/>
            <a:ext cx="261937" cy="273844"/>
          </a:xfrm>
        </p:spPr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2326798" y="4767263"/>
            <a:ext cx="6098065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69727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For more information contact:</a:t>
            </a:r>
          </a:p>
        </p:txBody>
      </p:sp>
      <p:pic>
        <p:nvPicPr>
          <p:cNvPr id="11" name="Picture 10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E7BFA5B2-5375-4F4E-B312-7CD9543A92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81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F975-CA2A-4A7C-80AB-59DC8C88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A0299C-E15C-48E4-817E-93A47249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F830-84EC-4541-9CE5-2E15E750B275}" type="datetimeFigureOut">
              <a:rPr lang="en-US" smtClean="0"/>
              <a:t>9/20/25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D58D1-219E-467B-A18B-3456CE457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7EB4E-1FA8-425C-BCB3-92358950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2ED4-BA0C-4A53-8626-146FF556760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708CE61-86CB-44E9-8700-D76685CA8D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4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6858" y="4767263"/>
            <a:ext cx="249942" cy="273844"/>
          </a:xfrm>
        </p:spPr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3436910" y="4767263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2025 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pic>
        <p:nvPicPr>
          <p:cNvPr id="7" name="Picture 6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6B58792-C903-45EC-AD9F-6D101AB07D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8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" y="332185"/>
            <a:ext cx="8229600" cy="2744390"/>
          </a:xfrm>
          <a:prstGeom prst="round2DiagRect">
            <a:avLst>
              <a:gd name="adj1" fmla="val 0"/>
              <a:gd name="adj2" fmla="val 14654"/>
            </a:avLst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111504"/>
            <a:ext cx="8229600" cy="663217"/>
          </a:xfrm>
        </p:spPr>
        <p:txBody>
          <a:bodyPr lIns="0" rIns="0" anchor="b">
            <a:noAutofit/>
          </a:bodyPr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781776"/>
            <a:ext cx="6400800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>
                <a:solidFill>
                  <a:srgbClr val="69727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4369323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4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 userDrawn="1"/>
        </p:nvSpPr>
        <p:spPr>
          <a:xfrm>
            <a:off x="457200" y="331611"/>
            <a:ext cx="8229600" cy="3443110"/>
          </a:xfrm>
          <a:prstGeom prst="round2DiagRect">
            <a:avLst>
              <a:gd name="adj1" fmla="val 0"/>
              <a:gd name="adj2" fmla="val 1179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366" y="1051278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366" y="2159007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4369323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9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 userDrawn="1"/>
        </p:nvSpPr>
        <p:spPr>
          <a:xfrm>
            <a:off x="457200" y="331611"/>
            <a:ext cx="8229600" cy="4325056"/>
          </a:xfrm>
          <a:prstGeom prst="round2DiagRect">
            <a:avLst>
              <a:gd name="adj1" fmla="val 0"/>
              <a:gd name="adj2" fmla="val 941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55144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77443"/>
            <a:ext cx="7772400" cy="384175"/>
          </a:xfr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 userDrawn="1"/>
        </p:nvSpPr>
        <p:spPr>
          <a:xfrm>
            <a:off x="457200" y="331611"/>
            <a:ext cx="8229600" cy="4325056"/>
          </a:xfrm>
          <a:prstGeom prst="round2DiagRect">
            <a:avLst>
              <a:gd name="adj1" fmla="val 0"/>
              <a:gd name="adj2" fmla="val 9418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55144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77443"/>
            <a:ext cx="7772400" cy="384175"/>
          </a:xfr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7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 userDrawn="1"/>
        </p:nvSpPr>
        <p:spPr>
          <a:xfrm>
            <a:off x="457200" y="331611"/>
            <a:ext cx="8229600" cy="4325056"/>
          </a:xfrm>
          <a:prstGeom prst="round2DiagRect">
            <a:avLst>
              <a:gd name="adj1" fmla="val 0"/>
              <a:gd name="adj2" fmla="val 9418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55144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77443"/>
            <a:ext cx="7772400" cy="384175"/>
          </a:xfr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9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 userDrawn="1"/>
        </p:nvSpPr>
        <p:spPr>
          <a:xfrm>
            <a:off x="457200" y="331611"/>
            <a:ext cx="8229600" cy="4325056"/>
          </a:xfrm>
          <a:prstGeom prst="round2DiagRect">
            <a:avLst>
              <a:gd name="adj1" fmla="val 0"/>
              <a:gd name="adj2" fmla="val 9418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55144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77443"/>
            <a:ext cx="7772400" cy="384175"/>
          </a:xfr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2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863" y="4767263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4767263"/>
            <a:ext cx="8229600" cy="0"/>
          </a:xfrm>
          <a:prstGeom prst="line">
            <a:avLst/>
          </a:prstGeom>
          <a:ln w="12700" cmpd="sng">
            <a:solidFill>
              <a:srgbClr val="69727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79" r:id="rId3"/>
    <p:sldLayoutId id="2147493471" r:id="rId4"/>
    <p:sldLayoutId id="2147493472" r:id="rId5"/>
    <p:sldLayoutId id="2147493458" r:id="rId6"/>
    <p:sldLayoutId id="2147493467" r:id="rId7"/>
    <p:sldLayoutId id="2147493468" r:id="rId8"/>
    <p:sldLayoutId id="2147493469" r:id="rId9"/>
    <p:sldLayoutId id="2147493459" r:id="rId10"/>
    <p:sldLayoutId id="2147493474" r:id="rId11"/>
    <p:sldLayoutId id="2147493478" r:id="rId12"/>
    <p:sldLayoutId id="2147493480" r:id="rId13"/>
    <p:sldLayoutId id="2147493473" r:id="rId14"/>
    <p:sldLayoutId id="2147493464" r:id="rId15"/>
    <p:sldLayoutId id="2147493465" r:id="rId16"/>
    <p:sldLayoutId id="2147493466" r:id="rId17"/>
    <p:sldLayoutId id="2147493470" r:id="rId18"/>
    <p:sldLayoutId id="2147493475" r:id="rId19"/>
    <p:sldLayoutId id="2147493477" r:id="rId20"/>
    <p:sldLayoutId id="2147493481" r:id="rId2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spcBef>
          <a:spcPts val="1200"/>
        </a:spcBef>
        <a:buSzPct val="80000"/>
        <a:buFont typeface="Wingdings" charset="2"/>
        <a:buChar char="§"/>
        <a:defRPr sz="2000" kern="1200">
          <a:solidFill>
            <a:srgbClr val="576068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576068"/>
          </a:solidFill>
          <a:latin typeface="+mn-lt"/>
          <a:ea typeface="+mn-ea"/>
          <a:cs typeface="+mn-cs"/>
        </a:defRPr>
      </a:lvl2pPr>
      <a:lvl3pPr marL="1081088" indent="-166688" algn="l" defTabSz="457200" rtl="0" eaLnBrk="1" latinLnBrk="0" hangingPunct="1">
        <a:spcBef>
          <a:spcPct val="20000"/>
        </a:spcBef>
        <a:buSzPct val="80000"/>
        <a:buFont typeface="Wingdings" charset="2"/>
        <a:buChar char="§"/>
        <a:defRPr sz="1600" kern="1200">
          <a:solidFill>
            <a:srgbClr val="576068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576068"/>
          </a:solidFill>
          <a:latin typeface="+mn-lt"/>
          <a:ea typeface="+mn-ea"/>
          <a:cs typeface="+mn-cs"/>
        </a:defRPr>
      </a:lvl4pPr>
      <a:lvl5pPr marL="2003425" indent="-174625" algn="l" defTabSz="457200" rtl="0" eaLnBrk="1" latinLnBrk="0" hangingPunct="1">
        <a:spcBef>
          <a:spcPct val="20000"/>
        </a:spcBef>
        <a:buSzPct val="70000"/>
        <a:buFont typeface="Wingdings" charset="2"/>
        <a:buChar char="§"/>
        <a:defRPr sz="1400" kern="1200">
          <a:solidFill>
            <a:srgbClr val="576068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stanger@comptia.o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g"/><Relationship Id="rId5" Type="http://schemas.openxmlformats.org/officeDocument/2006/relationships/hyperlink" Target="mailto:jason.eckert@trios.com" TargetMode="External"/><Relationship Id="rId4" Type="http://schemas.openxmlformats.org/officeDocument/2006/relationships/image" Target="../media/image7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soneckert/LinuxTTT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94AE133-F1ED-476D-9D5E-1FA2C684F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158673"/>
            <a:ext cx="8229600" cy="663217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CompTIA Linux+ V8 TTT Session 5:</a:t>
            </a:r>
            <a:endParaRPr lang="en-US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BD959502-222A-4DAE-9990-308EB42A44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System Initialization, Localization, Compression, Backup and Software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882063" y="4767263"/>
            <a:ext cx="261937" cy="274637"/>
          </a:xfrm>
        </p:spPr>
        <p:txBody>
          <a:bodyPr/>
          <a:lstStyle/>
          <a:p>
            <a:pPr defTabSz="342900">
              <a:defRPr/>
            </a:pPr>
            <a:fld id="{2066355A-084C-D24E-9AD2-7E4FC41EA627}" type="slidenum">
              <a:rPr lang="en-US" sz="675">
                <a:latin typeface="Calibri"/>
              </a:rPr>
              <a:pPr defTabSz="342900">
                <a:defRPr/>
              </a:pPr>
              <a:t>1</a:t>
            </a:fld>
            <a:endParaRPr lang="en-US" sz="675" dirty="0">
              <a:latin typeface="Calibri"/>
            </a:endParaRPr>
          </a:p>
        </p:txBody>
      </p:sp>
      <p:sp>
        <p:nvSpPr>
          <p:cNvPr id="5" name="Title 4"/>
          <p:cNvSpPr txBox="1">
            <a:spLocks noChangeArrowheads="1"/>
          </p:cNvSpPr>
          <p:nvPr/>
        </p:nvSpPr>
        <p:spPr>
          <a:xfrm>
            <a:off x="455551" y="3047062"/>
            <a:ext cx="5742134" cy="925493"/>
          </a:xfrm>
          <a:prstGeom prst="rect">
            <a:avLst/>
          </a:prstGeom>
          <a:ln/>
        </p:spPr>
        <p:txBody>
          <a:bodyPr vert="horz" lIns="0" tIns="34290" rIns="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rgbClr val="ED1C24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342900">
              <a:defRPr/>
            </a:pPr>
            <a:endParaRPr lang="en-US" altLang="zh-CN" sz="2100" dirty="0">
              <a:solidFill>
                <a:srgbClr val="FF0000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Subtitle 5"/>
          <p:cNvSpPr txBox="1">
            <a:spLocks noChangeArrowheads="1"/>
          </p:cNvSpPr>
          <p:nvPr/>
        </p:nvSpPr>
        <p:spPr bwMode="auto">
          <a:xfrm>
            <a:off x="1150144" y="4261602"/>
            <a:ext cx="4800600" cy="2234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34290" rIns="0" bIns="34290" rtlCol="0">
            <a:noAutofit/>
          </a:bodyPr>
          <a:lstStyle>
            <a:lvl1pPr marL="225425" indent="-225425" algn="l" defTabSz="457200" rtl="0" eaLnBrk="1" latinLnBrk="0" hangingPunct="1">
              <a:spcBef>
                <a:spcPts val="1200"/>
              </a:spcBef>
              <a:buSzPct val="80000"/>
              <a:buFont typeface="Wingdings" charset="2"/>
              <a:buChar char="§"/>
              <a:defRPr sz="20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2pPr>
            <a:lvl3pPr marL="1081088" indent="-166688" algn="l" defTabSz="457200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16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4pPr>
            <a:lvl5pPr marL="2003425" indent="-174625" algn="l" defTabSz="457200" rtl="0" eaLnBrk="1" latinLnBrk="0" hangingPunct="1">
              <a:spcBef>
                <a:spcPct val="20000"/>
              </a:spcBef>
              <a:buSzPct val="70000"/>
              <a:buFont typeface="Wingdings" charset="2"/>
              <a:buChar char="§"/>
              <a:defRPr sz="14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42900">
              <a:spcBef>
                <a:spcPts val="900"/>
              </a:spcBef>
              <a:buNone/>
              <a:defRPr/>
            </a:pPr>
            <a:r>
              <a:rPr lang="en-US" altLang="zh-CN" sz="1200" dirty="0">
                <a:solidFill>
                  <a:srgbClr val="69727B"/>
                </a:solidFill>
                <a:latin typeface="Calibri"/>
                <a:ea typeface="宋体" panose="02010600030101010101" pitchFamily="2" charset="-122"/>
              </a:rPr>
              <a:t>September 23, 2025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7685" y="4493314"/>
            <a:ext cx="233539" cy="197285"/>
          </a:xfrm>
          <a:prstGeom prst="rect">
            <a:avLst/>
          </a:prstGeom>
        </p:spPr>
      </p:pic>
      <p:sp>
        <p:nvSpPr>
          <p:cNvPr id="8" name="Subtitle 5"/>
          <p:cNvSpPr txBox="1">
            <a:spLocks noChangeArrowheads="1"/>
          </p:cNvSpPr>
          <p:nvPr/>
        </p:nvSpPr>
        <p:spPr bwMode="auto">
          <a:xfrm>
            <a:off x="6498435" y="4435494"/>
            <a:ext cx="2645565" cy="24074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34290" rIns="0" bIns="34290" rtlCol="0">
            <a:noAutofit/>
          </a:bodyPr>
          <a:lstStyle>
            <a:lvl1pPr marL="225425" indent="-225425" algn="l" defTabSz="457200" rtl="0" eaLnBrk="1" latinLnBrk="0" hangingPunct="1">
              <a:spcBef>
                <a:spcPts val="1200"/>
              </a:spcBef>
              <a:buSzPct val="80000"/>
              <a:buFont typeface="Wingdings" charset="2"/>
              <a:buChar char="§"/>
              <a:defRPr sz="20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2pPr>
            <a:lvl3pPr marL="1081088" indent="-166688" algn="l" defTabSz="457200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16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4pPr>
            <a:lvl5pPr marL="2003425" indent="-174625" algn="l" defTabSz="457200" rtl="0" eaLnBrk="1" latinLnBrk="0" hangingPunct="1">
              <a:spcBef>
                <a:spcPct val="20000"/>
              </a:spcBef>
              <a:buSzPct val="70000"/>
              <a:buFont typeface="Wingdings" charset="2"/>
              <a:buChar char="§"/>
              <a:defRPr sz="14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42900">
              <a:spcBef>
                <a:spcPts val="900"/>
              </a:spcBef>
              <a:buNone/>
              <a:defRPr/>
            </a:pPr>
            <a:r>
              <a:rPr lang="en-US" altLang="zh-CN" sz="1200" dirty="0">
                <a:solidFill>
                  <a:srgbClr val="69727B"/>
                </a:solidFill>
                <a:latin typeface="Calibri"/>
                <a:ea typeface="宋体" panose="02010600030101010101" pitchFamily="2" charset="-122"/>
              </a:rPr>
              <a:t>@TeachCompTIA    #Linux+TTT</a:t>
            </a:r>
          </a:p>
        </p:txBody>
      </p:sp>
      <p:pic>
        <p:nvPicPr>
          <p:cNvPr id="18" name="Picture 17" descr="A picture containing sitting, black, white&#10;&#10;Description automatically generated">
            <a:extLst>
              <a:ext uri="{FF2B5EF4-FFF2-40B4-BE49-F238E27FC236}">
                <a16:creationId xmlns:a16="http://schemas.microsoft.com/office/drawing/2014/main" id="{6287CE19-482B-47B1-BE60-690F1C6BC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67" y="331939"/>
            <a:ext cx="6644312" cy="2214771"/>
          </a:xfrm>
          <a:prstGeom prst="rect">
            <a:avLst/>
          </a:prstGeom>
        </p:spPr>
      </p:pic>
      <p:pic>
        <p:nvPicPr>
          <p:cNvPr id="7" name="Picture 6" descr="A white circle with red text&#10;&#10;AI-generated content may be incorrect.">
            <a:extLst>
              <a:ext uri="{FF2B5EF4-FFF2-40B4-BE49-F238E27FC236}">
                <a16:creationId xmlns:a16="http://schemas.microsoft.com/office/drawing/2014/main" id="{6E6427B4-3BD3-2D86-6B3E-22395804F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744" y="279129"/>
            <a:ext cx="2469056" cy="246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41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09ACC-BB45-5166-4810-51B912FFB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51A53-29BB-249D-FC6D-CAEB08856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Daemon Initialization (modern </a:t>
            </a:r>
            <a:r>
              <a:rPr lang="en-US" dirty="0" err="1"/>
              <a:t>Systemd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75AF9-67FD-D90D-8449-E69C87299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90154A8-80C1-9832-DCC8-2D87B917FF4A}"/>
              </a:ext>
            </a:extLst>
          </p:cNvPr>
          <p:cNvSpPr txBox="1">
            <a:spLocks/>
          </p:cNvSpPr>
          <p:nvPr/>
        </p:nvSpPr>
        <p:spPr>
          <a:xfrm>
            <a:off x="628650" y="1386565"/>
            <a:ext cx="8515350" cy="3378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Systemd</a:t>
            </a:r>
            <a:r>
              <a:rPr lang="en-US" dirty="0">
                <a:solidFill>
                  <a:schemeClr val="tx1"/>
                </a:solidFill>
              </a:rPr>
              <a:t> searches for unit files in priority order: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systemd</a:t>
            </a:r>
            <a:r>
              <a:rPr lang="en-US" dirty="0">
                <a:solidFill>
                  <a:schemeClr val="tx1"/>
                </a:solidFill>
              </a:rPr>
              <a:t>/system/ (admin override location)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/run/</a:t>
            </a:r>
            <a:r>
              <a:rPr lang="en-US" dirty="0" err="1">
                <a:solidFill>
                  <a:schemeClr val="tx1"/>
                </a:solidFill>
              </a:rPr>
              <a:t>systemd</a:t>
            </a:r>
            <a:r>
              <a:rPr lang="en-US" dirty="0">
                <a:solidFill>
                  <a:schemeClr val="tx1"/>
                </a:solidFill>
              </a:rPr>
              <a:t>/system/ (generated by tools, cleared on reboot)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usr</a:t>
            </a:r>
            <a:r>
              <a:rPr lang="en-US" dirty="0">
                <a:solidFill>
                  <a:schemeClr val="tx1"/>
                </a:solidFill>
              </a:rPr>
              <a:t>/lib/</a:t>
            </a:r>
            <a:r>
              <a:rPr lang="en-US" dirty="0" err="1">
                <a:solidFill>
                  <a:schemeClr val="tx1"/>
                </a:solidFill>
              </a:rPr>
              <a:t>systemd</a:t>
            </a:r>
            <a:r>
              <a:rPr lang="en-US" dirty="0">
                <a:solidFill>
                  <a:schemeClr val="tx1"/>
                </a:solidFill>
              </a:rPr>
              <a:t>/system/ (default system unit files – don’t edit!)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0" indent="-57310">
              <a:buNone/>
            </a:pPr>
            <a:r>
              <a:rPr lang="en-US" sz="2000" dirty="0" err="1">
                <a:solidFill>
                  <a:srgbClr val="FF0000"/>
                </a:solidFill>
              </a:rPr>
              <a:t>systemctl</a:t>
            </a:r>
            <a:r>
              <a:rPr lang="en-US" sz="2000" dirty="0">
                <a:solidFill>
                  <a:srgbClr val="FF0000"/>
                </a:solidFill>
              </a:rPr>
              <a:t> start</a:t>
            </a:r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en-US" sz="2000" dirty="0">
                <a:solidFill>
                  <a:srgbClr val="FF0000"/>
                </a:solidFill>
              </a:rPr>
              <a:t>stop</a:t>
            </a:r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en-US" sz="2000" dirty="0">
                <a:solidFill>
                  <a:srgbClr val="FF0000"/>
                </a:solidFill>
              </a:rPr>
              <a:t>restart</a:t>
            </a:r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en-US" sz="2000" dirty="0">
                <a:solidFill>
                  <a:srgbClr val="FF0000"/>
                </a:solidFill>
              </a:rPr>
              <a:t>reload</a:t>
            </a:r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en-US" sz="2000" dirty="0">
                <a:solidFill>
                  <a:srgbClr val="FF0000"/>
                </a:solidFill>
              </a:rPr>
              <a:t>status </a:t>
            </a:r>
            <a:r>
              <a:rPr lang="en-US" sz="2000" dirty="0" err="1">
                <a:solidFill>
                  <a:srgbClr val="FF0000"/>
                </a:solidFill>
              </a:rPr>
              <a:t>crond.service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</a:p>
          <a:p>
            <a:pPr marL="0" indent="-57310">
              <a:buNone/>
            </a:pPr>
            <a:r>
              <a:rPr lang="en-US" sz="2000" dirty="0" err="1">
                <a:solidFill>
                  <a:srgbClr val="FF0000"/>
                </a:solidFill>
              </a:rPr>
              <a:t>systemctl</a:t>
            </a:r>
            <a:r>
              <a:rPr lang="en-US" sz="2000" dirty="0">
                <a:solidFill>
                  <a:srgbClr val="FF0000"/>
                </a:solidFill>
              </a:rPr>
              <a:t> daemon-reload </a:t>
            </a:r>
            <a:br>
              <a:rPr lang="en-US" sz="2000" dirty="0">
                <a:solidFill>
                  <a:srgbClr val="FF0000"/>
                </a:solidFill>
              </a:rPr>
            </a:br>
            <a:endParaRPr lang="en-US" sz="2000" dirty="0">
              <a:solidFill>
                <a:srgbClr val="FF0000"/>
              </a:solidFill>
            </a:endParaRPr>
          </a:p>
          <a:p>
            <a:pPr marL="0" indent="-57310">
              <a:buNone/>
            </a:pPr>
            <a:r>
              <a:rPr lang="en-US" sz="2000" dirty="0" err="1">
                <a:solidFill>
                  <a:srgbClr val="FF0000"/>
                </a:solidFill>
              </a:rPr>
              <a:t>systemctl</a:t>
            </a:r>
            <a:r>
              <a:rPr lang="en-US" sz="2000" dirty="0">
                <a:solidFill>
                  <a:srgbClr val="FF0000"/>
                </a:solidFill>
              </a:rPr>
              <a:t> enable</a:t>
            </a:r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en-US" sz="2000" dirty="0">
                <a:solidFill>
                  <a:srgbClr val="FF0000"/>
                </a:solidFill>
              </a:rPr>
              <a:t>disable </a:t>
            </a:r>
            <a:r>
              <a:rPr lang="en-US" sz="2000" dirty="0" err="1">
                <a:solidFill>
                  <a:srgbClr val="FF0000"/>
                </a:solidFill>
              </a:rPr>
              <a:t>crond.service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(start/stop in default </a:t>
            </a:r>
            <a:r>
              <a:rPr lang="en-US" sz="2000" dirty="0" err="1">
                <a:solidFill>
                  <a:schemeClr val="tx1"/>
                </a:solidFill>
              </a:rPr>
              <a:t>runlevel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marL="0" indent="-57310">
              <a:buNone/>
            </a:pPr>
            <a:r>
              <a:rPr lang="en-US" sz="2000" dirty="0" err="1">
                <a:solidFill>
                  <a:srgbClr val="FF0000"/>
                </a:solidFill>
              </a:rPr>
              <a:t>systemctl</a:t>
            </a:r>
            <a:r>
              <a:rPr lang="en-US" sz="2000" dirty="0">
                <a:solidFill>
                  <a:srgbClr val="FF0000"/>
                </a:solidFill>
              </a:rPr>
              <a:t> mask</a:t>
            </a:r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en-US" sz="2000" dirty="0">
                <a:solidFill>
                  <a:srgbClr val="FF0000"/>
                </a:solidFill>
              </a:rPr>
              <a:t>unmask </a:t>
            </a:r>
            <a:r>
              <a:rPr lang="en-US" sz="2000" dirty="0" err="1">
                <a:solidFill>
                  <a:srgbClr val="FF0000"/>
                </a:solidFill>
              </a:rPr>
              <a:t>crond.service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(completely disable/enable)</a:t>
            </a:r>
          </a:p>
          <a:p>
            <a:pPr marL="0" indent="-5731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-57310">
              <a:buNone/>
            </a:pPr>
            <a:r>
              <a:rPr lang="en-US" sz="2000" dirty="0" err="1">
                <a:solidFill>
                  <a:srgbClr val="FF0000"/>
                </a:solidFill>
              </a:rPr>
              <a:t>systemctl</a:t>
            </a:r>
            <a:r>
              <a:rPr lang="en-US" sz="2000" dirty="0">
                <a:solidFill>
                  <a:srgbClr val="FF0000"/>
                </a:solidFill>
              </a:rPr>
              <a:t> edit </a:t>
            </a:r>
            <a:r>
              <a:rPr lang="en-US" sz="2000" dirty="0" err="1">
                <a:solidFill>
                  <a:srgbClr val="FF0000"/>
                </a:solidFill>
              </a:rPr>
              <a:t>crond.service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(e.g. add Environment=“MYVAR=cool”)</a:t>
            </a:r>
          </a:p>
        </p:txBody>
      </p:sp>
    </p:spTree>
    <p:extLst>
      <p:ext uri="{BB962C8B-B14F-4D97-AF65-F5344CB8AC3E}">
        <p14:creationId xmlns:p14="http://schemas.microsoft.com/office/powerpoint/2010/main" val="4126357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4D8571-979A-47B4-4299-74C103E5C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820D-A0A3-40D1-EC24-3391971BE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Daemon Initialization (modern </a:t>
            </a:r>
            <a:r>
              <a:rPr lang="en-US" dirty="0" err="1"/>
              <a:t>Systemd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900A3-09CD-8771-4000-44611121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230336-AAD9-7DAD-9282-BE19488E89FA}"/>
              </a:ext>
            </a:extLst>
          </p:cNvPr>
          <p:cNvSpPr txBox="1">
            <a:spLocks/>
          </p:cNvSpPr>
          <p:nvPr/>
        </p:nvSpPr>
        <p:spPr>
          <a:xfrm>
            <a:off x="628650" y="1386565"/>
            <a:ext cx="8515350" cy="3378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57310">
              <a:buNone/>
            </a:pPr>
            <a:r>
              <a:rPr lang="en-US" sz="2000" dirty="0" err="1">
                <a:solidFill>
                  <a:srgbClr val="FF0000"/>
                </a:solidFill>
              </a:rPr>
              <a:t>systemctl</a:t>
            </a:r>
            <a:r>
              <a:rPr lang="en-US" sz="2000" dirty="0">
                <a:solidFill>
                  <a:srgbClr val="FF0000"/>
                </a:solidFill>
              </a:rPr>
              <a:t> set-default </a:t>
            </a:r>
            <a:r>
              <a:rPr lang="en-US" sz="2000" dirty="0" err="1">
                <a:solidFill>
                  <a:srgbClr val="FF0000"/>
                </a:solidFill>
              </a:rPr>
              <a:t>graphical.target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(sets default </a:t>
            </a:r>
            <a:r>
              <a:rPr lang="en-US" sz="2000" dirty="0" err="1">
                <a:solidFill>
                  <a:schemeClr val="tx1"/>
                </a:solidFill>
              </a:rPr>
              <a:t>runlevel</a:t>
            </a:r>
            <a:r>
              <a:rPr lang="en-US" sz="2000" dirty="0">
                <a:solidFill>
                  <a:schemeClr val="tx1"/>
                </a:solidFill>
              </a:rPr>
              <a:t>)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 err="1">
                <a:solidFill>
                  <a:srgbClr val="FF0000"/>
                </a:solidFill>
              </a:rPr>
              <a:t>systemctl</a:t>
            </a:r>
            <a:r>
              <a:rPr lang="en-US" sz="2000" dirty="0">
                <a:solidFill>
                  <a:srgbClr val="FF0000"/>
                </a:solidFill>
              </a:rPr>
              <a:t> isolate multi-</a:t>
            </a:r>
            <a:r>
              <a:rPr lang="en-US" sz="2000" dirty="0" err="1">
                <a:solidFill>
                  <a:srgbClr val="FF0000"/>
                </a:solidFill>
              </a:rPr>
              <a:t>user.target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(changes </a:t>
            </a:r>
            <a:r>
              <a:rPr lang="en-US" sz="2000" dirty="0" err="1">
                <a:solidFill>
                  <a:schemeClr val="tx1"/>
                </a:solidFill>
              </a:rPr>
              <a:t>runlevel</a:t>
            </a:r>
            <a:r>
              <a:rPr lang="en-US" sz="2000" dirty="0">
                <a:solidFill>
                  <a:schemeClr val="tx1"/>
                </a:solidFill>
              </a:rPr>
              <a:t> == </a:t>
            </a:r>
            <a:r>
              <a:rPr lang="en-US" sz="2000" dirty="0" err="1">
                <a:solidFill>
                  <a:srgbClr val="FF0000"/>
                </a:solidFill>
              </a:rPr>
              <a:t>runlevel</a:t>
            </a:r>
            <a:r>
              <a:rPr lang="en-US" sz="2000" dirty="0">
                <a:solidFill>
                  <a:schemeClr val="tx1"/>
                </a:solidFill>
              </a:rPr>
              <a:t> command)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 err="1">
                <a:solidFill>
                  <a:srgbClr val="FF0000"/>
                </a:solidFill>
              </a:rPr>
              <a:t>systemctl</a:t>
            </a:r>
            <a:r>
              <a:rPr lang="en-US" sz="2000" dirty="0">
                <a:solidFill>
                  <a:srgbClr val="FF0000"/>
                </a:solidFill>
              </a:rPr>
              <a:t> isolate runlevel3.target </a:t>
            </a:r>
            <a:br>
              <a:rPr lang="en-US" sz="2000" dirty="0">
                <a:solidFill>
                  <a:srgbClr val="FF0000"/>
                </a:solidFill>
              </a:rPr>
            </a:b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 err="1">
                <a:solidFill>
                  <a:srgbClr val="FF0000"/>
                </a:solidFill>
              </a:rPr>
              <a:t>systemctl</a:t>
            </a:r>
            <a:r>
              <a:rPr lang="en-US" sz="2000" dirty="0">
                <a:solidFill>
                  <a:srgbClr val="FF0000"/>
                </a:solidFill>
              </a:rPr>
              <a:t> –a | grep service | less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 err="1">
                <a:solidFill>
                  <a:srgbClr val="FF0000"/>
                </a:solidFill>
              </a:rPr>
              <a:t>systemctl</a:t>
            </a:r>
            <a:r>
              <a:rPr lang="en-US" sz="2000" dirty="0">
                <a:solidFill>
                  <a:srgbClr val="FF0000"/>
                </a:solidFill>
              </a:rPr>
              <a:t> daemon-reload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 err="1">
                <a:solidFill>
                  <a:srgbClr val="FF0000"/>
                </a:solidFill>
              </a:rPr>
              <a:t>systemd</a:t>
            </a:r>
            <a:r>
              <a:rPr lang="en-US" sz="2000" dirty="0">
                <a:solidFill>
                  <a:srgbClr val="FF0000"/>
                </a:solidFill>
              </a:rPr>
              <a:t>-analyze blame</a:t>
            </a:r>
            <a:br>
              <a:rPr lang="en-US" sz="2000" dirty="0">
                <a:solidFill>
                  <a:srgbClr val="FF0000"/>
                </a:solidFill>
              </a:rPr>
            </a:b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458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51C24-2ADC-047B-D8A5-7B7BCD817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1D407-B094-6782-CB1F-6B5B6FD15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System Initialization Logs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13EC6-8CBB-7071-B30C-A646AB73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E452DD-2524-A574-0B4C-D071CA927831}"/>
              </a:ext>
            </a:extLst>
          </p:cNvPr>
          <p:cNvSpPr txBox="1">
            <a:spLocks/>
          </p:cNvSpPr>
          <p:nvPr/>
        </p:nvSpPr>
        <p:spPr>
          <a:xfrm>
            <a:off x="628650" y="1386565"/>
            <a:ext cx="8515350" cy="3378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dmesg</a:t>
            </a:r>
            <a:r>
              <a:rPr lang="en-US" dirty="0">
                <a:solidFill>
                  <a:srgbClr val="FF0000"/>
                </a:solidFill>
              </a:rPr>
              <a:t> | less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less /var/log/</a:t>
            </a:r>
            <a:r>
              <a:rPr lang="en-US" dirty="0" err="1">
                <a:solidFill>
                  <a:srgbClr val="FF0000"/>
                </a:solidFill>
              </a:rPr>
              <a:t>boot.log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less /var/log/messages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journalctl</a:t>
            </a:r>
            <a:r>
              <a:rPr lang="en-US" dirty="0">
                <a:solidFill>
                  <a:srgbClr val="FF0000"/>
                </a:solidFill>
              </a:rPr>
              <a:t> –b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journalctl</a:t>
            </a:r>
            <a:r>
              <a:rPr lang="en-US" dirty="0">
                <a:solidFill>
                  <a:srgbClr val="FF0000"/>
                </a:solidFill>
              </a:rPr>
              <a:t> –k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journalctl</a:t>
            </a:r>
            <a:r>
              <a:rPr lang="en-US" dirty="0">
                <a:solidFill>
                  <a:srgbClr val="FF0000"/>
                </a:solidFill>
              </a:rPr>
              <a:t> --unit </a:t>
            </a:r>
            <a:r>
              <a:rPr lang="en-US" dirty="0" err="1">
                <a:solidFill>
                  <a:srgbClr val="FF0000"/>
                </a:solidFill>
              </a:rPr>
              <a:t>crond.service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987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FB097-6434-3F9B-40AA-FE7E8E176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FB787EF-C790-D1D7-A9D6-4189EC159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EDFED-1B51-0F2D-96BF-10B76B47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18B8136F-702A-4005-2CEA-F9318F366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534" y="701345"/>
            <a:ext cx="3529153" cy="352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12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AD514-09B3-C977-E609-A57959B8B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B7308-E7CD-BEBB-AC7E-8DF095FF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Time &amp; </a:t>
            </a:r>
            <a:r>
              <a:rPr lang="en-US" dirty="0" err="1"/>
              <a:t>Timezone</a:t>
            </a:r>
            <a:r>
              <a:rPr lang="en-US" dirty="0"/>
              <a:t> Localization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4091A-F1FE-191B-CBAB-B2CCF4D5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522C15-000C-5CFE-949A-AAB57209C566}"/>
              </a:ext>
            </a:extLst>
          </p:cNvPr>
          <p:cNvSpPr txBox="1">
            <a:spLocks/>
          </p:cNvSpPr>
          <p:nvPr/>
        </p:nvSpPr>
        <p:spPr>
          <a:xfrm>
            <a:off x="628650" y="1386565"/>
            <a:ext cx="8058150" cy="3378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Default time taken from system clock via BIOS/UEFI 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	</a:t>
            </a:r>
            <a:r>
              <a:rPr lang="en-US" sz="3200" dirty="0" err="1">
                <a:solidFill>
                  <a:srgbClr val="FF0000"/>
                </a:solidFill>
              </a:rPr>
              <a:t>hwclock</a:t>
            </a:r>
            <a:r>
              <a:rPr lang="en-US" sz="3200" dirty="0">
                <a:solidFill>
                  <a:srgbClr val="FF0000"/>
                </a:solidFill>
              </a:rPr>
              <a:t> --set --date='2025-11-02 00:00:00' 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	date –s '2025-11-02 00:00:00' ; </a:t>
            </a:r>
            <a:r>
              <a:rPr lang="en-US" sz="3200" dirty="0" err="1">
                <a:solidFill>
                  <a:srgbClr val="FF0000"/>
                </a:solidFill>
              </a:rPr>
              <a:t>hwclock</a:t>
            </a:r>
            <a:r>
              <a:rPr lang="en-US" sz="3200" dirty="0">
                <a:solidFill>
                  <a:srgbClr val="FF0000"/>
                </a:solidFill>
              </a:rPr>
              <a:t> –w</a:t>
            </a:r>
            <a:br>
              <a:rPr lang="en-US" sz="3200" dirty="0">
                <a:solidFill>
                  <a:srgbClr val="FF0000"/>
                </a:solidFill>
              </a:rPr>
            </a:b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Kernel stores time as EPOCH (# of seconds since Jan 1</a:t>
            </a:r>
            <a:r>
              <a:rPr lang="en-US" sz="3200" baseline="30000" dirty="0">
                <a:solidFill>
                  <a:schemeClr val="tx1"/>
                </a:solidFill>
              </a:rPr>
              <a:t>st</a:t>
            </a:r>
            <a:r>
              <a:rPr lang="en-US" sz="3200" dirty="0">
                <a:solidFill>
                  <a:schemeClr val="tx1"/>
                </a:solidFill>
              </a:rPr>
              <a:t>, 1970)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Translation to/from EPOCH depends on time zone relative to GMT 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	date +%s 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	ls –l /</a:t>
            </a:r>
            <a:r>
              <a:rPr lang="en-US" sz="3200" dirty="0" err="1">
                <a:solidFill>
                  <a:srgbClr val="FF0000"/>
                </a:solidFill>
              </a:rPr>
              <a:t>etc</a:t>
            </a:r>
            <a:r>
              <a:rPr lang="en-US" sz="3200" dirty="0">
                <a:solidFill>
                  <a:srgbClr val="FF0000"/>
                </a:solidFill>
              </a:rPr>
              <a:t>/</a:t>
            </a:r>
            <a:r>
              <a:rPr lang="en-US" sz="3200" dirty="0" err="1">
                <a:solidFill>
                  <a:srgbClr val="FF0000"/>
                </a:solidFill>
              </a:rPr>
              <a:t>localtime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(</a:t>
            </a:r>
            <a:r>
              <a:rPr lang="en-US" sz="3200" dirty="0" err="1">
                <a:solidFill>
                  <a:schemeClr val="tx1"/>
                </a:solidFill>
              </a:rPr>
              <a:t>symlink</a:t>
            </a:r>
            <a:r>
              <a:rPr lang="en-US" sz="3200" dirty="0">
                <a:solidFill>
                  <a:schemeClr val="tx1"/>
                </a:solidFill>
              </a:rPr>
              <a:t> to </a:t>
            </a:r>
            <a:r>
              <a:rPr lang="en-US" sz="3200" dirty="0" err="1">
                <a:solidFill>
                  <a:schemeClr val="tx1"/>
                </a:solidFill>
              </a:rPr>
              <a:t>timezone</a:t>
            </a:r>
            <a:r>
              <a:rPr lang="en-US" sz="3200" dirty="0">
                <a:solidFill>
                  <a:schemeClr val="tx1"/>
                </a:solidFill>
              </a:rPr>
              <a:t> file) 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	</a:t>
            </a:r>
            <a:r>
              <a:rPr lang="en-US" sz="3200" dirty="0" err="1">
                <a:solidFill>
                  <a:srgbClr val="FF0000"/>
                </a:solidFill>
              </a:rPr>
              <a:t>timedatectl</a:t>
            </a:r>
            <a:r>
              <a:rPr lang="en-US" sz="3200" dirty="0">
                <a:solidFill>
                  <a:srgbClr val="FF0000"/>
                </a:solidFill>
              </a:rPr>
              <a:t> set-</a:t>
            </a:r>
            <a:r>
              <a:rPr lang="en-US" sz="3200" dirty="0" err="1">
                <a:solidFill>
                  <a:srgbClr val="FF0000"/>
                </a:solidFill>
              </a:rPr>
              <a:t>timezone</a:t>
            </a:r>
            <a:r>
              <a:rPr lang="en-US" sz="3200" dirty="0">
                <a:solidFill>
                  <a:srgbClr val="FF0000"/>
                </a:solidFill>
              </a:rPr>
              <a:t> 'America/Toronto'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	export TZ='America/Toronto’ </a:t>
            </a:r>
            <a:r>
              <a:rPr lang="en-US" sz="3100" dirty="0">
                <a:solidFill>
                  <a:schemeClr val="tx1"/>
                </a:solidFill>
              </a:rPr>
              <a:t>(in a shell script) </a:t>
            </a:r>
            <a:endParaRPr lang="en-US" sz="3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005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25EFC-216F-604B-A86B-4D1AC9967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6008-E2D7-1F1C-E196-CDCEA6F1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Format Localization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73BA5-4AEA-6532-BA00-DA6576BE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D2748ED-A39E-2E5E-9C83-EB9705DA37CA}"/>
              </a:ext>
            </a:extLst>
          </p:cNvPr>
          <p:cNvSpPr txBox="1">
            <a:spLocks/>
          </p:cNvSpPr>
          <p:nvPr/>
        </p:nvSpPr>
        <p:spPr>
          <a:xfrm>
            <a:off x="628650" y="1386565"/>
            <a:ext cx="8058150" cy="33783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9,25$ vs $9.25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YYYYMMDD vs DDMMYYYY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French Canadian vs. US English keyboard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Character set affects your format localization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ASCII, ISO-8859, Unicode, UTF-8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Locale = unique combination of language,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       character set, and regional formats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761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98D4D-147A-B08F-C6A8-7E8242886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C972-46FA-30E5-5699-A023E08A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Format Localization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0C4BB-06E9-5270-5B6E-4AACFC45F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4FB68CA-3C99-61A4-F487-2EA754966A10}"/>
              </a:ext>
            </a:extLst>
          </p:cNvPr>
          <p:cNvSpPr txBox="1">
            <a:spLocks/>
          </p:cNvSpPr>
          <p:nvPr/>
        </p:nvSpPr>
        <p:spPr>
          <a:xfrm>
            <a:off x="628650" y="1386565"/>
            <a:ext cx="7519670" cy="33783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locale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dirty="0" err="1">
                <a:solidFill>
                  <a:srgbClr val="FF0000"/>
                </a:solidFill>
              </a:rPr>
              <a:t>localectl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locale –a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dirty="0" err="1">
                <a:solidFill>
                  <a:srgbClr val="FF0000"/>
                </a:solidFill>
              </a:rPr>
              <a:t>localectl</a:t>
            </a:r>
            <a:r>
              <a:rPr lang="en-US" dirty="0">
                <a:solidFill>
                  <a:srgbClr val="FF0000"/>
                </a:solidFill>
              </a:rPr>
              <a:t> list-locales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localectl</a:t>
            </a:r>
            <a:r>
              <a:rPr lang="en-US" dirty="0">
                <a:solidFill>
                  <a:srgbClr val="FF0000"/>
                </a:solidFill>
              </a:rPr>
              <a:t> set-locale LANG="en_US.UTF-8"</a:t>
            </a:r>
          </a:p>
          <a:p>
            <a:pPr marL="0" indent="0">
              <a:buNone/>
            </a:pP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localectl</a:t>
            </a:r>
            <a:r>
              <a:rPr lang="en-US" dirty="0">
                <a:solidFill>
                  <a:srgbClr val="FF0000"/>
                </a:solidFill>
              </a:rPr>
              <a:t> list-keymaps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localectl</a:t>
            </a:r>
            <a:r>
              <a:rPr lang="en-US" dirty="0">
                <a:solidFill>
                  <a:srgbClr val="FF0000"/>
                </a:solidFill>
              </a:rPr>
              <a:t> set-keymap &lt;layout&gt; 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5113E3-01ED-C9F3-A488-727849DB5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370" y="1386565"/>
            <a:ext cx="3486057" cy="2966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6043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CA1DC-0F01-846B-CAD8-00FFB5788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C52AEB-1EA2-53D6-06B7-5109BF14D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1955144"/>
            <a:ext cx="4593265" cy="1021556"/>
          </a:xfrm>
        </p:spPr>
        <p:txBody>
          <a:bodyPr/>
          <a:lstStyle/>
          <a:p>
            <a:r>
              <a:rPr lang="en-US" dirty="0"/>
              <a:t>Compression &amp; Backup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86CFE-BD8E-CFDA-F06C-111ECE72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A2C6357B-244E-2CBD-94C4-5E3A1BF2B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534" y="701345"/>
            <a:ext cx="3529153" cy="352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83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CD4E2-511A-7809-75A6-E8A189A5A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39EA-4C6D-4A9F-45F7-EB33B7D52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Compression Utilities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CE86F-17A1-62C7-3B30-04A6F2979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879B60-6A04-5D0B-A2E8-27509AD66A56}"/>
              </a:ext>
            </a:extLst>
          </p:cNvPr>
          <p:cNvSpPr txBox="1">
            <a:spLocks/>
          </p:cNvSpPr>
          <p:nvPr/>
        </p:nvSpPr>
        <p:spPr>
          <a:xfrm>
            <a:off x="628651" y="1386565"/>
            <a:ext cx="8433156" cy="33783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Lempel-Ziv algorithm-based: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• zip (.zip)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• </a:t>
            </a:r>
            <a:r>
              <a:rPr lang="en-US" dirty="0" err="1">
                <a:solidFill>
                  <a:schemeClr val="tx1"/>
                </a:solidFill>
              </a:rPr>
              <a:t>gzip</a:t>
            </a:r>
            <a:r>
              <a:rPr lang="en-US" dirty="0">
                <a:solidFill>
                  <a:schemeClr val="tx1"/>
                </a:solidFill>
              </a:rPr>
              <a:t> (.</a:t>
            </a:r>
            <a:r>
              <a:rPr lang="en-US" dirty="0" err="1">
                <a:solidFill>
                  <a:schemeClr val="tx1"/>
                </a:solidFill>
              </a:rPr>
              <a:t>gz</a:t>
            </a:r>
            <a:r>
              <a:rPr lang="en-US" dirty="0">
                <a:solidFill>
                  <a:schemeClr val="tx1"/>
                </a:solidFill>
              </a:rPr>
              <a:t>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• 7z (.7z)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• </a:t>
            </a:r>
            <a:r>
              <a:rPr lang="en-US" dirty="0" err="1">
                <a:solidFill>
                  <a:schemeClr val="tx1"/>
                </a:solidFill>
              </a:rPr>
              <a:t>xz</a:t>
            </a:r>
            <a:r>
              <a:rPr lang="en-US" dirty="0">
                <a:solidFill>
                  <a:schemeClr val="tx1"/>
                </a:solidFill>
              </a:rPr>
              <a:t> (.</a:t>
            </a:r>
            <a:r>
              <a:rPr lang="en-US" dirty="0" err="1">
                <a:solidFill>
                  <a:schemeClr val="tx1"/>
                </a:solidFill>
              </a:rPr>
              <a:t>xz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Burrows-Wheeler Block Sorting Huffman Coding algorithm: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• bzip2 (.bz2)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895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B7D64-68FB-4D04-2F7B-A3989CBD8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A5FA-43E7-E4D8-61EC-FBFB1000D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Compression Utilities (Lempel-Ziv algorithm)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B3914-44DD-D35D-8EE1-2D4FC85F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14E6C0-6B77-45FF-98CB-C2D7443FA0BC}"/>
              </a:ext>
            </a:extLst>
          </p:cNvPr>
          <p:cNvSpPr txBox="1">
            <a:spLocks/>
          </p:cNvSpPr>
          <p:nvPr/>
        </p:nvSpPr>
        <p:spPr>
          <a:xfrm>
            <a:off x="628651" y="1386565"/>
            <a:ext cx="8433156" cy="3378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zip -v </a:t>
            </a:r>
            <a:r>
              <a:rPr lang="en-US" dirty="0" err="1">
                <a:solidFill>
                  <a:srgbClr val="FF0000"/>
                </a:solidFill>
              </a:rPr>
              <a:t>bigfile.zip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bigfile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unzip </a:t>
            </a:r>
            <a:r>
              <a:rPr lang="en-US" dirty="0" err="1">
                <a:solidFill>
                  <a:srgbClr val="FF0000"/>
                </a:solidFill>
              </a:rPr>
              <a:t>bigfile.zip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7z a bigfile.7z </a:t>
            </a:r>
            <a:r>
              <a:rPr lang="en-US" dirty="0" err="1">
                <a:solidFill>
                  <a:srgbClr val="FF0000"/>
                </a:solidFill>
              </a:rPr>
              <a:t>bigfile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7z e -</a:t>
            </a:r>
            <a:r>
              <a:rPr lang="en-US" dirty="0" err="1">
                <a:solidFill>
                  <a:srgbClr val="FF0000"/>
                </a:solidFill>
              </a:rPr>
              <a:t>aoa</a:t>
            </a:r>
            <a:r>
              <a:rPr lang="en-US" dirty="0">
                <a:solidFill>
                  <a:srgbClr val="FF0000"/>
                </a:solidFill>
              </a:rPr>
              <a:t> bigfile.7z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gzip</a:t>
            </a:r>
            <a:r>
              <a:rPr lang="en-US" dirty="0">
                <a:solidFill>
                  <a:srgbClr val="FF0000"/>
                </a:solidFill>
              </a:rPr>
              <a:t> -v9 </a:t>
            </a:r>
            <a:r>
              <a:rPr lang="en-US" dirty="0" err="1">
                <a:solidFill>
                  <a:srgbClr val="FF0000"/>
                </a:solidFill>
              </a:rPr>
              <a:t>bigfile</a:t>
            </a: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		(1=fast, 9=best)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zcat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bigfile.gz</a:t>
            </a:r>
            <a:r>
              <a:rPr lang="en-US" dirty="0">
                <a:solidFill>
                  <a:schemeClr val="tx1"/>
                </a:solidFill>
              </a:rPr>
              <a:t>			(or </a:t>
            </a:r>
            <a:r>
              <a:rPr lang="en-US" dirty="0" err="1">
                <a:solidFill>
                  <a:srgbClr val="FF0000"/>
                </a:solidFill>
              </a:rPr>
              <a:t>zmore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dirty="0" err="1">
                <a:solidFill>
                  <a:srgbClr val="FF0000"/>
                </a:solidFill>
              </a:rPr>
              <a:t>zless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gunzip</a:t>
            </a:r>
            <a:r>
              <a:rPr lang="en-US" dirty="0">
                <a:solidFill>
                  <a:srgbClr val="FF0000"/>
                </a:solidFill>
              </a:rPr>
              <a:t> -v </a:t>
            </a:r>
            <a:r>
              <a:rPr lang="en-US" dirty="0" err="1">
                <a:solidFill>
                  <a:srgbClr val="FF0000"/>
                </a:solidFill>
              </a:rPr>
              <a:t>bigfile.gz</a:t>
            </a:r>
            <a:r>
              <a:rPr lang="en-US" dirty="0">
                <a:solidFill>
                  <a:schemeClr val="tx1"/>
                </a:solidFill>
              </a:rPr>
              <a:t>	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xz</a:t>
            </a:r>
            <a:r>
              <a:rPr lang="en-US" dirty="0">
                <a:solidFill>
                  <a:srgbClr val="FF0000"/>
                </a:solidFill>
              </a:rPr>
              <a:t> -v9 </a:t>
            </a:r>
            <a:r>
              <a:rPr lang="en-US" dirty="0" err="1">
                <a:solidFill>
                  <a:srgbClr val="FF0000"/>
                </a:solidFill>
              </a:rPr>
              <a:t>bigfile</a:t>
            </a:r>
            <a:r>
              <a:rPr lang="en-US" dirty="0">
                <a:solidFill>
                  <a:schemeClr val="tx1"/>
                </a:solidFill>
              </a:rPr>
              <a:t>			(must use </a:t>
            </a:r>
            <a:r>
              <a:rPr lang="en-US" dirty="0" err="1">
                <a:solidFill>
                  <a:srgbClr val="FF0000"/>
                </a:solidFill>
              </a:rPr>
              <a:t>xzcat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xzmore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dirty="0" err="1">
                <a:solidFill>
                  <a:srgbClr val="FF0000"/>
                </a:solidFill>
              </a:rPr>
              <a:t>xzless</a:t>
            </a:r>
            <a:r>
              <a:rPr lang="en-US" dirty="0">
                <a:solidFill>
                  <a:schemeClr val="tx1"/>
                </a:solidFill>
              </a:rPr>
              <a:t>)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unxz</a:t>
            </a:r>
            <a:r>
              <a:rPr lang="en-US" dirty="0">
                <a:solidFill>
                  <a:srgbClr val="FF0000"/>
                </a:solidFill>
              </a:rPr>
              <a:t> -v </a:t>
            </a:r>
            <a:r>
              <a:rPr lang="en-US" dirty="0" err="1">
                <a:solidFill>
                  <a:srgbClr val="FF0000"/>
                </a:solidFill>
              </a:rPr>
              <a:t>bigfile.gz</a:t>
            </a:r>
            <a:r>
              <a:rPr lang="en-US" dirty="0">
                <a:solidFill>
                  <a:schemeClr val="tx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6317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E63E3-581D-4C4E-868F-0B376C33E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AF2B4D-6B12-4EDF-87BB-2B55CECB6611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69727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98B80B-5232-4693-9027-05535A52EE57}"/>
              </a:ext>
            </a:extLst>
          </p:cNvPr>
          <p:cNvCxnSpPr/>
          <p:nvPr/>
        </p:nvCxnSpPr>
        <p:spPr>
          <a:xfrm>
            <a:off x="2173543" y="1681465"/>
            <a:ext cx="0" cy="309514"/>
          </a:xfrm>
          <a:prstGeom prst="straightConnector1">
            <a:avLst/>
          </a:prstGeom>
          <a:ln>
            <a:solidFill>
              <a:srgbClr val="69727B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5A03921-0205-448B-B2E7-15341873017A}"/>
              </a:ext>
            </a:extLst>
          </p:cNvPr>
          <p:cNvSpPr txBox="1"/>
          <p:nvPr/>
        </p:nvSpPr>
        <p:spPr>
          <a:xfrm>
            <a:off x="1873505" y="1420188"/>
            <a:ext cx="600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Slides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CA0EEA-A6B2-4EFE-8BD9-7F04EB8E5C1F}"/>
              </a:ext>
            </a:extLst>
          </p:cNvPr>
          <p:cNvCxnSpPr>
            <a:cxnSpLocks/>
          </p:cNvCxnSpPr>
          <p:nvPr/>
        </p:nvCxnSpPr>
        <p:spPr>
          <a:xfrm flipV="1">
            <a:off x="1400987" y="2904641"/>
            <a:ext cx="0" cy="316755"/>
          </a:xfrm>
          <a:prstGeom prst="straightConnector1">
            <a:avLst/>
          </a:prstGeom>
          <a:ln>
            <a:solidFill>
              <a:srgbClr val="69727B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AB388D-4E12-4DD0-A5EA-E31DCB461C34}"/>
              </a:ext>
            </a:extLst>
          </p:cNvPr>
          <p:cNvCxnSpPr/>
          <p:nvPr/>
        </p:nvCxnSpPr>
        <p:spPr>
          <a:xfrm>
            <a:off x="3620693" y="1709942"/>
            <a:ext cx="0" cy="309514"/>
          </a:xfrm>
          <a:prstGeom prst="straightConnector1">
            <a:avLst/>
          </a:prstGeom>
          <a:ln>
            <a:solidFill>
              <a:srgbClr val="69727B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2BD1E4-0655-49BF-ABC9-53FF94E7336B}"/>
              </a:ext>
            </a:extLst>
          </p:cNvPr>
          <p:cNvSpPr txBox="1"/>
          <p:nvPr/>
        </p:nvSpPr>
        <p:spPr>
          <a:xfrm>
            <a:off x="1003318" y="3221396"/>
            <a:ext cx="959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Multimedia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951A5B-1F26-4A66-8041-56AAFB784890}"/>
              </a:ext>
            </a:extLst>
          </p:cNvPr>
          <p:cNvSpPr txBox="1"/>
          <p:nvPr/>
        </p:nvSpPr>
        <p:spPr>
          <a:xfrm>
            <a:off x="3370663" y="1432943"/>
            <a:ext cx="600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Bios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5A34C84-A54E-4214-BB6F-32D6133D2047}"/>
              </a:ext>
            </a:extLst>
          </p:cNvPr>
          <p:cNvCxnSpPr>
            <a:cxnSpLocks/>
          </p:cNvCxnSpPr>
          <p:nvPr/>
        </p:nvCxnSpPr>
        <p:spPr>
          <a:xfrm flipV="1">
            <a:off x="2950041" y="2898324"/>
            <a:ext cx="0" cy="310243"/>
          </a:xfrm>
          <a:prstGeom prst="straightConnector1">
            <a:avLst/>
          </a:prstGeom>
          <a:ln>
            <a:solidFill>
              <a:srgbClr val="69727B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C8DDC3-6737-4BC0-A7C5-A32A34AA60C6}"/>
              </a:ext>
            </a:extLst>
          </p:cNvPr>
          <p:cNvSpPr txBox="1"/>
          <p:nvPr/>
        </p:nvSpPr>
        <p:spPr>
          <a:xfrm>
            <a:off x="2308459" y="3209150"/>
            <a:ext cx="1321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Today’s Resources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A0DDD7-95CE-4DEA-B8CD-845A97FD82F0}"/>
              </a:ext>
            </a:extLst>
          </p:cNvPr>
          <p:cNvCxnSpPr>
            <a:cxnSpLocks/>
          </p:cNvCxnSpPr>
          <p:nvPr/>
        </p:nvCxnSpPr>
        <p:spPr>
          <a:xfrm flipV="1">
            <a:off x="4370989" y="2892395"/>
            <a:ext cx="0" cy="316755"/>
          </a:xfrm>
          <a:prstGeom prst="straightConnector1">
            <a:avLst/>
          </a:prstGeom>
          <a:ln>
            <a:solidFill>
              <a:srgbClr val="69727B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6369D8E-1635-4832-B31F-8D9235DF8C43}"/>
              </a:ext>
            </a:extLst>
          </p:cNvPr>
          <p:cNvSpPr txBox="1"/>
          <p:nvPr/>
        </p:nvSpPr>
        <p:spPr>
          <a:xfrm>
            <a:off x="3954493" y="3209150"/>
            <a:ext cx="871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ON24 Help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B4F52F-18F3-4E44-A4EF-79A85870B437}"/>
              </a:ext>
            </a:extLst>
          </p:cNvPr>
          <p:cNvCxnSpPr>
            <a:cxnSpLocks/>
          </p:cNvCxnSpPr>
          <p:nvPr/>
        </p:nvCxnSpPr>
        <p:spPr>
          <a:xfrm flipV="1">
            <a:off x="5849721" y="2885595"/>
            <a:ext cx="0" cy="316755"/>
          </a:xfrm>
          <a:prstGeom prst="straightConnector1">
            <a:avLst/>
          </a:prstGeom>
          <a:ln>
            <a:solidFill>
              <a:srgbClr val="69727B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FFEF5D7-A125-44B3-BCE9-8F12EC311F29}"/>
              </a:ext>
            </a:extLst>
          </p:cNvPr>
          <p:cNvSpPr txBox="1"/>
          <p:nvPr/>
        </p:nvSpPr>
        <p:spPr>
          <a:xfrm>
            <a:off x="5380835" y="3209150"/>
            <a:ext cx="959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Group Chat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68DE1B-61BA-4D2C-8492-31004841CB57}"/>
              </a:ext>
            </a:extLst>
          </p:cNvPr>
          <p:cNvCxnSpPr/>
          <p:nvPr/>
        </p:nvCxnSpPr>
        <p:spPr>
          <a:xfrm>
            <a:off x="5069036" y="1701999"/>
            <a:ext cx="0" cy="309514"/>
          </a:xfrm>
          <a:prstGeom prst="straightConnector1">
            <a:avLst/>
          </a:prstGeom>
          <a:ln>
            <a:solidFill>
              <a:srgbClr val="69727B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9A921AE-6EB8-430C-98F7-59200F7CC5D7}"/>
              </a:ext>
            </a:extLst>
          </p:cNvPr>
          <p:cNvSpPr txBox="1"/>
          <p:nvPr/>
        </p:nvSpPr>
        <p:spPr>
          <a:xfrm>
            <a:off x="4836011" y="1437801"/>
            <a:ext cx="531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Q&amp;A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3997EB2-ED48-4538-ADCE-9D53E798B716}"/>
              </a:ext>
            </a:extLst>
          </p:cNvPr>
          <p:cNvCxnSpPr>
            <a:cxnSpLocks/>
          </p:cNvCxnSpPr>
          <p:nvPr/>
        </p:nvCxnSpPr>
        <p:spPr>
          <a:xfrm flipV="1">
            <a:off x="7340438" y="2885594"/>
            <a:ext cx="0" cy="316755"/>
          </a:xfrm>
          <a:prstGeom prst="straightConnector1">
            <a:avLst/>
          </a:prstGeom>
          <a:ln>
            <a:solidFill>
              <a:srgbClr val="69727B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C7C2376-9E81-4859-84A9-162F57E2614B}"/>
              </a:ext>
            </a:extLst>
          </p:cNvPr>
          <p:cNvSpPr txBox="1"/>
          <p:nvPr/>
        </p:nvSpPr>
        <p:spPr>
          <a:xfrm>
            <a:off x="5978291" y="1258340"/>
            <a:ext cx="122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Certificate of Attendance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59FA9A-CE49-4692-ABDA-57BA153E0F8B}"/>
              </a:ext>
            </a:extLst>
          </p:cNvPr>
          <p:cNvCxnSpPr/>
          <p:nvPr/>
        </p:nvCxnSpPr>
        <p:spPr>
          <a:xfrm>
            <a:off x="6507678" y="1697187"/>
            <a:ext cx="0" cy="309514"/>
          </a:xfrm>
          <a:prstGeom prst="straightConnector1">
            <a:avLst/>
          </a:prstGeom>
          <a:ln>
            <a:solidFill>
              <a:srgbClr val="69727B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2C1FAD1-E6CD-4A87-B078-6514ED755C89}"/>
              </a:ext>
            </a:extLst>
          </p:cNvPr>
          <p:cNvSpPr txBox="1"/>
          <p:nvPr/>
        </p:nvSpPr>
        <p:spPr>
          <a:xfrm>
            <a:off x="7033950" y="3223050"/>
            <a:ext cx="959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Survey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3EC43-4373-ACA9-A8AB-91F207032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33" y="2059426"/>
            <a:ext cx="7438430" cy="7407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A3A523-4966-F7B7-FB79-BAC4256455AB}"/>
              </a:ext>
            </a:extLst>
          </p:cNvPr>
          <p:cNvSpPr txBox="1"/>
          <p:nvPr/>
        </p:nvSpPr>
        <p:spPr>
          <a:xfrm>
            <a:off x="7477796" y="1443389"/>
            <a:ext cx="1224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Call to Action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15E20B-0958-721B-B0A7-531F1C5544B7}"/>
              </a:ext>
            </a:extLst>
          </p:cNvPr>
          <p:cNvCxnSpPr/>
          <p:nvPr/>
        </p:nvCxnSpPr>
        <p:spPr>
          <a:xfrm>
            <a:off x="8007183" y="1702628"/>
            <a:ext cx="0" cy="309514"/>
          </a:xfrm>
          <a:prstGeom prst="straightConnector1">
            <a:avLst/>
          </a:prstGeom>
          <a:ln>
            <a:solidFill>
              <a:srgbClr val="69727B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286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4B58C2-7FCD-9840-D3FA-C75DCECA5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0568-B4E7-1870-3A96-B29E59006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Compression Utilities (Burrows-Wheeler algorithm)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D7C2B-C420-F9C3-C76B-485C02DC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07F70D8-768A-6D4F-390F-50EB0EE92CF5}"/>
              </a:ext>
            </a:extLst>
          </p:cNvPr>
          <p:cNvSpPr txBox="1">
            <a:spLocks/>
          </p:cNvSpPr>
          <p:nvPr/>
        </p:nvSpPr>
        <p:spPr>
          <a:xfrm>
            <a:off x="628651" y="1386565"/>
            <a:ext cx="8433156" cy="3378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bzip2 -v </a:t>
            </a:r>
            <a:r>
              <a:rPr lang="en-US" dirty="0" err="1">
                <a:solidFill>
                  <a:srgbClr val="FF0000"/>
                </a:solidFill>
              </a:rPr>
              <a:t>bigfile</a:t>
            </a:r>
            <a:r>
              <a:rPr lang="en-US" dirty="0">
                <a:solidFill>
                  <a:srgbClr val="FF0000"/>
                </a:solidFill>
              </a:rPr>
              <a:t>			</a:t>
            </a:r>
            <a:r>
              <a:rPr lang="en-US" dirty="0">
                <a:solidFill>
                  <a:schemeClr val="tx1"/>
                </a:solidFill>
              </a:rPr>
              <a:t> (must use </a:t>
            </a:r>
            <a:r>
              <a:rPr lang="en-US" dirty="0" err="1">
                <a:solidFill>
                  <a:srgbClr val="FF0000"/>
                </a:solidFill>
              </a:rPr>
              <a:t>bzcat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bzmore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bzless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bunzip2 -v bigfile.bz2	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211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8B5B9-440C-CF3C-3376-01C69D51F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7BBFA-8E6D-34A4-BAAE-6704745C0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Backup (tar)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C2762-E7C0-1A86-D354-FAC0B05F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AB07C1F-A875-49E2-F36A-D18648EC62FF}"/>
              </a:ext>
            </a:extLst>
          </p:cNvPr>
          <p:cNvSpPr txBox="1">
            <a:spLocks/>
          </p:cNvSpPr>
          <p:nvPr/>
        </p:nvSpPr>
        <p:spPr>
          <a:xfrm>
            <a:off x="628650" y="1386565"/>
            <a:ext cx="8515349" cy="3378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tar -</a:t>
            </a:r>
            <a:r>
              <a:rPr lang="en-US" dirty="0" err="1">
                <a:solidFill>
                  <a:srgbClr val="FF0000"/>
                </a:solidFill>
              </a:rPr>
              <a:t>cvf</a:t>
            </a:r>
            <a:r>
              <a:rPr lang="en-US" dirty="0">
                <a:solidFill>
                  <a:srgbClr val="FF0000"/>
                </a:solidFill>
              </a:rPr>
              <a:t> /</a:t>
            </a:r>
            <a:r>
              <a:rPr lang="en-US" dirty="0" err="1">
                <a:solidFill>
                  <a:srgbClr val="FF0000"/>
                </a:solidFill>
              </a:rPr>
              <a:t>mystuff.tar</a:t>
            </a:r>
            <a:r>
              <a:rPr lang="en-US" dirty="0">
                <a:solidFill>
                  <a:srgbClr val="FF0000"/>
                </a:solidFill>
              </a:rPr>
              <a:t>  Poems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tar -</a:t>
            </a:r>
            <a:r>
              <a:rPr lang="en-US" dirty="0" err="1">
                <a:solidFill>
                  <a:srgbClr val="FF0000"/>
                </a:solidFill>
              </a:rPr>
              <a:t>tvf</a:t>
            </a:r>
            <a:r>
              <a:rPr lang="en-US" dirty="0">
                <a:solidFill>
                  <a:srgbClr val="FF0000"/>
                </a:solidFill>
              </a:rPr>
              <a:t> /</a:t>
            </a:r>
            <a:r>
              <a:rPr lang="en-US" dirty="0" err="1">
                <a:solidFill>
                  <a:srgbClr val="FF0000"/>
                </a:solidFill>
              </a:rPr>
              <a:t>mystuff.tar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tar -</a:t>
            </a:r>
            <a:r>
              <a:rPr lang="en-US" dirty="0" err="1">
                <a:solidFill>
                  <a:srgbClr val="FF0000"/>
                </a:solidFill>
              </a:rPr>
              <a:t>xvf</a:t>
            </a:r>
            <a:r>
              <a:rPr lang="en-US" dirty="0">
                <a:solidFill>
                  <a:srgbClr val="FF0000"/>
                </a:solidFill>
              </a:rPr>
              <a:t> /</a:t>
            </a:r>
            <a:r>
              <a:rPr lang="en-US" dirty="0" err="1">
                <a:solidFill>
                  <a:srgbClr val="FF0000"/>
                </a:solidFill>
              </a:rPr>
              <a:t>mystuff.tar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tar -</a:t>
            </a:r>
            <a:r>
              <a:rPr lang="en-US" dirty="0" err="1">
                <a:solidFill>
                  <a:srgbClr val="FF0000"/>
                </a:solidFill>
              </a:rPr>
              <a:t>zcvf</a:t>
            </a:r>
            <a:r>
              <a:rPr lang="en-US" dirty="0">
                <a:solidFill>
                  <a:srgbClr val="FF0000"/>
                </a:solidFill>
              </a:rPr>
              <a:t> /</a:t>
            </a:r>
            <a:r>
              <a:rPr lang="en-US" dirty="0" err="1">
                <a:solidFill>
                  <a:srgbClr val="FF0000"/>
                </a:solidFill>
              </a:rPr>
              <a:t>mystuff.tar.gz</a:t>
            </a:r>
            <a:r>
              <a:rPr lang="en-US" dirty="0">
                <a:solidFill>
                  <a:srgbClr val="FF0000"/>
                </a:solidFill>
              </a:rPr>
              <a:t> Poems  </a:t>
            </a:r>
            <a:r>
              <a:rPr lang="en-US" dirty="0">
                <a:solidFill>
                  <a:schemeClr val="tx1"/>
                </a:solidFill>
              </a:rPr>
              <a:t>(z=</a:t>
            </a:r>
            <a:r>
              <a:rPr lang="en-US" dirty="0" err="1">
                <a:solidFill>
                  <a:schemeClr val="tx1"/>
                </a:solidFill>
              </a:rPr>
              <a:t>gzip</a:t>
            </a:r>
            <a:r>
              <a:rPr lang="en-US" dirty="0">
                <a:solidFill>
                  <a:schemeClr val="tx1"/>
                </a:solidFill>
              </a:rPr>
              <a:t>, J=</a:t>
            </a:r>
            <a:r>
              <a:rPr lang="en-US" dirty="0" err="1">
                <a:solidFill>
                  <a:schemeClr val="tx1"/>
                </a:solidFill>
              </a:rPr>
              <a:t>xz</a:t>
            </a:r>
            <a:r>
              <a:rPr lang="en-US" dirty="0">
                <a:solidFill>
                  <a:schemeClr val="tx1"/>
                </a:solidFill>
              </a:rPr>
              <a:t>, j=bzip2) = </a:t>
            </a:r>
            <a:r>
              <a:rPr lang="en-US" dirty="0" err="1">
                <a:solidFill>
                  <a:schemeClr val="tx1"/>
                </a:solidFill>
              </a:rPr>
              <a:t>tarball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tar -</a:t>
            </a:r>
            <a:r>
              <a:rPr lang="en-US" dirty="0" err="1">
                <a:solidFill>
                  <a:srgbClr val="FF0000"/>
                </a:solidFill>
              </a:rPr>
              <a:t>tvf</a:t>
            </a:r>
            <a:r>
              <a:rPr lang="en-US" dirty="0">
                <a:solidFill>
                  <a:srgbClr val="FF0000"/>
                </a:solidFill>
              </a:rPr>
              <a:t> /</a:t>
            </a:r>
            <a:r>
              <a:rPr lang="en-US" dirty="0" err="1">
                <a:solidFill>
                  <a:srgbClr val="FF0000"/>
                </a:solidFill>
              </a:rPr>
              <a:t>mystuff.tar.gz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tar -</a:t>
            </a:r>
            <a:r>
              <a:rPr lang="en-US" dirty="0" err="1">
                <a:solidFill>
                  <a:srgbClr val="FF0000"/>
                </a:solidFill>
              </a:rPr>
              <a:t>xvf</a:t>
            </a:r>
            <a:r>
              <a:rPr lang="en-US" dirty="0">
                <a:solidFill>
                  <a:srgbClr val="FF0000"/>
                </a:solidFill>
              </a:rPr>
              <a:t> /</a:t>
            </a:r>
            <a:r>
              <a:rPr lang="en-US" dirty="0" err="1">
                <a:solidFill>
                  <a:srgbClr val="FF0000"/>
                </a:solidFill>
              </a:rPr>
              <a:t>mystuff.tar.gz</a:t>
            </a:r>
            <a:r>
              <a:rPr lang="en-US" dirty="0">
                <a:solidFill>
                  <a:srgbClr val="FF0000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Copy /</a:t>
            </a:r>
            <a:r>
              <a:rPr lang="en-US" dirty="0" err="1">
                <a:solidFill>
                  <a:schemeClr val="tx1"/>
                </a:solidFill>
              </a:rPr>
              <a:t>mystuff.tar.gz</a:t>
            </a:r>
            <a:r>
              <a:rPr lang="en-US" dirty="0">
                <a:solidFill>
                  <a:schemeClr val="tx1"/>
                </a:solidFill>
              </a:rPr>
              <a:t> to NAS/cloud afterwards!  (</a:t>
            </a:r>
            <a:r>
              <a:rPr lang="en-US" dirty="0" err="1">
                <a:solidFill>
                  <a:srgbClr val="FF0000"/>
                </a:solidFill>
              </a:rPr>
              <a:t>scp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sftp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rsync</a:t>
            </a:r>
            <a:r>
              <a:rPr lang="en-US" dirty="0">
                <a:solidFill>
                  <a:schemeClr val="tx1"/>
                </a:solidFill>
              </a:rPr>
              <a:t>, etc.)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44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51205-5B4A-A783-1FAE-9B064E3A6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45AF-51C7-EAFF-DA29-C4EF9C99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Backup (</a:t>
            </a:r>
            <a:r>
              <a:rPr lang="en-US" dirty="0" err="1"/>
              <a:t>cpio</a:t>
            </a:r>
            <a:r>
              <a:rPr lang="en-US" dirty="0"/>
              <a:t> &amp; dd)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27063-18A2-4FE5-38AA-E57F2661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3E7436B-AC30-FF3A-035F-4467D9677EB5}"/>
              </a:ext>
            </a:extLst>
          </p:cNvPr>
          <p:cNvSpPr txBox="1">
            <a:spLocks/>
          </p:cNvSpPr>
          <p:nvPr/>
        </p:nvSpPr>
        <p:spPr>
          <a:xfrm>
            <a:off x="628650" y="1386565"/>
            <a:ext cx="8515349" cy="3378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find </a:t>
            </a:r>
            <a:r>
              <a:rPr lang="en-US" dirty="0" err="1">
                <a:solidFill>
                  <a:srgbClr val="FF0000"/>
                </a:solidFill>
              </a:rPr>
              <a:t>classfiles</a:t>
            </a:r>
            <a:r>
              <a:rPr lang="en-US" dirty="0">
                <a:solidFill>
                  <a:srgbClr val="FF0000"/>
                </a:solidFill>
              </a:rPr>
              <a:t>/Poems | </a:t>
            </a:r>
            <a:r>
              <a:rPr lang="en-US" dirty="0" err="1">
                <a:solidFill>
                  <a:srgbClr val="FF0000"/>
                </a:solidFill>
              </a:rPr>
              <a:t>cpio</a:t>
            </a:r>
            <a:r>
              <a:rPr lang="en-US" dirty="0">
                <a:solidFill>
                  <a:srgbClr val="FF0000"/>
                </a:solidFill>
              </a:rPr>
              <a:t> -</a:t>
            </a:r>
            <a:r>
              <a:rPr lang="en-US" dirty="0" err="1">
                <a:solidFill>
                  <a:srgbClr val="FF0000"/>
                </a:solidFill>
              </a:rPr>
              <a:t>vocBL</a:t>
            </a:r>
            <a:r>
              <a:rPr lang="en-US" dirty="0">
                <a:solidFill>
                  <a:srgbClr val="FF0000"/>
                </a:solidFill>
              </a:rPr>
              <a:t> -O /</a:t>
            </a:r>
            <a:r>
              <a:rPr lang="en-US" dirty="0" err="1">
                <a:solidFill>
                  <a:srgbClr val="FF0000"/>
                </a:solidFill>
              </a:rPr>
              <a:t>mystuff.cpio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cpio</a:t>
            </a:r>
            <a:r>
              <a:rPr lang="en-US" dirty="0">
                <a:solidFill>
                  <a:srgbClr val="FF0000"/>
                </a:solidFill>
              </a:rPr>
              <a:t> -</a:t>
            </a:r>
            <a:r>
              <a:rPr lang="en-US" dirty="0" err="1">
                <a:solidFill>
                  <a:srgbClr val="FF0000"/>
                </a:solidFill>
              </a:rPr>
              <a:t>Bitv</a:t>
            </a:r>
            <a:r>
              <a:rPr lang="en-US" dirty="0">
                <a:solidFill>
                  <a:srgbClr val="FF0000"/>
                </a:solidFill>
              </a:rPr>
              <a:t> -I /</a:t>
            </a:r>
            <a:r>
              <a:rPr lang="en-US" dirty="0" err="1">
                <a:solidFill>
                  <a:srgbClr val="FF0000"/>
                </a:solidFill>
              </a:rPr>
              <a:t>mystuff.cpio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cpio</a:t>
            </a:r>
            <a:r>
              <a:rPr lang="en-US" dirty="0">
                <a:solidFill>
                  <a:srgbClr val="FF0000"/>
                </a:solidFill>
              </a:rPr>
              <a:t> -</a:t>
            </a:r>
            <a:r>
              <a:rPr lang="en-US" dirty="0" err="1">
                <a:solidFill>
                  <a:srgbClr val="FF0000"/>
                </a:solidFill>
              </a:rPr>
              <a:t>vicdumB</a:t>
            </a:r>
            <a:r>
              <a:rPr lang="en-US" dirty="0">
                <a:solidFill>
                  <a:srgbClr val="FF0000"/>
                </a:solidFill>
              </a:rPr>
              <a:t> -I /</a:t>
            </a:r>
            <a:r>
              <a:rPr lang="en-US" dirty="0" err="1">
                <a:solidFill>
                  <a:srgbClr val="FF0000"/>
                </a:solidFill>
              </a:rPr>
              <a:t>mystuff.cpio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dd if=/dev/sda1 of=sda1_backup.dd </a:t>
            </a:r>
            <a:r>
              <a:rPr lang="en-US" dirty="0">
                <a:solidFill>
                  <a:schemeClr val="tx1"/>
                </a:solidFill>
              </a:rPr>
              <a:t>(image backup)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*Use </a:t>
            </a:r>
            <a:r>
              <a:rPr lang="en-US" dirty="0" err="1">
                <a:solidFill>
                  <a:srgbClr val="FF0000"/>
                </a:solidFill>
              </a:rPr>
              <a:t>ddrescue</a:t>
            </a:r>
            <a:r>
              <a:rPr lang="en-US" dirty="0">
                <a:solidFill>
                  <a:schemeClr val="tx1"/>
                </a:solidFill>
              </a:rPr>
              <a:t> if you are creating an image from failed device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984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B018E-61BD-F74B-8F1C-3907E6CE5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67118F1-578A-B421-80F7-A96F86712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1955144"/>
            <a:ext cx="4593265" cy="1021556"/>
          </a:xfrm>
        </p:spPr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6FF8B-2D64-2360-0755-F71299D6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059394B7-0484-A632-DE88-99F2204B9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534" y="701345"/>
            <a:ext cx="3529153" cy="352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3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E10AD-FCE1-5384-D4AB-DA320A828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8150-E555-AE98-950B-F88B722FD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Compile From Source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4D7FB-888D-926D-A517-FF464691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BEF4D6A-F619-F2DE-CE06-788B7DFDCB07}"/>
              </a:ext>
            </a:extLst>
          </p:cNvPr>
          <p:cNvSpPr txBox="1">
            <a:spLocks/>
          </p:cNvSpPr>
          <p:nvPr/>
        </p:nvSpPr>
        <p:spPr>
          <a:xfrm>
            <a:off x="628650" y="1386565"/>
            <a:ext cx="8515349" cy="3378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Obtain the source code: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git clone </a:t>
            </a:r>
            <a:r>
              <a:rPr lang="en-US" i="1" dirty="0" err="1">
                <a:solidFill>
                  <a:srgbClr val="FF0000"/>
                </a:solidFill>
              </a:rPr>
              <a:t>somegitrepo</a:t>
            </a: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u="sng" dirty="0">
                <a:solidFill>
                  <a:schemeClr val="tx1"/>
                </a:solidFill>
              </a:rPr>
              <a:t>OR</a:t>
            </a:r>
            <a:r>
              <a:rPr lang="en-US" dirty="0">
                <a:solidFill>
                  <a:schemeClr val="tx1"/>
                </a:solidFill>
              </a:rPr>
              <a:t> download source </a:t>
            </a:r>
            <a:r>
              <a:rPr lang="en-US" dirty="0" err="1">
                <a:solidFill>
                  <a:schemeClr val="tx1"/>
                </a:solidFill>
              </a:rPr>
              <a:t>tarball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FF0000"/>
                </a:solidFill>
              </a:rPr>
              <a:t>tar -</a:t>
            </a:r>
            <a:r>
              <a:rPr lang="en-US" dirty="0" err="1">
                <a:solidFill>
                  <a:srgbClr val="FF0000"/>
                </a:solidFill>
              </a:rPr>
              <a:t>zxvf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tarball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cd directory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less README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dirty="0">
                <a:solidFill>
                  <a:srgbClr val="FF0000"/>
                </a:solidFill>
              </a:rPr>
              <a:t>less INSTALL 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./configure </a:t>
            </a:r>
            <a:r>
              <a:rPr lang="en-US" dirty="0">
                <a:solidFill>
                  <a:schemeClr val="tx1"/>
                </a:solidFill>
              </a:rPr>
              <a:t>(creates </a:t>
            </a:r>
            <a:r>
              <a:rPr lang="en-US" dirty="0" err="1">
                <a:solidFill>
                  <a:schemeClr val="tx1"/>
                </a:solidFill>
              </a:rPr>
              <a:t>Makefile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make</a:t>
            </a:r>
            <a:r>
              <a:rPr lang="en-US" dirty="0">
                <a:solidFill>
                  <a:schemeClr val="tx1"/>
                </a:solidFill>
              </a:rPr>
              <a:t> (compiles program)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make install </a:t>
            </a:r>
            <a:r>
              <a:rPr lang="en-US" dirty="0">
                <a:solidFill>
                  <a:schemeClr val="tx1"/>
                </a:solidFill>
              </a:rPr>
              <a:t>(copies compiled program to $PATH, etc.)</a:t>
            </a:r>
          </a:p>
        </p:txBody>
      </p:sp>
    </p:spTree>
    <p:extLst>
      <p:ext uri="{BB962C8B-B14F-4D97-AF65-F5344CB8AC3E}">
        <p14:creationId xmlns:p14="http://schemas.microsoft.com/office/powerpoint/2010/main" val="1590195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50563-8E38-0C26-C2B9-F5DAFC7A2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6B19-7D4B-A344-2A20-F0F3E83E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Red Hat Package Manager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A2F28-7085-3353-D7BA-4815B8E64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B2523F-EC3B-D765-10D3-80E4269E1643}"/>
              </a:ext>
            </a:extLst>
          </p:cNvPr>
          <p:cNvSpPr txBox="1">
            <a:spLocks/>
          </p:cNvSpPr>
          <p:nvPr/>
        </p:nvSpPr>
        <p:spPr>
          <a:xfrm>
            <a:off x="628650" y="1386565"/>
            <a:ext cx="8515349" cy="3378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rpm –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i="1" dirty="0" err="1">
                <a:solidFill>
                  <a:srgbClr val="FF0000"/>
                </a:solidFill>
              </a:rPr>
              <a:t>filename</a:t>
            </a:r>
            <a:r>
              <a:rPr lang="en-US" dirty="0" err="1">
                <a:solidFill>
                  <a:srgbClr val="FF0000"/>
                </a:solidFill>
              </a:rPr>
              <a:t>.rpm</a:t>
            </a: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>
                <a:solidFill>
                  <a:schemeClr val="tx1"/>
                </a:solidFill>
              </a:rPr>
              <a:t>Install RPM package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rpm –</a:t>
            </a:r>
            <a:r>
              <a:rPr lang="en-US" dirty="0" err="1">
                <a:solidFill>
                  <a:srgbClr val="FF0000"/>
                </a:solidFill>
              </a:rPr>
              <a:t>qa</a:t>
            </a:r>
            <a:r>
              <a:rPr lang="en-US" dirty="0">
                <a:solidFill>
                  <a:srgbClr val="FF0000"/>
                </a:solidFill>
              </a:rPr>
              <a:t>  | less			</a:t>
            </a:r>
            <a:r>
              <a:rPr lang="en-US" dirty="0">
                <a:solidFill>
                  <a:schemeClr val="tx1"/>
                </a:solidFill>
              </a:rPr>
              <a:t>Query all installed packages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rpm –qi </a:t>
            </a:r>
            <a:r>
              <a:rPr lang="en-US" i="1" dirty="0" err="1">
                <a:solidFill>
                  <a:srgbClr val="FF0000"/>
                </a:solidFill>
              </a:rPr>
              <a:t>packagename</a:t>
            </a: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>
                <a:solidFill>
                  <a:schemeClr val="tx1"/>
                </a:solidFill>
              </a:rPr>
              <a:t>List package info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rpm –qc </a:t>
            </a:r>
            <a:r>
              <a:rPr lang="en-US" i="1" dirty="0" err="1">
                <a:solidFill>
                  <a:srgbClr val="FF0000"/>
                </a:solidFill>
              </a:rPr>
              <a:t>packagename</a:t>
            </a: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>
                <a:solidFill>
                  <a:schemeClr val="tx1"/>
                </a:solidFill>
              </a:rPr>
              <a:t>List configuration files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rpm –ql </a:t>
            </a:r>
            <a:r>
              <a:rPr lang="en-US" i="1" dirty="0" err="1">
                <a:solidFill>
                  <a:srgbClr val="FF0000"/>
                </a:solidFill>
              </a:rPr>
              <a:t>packagename</a:t>
            </a: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>
                <a:solidFill>
                  <a:schemeClr val="tx1"/>
                </a:solidFill>
              </a:rPr>
              <a:t>List files in package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rpm –</a:t>
            </a:r>
            <a:r>
              <a:rPr lang="en-US" dirty="0" err="1">
                <a:solidFill>
                  <a:srgbClr val="FF0000"/>
                </a:solidFill>
              </a:rPr>
              <a:t>qf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/path/to/a/file</a:t>
            </a: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>
                <a:solidFill>
                  <a:schemeClr val="tx1"/>
                </a:solidFill>
              </a:rPr>
              <a:t>Find package for a particular file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rpm –V </a:t>
            </a:r>
            <a:r>
              <a:rPr lang="en-US" i="1" dirty="0" err="1">
                <a:solidFill>
                  <a:srgbClr val="FF0000"/>
                </a:solidFill>
              </a:rPr>
              <a:t>packagename</a:t>
            </a: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>
                <a:solidFill>
                  <a:schemeClr val="tx1"/>
                </a:solidFill>
              </a:rPr>
              <a:t>Verify package contents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rpm –e </a:t>
            </a:r>
            <a:r>
              <a:rPr lang="en-US" i="1" dirty="0" err="1">
                <a:solidFill>
                  <a:srgbClr val="FF0000"/>
                </a:solidFill>
              </a:rPr>
              <a:t>packagename</a:t>
            </a: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>
                <a:solidFill>
                  <a:schemeClr val="tx1"/>
                </a:solidFill>
              </a:rPr>
              <a:t>Erase/uninstall package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224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F13A5-7698-C659-7265-82E112959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97EF-8655-D2D2-DEBE-0E17CE9DA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Red Hat Package Manager (</a:t>
            </a:r>
            <a:r>
              <a:rPr lang="en-US" dirty="0" err="1"/>
              <a:t>dnf</a:t>
            </a:r>
            <a:r>
              <a:rPr lang="en-US" dirty="0"/>
              <a:t>/yum)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DA2CD-FED7-99DB-CC81-BCE9C451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CB74170-1BD3-22BF-1B93-5C3928BCBC74}"/>
              </a:ext>
            </a:extLst>
          </p:cNvPr>
          <p:cNvSpPr txBox="1">
            <a:spLocks/>
          </p:cNvSpPr>
          <p:nvPr/>
        </p:nvSpPr>
        <p:spPr>
          <a:xfrm>
            <a:off x="628650" y="1386565"/>
            <a:ext cx="8515349" cy="34746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dnf</a:t>
            </a:r>
            <a:r>
              <a:rPr lang="en-US" dirty="0">
                <a:solidFill>
                  <a:srgbClr val="FF0000"/>
                </a:solidFill>
              </a:rPr>
              <a:t> install </a:t>
            </a:r>
            <a:r>
              <a:rPr lang="en-US" i="1" dirty="0" err="1">
                <a:solidFill>
                  <a:srgbClr val="FF0000"/>
                </a:solidFill>
              </a:rPr>
              <a:t>packagename</a:t>
            </a: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Install RPM package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dnf</a:t>
            </a:r>
            <a:r>
              <a:rPr lang="en-US" dirty="0">
                <a:solidFill>
                  <a:srgbClr val="FF0000"/>
                </a:solidFill>
              </a:rPr>
              <a:t> install @</a:t>
            </a:r>
            <a:r>
              <a:rPr lang="en-US" i="1" dirty="0" err="1">
                <a:solidFill>
                  <a:srgbClr val="FF0000"/>
                </a:solidFill>
              </a:rPr>
              <a:t>groupname</a:t>
            </a:r>
            <a:r>
              <a:rPr lang="en-US" dirty="0">
                <a:solidFill>
                  <a:srgbClr val="FF0000"/>
                </a:solidFill>
              </a:rPr>
              <a:t>   	</a:t>
            </a:r>
            <a:r>
              <a:rPr lang="en-US" dirty="0">
                <a:solidFill>
                  <a:schemeClr val="tx1"/>
                </a:solidFill>
              </a:rPr>
              <a:t>Install RPM package package group (from 					    	online repo, includes dependencies!)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dnf</a:t>
            </a:r>
            <a:r>
              <a:rPr lang="en-US" dirty="0">
                <a:solidFill>
                  <a:srgbClr val="FF0000"/>
                </a:solidFill>
              </a:rPr>
              <a:t> info </a:t>
            </a:r>
            <a:r>
              <a:rPr lang="en-US" i="1" dirty="0" err="1">
                <a:solidFill>
                  <a:srgbClr val="FF0000"/>
                </a:solidFill>
              </a:rPr>
              <a:t>packagename</a:t>
            </a:r>
            <a:r>
              <a:rPr lang="en-US" dirty="0">
                <a:solidFill>
                  <a:srgbClr val="FF0000"/>
                </a:solidFill>
              </a:rPr>
              <a:t>	  	</a:t>
            </a:r>
            <a:r>
              <a:rPr lang="en-US" dirty="0">
                <a:solidFill>
                  <a:schemeClr val="tx1"/>
                </a:solidFill>
              </a:rPr>
              <a:t>Installed package information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dnf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upgrade </a:t>
            </a:r>
            <a:r>
              <a:rPr lang="en-US" i="1" dirty="0">
                <a:solidFill>
                  <a:srgbClr val="FF0000"/>
                </a:solidFill>
              </a:rPr>
              <a:t>package</a:t>
            </a:r>
            <a:r>
              <a:rPr lang="en-US" dirty="0">
                <a:solidFill>
                  <a:srgbClr val="FF0000"/>
                </a:solidFill>
              </a:rPr>
              <a:t> 	  	</a:t>
            </a:r>
            <a:r>
              <a:rPr lang="en-US" dirty="0">
                <a:solidFill>
                  <a:schemeClr val="tx1"/>
                </a:solidFill>
              </a:rPr>
              <a:t>Upgrade installed packages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dnf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repolist</a:t>
            </a:r>
            <a:r>
              <a:rPr lang="en-US" dirty="0">
                <a:solidFill>
                  <a:srgbClr val="FF0000"/>
                </a:solidFill>
              </a:rPr>
              <a:t> 			  	</a:t>
            </a:r>
            <a:r>
              <a:rPr lang="en-US" dirty="0">
                <a:solidFill>
                  <a:schemeClr val="tx1"/>
                </a:solidFill>
              </a:rPr>
              <a:t>List RPM repo (/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yum.repos.d</a:t>
            </a:r>
            <a:r>
              <a:rPr lang="en-US" dirty="0">
                <a:solidFill>
                  <a:schemeClr val="tx1"/>
                </a:solidFill>
              </a:rPr>
              <a:t>/*)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dnf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list --available		  	</a:t>
            </a:r>
            <a:r>
              <a:rPr lang="en-US" dirty="0">
                <a:solidFill>
                  <a:schemeClr val="tx1"/>
                </a:solidFill>
              </a:rPr>
              <a:t>List available packages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dnf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list --installed		  	</a:t>
            </a:r>
            <a:r>
              <a:rPr lang="en-US" dirty="0">
                <a:solidFill>
                  <a:schemeClr val="tx1"/>
                </a:solidFill>
              </a:rPr>
              <a:t>List installed packages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dnf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group list --available  	</a:t>
            </a:r>
            <a:r>
              <a:rPr lang="en-US" dirty="0">
                <a:solidFill>
                  <a:schemeClr val="tx1"/>
                </a:solidFill>
              </a:rPr>
              <a:t>List available package groups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dnf</a:t>
            </a:r>
            <a:r>
              <a:rPr lang="en-US" dirty="0">
                <a:solidFill>
                  <a:srgbClr val="FF0000"/>
                </a:solidFill>
              </a:rPr>
              <a:t> remove </a:t>
            </a:r>
            <a:r>
              <a:rPr lang="en-US" i="1" dirty="0" err="1">
                <a:solidFill>
                  <a:srgbClr val="FF0000"/>
                </a:solidFill>
              </a:rPr>
              <a:t>packagename</a:t>
            </a: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Remove RPM package</a:t>
            </a:r>
          </a:p>
        </p:txBody>
      </p:sp>
    </p:spTree>
    <p:extLst>
      <p:ext uri="{BB962C8B-B14F-4D97-AF65-F5344CB8AC3E}">
        <p14:creationId xmlns:p14="http://schemas.microsoft.com/office/powerpoint/2010/main" val="3011601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5D0D7-7D43-E80A-80E2-55C91368C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975A4-295D-B95E-6D45-B1607861C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Debian Package Manager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43EFE-AD81-AA95-C725-9B0D27907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313B49-9F90-A93C-8160-5403A175991D}"/>
              </a:ext>
            </a:extLst>
          </p:cNvPr>
          <p:cNvSpPr txBox="1">
            <a:spLocks/>
          </p:cNvSpPr>
          <p:nvPr/>
        </p:nvSpPr>
        <p:spPr>
          <a:xfrm>
            <a:off x="628650" y="1386565"/>
            <a:ext cx="8515349" cy="3378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dpkg</a:t>
            </a:r>
            <a:r>
              <a:rPr lang="en-US" dirty="0">
                <a:solidFill>
                  <a:srgbClr val="FF0000"/>
                </a:solidFill>
              </a:rPr>
              <a:t> –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>
                <a:solidFill>
                  <a:srgbClr val="FF0000"/>
                </a:solidFill>
              </a:rPr>
              <a:t>filename.deb</a:t>
            </a: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>
                <a:solidFill>
                  <a:schemeClr val="tx1"/>
                </a:solidFill>
              </a:rPr>
              <a:t>Install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dpkg</a:t>
            </a:r>
            <a:r>
              <a:rPr lang="en-US" dirty="0">
                <a:solidFill>
                  <a:srgbClr val="FF0000"/>
                </a:solidFill>
              </a:rPr>
              <a:t> –l 				</a:t>
            </a:r>
            <a:r>
              <a:rPr lang="en-US" dirty="0">
                <a:solidFill>
                  <a:schemeClr val="tx1"/>
                </a:solidFill>
              </a:rPr>
              <a:t>List installed packages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dpkg</a:t>
            </a:r>
            <a:r>
              <a:rPr lang="en-US" dirty="0">
                <a:solidFill>
                  <a:srgbClr val="FF0000"/>
                </a:solidFill>
              </a:rPr>
              <a:t> –L </a:t>
            </a:r>
            <a:r>
              <a:rPr lang="en-US" dirty="0" err="1">
                <a:solidFill>
                  <a:srgbClr val="FF0000"/>
                </a:solidFill>
              </a:rPr>
              <a:t>packagename</a:t>
            </a: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>
                <a:solidFill>
                  <a:schemeClr val="tx1"/>
                </a:solidFill>
              </a:rPr>
              <a:t>Lists file contents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dpkg</a:t>
            </a:r>
            <a:r>
              <a:rPr lang="en-US" dirty="0">
                <a:solidFill>
                  <a:srgbClr val="FF0000"/>
                </a:solidFill>
              </a:rPr>
              <a:t> –S /path/to/a/file		</a:t>
            </a:r>
            <a:r>
              <a:rPr lang="en-US" dirty="0">
                <a:solidFill>
                  <a:schemeClr val="tx1"/>
                </a:solidFill>
              </a:rPr>
              <a:t>Find package name for a file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dpkg</a:t>
            </a:r>
            <a:r>
              <a:rPr lang="en-US" dirty="0">
                <a:solidFill>
                  <a:srgbClr val="FF0000"/>
                </a:solidFill>
              </a:rPr>
              <a:t> –V </a:t>
            </a:r>
            <a:r>
              <a:rPr lang="en-US" dirty="0" err="1">
                <a:solidFill>
                  <a:srgbClr val="FF0000"/>
                </a:solidFill>
              </a:rPr>
              <a:t>packagename</a:t>
            </a: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>
                <a:solidFill>
                  <a:schemeClr val="tx1"/>
                </a:solidFill>
              </a:rPr>
              <a:t>Verify package contents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dpkg</a:t>
            </a:r>
            <a:r>
              <a:rPr lang="en-US" dirty="0">
                <a:solidFill>
                  <a:srgbClr val="FF0000"/>
                </a:solidFill>
              </a:rPr>
              <a:t> –r </a:t>
            </a:r>
            <a:r>
              <a:rPr lang="en-US" dirty="0" err="1">
                <a:solidFill>
                  <a:srgbClr val="FF0000"/>
                </a:solidFill>
              </a:rPr>
              <a:t>packagename</a:t>
            </a: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>
                <a:solidFill>
                  <a:schemeClr val="tx1"/>
                </a:solidFill>
              </a:rPr>
              <a:t>Remove/uninstall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dpkg</a:t>
            </a:r>
            <a:r>
              <a:rPr lang="en-US" dirty="0">
                <a:solidFill>
                  <a:srgbClr val="FF0000"/>
                </a:solidFill>
              </a:rPr>
              <a:t> –P </a:t>
            </a:r>
            <a:r>
              <a:rPr lang="en-US" dirty="0" err="1">
                <a:solidFill>
                  <a:srgbClr val="FF0000"/>
                </a:solidFill>
              </a:rPr>
              <a:t>packagename</a:t>
            </a: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>
                <a:solidFill>
                  <a:schemeClr val="tx1"/>
                </a:solidFill>
              </a:rPr>
              <a:t>Remove/uninstall (including config files)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697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30014-530F-1D8D-5E7E-C0279A12E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F978-2F0B-E1A6-70F5-D4B41F5E6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Debian Package Manager (apt/apt-get)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931AA-CB58-1450-5291-8FB4747E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F7FEADC-084B-D666-5262-7C204161A360}"/>
              </a:ext>
            </a:extLst>
          </p:cNvPr>
          <p:cNvSpPr txBox="1">
            <a:spLocks/>
          </p:cNvSpPr>
          <p:nvPr/>
        </p:nvSpPr>
        <p:spPr>
          <a:xfrm>
            <a:off x="628650" y="1386565"/>
            <a:ext cx="8515349" cy="35918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apt install </a:t>
            </a:r>
            <a:r>
              <a:rPr lang="en-US" i="1" dirty="0" err="1">
                <a:solidFill>
                  <a:srgbClr val="FF0000"/>
                </a:solidFill>
              </a:rPr>
              <a:t>packagename</a:t>
            </a: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Install DPM package (from online repo,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				includes dependencies!)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apt show </a:t>
            </a:r>
            <a:r>
              <a:rPr lang="en-US" i="1" dirty="0" err="1">
                <a:solidFill>
                  <a:srgbClr val="FF0000"/>
                </a:solidFill>
              </a:rPr>
              <a:t>packagename</a:t>
            </a:r>
            <a:r>
              <a:rPr lang="en-US" dirty="0">
                <a:solidFill>
                  <a:srgbClr val="FF0000"/>
                </a:solidFill>
              </a:rPr>
              <a:t>	  	</a:t>
            </a:r>
            <a:r>
              <a:rPr lang="en-US" dirty="0">
                <a:solidFill>
                  <a:schemeClr val="tx1"/>
                </a:solidFill>
              </a:rPr>
              <a:t>Installed package information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apt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upgrade </a:t>
            </a:r>
            <a:r>
              <a:rPr lang="en-US" i="1" dirty="0">
                <a:solidFill>
                  <a:srgbClr val="FF0000"/>
                </a:solidFill>
              </a:rPr>
              <a:t>package</a:t>
            </a:r>
            <a:r>
              <a:rPr lang="en-US" dirty="0">
                <a:solidFill>
                  <a:srgbClr val="FF0000"/>
                </a:solidFill>
              </a:rPr>
              <a:t> 	  	</a:t>
            </a:r>
            <a:r>
              <a:rPr lang="en-US" dirty="0">
                <a:solidFill>
                  <a:schemeClr val="tx1"/>
                </a:solidFill>
              </a:rPr>
              <a:t>Upgrade installed packages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apt update 			  	</a:t>
            </a:r>
            <a:r>
              <a:rPr lang="en-US" dirty="0">
                <a:solidFill>
                  <a:schemeClr val="tx1"/>
                </a:solidFill>
              </a:rPr>
              <a:t>Refresh DPM repos (/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/apt/</a:t>
            </a:r>
            <a:r>
              <a:rPr lang="en-US" dirty="0" err="1">
                <a:solidFill>
                  <a:schemeClr val="tx1"/>
                </a:solidFill>
              </a:rPr>
              <a:t>sources.list</a:t>
            </a:r>
            <a:r>
              <a:rPr lang="en-US" dirty="0">
                <a:solidFill>
                  <a:schemeClr val="tx1"/>
                </a:solidFill>
              </a:rPr>
              <a:t> 						&amp; /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/apt/</a:t>
            </a:r>
            <a:r>
              <a:rPr lang="en-US" dirty="0" err="1">
                <a:solidFill>
                  <a:schemeClr val="tx1"/>
                </a:solidFill>
              </a:rPr>
              <a:t>sources.list.d</a:t>
            </a:r>
            <a:r>
              <a:rPr lang="en-US" dirty="0">
                <a:solidFill>
                  <a:schemeClr val="tx1"/>
                </a:solidFill>
              </a:rPr>
              <a:t>/*)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apt search </a:t>
            </a:r>
            <a:r>
              <a:rPr lang="en-US" i="1" dirty="0">
                <a:solidFill>
                  <a:srgbClr val="FF0000"/>
                </a:solidFill>
              </a:rPr>
              <a:t>name</a:t>
            </a:r>
            <a:r>
              <a:rPr lang="en-US" dirty="0">
                <a:solidFill>
                  <a:srgbClr val="FF0000"/>
                </a:solidFill>
              </a:rPr>
              <a:t>		  	</a:t>
            </a:r>
            <a:r>
              <a:rPr lang="en-US" dirty="0">
                <a:solidFill>
                  <a:schemeClr val="tx1"/>
                </a:solidFill>
              </a:rPr>
              <a:t>List available packages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apt remove </a:t>
            </a:r>
            <a:r>
              <a:rPr lang="en-US" i="1" dirty="0" err="1">
                <a:solidFill>
                  <a:srgbClr val="FF0000"/>
                </a:solidFill>
              </a:rPr>
              <a:t>packagename</a:t>
            </a: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Remove DPM package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apt purge </a:t>
            </a:r>
            <a:r>
              <a:rPr lang="en-US" i="1" dirty="0" err="1">
                <a:solidFill>
                  <a:srgbClr val="FF0000"/>
                </a:solidFill>
              </a:rPr>
              <a:t>packagename</a:t>
            </a: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>
                <a:solidFill>
                  <a:schemeClr val="tx1"/>
                </a:solidFill>
              </a:rPr>
              <a:t>Remove DPM package &amp; configuration files</a:t>
            </a:r>
          </a:p>
        </p:txBody>
      </p:sp>
    </p:spTree>
    <p:extLst>
      <p:ext uri="{BB962C8B-B14F-4D97-AF65-F5344CB8AC3E}">
        <p14:creationId xmlns:p14="http://schemas.microsoft.com/office/powerpoint/2010/main" val="1068156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C2BB9-26CA-813A-C6B4-D84C42D7D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71EC-9C88-B431-8626-BE13FC4EF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Sandboxed Package Managers (</a:t>
            </a:r>
            <a:r>
              <a:rPr lang="en-US" dirty="0" err="1"/>
              <a:t>Flatpak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801BF-027F-F54D-9E85-FF220D48D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FB41CE-608D-7FE1-2274-97E6EB075954}"/>
              </a:ext>
            </a:extLst>
          </p:cNvPr>
          <p:cNvSpPr txBox="1">
            <a:spLocks/>
          </p:cNvSpPr>
          <p:nvPr/>
        </p:nvSpPr>
        <p:spPr>
          <a:xfrm>
            <a:off x="628650" y="1386566"/>
            <a:ext cx="8515349" cy="3380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flatpak</a:t>
            </a:r>
            <a:r>
              <a:rPr lang="en-US" dirty="0">
                <a:solidFill>
                  <a:srgbClr val="FF0000"/>
                </a:solidFill>
              </a:rPr>
              <a:t> remote-add </a:t>
            </a:r>
            <a:r>
              <a:rPr lang="en-US" i="1" dirty="0">
                <a:solidFill>
                  <a:srgbClr val="FF0000"/>
                </a:solidFill>
              </a:rPr>
              <a:t>URL</a:t>
            </a:r>
            <a:r>
              <a:rPr lang="en-US" dirty="0">
                <a:solidFill>
                  <a:schemeClr val="tx1"/>
                </a:solidFill>
              </a:rPr>
              <a:t> (adds repo)</a:t>
            </a:r>
            <a:endParaRPr lang="en-US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flatpak</a:t>
            </a:r>
            <a:r>
              <a:rPr lang="en-US" dirty="0">
                <a:solidFill>
                  <a:srgbClr val="FF0000"/>
                </a:solidFill>
              </a:rPr>
              <a:t> remote-ls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flatpak</a:t>
            </a:r>
            <a:r>
              <a:rPr lang="en-US" dirty="0">
                <a:solidFill>
                  <a:srgbClr val="FF0000"/>
                </a:solidFill>
              </a:rPr>
              <a:t> install </a:t>
            </a:r>
            <a:r>
              <a:rPr lang="en-US" i="1" dirty="0">
                <a:solidFill>
                  <a:srgbClr val="FF0000"/>
                </a:solidFill>
              </a:rPr>
              <a:t>name</a:t>
            </a:r>
            <a:r>
              <a:rPr lang="en-US" dirty="0">
                <a:solidFill>
                  <a:srgbClr val="FF0000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flatpak</a:t>
            </a:r>
            <a:r>
              <a:rPr lang="en-US" dirty="0">
                <a:solidFill>
                  <a:srgbClr val="FF0000"/>
                </a:solidFill>
              </a:rPr>
              <a:t> run </a:t>
            </a:r>
            <a:r>
              <a:rPr lang="en-US" i="1" dirty="0">
                <a:solidFill>
                  <a:srgbClr val="FF0000"/>
                </a:solidFill>
              </a:rPr>
              <a:t>name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flatpak</a:t>
            </a:r>
            <a:r>
              <a:rPr lang="en-US" dirty="0">
                <a:solidFill>
                  <a:srgbClr val="FF0000"/>
                </a:solidFill>
              </a:rPr>
              <a:t> list 	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flatpak</a:t>
            </a:r>
            <a:r>
              <a:rPr lang="en-US" dirty="0">
                <a:solidFill>
                  <a:srgbClr val="FF0000"/>
                </a:solidFill>
              </a:rPr>
              <a:t> info </a:t>
            </a:r>
            <a:r>
              <a:rPr lang="en-US" i="1" dirty="0">
                <a:solidFill>
                  <a:srgbClr val="FF0000"/>
                </a:solidFill>
              </a:rPr>
              <a:t>name </a:t>
            </a:r>
            <a:r>
              <a:rPr lang="en-US" dirty="0">
                <a:solidFill>
                  <a:srgbClr val="FF0000"/>
                </a:solidFill>
              </a:rPr>
              <a:t>	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flatpak</a:t>
            </a:r>
            <a:r>
              <a:rPr lang="en-US" dirty="0">
                <a:solidFill>
                  <a:srgbClr val="FF0000"/>
                </a:solidFill>
              </a:rPr>
              <a:t> uninstall </a:t>
            </a:r>
            <a:r>
              <a:rPr lang="en-US" i="1" dirty="0">
                <a:solidFill>
                  <a:srgbClr val="FF0000"/>
                </a:solidFill>
              </a:rPr>
              <a:t>name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911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/>
          <p:nvPr/>
        </p:nvSpPr>
        <p:spPr>
          <a:xfrm>
            <a:off x="5623016" y="3238217"/>
            <a:ext cx="27432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Host:</a:t>
            </a:r>
            <a:endParaRPr sz="1400" dirty="0"/>
          </a:p>
          <a:p>
            <a:r>
              <a:rPr lang="en-US" sz="14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Stephen Schneiter</a:t>
            </a:r>
            <a:endParaRPr sz="1400" dirty="0"/>
          </a:p>
          <a:p>
            <a:r>
              <a:rPr lang="en-US" sz="14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Instructor Network Program Director</a:t>
            </a:r>
            <a:endParaRPr sz="1400" dirty="0"/>
          </a:p>
          <a:p>
            <a:r>
              <a:rPr lang="en-US" sz="14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CompTIA</a:t>
            </a:r>
            <a:endParaRPr sz="1400" dirty="0"/>
          </a:p>
          <a:p>
            <a:r>
              <a:rPr lang="en-US" sz="1400" u="sng" dirty="0">
                <a:solidFill>
                  <a:schemeClr val="hlink"/>
                </a:solidFill>
                <a:ea typeface="Calibri"/>
                <a:cs typeface="Calibri"/>
                <a:sym typeface="Calibri"/>
                <a:hlinkClick r:id="rId3"/>
              </a:rPr>
              <a:t>sschneiter@comptia.org</a:t>
            </a:r>
            <a:r>
              <a:rPr lang="en-US" sz="14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endParaRPr sz="1400" dirty="0"/>
          </a:p>
        </p:txBody>
      </p:sp>
      <p:pic>
        <p:nvPicPr>
          <p:cNvPr id="248" name="Google Shape;248;p37" descr="A person in a suit and tie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79892" y="1149513"/>
            <a:ext cx="1967057" cy="1967057"/>
          </a:xfrm>
          <a:prstGeom prst="ellipse">
            <a:avLst/>
          </a:prstGeom>
          <a:noFill/>
          <a:ln>
            <a:noFill/>
          </a:ln>
        </p:spPr>
      </p:pic>
      <p:sp>
        <p:nvSpPr>
          <p:cNvPr id="253" name="Google Shape;253;p37"/>
          <p:cNvSpPr txBox="1"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3700"/>
            </a:pPr>
            <a:r>
              <a:rPr lang="en-US" dirty="0"/>
              <a:t>Linux+ Team</a:t>
            </a:r>
            <a:endParaRPr dirty="0"/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id="{124FDA21-F5C5-F6DC-182A-5F5F42A9B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799" y="3239628"/>
            <a:ext cx="3418923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3429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3429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Guest: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400" dirty="0">
                <a:solidFill>
                  <a:srgbClr val="000000"/>
                </a:solidFill>
              </a:rPr>
              <a:t>Jason Eckert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Dean of Technology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400" dirty="0" err="1">
                <a:solidFill>
                  <a:srgbClr val="000000"/>
                </a:solidFill>
              </a:rPr>
              <a:t>triOS</a:t>
            </a:r>
            <a:r>
              <a:rPr lang="en-US" altLang="en-US" sz="1400" dirty="0">
                <a:solidFill>
                  <a:srgbClr val="000000"/>
                </a:solidFill>
              </a:rPr>
              <a:t> College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u="sng" dirty="0">
                <a:solidFill>
                  <a:srgbClr val="000000"/>
                </a:solidFill>
                <a:effectLst/>
                <a:ea typeface="Aptos" panose="020B0004020202020204" pitchFamily="34" charset="0"/>
                <a:hlinkClick r:id="rId5"/>
              </a:rPr>
              <a:t>jason.eckert@trios.com</a:t>
            </a:r>
            <a:endParaRPr lang="en-US" altLang="en-US" sz="1400" dirty="0">
              <a:solidFill>
                <a:srgbClr val="000000"/>
              </a:solidFill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1400" dirty="0">
              <a:solidFill>
                <a:srgbClr val="000000"/>
              </a:solidFill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1400" dirty="0">
              <a:solidFill>
                <a:srgbClr val="000000"/>
              </a:solidFill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A147B5-91AD-C127-D90B-1FDB47D195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" r="2055"/>
          <a:stretch/>
        </p:blipFill>
        <p:spPr>
          <a:xfrm>
            <a:off x="1207395" y="1149512"/>
            <a:ext cx="1967057" cy="1967057"/>
          </a:xfrm>
          <a:prstGeom prst="ellipse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AC152-E8C0-830B-7F59-EF950D910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54E27-70DD-471D-63B9-1D36CAA30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Sandboxed Package Managers (Snap &amp; </a:t>
            </a:r>
            <a:r>
              <a:rPr lang="en-US" dirty="0" err="1"/>
              <a:t>AppImage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36B57-BF47-4AFB-7482-6C28DF48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501559-836E-683A-1D5A-CC93B9749B96}"/>
              </a:ext>
            </a:extLst>
          </p:cNvPr>
          <p:cNvSpPr txBox="1">
            <a:spLocks/>
          </p:cNvSpPr>
          <p:nvPr/>
        </p:nvSpPr>
        <p:spPr>
          <a:xfrm>
            <a:off x="628650" y="1386566"/>
            <a:ext cx="8515349" cy="33806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snap search </a:t>
            </a:r>
            <a:r>
              <a:rPr lang="en-US" i="1" dirty="0">
                <a:solidFill>
                  <a:srgbClr val="FF0000"/>
                </a:solidFill>
              </a:rPr>
              <a:t>name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snap install </a:t>
            </a:r>
            <a:r>
              <a:rPr lang="en-US" i="1" dirty="0">
                <a:solidFill>
                  <a:srgbClr val="FF0000"/>
                </a:solidFill>
              </a:rPr>
              <a:t>name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--classic </a:t>
            </a:r>
            <a:r>
              <a:rPr lang="en-US" dirty="0">
                <a:solidFill>
                  <a:schemeClr val="tx1"/>
                </a:solidFill>
              </a:rPr>
              <a:t>if app can’t be 100% sandboxed)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snap list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snap info </a:t>
            </a:r>
            <a:r>
              <a:rPr lang="en-US" i="1" dirty="0">
                <a:solidFill>
                  <a:srgbClr val="FF0000"/>
                </a:solidFill>
              </a:rPr>
              <a:t>name </a:t>
            </a:r>
            <a:r>
              <a:rPr lang="en-US" dirty="0">
                <a:solidFill>
                  <a:srgbClr val="FF0000"/>
                </a:solidFill>
              </a:rPr>
              <a:t>		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snap remove </a:t>
            </a:r>
            <a:r>
              <a:rPr lang="en-US" i="1" dirty="0">
                <a:solidFill>
                  <a:srgbClr val="FF0000"/>
                </a:solidFill>
              </a:rPr>
              <a:t>name </a:t>
            </a:r>
            <a:r>
              <a:rPr lang="en-US" dirty="0">
                <a:solidFill>
                  <a:srgbClr val="FF0000"/>
                </a:solidFill>
              </a:rPr>
              <a:t>	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Download </a:t>
            </a:r>
            <a:r>
              <a:rPr lang="en-US" i="1" dirty="0" err="1">
                <a:solidFill>
                  <a:schemeClr val="tx1"/>
                </a:solidFill>
              </a:rPr>
              <a:t>name</a:t>
            </a:r>
            <a:r>
              <a:rPr lang="en-US" dirty="0" err="1">
                <a:solidFill>
                  <a:schemeClr val="tx1"/>
                </a:solidFill>
              </a:rPr>
              <a:t>.AppImage</a:t>
            </a:r>
            <a:r>
              <a:rPr lang="en-US" dirty="0">
                <a:solidFill>
                  <a:schemeClr val="tx1"/>
                </a:solidFill>
              </a:rPr>
              <a:t> (e.g., from </a:t>
            </a:r>
            <a:r>
              <a:rPr lang="en-US" dirty="0" err="1">
                <a:solidFill>
                  <a:schemeClr val="tx1"/>
                </a:solidFill>
              </a:rPr>
              <a:t>AppImageHub</a:t>
            </a:r>
            <a:r>
              <a:rPr lang="en-US" dirty="0">
                <a:solidFill>
                  <a:schemeClr val="tx1"/>
                </a:solidFill>
              </a:rPr>
              <a:t> website)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chmod</a:t>
            </a:r>
            <a:r>
              <a:rPr lang="en-US" dirty="0">
                <a:solidFill>
                  <a:srgbClr val="FF0000"/>
                </a:solidFill>
              </a:rPr>
              <a:t> 755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name</a:t>
            </a:r>
            <a:r>
              <a:rPr lang="en-US" dirty="0" err="1">
                <a:solidFill>
                  <a:srgbClr val="FF0000"/>
                </a:solidFill>
              </a:rPr>
              <a:t>.AppImage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./</a:t>
            </a:r>
            <a:r>
              <a:rPr lang="en-US" i="1" dirty="0" err="1">
                <a:solidFill>
                  <a:srgbClr val="FF0000"/>
                </a:solidFill>
              </a:rPr>
              <a:t>name</a:t>
            </a:r>
            <a:r>
              <a:rPr lang="en-US" dirty="0" err="1">
                <a:solidFill>
                  <a:srgbClr val="FF0000"/>
                </a:solidFill>
              </a:rPr>
              <a:t>.AppImage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(uses FUSE filesystem) </a:t>
            </a:r>
          </a:p>
        </p:txBody>
      </p:sp>
    </p:spTree>
    <p:extLst>
      <p:ext uri="{BB962C8B-B14F-4D97-AF65-F5344CB8AC3E}">
        <p14:creationId xmlns:p14="http://schemas.microsoft.com/office/powerpoint/2010/main" val="566470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E92EB-C538-A321-CD62-717D52928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91CE4CF-7BF6-E506-5048-D6487392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1955144"/>
            <a:ext cx="4593265" cy="1021556"/>
          </a:xfrm>
        </p:spPr>
        <p:txBody>
          <a:bodyPr/>
          <a:lstStyle/>
          <a:p>
            <a:r>
              <a:rPr lang="en-US" dirty="0"/>
              <a:t>Homework Labs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213AA-DE96-D508-FD63-898E52B9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35644F9B-23E2-20FE-D247-B5D6D26B6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534" y="701345"/>
            <a:ext cx="3529153" cy="352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31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34F9B-4C7A-E6AC-1A87-6731263C9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505F-D40B-F93D-4CD5-C817B97E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Homework Labs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785D5-2117-962F-0602-5D567454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94F2E0-AD82-F0C8-4162-35E850D6C78F}"/>
              </a:ext>
            </a:extLst>
          </p:cNvPr>
          <p:cNvSpPr txBox="1">
            <a:spLocks/>
          </p:cNvSpPr>
          <p:nvPr/>
        </p:nvSpPr>
        <p:spPr>
          <a:xfrm>
            <a:off x="628650" y="1386565"/>
            <a:ext cx="8515350" cy="3378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Refer to the optional exercises for this introductory session, available at </a:t>
            </a:r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https://github.com/jasoneckert/LinuxTTT</a:t>
            </a:r>
            <a:r>
              <a:rPr lang="en-US" dirty="0">
                <a:solidFill>
                  <a:schemeClr val="tx2"/>
                </a:solidFill>
              </a:rPr>
              <a:t>:</a:t>
            </a:r>
            <a:br>
              <a:rPr lang="en-US" dirty="0">
                <a:solidFill>
                  <a:schemeClr val="tx2"/>
                </a:solidFill>
              </a:rPr>
            </a:b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	7 - Session 5 Exercises - System Initialization, Localization, 						   Compression, Backup, and Software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2495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8871A-7EC4-422F-B574-F7F4DD06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time: Please type your questions in chat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32317-8DEF-4BD5-9BC7-CDD8A320C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over content.</a:t>
            </a:r>
          </a:p>
          <a:p>
            <a:r>
              <a:rPr lang="en-US" dirty="0"/>
              <a:t>Share you experience.</a:t>
            </a:r>
          </a:p>
          <a:p>
            <a:r>
              <a:rPr lang="en-US" dirty="0"/>
              <a:t>What would you like to see </a:t>
            </a:r>
            <a:br>
              <a:rPr lang="en-US" dirty="0"/>
            </a:br>
            <a:r>
              <a:rPr lang="en-US" dirty="0"/>
              <a:t>different moving forward?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34BE8-FA3C-435A-807A-87738D7D7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Picture 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440A530-B47F-4A69-A514-B87BCACE3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832" y="1536076"/>
            <a:ext cx="4762500" cy="2228850"/>
          </a:xfrm>
          <a:prstGeom prst="rect">
            <a:avLst/>
          </a:prstGeom>
        </p:spPr>
      </p:pic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1C104D42-D1E7-4F57-8F57-E53F5E5A36D0}"/>
              </a:ext>
            </a:extLst>
          </p:cNvPr>
          <p:cNvSpPr/>
          <p:nvPr/>
        </p:nvSpPr>
        <p:spPr>
          <a:xfrm>
            <a:off x="2121199" y="3764926"/>
            <a:ext cx="4657725" cy="585618"/>
          </a:xfrm>
          <a:prstGeom prst="round2DiagRect">
            <a:avLst/>
          </a:prstGeom>
          <a:noFill/>
          <a:ln w="285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3FC931-BD16-4F6F-911B-437FAFD2F9F3}"/>
              </a:ext>
            </a:extLst>
          </p:cNvPr>
          <p:cNvSpPr txBox="1"/>
          <p:nvPr/>
        </p:nvSpPr>
        <p:spPr>
          <a:xfrm>
            <a:off x="2243137" y="3803269"/>
            <a:ext cx="4657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Let’s keep the conversation going in the CompTIA Instructor Forum: https://cin.comptia.org</a:t>
            </a:r>
          </a:p>
        </p:txBody>
      </p:sp>
    </p:spTree>
    <p:extLst>
      <p:ext uri="{BB962C8B-B14F-4D97-AF65-F5344CB8AC3E}">
        <p14:creationId xmlns:p14="http://schemas.microsoft.com/office/powerpoint/2010/main" val="194816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91954" y="1396217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alt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345657" y="1181905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altLang="en-US" sz="135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064402"/>
              </p:ext>
            </p:extLst>
          </p:nvPr>
        </p:nvGraphicFramePr>
        <p:xfrm>
          <a:off x="572521" y="831385"/>
          <a:ext cx="7622170" cy="38049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0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1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047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</a:rPr>
                        <a:t>Linux+ V8 TTT Session Outline</a:t>
                      </a:r>
                      <a:endParaRPr lang="en-US" sz="140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674" marR="2767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6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</a:rPr>
                        <a:t>Date</a:t>
                      </a:r>
                      <a:endParaRPr lang="en-US" sz="140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674" marR="2767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</a:rPr>
                        <a:t>Topic</a:t>
                      </a:r>
                      <a:endParaRPr lang="en-US" sz="140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674" marR="2767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trike="noStrike" baseline="0" dirty="0">
                          <a:effectLst/>
                        </a:rPr>
                        <a:t>09/09/2025</a:t>
                      </a:r>
                      <a:endParaRPr lang="en-US" sz="1400" strike="noStrike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674" marR="27674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Linux overview, setup, shell navigation, getting help</a:t>
                      </a:r>
                    </a:p>
                  </a:txBody>
                  <a:tcPr marL="27674" marR="27674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trike="noStrike" baseline="0" dirty="0">
                          <a:effectLst/>
                        </a:rPr>
                        <a:t>09/11/2025</a:t>
                      </a:r>
                      <a:endParaRPr lang="en-US" sz="1400" strike="noStrike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674" marR="27674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Filesystem navigation, working with text files, file management</a:t>
                      </a:r>
                    </a:p>
                  </a:txBody>
                  <a:tcPr marL="27674" marR="27674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trike="noStrike" baseline="0" dirty="0">
                          <a:effectLst/>
                        </a:rPr>
                        <a:t>09/16/2025</a:t>
                      </a:r>
                      <a:endParaRPr lang="en-US" sz="1400" strike="noStrike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674" marR="2767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 permissions, filesystem administration</a:t>
                      </a:r>
                    </a:p>
                  </a:txBody>
                  <a:tcPr marL="27674" marR="27674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trike="noStrike" baseline="0" dirty="0">
                          <a:effectLst/>
                        </a:rPr>
                        <a:t>09/18/2025</a:t>
                      </a:r>
                      <a:endParaRPr lang="en-US" sz="1400" strike="noStrike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674" marR="2767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Shell features (BASH), shell scripting, Python scripting, Git </a:t>
                      </a:r>
                    </a:p>
                  </a:txBody>
                  <a:tcPr marL="27674" marR="27674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trike="noStrike" baseline="0" dirty="0">
                          <a:effectLst/>
                        </a:rPr>
                        <a:t>09/23/2025</a:t>
                      </a:r>
                      <a:endParaRPr lang="en-US" sz="1400" strike="noStrike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674" marR="27674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initialization, localization, compression, backup and software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674" marR="27674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9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trike="noStrike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09/25/2025</a:t>
                      </a:r>
                    </a:p>
                  </a:txBody>
                  <a:tcPr marL="27674" marR="27674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Managing processes, kernel modules, users and logs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674" marR="27674" marT="0" marB="0" anchor="ctr"/>
                </a:tc>
                <a:extLst>
                  <a:ext uri="{0D108BD9-81ED-4DB2-BD59-A6C34878D82A}">
                    <a16:rowId xmlns:a16="http://schemas.microsoft.com/office/drawing/2014/main" val="3643217064"/>
                  </a:ext>
                </a:extLst>
              </a:tr>
              <a:tr h="329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trike="noStrike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09/30/2025</a:t>
                      </a:r>
                    </a:p>
                  </a:txBody>
                  <a:tcPr marL="27674" marR="27674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 configuration and remote management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674" marR="27674" marT="0" marB="0" anchor="ctr"/>
                </a:tc>
                <a:extLst>
                  <a:ext uri="{0D108BD9-81ED-4DB2-BD59-A6C34878D82A}">
                    <a16:rowId xmlns:a16="http://schemas.microsoft.com/office/drawing/2014/main" val="72381164"/>
                  </a:ext>
                </a:extLst>
              </a:tr>
              <a:tr h="329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trike="noStrike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10/02/2025</a:t>
                      </a:r>
                    </a:p>
                  </a:txBody>
                  <a:tcPr marL="27674" marR="2767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Configuring network services, cloud and automation (part 1)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674" marR="27674" marT="0" marB="0" anchor="ctr"/>
                </a:tc>
                <a:extLst>
                  <a:ext uri="{0D108BD9-81ED-4DB2-BD59-A6C34878D82A}">
                    <a16:rowId xmlns:a16="http://schemas.microsoft.com/office/drawing/2014/main" val="3116611076"/>
                  </a:ext>
                </a:extLst>
              </a:tr>
              <a:tr h="329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trike="noStrike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10/07/2025</a:t>
                      </a:r>
                    </a:p>
                  </a:txBody>
                  <a:tcPr marL="27674" marR="2767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 and automation (part 2), security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674" marR="27674" marT="0" marB="0" anchor="ctr"/>
                </a:tc>
                <a:extLst>
                  <a:ext uri="{0D108BD9-81ED-4DB2-BD59-A6C34878D82A}">
                    <a16:rowId xmlns:a16="http://schemas.microsoft.com/office/drawing/2014/main" val="3031210716"/>
                  </a:ext>
                </a:extLst>
              </a:tr>
              <a:tr h="329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trike="noStrike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10/09/2025</a:t>
                      </a:r>
                    </a:p>
                  </a:txBody>
                  <a:tcPr marL="27674" marR="27674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Troubleshooting, performance , preparing for Linux+</a:t>
                      </a:r>
                    </a:p>
                  </a:txBody>
                  <a:tcPr marL="27674" marR="27674" marT="0" marB="0" anchor="ctr"/>
                </a:tc>
                <a:extLst>
                  <a:ext uri="{0D108BD9-81ED-4DB2-BD59-A6C34878D82A}">
                    <a16:rowId xmlns:a16="http://schemas.microsoft.com/office/drawing/2014/main" val="1203463295"/>
                  </a:ext>
                </a:extLst>
              </a:tr>
            </a:tbl>
          </a:graphicData>
        </a:graphic>
      </p:graphicFrame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345657" y="1181905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alt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2274BE-9EA5-4C31-A5F4-AF666394746A}"/>
              </a:ext>
            </a:extLst>
          </p:cNvPr>
          <p:cNvSpPr/>
          <p:nvPr/>
        </p:nvSpPr>
        <p:spPr>
          <a:xfrm>
            <a:off x="572521" y="1673216"/>
            <a:ext cx="36916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50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sym typeface="Wingdings" panose="05000000000000000000" pitchFamily="2" charset="2"/>
              </a:rPr>
              <a:t>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2AA8BD-D160-4053-0E04-D68BEFA9B7FC}"/>
              </a:ext>
            </a:extLst>
          </p:cNvPr>
          <p:cNvSpPr/>
          <p:nvPr/>
        </p:nvSpPr>
        <p:spPr>
          <a:xfrm>
            <a:off x="580141" y="2034844"/>
            <a:ext cx="36916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50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sym typeface="Wingdings" panose="05000000000000000000" pitchFamily="2" charset="2"/>
              </a:rPr>
              <a:t>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C05457-9397-8551-BA50-6CD8D6622782}"/>
              </a:ext>
            </a:extLst>
          </p:cNvPr>
          <p:cNvSpPr/>
          <p:nvPr/>
        </p:nvSpPr>
        <p:spPr>
          <a:xfrm>
            <a:off x="572521" y="1384675"/>
            <a:ext cx="36916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50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sym typeface="Wingdings" panose="05000000000000000000" pitchFamily="2" charset="2"/>
              </a:rPr>
              <a:t>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FFA08D-6111-67C7-111C-058B4D86DE21}"/>
              </a:ext>
            </a:extLst>
          </p:cNvPr>
          <p:cNvSpPr/>
          <p:nvPr/>
        </p:nvSpPr>
        <p:spPr>
          <a:xfrm>
            <a:off x="580141" y="2355521"/>
            <a:ext cx="36916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50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sym typeface="Wingdings" panose="05000000000000000000" pitchFamily="2" charset="2"/>
              </a:rPr>
              <a:t>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5CA33-8064-EA72-3F5C-3D2E60D773BE}"/>
              </a:ext>
            </a:extLst>
          </p:cNvPr>
          <p:cNvSpPr/>
          <p:nvPr/>
        </p:nvSpPr>
        <p:spPr>
          <a:xfrm>
            <a:off x="572521" y="2685013"/>
            <a:ext cx="36916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50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sym typeface="Wingdings" panose="05000000000000000000" pitchFamily="2" charset="2"/>
              </a:rPr>
              <a:t></a:t>
            </a:r>
            <a:endParaRPr lang="en-US" sz="13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47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FA6EF8-9439-40FB-B525-0B4524B9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</a:t>
            </a:r>
            <a:br>
              <a:rPr lang="en-US" dirty="0"/>
            </a:br>
            <a:r>
              <a:rPr lang="en-US" dirty="0"/>
              <a:t>Initialization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343E0-BB2D-43B1-8CB7-B2C3F9971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" name="Picture 2" descr="A white circle with red text&#10;&#10;AI-generated content may be incorrect.">
            <a:extLst>
              <a:ext uri="{FF2B5EF4-FFF2-40B4-BE49-F238E27FC236}">
                <a16:creationId xmlns:a16="http://schemas.microsoft.com/office/drawing/2014/main" id="{6A423B41-6797-D479-1B95-1CC75C4E7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434" y="1055506"/>
            <a:ext cx="2469056" cy="246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0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B2C3A-4020-8579-9D2A-378C69413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FD93F-8076-9365-0DCA-94B705880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The Boot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215B5-BD4A-BC3C-3DEF-1336BA4E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0270FD-C103-30EF-25EA-8682965D4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149" y="1592757"/>
            <a:ext cx="6122650" cy="2816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003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D693F-BEE0-226E-16C6-6F71E493E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FA7DC-97B5-D942-0662-315C12CAB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The GRUB2 Boot Loader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6A3FC-6B51-DF2A-0988-FC3FFD46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F2838B7-2D56-FCD8-CFB7-54CB45B859EB}"/>
              </a:ext>
            </a:extLst>
          </p:cNvPr>
          <p:cNvSpPr txBox="1">
            <a:spLocks/>
          </p:cNvSpPr>
          <p:nvPr/>
        </p:nvSpPr>
        <p:spPr>
          <a:xfrm>
            <a:off x="628650" y="1386564"/>
            <a:ext cx="8515350" cy="36545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/boot/grub2/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grub.cfg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(legacy BIOS)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/boot/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efi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/EFI/fedora/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grub.cfg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(UEFI BIOS)</a:t>
            </a:r>
          </a:p>
          <a:p>
            <a:pPr lvl="1"/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Supports secure boot via a Microsoft shim</a:t>
            </a:r>
            <a:endParaRPr lang="en-US" sz="2200" dirty="0">
              <a:solidFill>
                <a:srgbClr val="FF0000"/>
              </a:solidFill>
            </a:endParaRPr>
          </a:p>
          <a:p>
            <a:pPr lvl="1"/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Built by entries in /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etc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/default/grub &amp; /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etc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sz="2200" dirty="0" err="1">
                <a:solidFill>
                  <a:schemeClr val="tx2">
                    <a:lumMod val="75000"/>
                  </a:schemeClr>
                </a:solidFill>
              </a:rPr>
              <a:t>grub.d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/*</a:t>
            </a:r>
            <a:br>
              <a:rPr lang="en-US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	  </a:t>
            </a:r>
            <a:r>
              <a:rPr lang="en-US" dirty="0">
                <a:solidFill>
                  <a:srgbClr val="FF0000"/>
                </a:solidFill>
              </a:rPr>
              <a:t>vi /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/default/grub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(common options), then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   </a:t>
            </a:r>
            <a:r>
              <a:rPr lang="en-US" dirty="0">
                <a:solidFill>
                  <a:srgbClr val="FF0000"/>
                </a:solidFill>
              </a:rPr>
              <a:t>grub2-mkconfig -o /boot/grub2/</a:t>
            </a:r>
            <a:r>
              <a:rPr lang="en-US" dirty="0" err="1">
                <a:solidFill>
                  <a:srgbClr val="FF0000"/>
                </a:solidFill>
              </a:rPr>
              <a:t>grub.cfg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BootLoaderSpec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? Entries under /boot/loader/entries/*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GRUB2 corrupted?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grub2-install /dev/</a:t>
            </a:r>
            <a:r>
              <a:rPr lang="en-US" dirty="0" err="1">
                <a:solidFill>
                  <a:srgbClr val="FF0000"/>
                </a:solidFill>
              </a:rPr>
              <a:t>sda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(MBR/GPT) or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grub2-install /dev/sda1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(EFI System Partition)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03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A9E88-84FA-7469-BCA2-BC078727D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5B184-044A-3119-DA05-B65BB5D71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Daemon Initialization (legacy </a:t>
            </a:r>
            <a:r>
              <a:rPr lang="en-US" dirty="0" err="1"/>
              <a:t>SysV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CC8C6-8789-BAC4-BAC6-356BCDB4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86C231E-E6B9-41F8-0B44-F32FB94DC3DD}"/>
              </a:ext>
            </a:extLst>
          </p:cNvPr>
          <p:cNvSpPr txBox="1">
            <a:spLocks/>
          </p:cNvSpPr>
          <p:nvPr/>
        </p:nvSpPr>
        <p:spPr>
          <a:xfrm>
            <a:off x="628650" y="1386565"/>
            <a:ext cx="8515350" cy="3378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FA00B-9A13-4F04-4220-B1D681A2E9AE}"/>
              </a:ext>
            </a:extLst>
          </p:cNvPr>
          <p:cNvSpPr txBox="1">
            <a:spLocks/>
          </p:cNvSpPr>
          <p:nvPr/>
        </p:nvSpPr>
        <p:spPr>
          <a:xfrm>
            <a:off x="781050" y="1538965"/>
            <a:ext cx="8515350" cy="3378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</a:rPr>
              <a:t>runlevels</a:t>
            </a:r>
            <a:r>
              <a:rPr lang="en-US" sz="2000" dirty="0">
                <a:solidFill>
                  <a:schemeClr val="tx1"/>
                </a:solidFill>
              </a:rPr>
              <a:t> determine system state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en-US" sz="2000" dirty="0" err="1">
                <a:solidFill>
                  <a:schemeClr val="tx1"/>
                </a:solidFill>
              </a:rPr>
              <a:t>etc</a:t>
            </a:r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en-US" sz="2000" dirty="0" err="1">
                <a:solidFill>
                  <a:schemeClr val="tx1"/>
                </a:solidFill>
              </a:rPr>
              <a:t>inittab</a:t>
            </a:r>
            <a:r>
              <a:rPr lang="en-US" sz="2000" dirty="0">
                <a:solidFill>
                  <a:schemeClr val="tx1"/>
                </a:solidFill>
              </a:rPr>
              <a:t> (default </a:t>
            </a:r>
            <a:r>
              <a:rPr lang="en-US" sz="2000" dirty="0" err="1">
                <a:solidFill>
                  <a:schemeClr val="tx1"/>
                </a:solidFill>
              </a:rPr>
              <a:t>runlevel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 err="1">
                <a:solidFill>
                  <a:srgbClr val="FF0000"/>
                </a:solidFill>
              </a:rPr>
              <a:t>runlevel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 err="1">
                <a:solidFill>
                  <a:srgbClr val="FF0000"/>
                </a:solidFill>
              </a:rPr>
              <a:t>init</a:t>
            </a:r>
            <a:r>
              <a:rPr lang="en-US" sz="2000" dirty="0">
                <a:solidFill>
                  <a:srgbClr val="FF0000"/>
                </a:solidFill>
              </a:rPr>
              <a:t> 3 </a:t>
            </a:r>
            <a:r>
              <a:rPr lang="en-US" sz="2000" dirty="0">
                <a:solidFill>
                  <a:schemeClr val="tx1"/>
                </a:solidFill>
              </a:rPr>
              <a:t>or </a:t>
            </a:r>
            <a:r>
              <a:rPr lang="en-US" sz="2000" dirty="0" err="1">
                <a:solidFill>
                  <a:srgbClr val="FF0000"/>
                </a:solidFill>
              </a:rPr>
              <a:t>telinit</a:t>
            </a:r>
            <a:r>
              <a:rPr lang="en-US" sz="2000" dirty="0">
                <a:solidFill>
                  <a:srgbClr val="FF0000"/>
                </a:solidFill>
              </a:rPr>
              <a:t> 3</a:t>
            </a:r>
            <a:br>
              <a:rPr lang="en-US" sz="2800" dirty="0">
                <a:solidFill>
                  <a:schemeClr val="tx1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1A5800-ACF1-7D7E-423D-A3B110479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1624431"/>
            <a:ext cx="4068134" cy="293174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25781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93354-ABE5-FC19-AB3B-36DB90215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15F04-4148-3F8B-A2BC-4C40E2E88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Daemon Initialization (modern </a:t>
            </a:r>
            <a:r>
              <a:rPr lang="en-US" dirty="0" err="1"/>
              <a:t>Systemd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18E97-ACF7-BF90-58D1-97D698D9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F5B334-8CC2-AAF6-6B82-FFBAE0D5B154}"/>
              </a:ext>
            </a:extLst>
          </p:cNvPr>
          <p:cNvSpPr txBox="1">
            <a:spLocks/>
          </p:cNvSpPr>
          <p:nvPr/>
        </p:nvSpPr>
        <p:spPr>
          <a:xfrm>
            <a:off x="628649" y="1386565"/>
            <a:ext cx="4130919" cy="3378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Systemd</a:t>
            </a:r>
            <a:r>
              <a:rPr lang="en-US" dirty="0">
                <a:solidFill>
                  <a:schemeClr val="tx1"/>
                </a:solidFill>
              </a:rPr>
              <a:t> extends to all areas (or “units”) of Linux: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Daemons = service units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Runlevels</a:t>
            </a:r>
            <a:r>
              <a:rPr lang="en-US" dirty="0">
                <a:solidFill>
                  <a:schemeClr val="tx1"/>
                </a:solidFill>
              </a:rPr>
              <a:t> = target units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Others: mount units, timer units</a:t>
            </a:r>
          </a:p>
          <a:p>
            <a:pPr lvl="1"/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8087414-435F-C581-7D72-37DBC3754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325" y="1160113"/>
            <a:ext cx="3983262" cy="346319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58183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mpTIA Colors">
      <a:dk1>
        <a:sysClr val="windowText" lastClr="000000"/>
      </a:dk1>
      <a:lt1>
        <a:sysClr val="window" lastClr="FFFFFF"/>
      </a:lt1>
      <a:dk2>
        <a:srgbClr val="36434D"/>
      </a:dk2>
      <a:lt2>
        <a:srgbClr val="EEECE1"/>
      </a:lt2>
      <a:accent1>
        <a:srgbClr val="E01921"/>
      </a:accent1>
      <a:accent2>
        <a:srgbClr val="EC742A"/>
      </a:accent2>
      <a:accent3>
        <a:srgbClr val="F8A721"/>
      </a:accent3>
      <a:accent4>
        <a:srgbClr val="B7D110"/>
      </a:accent4>
      <a:accent5>
        <a:srgbClr val="008ABD"/>
      </a:accent5>
      <a:accent6>
        <a:srgbClr val="7F4B9A"/>
      </a:accent6>
      <a:hlink>
        <a:srgbClr val="E2161A"/>
      </a:hlink>
      <a:folHlink>
        <a:srgbClr val="5760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2161A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69727B"/>
          </a:solidFill>
          <a:headEnd type="none"/>
          <a:tailEnd type="none" w="lg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2CB5B8767C7745948A3559EF744C69" ma:contentTypeVersion="20" ma:contentTypeDescription="Create a new document." ma:contentTypeScope="" ma:versionID="beabf1da4472aaf6b69e22e6aefea9ab">
  <xsd:schema xmlns:xsd="http://www.w3.org/2001/XMLSchema" xmlns:xs="http://www.w3.org/2001/XMLSchema" xmlns:p="http://schemas.microsoft.com/office/2006/metadata/properties" xmlns:ns1="http://schemas.microsoft.com/sharepoint/v3" xmlns:ns2="c5a045cd-caed-4152-a4f5-04c1bd725e2d" xmlns:ns3="9ff2668b-3160-4a26-9ccd-5997767d9dca" targetNamespace="http://schemas.microsoft.com/office/2006/metadata/properties" ma:root="true" ma:fieldsID="49792f332b3258ccec7056023d04acf0" ns1:_="" ns2:_="" ns3:_="">
    <xsd:import namespace="http://schemas.microsoft.com/sharepoint/v3"/>
    <xsd:import namespace="c5a045cd-caed-4152-a4f5-04c1bd725e2d"/>
    <xsd:import namespace="9ff2668b-3160-4a26-9ccd-5997767d9d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1:_ip_UnifiedCompliancePolicyProperties" minOccurs="0"/>
                <xsd:element ref="ns1:_ip_UnifiedCompliancePolicyUIAc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a045cd-caed-4152-a4f5-04c1bd725e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27b08e0c-9838-438a-a46d-e871ec00c0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f2668b-3160-4a26-9ccd-5997767d9dc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92060ac0-81dd-4fc1-be9b-d5868cbde091}" ma:internalName="TaxCatchAll" ma:showField="CatchAllData" ma:web="9ff2668b-3160-4a26-9ccd-5997767d9d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lcf76f155ced4ddcb4097134ff3c332f xmlns="c5a045cd-caed-4152-a4f5-04c1bd725e2d">
      <Terms xmlns="http://schemas.microsoft.com/office/infopath/2007/PartnerControls"/>
    </lcf76f155ced4ddcb4097134ff3c332f>
    <_ip_UnifiedCompliancePolicyProperties xmlns="http://schemas.microsoft.com/sharepoint/v3" xsi:nil="true"/>
    <TaxCatchAll xmlns="9ff2668b-3160-4a26-9ccd-5997767d9dca" xsi:nil="true"/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09C2FD-DC2F-4B8B-9C06-1F7994B952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5a045cd-caed-4152-a4f5-04c1bd725e2d"/>
    <ds:schemaRef ds:uri="9ff2668b-3160-4a26-9ccd-5997767d9d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  <ds:schemaRef ds:uri="http://schemas.microsoft.com/sharepoint/v3"/>
    <ds:schemaRef ds:uri="c5a045cd-caed-4152-a4f5-04c1bd725e2d"/>
    <ds:schemaRef ds:uri="9ff2668b-3160-4a26-9ccd-5997767d9dc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26641</TotalTime>
  <Words>1862</Words>
  <Application>Microsoft Macintosh PowerPoint</Application>
  <PresentationFormat>On-screen Show (16:9)</PresentationFormat>
  <Paragraphs>196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Aptos</vt:lpstr>
      <vt:lpstr>Arial</vt:lpstr>
      <vt:lpstr>Calibri</vt:lpstr>
      <vt:lpstr>Wingdings</vt:lpstr>
      <vt:lpstr>Office Theme</vt:lpstr>
      <vt:lpstr>CompTIA Linux+ V8 TTT Session 5:</vt:lpstr>
      <vt:lpstr>PowerPoint Presentation</vt:lpstr>
      <vt:lpstr>Linux+ Team</vt:lpstr>
      <vt:lpstr>PowerPoint Presentation</vt:lpstr>
      <vt:lpstr>System  Initialization</vt:lpstr>
      <vt:lpstr>The Boot Process</vt:lpstr>
      <vt:lpstr>The GRUB2 Boot Loader</vt:lpstr>
      <vt:lpstr>Daemon Initialization (legacy SysV)</vt:lpstr>
      <vt:lpstr>Daemon Initialization (modern Systemd)</vt:lpstr>
      <vt:lpstr>Daemon Initialization (modern Systemd)</vt:lpstr>
      <vt:lpstr>Daemon Initialization (modern Systemd)</vt:lpstr>
      <vt:lpstr>System Initialization Logs</vt:lpstr>
      <vt:lpstr>Localization</vt:lpstr>
      <vt:lpstr>Time &amp; Timezone Localization</vt:lpstr>
      <vt:lpstr>Format Localization</vt:lpstr>
      <vt:lpstr>Format Localization</vt:lpstr>
      <vt:lpstr>Compression &amp; Backup</vt:lpstr>
      <vt:lpstr>Compression Utilities</vt:lpstr>
      <vt:lpstr>Compression Utilities (Lempel-Ziv algorithm)</vt:lpstr>
      <vt:lpstr>Compression Utilities (Burrows-Wheeler algorithm)</vt:lpstr>
      <vt:lpstr>Backup (tar)</vt:lpstr>
      <vt:lpstr>Backup (cpio &amp; dd)</vt:lpstr>
      <vt:lpstr>Software</vt:lpstr>
      <vt:lpstr>Compile From Source Code</vt:lpstr>
      <vt:lpstr>Red Hat Package Manager</vt:lpstr>
      <vt:lpstr>Red Hat Package Manager (dnf/yum)</vt:lpstr>
      <vt:lpstr>Debian Package Manager</vt:lpstr>
      <vt:lpstr>Debian Package Manager (apt/apt-get)</vt:lpstr>
      <vt:lpstr>Sandboxed Package Managers (Flatpak)</vt:lpstr>
      <vt:lpstr>Sandboxed Package Managers (Snap &amp; AppImage)</vt:lpstr>
      <vt:lpstr>Homework Labs</vt:lpstr>
      <vt:lpstr>Homework Labs</vt:lpstr>
      <vt:lpstr>Discussion time: Please type your questions in chat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Jason Eckert</cp:lastModifiedBy>
  <cp:revision>277</cp:revision>
  <cp:lastPrinted>2013-07-30T16:42:49Z</cp:lastPrinted>
  <dcterms:created xsi:type="dcterms:W3CDTF">2010-04-12T23:12:02Z</dcterms:created>
  <dcterms:modified xsi:type="dcterms:W3CDTF">2025-09-20T23:49:22Z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0x010100AA2CB5B8767C7745948A3559EF744C69</vt:lpwstr>
  </property>
  <property fmtid="{D5CDD505-2E9C-101B-9397-08002B2CF9AE}" pid="3" name="MediaServiceImageTags">
    <vt:lpwstr/>
  </property>
</Properties>
</file>