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handoutMasterIdLst>
    <p:handoutMasterId r:id="rId27"/>
  </p:handoutMasterIdLst>
  <p:sldIdLst>
    <p:sldId id="256" r:id="rId2"/>
    <p:sldId id="332" r:id="rId3"/>
    <p:sldId id="311" r:id="rId4"/>
    <p:sldId id="320" r:id="rId5"/>
    <p:sldId id="322" r:id="rId6"/>
    <p:sldId id="339" r:id="rId7"/>
    <p:sldId id="335" r:id="rId8"/>
    <p:sldId id="342" r:id="rId9"/>
    <p:sldId id="344" r:id="rId10"/>
    <p:sldId id="341" r:id="rId11"/>
    <p:sldId id="340" r:id="rId12"/>
    <p:sldId id="343" r:id="rId13"/>
    <p:sldId id="338" r:id="rId14"/>
    <p:sldId id="345" r:id="rId15"/>
    <p:sldId id="346" r:id="rId16"/>
    <p:sldId id="347" r:id="rId17"/>
    <p:sldId id="348" r:id="rId18"/>
    <p:sldId id="349" r:id="rId19"/>
    <p:sldId id="350" r:id="rId20"/>
    <p:sldId id="351" r:id="rId21"/>
    <p:sldId id="352" r:id="rId22"/>
    <p:sldId id="353" r:id="rId23"/>
    <p:sldId id="354" r:id="rId24"/>
    <p:sldId id="355" r:id="rId2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defTabSz="457200"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defTabSz="457200"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defTabSz="457200"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defTabSz="457200"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Objects="1">
      <p:cViewPr>
        <p:scale>
          <a:sx n="100" d="100"/>
          <a:sy n="100" d="100"/>
        </p:scale>
        <p:origin x="-7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0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6987919D-8358-4F7C-9962-46AB1EC3CC1A}" type="datetime1">
              <a:rPr lang="en-US"/>
              <a:pPr>
                <a:defRPr/>
              </a:pPr>
              <a:t>9/2/2014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E719BB4D-E494-43D3-9F66-73CA2509C002}" type="slidenum">
              <a:rPr lang="en-US"/>
              <a:pPr>
                <a:defRPr/>
              </a:pPr>
              <a:t>‹#›</a:t>
            </a:fld>
            <a:endParaRPr lang="en-US"/>
          </a:p>
        </p:txBody>
      </p:sp>
    </p:spTree>
    <p:extLst>
      <p:ext uri="{BB962C8B-B14F-4D97-AF65-F5344CB8AC3E}">
        <p14:creationId xmlns:p14="http://schemas.microsoft.com/office/powerpoint/2010/main" val="936198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E30A465D-E545-4DF0-8637-FB2EF648AB87}" type="datetime1">
              <a:rPr lang="en-US"/>
              <a:pPr>
                <a:defRPr/>
              </a:pPr>
              <a:t>9/2/2014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DC34F675-A525-4581-B74D-B8C7B80C9C87}" type="slidenum">
              <a:rPr lang="en-US"/>
              <a:pPr>
                <a:defRPr/>
              </a:pPr>
              <a:t>‹#›</a:t>
            </a:fld>
            <a:endParaRPr lang="en-US"/>
          </a:p>
        </p:txBody>
      </p:sp>
    </p:spTree>
    <p:extLst>
      <p:ext uri="{BB962C8B-B14F-4D97-AF65-F5344CB8AC3E}">
        <p14:creationId xmlns:p14="http://schemas.microsoft.com/office/powerpoint/2010/main" val="18272006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70" charset="-128"/>
        <a:cs typeface="ＭＳ Ｐゴシック" pitchFamily="7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US">
              <a:ea typeface="ＭＳ Ｐゴシック" pitchFamily="-72" charset="-128"/>
              <a:cs typeface="ＭＳ Ｐゴシック" pitchFamily="-72"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AA45AB8B-22ED-4F53-9363-A53D3E67A61F}" type="slidenum">
              <a:rPr lang="en-US" smtClean="0">
                <a:latin typeface="Arial" pitchFamily="-72" charset="0"/>
                <a:ea typeface="ＭＳ Ｐゴシック" pitchFamily="-72" charset="-128"/>
                <a:cs typeface="ＭＳ Ｐゴシック" pitchFamily="-72" charset="-128"/>
              </a:rPr>
              <a:pPr/>
              <a:t>2</a:t>
            </a:fld>
            <a:endParaRPr lang="en-US" smtClean="0">
              <a:latin typeface="Arial" pitchFamily="-72" charset="0"/>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US">
              <a:ea typeface="ＭＳ Ｐゴシック" pitchFamily="-72" charset="-128"/>
              <a:cs typeface="ＭＳ Ｐゴシック" pitchFamily="-72"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AA45AB8B-22ED-4F53-9363-A53D3E67A61F}" type="slidenum">
              <a:rPr lang="en-US" smtClean="0">
                <a:latin typeface="Arial" pitchFamily="-72" charset="0"/>
                <a:ea typeface="ＭＳ Ｐゴシック" pitchFamily="-72" charset="-128"/>
                <a:cs typeface="ＭＳ Ｐゴシック" pitchFamily="-72" charset="-128"/>
              </a:rPr>
              <a:pPr/>
              <a:t>21</a:t>
            </a:fld>
            <a:endParaRPr lang="en-US" smtClean="0">
              <a:latin typeface="Arial" pitchFamily="-72" charset="0"/>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4F675-A525-4581-B74D-B8C7B80C9C87}" type="slidenum">
              <a:rPr lang="en-US" smtClean="0"/>
              <a:pPr>
                <a:defRPr/>
              </a:pPr>
              <a:t>22</a:t>
            </a:fld>
            <a:endParaRPr lang="en-US"/>
          </a:p>
        </p:txBody>
      </p:sp>
    </p:spTree>
    <p:extLst>
      <p:ext uri="{BB962C8B-B14F-4D97-AF65-F5344CB8AC3E}">
        <p14:creationId xmlns:p14="http://schemas.microsoft.com/office/powerpoint/2010/main" val="322407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12165BE6-C194-47C8-B851-351EBFB552F1}" type="datetime1">
              <a:rPr lang="en-US"/>
              <a:pPr>
                <a:defRPr/>
              </a:pPr>
              <a:t>9/2/2014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07DB3B6-6742-465C-BACE-A8DDA75CEF2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D6B75D-D8DB-48AD-A71F-AA178BE43AFB}" type="datetime1">
              <a:rPr lang="en-US"/>
              <a:pPr>
                <a:defRPr/>
              </a:pPr>
              <a:t>9/2/2014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24B427B-1468-4E2B-A423-CC62527524B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6918B8C-3233-48EB-B58F-952B309FB25D}" type="datetime1">
              <a:rPr lang="en-US"/>
              <a:pPr>
                <a:defRPr/>
              </a:pPr>
              <a:t>9/2/2014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F7BCE169-9F2E-4592-9175-FFF7FE4EA0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F8A8B18-902D-4F52-818C-BC92B2124C34}" type="datetime1">
              <a:rPr lang="en-US"/>
              <a:pPr>
                <a:defRPr/>
              </a:pPr>
              <a:t>9/2/2014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B3656CF-1AD4-48A0-9A4B-C72FB685081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D7C41320-8468-49F9-B2C1-C0585C4A6CC1}" type="datetime1">
              <a:rPr lang="en-US"/>
              <a:pPr>
                <a:defRPr/>
              </a:pPr>
              <a:t>9/2/2014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47053BDA-4942-4849-94DB-584E0D7E8865}"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1ACAF07-CE9A-4F6A-A7FD-FCCA5F995F1D}" type="datetime1">
              <a:rPr lang="en-US"/>
              <a:pPr>
                <a:defRPr/>
              </a:pPr>
              <a:t>9/2/2014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9F56AC1-9237-4F87-8B97-74B40C53265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1BE99D79-F920-4152-9680-F8184059DE7E}" type="datetime1">
              <a:rPr lang="en-US"/>
              <a:pPr>
                <a:defRPr/>
              </a:pPr>
              <a:t>9/2/2014</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8A055E24-CE04-4DE6-B175-A335DA218B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2EA4480-F0E0-466A-BBCD-A09ABCAD9C22}" type="datetime1">
              <a:rPr lang="en-US"/>
              <a:pPr>
                <a:defRPr/>
              </a:pPr>
              <a:t>9/2/2014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FB865B3-FCD1-4DD9-95F3-C32AE87AF34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8A811EA-388F-4C8E-B922-0C98BEC3F5A6}" type="datetime1">
              <a:rPr lang="en-US"/>
              <a:pPr>
                <a:defRPr/>
              </a:pPr>
              <a:t>9/2/2014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6B76745D-635E-4DDF-9D13-DEE465AC11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EADBCEB-6B19-44B2-ADA1-58E8CCE905CC}" type="datetime1">
              <a:rPr lang="en-US"/>
              <a:pPr>
                <a:defRPr/>
              </a:pPr>
              <a:t>9/2/2014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A3562D5-8EA8-49CF-BBB2-EB5314564B8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CE11BA70-505A-4D4E-8086-1E35B76E98F4}" type="datetime1">
              <a:rPr lang="en-US"/>
              <a:pPr>
                <a:defRPr/>
              </a:pPr>
              <a:t>9/2/2014</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BEDFEF7-3BD3-4F1C-AF69-26D82B9359E1}"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Tw Cen MT" charset="-18"/>
                <a:ea typeface="ＭＳ Ｐゴシック" charset="-128"/>
                <a:cs typeface="ＭＳ Ｐゴシック" charset="-128"/>
              </a:defRPr>
            </a:lvl1pPr>
          </a:lstStyle>
          <a:p>
            <a:pPr>
              <a:defRPr/>
            </a:pPr>
            <a:fld id="{6895FC9E-BF5A-42C8-9D27-1BCEB94949A0}" type="datetime1">
              <a:rPr lang="en-US"/>
              <a:pPr>
                <a:defRPr/>
              </a:pPr>
              <a:t>9/2/2014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charset="-18"/>
                <a:ea typeface="ＭＳ Ｐゴシック" charset="-128"/>
                <a:cs typeface="ＭＳ Ｐゴシック" charset="-128"/>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charset="-18"/>
                <a:ea typeface="ＭＳ Ｐゴシック" charset="-128"/>
                <a:cs typeface="ＭＳ Ｐゴシック" charset="-128"/>
              </a:defRPr>
            </a:lvl1pPr>
          </a:lstStyle>
          <a:p>
            <a:pPr>
              <a:defRPr/>
            </a:pPr>
            <a:fld id="{8A8BF6D2-FD9C-45F9-8513-AA7E4D19D8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99" r:id="rId1"/>
    <p:sldLayoutId id="2147484098" r:id="rId2"/>
    <p:sldLayoutId id="2147484100" r:id="rId3"/>
    <p:sldLayoutId id="2147484097" r:id="rId4"/>
    <p:sldLayoutId id="2147484096" r:id="rId5"/>
    <p:sldLayoutId id="2147484095" r:id="rId6"/>
    <p:sldLayoutId id="2147484101" r:id="rId7"/>
    <p:sldLayoutId id="2147484094" r:id="rId8"/>
    <p:sldLayoutId id="2147484102" r:id="rId9"/>
    <p:sldLayoutId id="2147484093" r:id="rId10"/>
    <p:sldLayoutId id="2147484103"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pitchFamily="48" charset="-128"/>
          <a:cs typeface="ＭＳ Ｐゴシック" pitchFamily="48" charset="-128"/>
        </a:defRPr>
      </a:lvl1pPr>
      <a:lvl2pPr algn="l" rtl="0" eaLnBrk="0" fontAlgn="base" hangingPunct="0">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2pPr>
      <a:lvl3pPr algn="l" rtl="0" eaLnBrk="0" fontAlgn="base" hangingPunct="0">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3pPr>
      <a:lvl4pPr algn="l" rtl="0" eaLnBrk="0" fontAlgn="base" hangingPunct="0">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4pPr>
      <a:lvl5pPr algn="l" rtl="0" eaLnBrk="0" fontAlgn="base" hangingPunct="0">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5pPr>
      <a:lvl6pPr marL="457200" algn="l" rtl="0" fontAlgn="base">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6pPr>
      <a:lvl7pPr marL="914400" algn="l" rtl="0" fontAlgn="base">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7pPr>
      <a:lvl8pPr marL="1371600" algn="l" rtl="0" fontAlgn="base">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8pPr>
      <a:lvl9pPr marL="1828800" algn="l" rtl="0" fontAlgn="base">
        <a:spcBef>
          <a:spcPct val="0"/>
        </a:spcBef>
        <a:spcAft>
          <a:spcPct val="0"/>
        </a:spcAft>
        <a:defRPr sz="4400">
          <a:solidFill>
            <a:schemeClr val="tx2"/>
          </a:solidFill>
          <a:latin typeface="Tw Cen MT" pitchFamily="48" charset="-18"/>
          <a:ea typeface="ＭＳ Ｐゴシック" pitchFamily="48" charset="-128"/>
          <a:cs typeface="ＭＳ Ｐゴシック" pitchFamily="48" charset="-128"/>
        </a:defRPr>
      </a:lvl9pPr>
    </p:titleStyle>
    <p:bodyStyle>
      <a:lvl1pPr marL="319088" indent="-319088" algn="l" rtl="0" eaLnBrk="0" fontAlgn="base" hangingPunct="0">
        <a:spcBef>
          <a:spcPts val="700"/>
        </a:spcBef>
        <a:spcAft>
          <a:spcPct val="0"/>
        </a:spcAft>
        <a:buClr>
          <a:schemeClr val="accent2"/>
        </a:buClr>
        <a:buSzPct val="60000"/>
        <a:buFont typeface="Wingdings" pitchFamily="-72" charset="2"/>
        <a:buChar char=""/>
        <a:defRPr sz="2900" kern="1200">
          <a:solidFill>
            <a:schemeClr val="tx1"/>
          </a:solidFill>
          <a:latin typeface="+mn-lt"/>
          <a:ea typeface="ＭＳ Ｐゴシック" pitchFamily="48" charset="-128"/>
          <a:cs typeface="ＭＳ Ｐゴシック" pitchFamily="48" charset="-128"/>
        </a:defRPr>
      </a:lvl1pPr>
      <a:lvl2pPr marL="639763" indent="-273050" algn="l" rtl="0" eaLnBrk="0" fontAlgn="base" hangingPunct="0">
        <a:spcBef>
          <a:spcPts val="550"/>
        </a:spcBef>
        <a:spcAft>
          <a:spcPct val="0"/>
        </a:spcAft>
        <a:buClr>
          <a:schemeClr val="accent1"/>
        </a:buClr>
        <a:buSzPct val="70000"/>
        <a:buFont typeface="Wingdings 2" pitchFamily="-72" charset="2"/>
        <a:buChar char=""/>
        <a:defRPr sz="2600" kern="1200">
          <a:solidFill>
            <a:schemeClr val="tx1"/>
          </a:solidFill>
          <a:latin typeface="+mn-lt"/>
          <a:ea typeface="ＭＳ Ｐゴシック" pitchFamily="48" charset="-128"/>
          <a:cs typeface="+mn-cs"/>
        </a:defRPr>
      </a:lvl2pPr>
      <a:lvl3pPr marL="914400" indent="-228600" algn="l" rtl="0" eaLnBrk="0" fontAlgn="base" hangingPunct="0">
        <a:spcBef>
          <a:spcPts val="500"/>
        </a:spcBef>
        <a:spcAft>
          <a:spcPct val="0"/>
        </a:spcAft>
        <a:buClr>
          <a:schemeClr val="accent2"/>
        </a:buClr>
        <a:buSzPct val="75000"/>
        <a:buFont typeface="Wingdings" pitchFamily="-72" charset="2"/>
        <a:buChar char=""/>
        <a:defRPr sz="2300" kern="1200">
          <a:solidFill>
            <a:schemeClr val="tx1"/>
          </a:solidFill>
          <a:latin typeface="+mn-lt"/>
          <a:ea typeface="ＭＳ Ｐゴシック" pitchFamily="48" charset="-128"/>
          <a:cs typeface="+mn-cs"/>
        </a:defRPr>
      </a:lvl3pPr>
      <a:lvl4pPr marL="1371600" indent="-228600" algn="l" rtl="0" eaLnBrk="0" fontAlgn="base" hangingPunct="0">
        <a:spcBef>
          <a:spcPts val="400"/>
        </a:spcBef>
        <a:spcAft>
          <a:spcPct val="0"/>
        </a:spcAft>
        <a:buClr>
          <a:srgbClr val="A5AB81"/>
        </a:buClr>
        <a:buSzPct val="75000"/>
        <a:buFont typeface="Wingdings" pitchFamily="-72" charset="2"/>
        <a:buChar char=""/>
        <a:defRPr sz="2000" kern="1200">
          <a:solidFill>
            <a:schemeClr val="tx1"/>
          </a:solidFill>
          <a:latin typeface="+mn-lt"/>
          <a:ea typeface="ＭＳ Ｐゴシック" pitchFamily="48" charset="-128"/>
          <a:cs typeface="+mn-cs"/>
        </a:defRPr>
      </a:lvl4pPr>
      <a:lvl5pPr marL="1828800" indent="-228600" algn="l" rtl="0" eaLnBrk="0" fontAlgn="base" hangingPunct="0">
        <a:spcBef>
          <a:spcPts val="400"/>
        </a:spcBef>
        <a:spcAft>
          <a:spcPct val="0"/>
        </a:spcAft>
        <a:buClr>
          <a:srgbClr val="D8B25C"/>
        </a:buClr>
        <a:buSzPct val="65000"/>
        <a:buFont typeface="Wingdings" pitchFamily="-72" charset="2"/>
        <a:buChar char=""/>
        <a:defRPr sz="2000" kern="1200">
          <a:solidFill>
            <a:schemeClr val="tx1"/>
          </a:solidFill>
          <a:latin typeface="+mn-lt"/>
          <a:ea typeface="ＭＳ Ｐゴシック" pitchFamily="48"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1295400" y="1066800"/>
            <a:ext cx="7543800" cy="1828800"/>
          </a:xfrm>
        </p:spPr>
        <p:txBody>
          <a:bodyPr anchor="ctr"/>
          <a:lstStyle/>
          <a:p>
            <a:pPr algn="ctr" eaLnBrk="1" hangingPunct="1"/>
            <a:r>
              <a:rPr lang="en-US" sz="3800" cap="none" dirty="0" smtClean="0">
                <a:ea typeface="ＭＳ Ｐゴシック" pitchFamily="-72" charset="-128"/>
                <a:cs typeface="ＭＳ Ｐゴシック" pitchFamily="-72" charset="-128"/>
              </a:rPr>
              <a:t>Mission and Money: The Two-Good Framework and College Athletics</a:t>
            </a:r>
          </a:p>
        </p:txBody>
      </p:sp>
      <p:sp>
        <p:nvSpPr>
          <p:cNvPr id="15363" name="Subtitle 2"/>
          <p:cNvSpPr>
            <a:spLocks noGrp="1"/>
          </p:cNvSpPr>
          <p:nvPr>
            <p:ph type="subTitle" idx="1"/>
          </p:nvPr>
        </p:nvSpPr>
        <p:spPr>
          <a:xfrm>
            <a:off x="1143000" y="3810000"/>
            <a:ext cx="6629400" cy="1295400"/>
          </a:xfrm>
        </p:spPr>
        <p:txBody>
          <a:bodyPr>
            <a:normAutofit/>
          </a:bodyPr>
          <a:lstStyle/>
          <a:p>
            <a:pPr algn="ctr" eaLnBrk="1" hangingPunct="1">
              <a:lnSpc>
                <a:spcPct val="80000"/>
              </a:lnSpc>
            </a:pPr>
            <a:r>
              <a:rPr lang="en-US" sz="2800" dirty="0" smtClean="0">
                <a:solidFill>
                  <a:schemeClr val="bg1"/>
                </a:solidFill>
                <a:ea typeface="ＭＳ Ｐゴシック" pitchFamily="-72" charset="-128"/>
                <a:cs typeface="ＭＳ Ｐゴシック" pitchFamily="-72" charset="-128"/>
              </a:rPr>
              <a:t>EDLF 3420/5420</a:t>
            </a:r>
          </a:p>
          <a:p>
            <a:pPr algn="ctr" eaLnBrk="1" hangingPunct="1">
              <a:lnSpc>
                <a:spcPct val="80000"/>
              </a:lnSpc>
            </a:pPr>
            <a:r>
              <a:rPr lang="en-US" sz="2800" dirty="0" smtClean="0">
                <a:solidFill>
                  <a:schemeClr val="bg1"/>
                </a:solidFill>
                <a:ea typeface="ＭＳ Ｐゴシック" pitchFamily="-72" charset="-128"/>
                <a:cs typeface="ＭＳ Ｐゴシック" pitchFamily="-72" charset="-128"/>
              </a:rPr>
              <a:t>Fall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9036496" cy="990600"/>
          </a:xfrm>
        </p:spPr>
        <p:txBody>
          <a:bodyPr/>
          <a:lstStyle/>
          <a:p>
            <a:r>
              <a:rPr lang="en-US" sz="3200" dirty="0" smtClean="0"/>
              <a:t>Four-Year Average FBS Adjusted Graduation Gaps </a:t>
            </a:r>
            <a:r>
              <a:rPr lang="en-US" sz="3200" dirty="0"/>
              <a:t> </a:t>
            </a:r>
            <a:r>
              <a:rPr lang="en-US" sz="3200" dirty="0" smtClean="0"/>
              <a:t>Men’s Football – College Sport Research Institute</a:t>
            </a:r>
            <a:endParaRPr lang="en-US" sz="3200" dirty="0"/>
          </a:p>
        </p:txBody>
      </p:sp>
      <p:pic>
        <p:nvPicPr>
          <p:cNvPr id="4" name="Content Placeholder 3" descr="Screen Shot 2014-09-01 at 11.10.58 PM.png"/>
          <p:cNvPicPr>
            <a:picLocks noGrp="1" noChangeAspect="1"/>
          </p:cNvPicPr>
          <p:nvPr>
            <p:ph sz="quarter" idx="1"/>
          </p:nvPr>
        </p:nvPicPr>
        <p:blipFill>
          <a:blip r:embed="rId2">
            <a:extLst>
              <a:ext uri="{28A0092B-C50C-407E-A947-70E740481C1C}">
                <a14:useLocalDpi xmlns:a14="http://schemas.microsoft.com/office/drawing/2010/main" val="0"/>
              </a:ext>
            </a:extLst>
          </a:blip>
          <a:srcRect l="-37265" r="-37265"/>
          <a:stretch>
            <a:fillRect/>
          </a:stretch>
        </p:blipFill>
        <p:spPr>
          <a:xfrm>
            <a:off x="612648" y="1700808"/>
            <a:ext cx="8153400" cy="4495800"/>
          </a:xfrm>
        </p:spPr>
      </p:pic>
    </p:spTree>
    <p:extLst>
      <p:ext uri="{BB962C8B-B14F-4D97-AF65-F5344CB8AC3E}">
        <p14:creationId xmlns:p14="http://schemas.microsoft.com/office/powerpoint/2010/main" val="1537236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sz="2800" dirty="0" smtClean="0"/>
              <a:t>2012 Division I Men’s and Women’s Basketball AGG (2001-2004) 4-Class Cohort – College Sport Research Institute</a:t>
            </a:r>
            <a:endParaRPr lang="en-US" sz="2800" dirty="0"/>
          </a:p>
        </p:txBody>
      </p:sp>
      <p:pic>
        <p:nvPicPr>
          <p:cNvPr id="4" name="Content Placeholder 3" descr="Screen Shot 2014-09-01 at 11.04.59 PM.png"/>
          <p:cNvPicPr>
            <a:picLocks noGrp="1" noChangeAspect="1"/>
          </p:cNvPicPr>
          <p:nvPr>
            <p:ph sz="quarter" idx="1"/>
          </p:nvPr>
        </p:nvPicPr>
        <p:blipFill>
          <a:blip r:embed="rId2">
            <a:extLst>
              <a:ext uri="{28A0092B-C50C-407E-A947-70E740481C1C}">
                <a14:useLocalDpi xmlns:a14="http://schemas.microsoft.com/office/drawing/2010/main" val="0"/>
              </a:ext>
            </a:extLst>
          </a:blip>
          <a:srcRect l="-109550" r="-109550"/>
          <a:stretch>
            <a:fillRect/>
          </a:stretch>
        </p:blipFill>
        <p:spPr/>
      </p:pic>
    </p:spTree>
    <p:extLst>
      <p:ext uri="{BB962C8B-B14F-4D97-AF65-F5344CB8AC3E}">
        <p14:creationId xmlns:p14="http://schemas.microsoft.com/office/powerpoint/2010/main" val="220917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&gt;Clicker </a:t>
            </a:r>
            <a:r>
              <a:rPr lang="en-US" dirty="0" smtClean="0"/>
              <a:t>Question</a:t>
            </a:r>
            <a:endParaRPr lang="en-US" dirty="0"/>
          </a:p>
        </p:txBody>
      </p:sp>
      <p:sp>
        <p:nvSpPr>
          <p:cNvPr id="3" name="Content Placeholder 2"/>
          <p:cNvSpPr>
            <a:spLocks noGrp="1"/>
          </p:cNvSpPr>
          <p:nvPr>
            <p:ph sz="quarter" idx="1"/>
          </p:nvPr>
        </p:nvSpPr>
        <p:spPr/>
        <p:txBody>
          <a:bodyPr/>
          <a:lstStyle/>
          <a:p>
            <a:pPr marL="0" indent="0">
              <a:buNone/>
            </a:pPr>
            <a:r>
              <a:rPr lang="en-US" sz="2200" dirty="0">
                <a:solidFill>
                  <a:srgbClr val="FF0000"/>
                </a:solidFill>
              </a:rPr>
              <a:t>Indicate the extent to which you agree with the following statement. </a:t>
            </a:r>
            <a:r>
              <a:rPr lang="en-US" sz="2200" dirty="0"/>
              <a:t> </a:t>
            </a:r>
          </a:p>
          <a:p>
            <a:pPr marL="0" indent="0">
              <a:buNone/>
            </a:pPr>
            <a:r>
              <a:rPr lang="en-US" dirty="0" smtClean="0"/>
              <a:t>Academic Graduation Gaps for student athletes should be a significant concern of university leaders.</a:t>
            </a:r>
          </a:p>
          <a:p>
            <a:r>
              <a:rPr lang="en-US" sz="2800" dirty="0" smtClean="0"/>
              <a:t>A</a:t>
            </a:r>
            <a:r>
              <a:rPr lang="en-US" sz="2800" dirty="0"/>
              <a:t>. Strongly Agree</a:t>
            </a:r>
          </a:p>
          <a:p>
            <a:r>
              <a:rPr lang="en-US" sz="2800" dirty="0"/>
              <a:t>B. Agree</a:t>
            </a:r>
          </a:p>
          <a:p>
            <a:r>
              <a:rPr lang="en-US" sz="2800" dirty="0"/>
              <a:t>C. Undecided</a:t>
            </a:r>
          </a:p>
          <a:p>
            <a:r>
              <a:rPr lang="en-US" sz="2800" dirty="0"/>
              <a:t>D. Disagree</a:t>
            </a:r>
          </a:p>
          <a:p>
            <a:r>
              <a:rPr lang="en-US" sz="2800" dirty="0"/>
              <a:t>E. Strongly Disagree</a:t>
            </a:r>
          </a:p>
          <a:p>
            <a:endParaRPr lang="en-US" dirty="0"/>
          </a:p>
        </p:txBody>
      </p:sp>
    </p:spTree>
    <p:extLst>
      <p:ext uri="{BB962C8B-B14F-4D97-AF65-F5344CB8AC3E}">
        <p14:creationId xmlns:p14="http://schemas.microsoft.com/office/powerpoint/2010/main" val="450698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Intercollegiate Athletics: Mission And/Or Money?</a:t>
            </a:r>
            <a:endParaRPr lang="en-US" sz="3200" dirty="0"/>
          </a:p>
        </p:txBody>
      </p:sp>
      <p:sp>
        <p:nvSpPr>
          <p:cNvPr id="3" name="Content Placeholder 2"/>
          <p:cNvSpPr>
            <a:spLocks noGrp="1"/>
          </p:cNvSpPr>
          <p:nvPr>
            <p:ph sz="quarter" idx="1"/>
          </p:nvPr>
        </p:nvSpPr>
        <p:spPr>
          <a:xfrm>
            <a:off x="152400" y="1600200"/>
            <a:ext cx="8839200" cy="5715000"/>
          </a:xfrm>
        </p:spPr>
        <p:txBody>
          <a:bodyPr/>
          <a:lstStyle/>
          <a:p>
            <a:pPr marL="0" lvl="0" indent="0">
              <a:spcBef>
                <a:spcPts val="0"/>
              </a:spcBef>
              <a:buNone/>
            </a:pPr>
            <a:endParaRPr lang="en-US" sz="2400" dirty="0" smtClean="0"/>
          </a:p>
          <a:p>
            <a:pPr marL="0" lvl="0" indent="0">
              <a:spcBef>
                <a:spcPts val="0"/>
              </a:spcBef>
              <a:buNone/>
            </a:pPr>
            <a:r>
              <a:rPr lang="en-US" sz="2400" dirty="0" smtClean="0"/>
              <a:t>“Viewing intercollegiate athletics as a whole, our conclusion is that the pursuit of both mission and money matter in explaining schools’ actions.  But it is clear also that football and men’s basketball in the highly competitive Division 1(and Division 1A) schools are best understood as </a:t>
            </a:r>
            <a:r>
              <a:rPr lang="en-US" sz="2400" b="1" i="1" dirty="0" smtClean="0"/>
              <a:t>revenue driven</a:t>
            </a:r>
            <a:r>
              <a:rPr lang="en-US" sz="2400" dirty="0" smtClean="0"/>
              <a:t>.  In that sense, those schools are like private firms, seeking profit from those sports.  Other sports, and even football and basketball at schools where competitive measures and athlete recruitment are far more restricted – in particular at the NCAA Division III schools – can be understood as </a:t>
            </a:r>
            <a:r>
              <a:rPr lang="en-US" sz="2400" b="1" i="1" dirty="0" smtClean="0"/>
              <a:t>mission driven</a:t>
            </a:r>
            <a:r>
              <a:rPr lang="en-US" sz="2400" dirty="0" smtClean="0"/>
              <a:t>, operating with no prospect of financial profit and indeed, deemed worthy of subsidization.”</a:t>
            </a:r>
          </a:p>
          <a:p>
            <a:pPr marL="0" lvl="0" indent="0" algn="r">
              <a:spcBef>
                <a:spcPts val="0"/>
              </a:spcBef>
              <a:buNone/>
            </a:pPr>
            <a:r>
              <a:rPr lang="en-US" sz="2400" dirty="0" smtClean="0"/>
              <a:t> </a:t>
            </a:r>
            <a:r>
              <a:rPr lang="en-US" sz="2400" dirty="0" err="1" smtClean="0"/>
              <a:t>Weisbrod</a:t>
            </a:r>
            <a:r>
              <a:rPr lang="en-US" sz="2400" dirty="0" smtClean="0"/>
              <a:t> et al., 2008, p. 249-50.</a:t>
            </a:r>
          </a:p>
          <a:p>
            <a:pPr>
              <a:buNone/>
            </a:pPr>
            <a:r>
              <a:rPr lang="en-US" sz="2800" dirty="0" smtClean="0"/>
              <a:t> </a:t>
            </a:r>
          </a:p>
          <a:p>
            <a:pPr>
              <a:buNone/>
            </a:pP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1295400" y="1066800"/>
            <a:ext cx="7543800" cy="1828800"/>
          </a:xfrm>
        </p:spPr>
        <p:txBody>
          <a:bodyPr anchor="ctr"/>
          <a:lstStyle/>
          <a:p>
            <a:pPr algn="ctr" eaLnBrk="1" hangingPunct="1"/>
            <a:r>
              <a:rPr lang="en-US" sz="3800" cap="none" dirty="0" smtClean="0">
                <a:ea typeface="ＭＳ Ｐゴシック" pitchFamily="-72" charset="-128"/>
                <a:cs typeface="ＭＳ Ｐゴシック" pitchFamily="-72" charset="-128"/>
              </a:rPr>
              <a:t>The Bigness of Big Time</a:t>
            </a:r>
          </a:p>
        </p:txBody>
      </p:sp>
      <p:sp>
        <p:nvSpPr>
          <p:cNvPr id="15363" name="Subtitle 2"/>
          <p:cNvSpPr>
            <a:spLocks noGrp="1"/>
          </p:cNvSpPr>
          <p:nvPr>
            <p:ph type="subTitle" idx="1"/>
          </p:nvPr>
        </p:nvSpPr>
        <p:spPr>
          <a:xfrm>
            <a:off x="1143000" y="3810000"/>
            <a:ext cx="6629400" cy="1295400"/>
          </a:xfrm>
        </p:spPr>
        <p:txBody>
          <a:bodyPr>
            <a:normAutofit/>
          </a:bodyPr>
          <a:lstStyle/>
          <a:p>
            <a:pPr algn="ctr" eaLnBrk="1" hangingPunct="1">
              <a:lnSpc>
                <a:spcPct val="80000"/>
              </a:lnSpc>
            </a:pPr>
            <a:r>
              <a:rPr lang="en-US" sz="2400" dirty="0" smtClean="0">
                <a:solidFill>
                  <a:schemeClr val="bg1"/>
                </a:solidFill>
                <a:ea typeface="ＭＳ Ｐゴシック" pitchFamily="-72" charset="-128"/>
                <a:cs typeface="ＭＳ Ｐゴシック" pitchFamily="-72" charset="-128"/>
              </a:rPr>
              <a:t>EDLF 3420/5420</a:t>
            </a:r>
          </a:p>
          <a:p>
            <a:pPr algn="ctr" eaLnBrk="1" hangingPunct="1">
              <a:lnSpc>
                <a:spcPct val="80000"/>
              </a:lnSpc>
            </a:pPr>
            <a:r>
              <a:rPr lang="en-US" sz="2400" dirty="0" smtClean="0">
                <a:solidFill>
                  <a:schemeClr val="bg1"/>
                </a:solidFill>
                <a:ea typeface="ＭＳ Ｐゴシック" pitchFamily="-72" charset="-128"/>
                <a:cs typeface="ＭＳ Ｐゴシック" pitchFamily="-72" charset="-128"/>
              </a:rPr>
              <a:t>Athletics in the University</a:t>
            </a:r>
          </a:p>
          <a:p>
            <a:pPr algn="ctr" eaLnBrk="1" hangingPunct="1">
              <a:lnSpc>
                <a:spcPct val="80000"/>
              </a:lnSpc>
            </a:pPr>
            <a:r>
              <a:rPr lang="en-US" sz="2400" dirty="0" smtClean="0">
                <a:solidFill>
                  <a:schemeClr val="bg1"/>
                </a:solidFill>
                <a:ea typeface="ＭＳ Ｐゴシック" pitchFamily="-72" charset="-128"/>
                <a:cs typeface="ＭＳ Ｐゴシック" pitchFamily="-72" charset="-128"/>
              </a:rPr>
              <a:t>Fall 2014</a:t>
            </a:r>
          </a:p>
        </p:txBody>
      </p:sp>
    </p:spTree>
    <p:extLst>
      <p:ext uri="{BB962C8B-B14F-4D97-AF65-F5344CB8AC3E}">
        <p14:creationId xmlns:p14="http://schemas.microsoft.com/office/powerpoint/2010/main" val="3388325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&gt;Clicker question</a:t>
            </a:r>
            <a:endParaRPr lang="en-US" dirty="0"/>
          </a:p>
        </p:txBody>
      </p:sp>
      <p:sp>
        <p:nvSpPr>
          <p:cNvPr id="3" name="Content Placeholder 2"/>
          <p:cNvSpPr>
            <a:spLocks noGrp="1"/>
          </p:cNvSpPr>
          <p:nvPr>
            <p:ph sz="quarter" idx="1"/>
          </p:nvPr>
        </p:nvSpPr>
        <p:spPr/>
        <p:txBody>
          <a:bodyPr/>
          <a:lstStyle/>
          <a:p>
            <a:pPr marL="0" indent="0">
              <a:buNone/>
            </a:pPr>
            <a:r>
              <a:rPr lang="en-US" dirty="0" smtClean="0"/>
              <a:t>Which of the following was the first sport played between American universities?</a:t>
            </a:r>
          </a:p>
          <a:p>
            <a:pPr marL="514350" indent="-514350">
              <a:buAutoNum type="alphaUcPeriod"/>
            </a:pPr>
            <a:r>
              <a:rPr lang="en-US" dirty="0" smtClean="0"/>
              <a:t>Baseball</a:t>
            </a:r>
          </a:p>
          <a:p>
            <a:pPr marL="514350" indent="-514350">
              <a:buAutoNum type="alphaUcPeriod"/>
            </a:pPr>
            <a:r>
              <a:rPr lang="en-US" dirty="0" smtClean="0"/>
              <a:t>Basketball</a:t>
            </a:r>
          </a:p>
          <a:p>
            <a:pPr marL="514350" indent="-514350">
              <a:buFont typeface="Wingdings" pitchFamily="-72" charset="2"/>
              <a:buAutoNum type="alphaUcPeriod"/>
            </a:pPr>
            <a:r>
              <a:rPr lang="en-US" dirty="0"/>
              <a:t>Boat </a:t>
            </a:r>
            <a:r>
              <a:rPr lang="en-US" dirty="0" smtClean="0"/>
              <a:t>racing</a:t>
            </a:r>
          </a:p>
          <a:p>
            <a:pPr marL="514350" indent="-514350">
              <a:buFont typeface="Wingdings" pitchFamily="-72" charset="2"/>
              <a:buAutoNum type="alphaUcPeriod"/>
            </a:pPr>
            <a:r>
              <a:rPr lang="en-US" dirty="0" smtClean="0"/>
              <a:t>Football</a:t>
            </a:r>
          </a:p>
          <a:p>
            <a:pPr marL="514350" indent="-514350">
              <a:buAutoNum type="alphaUcPeriod"/>
            </a:pPr>
            <a:r>
              <a:rPr lang="en-US" dirty="0" smtClean="0"/>
              <a:t>Track and field</a:t>
            </a:r>
            <a:endParaRPr lang="en-US" dirty="0"/>
          </a:p>
        </p:txBody>
      </p:sp>
    </p:spTree>
    <p:extLst>
      <p:ext uri="{BB962C8B-B14F-4D97-AF65-F5344CB8AC3E}">
        <p14:creationId xmlns:p14="http://schemas.microsoft.com/office/powerpoint/2010/main" val="334257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Strikingly similar throughout history</a:t>
            </a:r>
            <a:endParaRPr lang="en-US" dirty="0"/>
          </a:p>
        </p:txBody>
      </p:sp>
      <p:sp>
        <p:nvSpPr>
          <p:cNvPr id="3" name="Content Placeholder 2"/>
          <p:cNvSpPr>
            <a:spLocks noGrp="1"/>
          </p:cNvSpPr>
          <p:nvPr>
            <p:ph sz="quarter" idx="1"/>
          </p:nvPr>
        </p:nvSpPr>
        <p:spPr/>
        <p:txBody>
          <a:bodyPr/>
          <a:lstStyle/>
          <a:p>
            <a:pPr marL="0" indent="0">
              <a:buNone/>
            </a:pPr>
            <a:r>
              <a:rPr lang="en-US" dirty="0" smtClean="0"/>
              <a:t>Many aspects were established by 1929</a:t>
            </a:r>
          </a:p>
          <a:p>
            <a:r>
              <a:rPr lang="en-US" dirty="0"/>
              <a:t>R</a:t>
            </a:r>
            <a:r>
              <a:rPr lang="en-US" dirty="0" smtClean="0"/>
              <a:t>ules</a:t>
            </a:r>
          </a:p>
          <a:p>
            <a:r>
              <a:rPr lang="en-US" dirty="0" smtClean="0"/>
              <a:t>Fight songs</a:t>
            </a:r>
          </a:p>
          <a:p>
            <a:r>
              <a:rPr lang="en-US" dirty="0" smtClean="0"/>
              <a:t>School colors</a:t>
            </a:r>
          </a:p>
          <a:p>
            <a:r>
              <a:rPr lang="en-US" dirty="0" smtClean="0"/>
              <a:t>Mascots</a:t>
            </a:r>
          </a:p>
          <a:p>
            <a:r>
              <a:rPr lang="en-US" dirty="0" smtClean="0"/>
              <a:t>Stadiums</a:t>
            </a:r>
          </a:p>
          <a:p>
            <a:pPr marL="0" indent="0">
              <a:buNone/>
            </a:pPr>
            <a:endParaRPr lang="en-US" dirty="0" smtClean="0"/>
          </a:p>
        </p:txBody>
      </p:sp>
      <p:sp>
        <p:nvSpPr>
          <p:cNvPr id="4" name="Content Placeholder 3"/>
          <p:cNvSpPr>
            <a:spLocks noGrp="1"/>
          </p:cNvSpPr>
          <p:nvPr>
            <p:ph sz="quarter" idx="2"/>
          </p:nvPr>
        </p:nvSpPr>
        <p:spPr/>
        <p:txBody>
          <a:bodyPr/>
          <a:lstStyle/>
          <a:p>
            <a:pPr marL="0" indent="0">
              <a:buNone/>
            </a:pPr>
            <a:r>
              <a:rPr lang="en-US" dirty="0"/>
              <a:t>College athletics hotly </a:t>
            </a:r>
            <a:r>
              <a:rPr lang="en-US" dirty="0" smtClean="0"/>
              <a:t>debated in 1920s</a:t>
            </a:r>
            <a:endParaRPr lang="en-US" dirty="0"/>
          </a:p>
          <a:p>
            <a:r>
              <a:rPr lang="en-US" dirty="0" smtClean="0"/>
              <a:t>Commercialization</a:t>
            </a:r>
          </a:p>
          <a:p>
            <a:r>
              <a:rPr lang="en-US" dirty="0" smtClean="0"/>
              <a:t>Lack </a:t>
            </a:r>
            <a:r>
              <a:rPr lang="en-US" dirty="0"/>
              <a:t>of faculty </a:t>
            </a:r>
            <a:r>
              <a:rPr lang="en-US" dirty="0" smtClean="0"/>
              <a:t>control</a:t>
            </a:r>
          </a:p>
          <a:p>
            <a:r>
              <a:rPr lang="en-US" dirty="0" smtClean="0"/>
              <a:t>Inattention to the academic missions</a:t>
            </a:r>
          </a:p>
          <a:p>
            <a:r>
              <a:rPr lang="en-US" dirty="0" smtClean="0"/>
              <a:t>Coaches’ salaries</a:t>
            </a:r>
            <a:endParaRPr lang="en-US" dirty="0"/>
          </a:p>
          <a:p>
            <a:endParaRPr lang="en-US" dirty="0"/>
          </a:p>
        </p:txBody>
      </p:sp>
    </p:spTree>
    <p:extLst>
      <p:ext uri="{BB962C8B-B14F-4D97-AF65-F5344CB8AC3E}">
        <p14:creationId xmlns:p14="http://schemas.microsoft.com/office/powerpoint/2010/main" val="141932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Elite Participation</a:t>
            </a:r>
            <a:endParaRPr lang="en-US" dirty="0"/>
          </a:p>
        </p:txBody>
      </p:sp>
      <p:sp>
        <p:nvSpPr>
          <p:cNvPr id="3" name="Content Placeholder 2"/>
          <p:cNvSpPr>
            <a:spLocks noGrp="1"/>
          </p:cNvSpPr>
          <p:nvPr>
            <p:ph sz="quarter" idx="1"/>
          </p:nvPr>
        </p:nvSpPr>
        <p:spPr>
          <a:xfrm>
            <a:off x="612648" y="1828800"/>
            <a:ext cx="8531352" cy="4495800"/>
          </a:xfrm>
        </p:spPr>
        <p:txBody>
          <a:bodyPr/>
          <a:lstStyle/>
          <a:p>
            <a:r>
              <a:rPr lang="en-US" sz="3200" dirty="0" smtClean="0"/>
              <a:t>Of the 100 biggest names in college football in 1920, 60 were ranked in the top 100 in 2009</a:t>
            </a:r>
          </a:p>
          <a:p>
            <a:r>
              <a:rPr lang="en-US" sz="3200" dirty="0" smtClean="0"/>
              <a:t>Of the other 40, 33 still have football teams</a:t>
            </a:r>
          </a:p>
          <a:p>
            <a:r>
              <a:rPr lang="en-US" sz="3200" dirty="0" smtClean="0"/>
              <a:t>In 2009, University of Michigan played 5 teams that were also on its schedule in 1929</a:t>
            </a:r>
          </a:p>
          <a:p>
            <a:r>
              <a:rPr lang="en-US" sz="3200" dirty="0" smtClean="0"/>
              <a:t>College football has become firmly established as “an iconic feature of popular devotion.”</a:t>
            </a:r>
          </a:p>
          <a:p>
            <a:pPr>
              <a:buNone/>
            </a:pPr>
            <a:endParaRPr lang="en-US" sz="2800" dirty="0"/>
          </a:p>
        </p:txBody>
      </p:sp>
    </p:spTree>
    <p:extLst>
      <p:ext uri="{BB962C8B-B14F-4D97-AF65-F5344CB8AC3E}">
        <p14:creationId xmlns:p14="http://schemas.microsoft.com/office/powerpoint/2010/main" val="126493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NCAA</a:t>
            </a:r>
            <a:endParaRPr lang="en-US" dirty="0"/>
          </a:p>
        </p:txBody>
      </p:sp>
      <p:sp>
        <p:nvSpPr>
          <p:cNvPr id="3" name="Content Placeholder 2"/>
          <p:cNvSpPr>
            <a:spLocks noGrp="1"/>
          </p:cNvSpPr>
          <p:nvPr>
            <p:ph sz="quarter" idx="1"/>
          </p:nvPr>
        </p:nvSpPr>
        <p:spPr>
          <a:xfrm>
            <a:off x="612648" y="1828800"/>
            <a:ext cx="8531352" cy="4495800"/>
          </a:xfrm>
        </p:spPr>
        <p:txBody>
          <a:bodyPr/>
          <a:lstStyle/>
          <a:p>
            <a:r>
              <a:rPr lang="en-US" sz="3200" dirty="0" smtClean="0"/>
              <a:t>In 1906, established to regulate football injuries</a:t>
            </a:r>
          </a:p>
          <a:p>
            <a:r>
              <a:rPr lang="en-US" sz="3200" dirty="0" smtClean="0"/>
              <a:t>NCAA strictly controlled televised college football games</a:t>
            </a:r>
          </a:p>
          <a:p>
            <a:r>
              <a:rPr lang="en-US" sz="3200" dirty="0" smtClean="0"/>
              <a:t>In 1984, Supreme Court ruled NCAA was engaged in an illegal monopoly</a:t>
            </a:r>
          </a:p>
          <a:p>
            <a:pPr>
              <a:buNone/>
            </a:pPr>
            <a:endParaRPr lang="en-US" sz="2800" dirty="0"/>
          </a:p>
        </p:txBody>
      </p:sp>
    </p:spTree>
    <p:extLst>
      <p:ext uri="{BB962C8B-B14F-4D97-AF65-F5344CB8AC3E}">
        <p14:creationId xmlns:p14="http://schemas.microsoft.com/office/powerpoint/2010/main" val="375509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a:t>&gt;Clicker Q</a:t>
            </a:r>
            <a:r>
              <a:rPr lang="en-US" dirty="0" smtClean="0"/>
              <a:t>uestion</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Do you follow the NCAA men’s basketball championship tournament?</a:t>
            </a:r>
          </a:p>
          <a:p>
            <a:pPr marL="514350" indent="-514350">
              <a:buAutoNum type="alphaUcPeriod"/>
            </a:pPr>
            <a:r>
              <a:rPr lang="en-US" sz="3200" dirty="0" smtClean="0"/>
              <a:t>Never</a:t>
            </a:r>
          </a:p>
          <a:p>
            <a:pPr marL="514350" indent="-514350">
              <a:buAutoNum type="alphaUcPeriod"/>
            </a:pPr>
            <a:r>
              <a:rPr lang="en-US" sz="3200" dirty="0" smtClean="0"/>
              <a:t>Rarely</a:t>
            </a:r>
          </a:p>
          <a:p>
            <a:pPr marL="514350" indent="-514350">
              <a:buAutoNum type="alphaUcPeriod"/>
            </a:pPr>
            <a:r>
              <a:rPr lang="en-US" sz="3200" dirty="0" smtClean="0"/>
              <a:t>Sometimes</a:t>
            </a:r>
          </a:p>
          <a:p>
            <a:pPr marL="514350" indent="-514350">
              <a:buAutoNum type="alphaUcPeriod"/>
            </a:pPr>
            <a:r>
              <a:rPr lang="en-US" sz="3200" dirty="0" smtClean="0"/>
              <a:t>Often</a:t>
            </a:r>
          </a:p>
          <a:p>
            <a:pPr marL="514350" indent="-514350">
              <a:buAutoNum type="alphaUcPeriod"/>
            </a:pPr>
            <a:r>
              <a:rPr lang="en-US" sz="3200" dirty="0" smtClean="0"/>
              <a:t>Always</a:t>
            </a:r>
          </a:p>
        </p:txBody>
      </p:sp>
      <p:sp>
        <p:nvSpPr>
          <p:cNvPr id="4" name="TextBox 3"/>
          <p:cNvSpPr txBox="1"/>
          <p:nvPr/>
        </p:nvSpPr>
        <p:spPr>
          <a:xfrm>
            <a:off x="4721585" y="683765"/>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8722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0"/>
            <a:ext cx="8153400" cy="1219200"/>
          </a:xfrm>
        </p:spPr>
        <p:txBody>
          <a:bodyPr/>
          <a:lstStyle/>
          <a:p>
            <a:pPr algn="ctr"/>
            <a:r>
              <a:rPr lang="en-US" dirty="0" smtClean="0">
                <a:ea typeface="ＭＳ Ｐゴシック" pitchFamily="-72" charset="-128"/>
                <a:cs typeface="ＭＳ Ｐゴシック" pitchFamily="-72" charset="-128"/>
              </a:rPr>
              <a:t>The Two-Good Framework: </a:t>
            </a:r>
            <a:br>
              <a:rPr lang="en-US" dirty="0" smtClean="0">
                <a:ea typeface="ＭＳ Ｐゴシック" pitchFamily="-72" charset="-128"/>
                <a:cs typeface="ＭＳ Ｐゴシック" pitchFamily="-72" charset="-128"/>
              </a:rPr>
            </a:br>
            <a:r>
              <a:rPr lang="en-US" dirty="0" smtClean="0">
                <a:ea typeface="ＭＳ Ｐゴシック" pitchFamily="-72" charset="-128"/>
                <a:cs typeface="ＭＳ Ｐゴシック" pitchFamily="-72" charset="-128"/>
              </a:rPr>
              <a:t>Mission and Money</a:t>
            </a:r>
          </a:p>
        </p:txBody>
      </p:sp>
      <p:sp>
        <p:nvSpPr>
          <p:cNvPr id="20483" name="Content Placeholder 2"/>
          <p:cNvSpPr>
            <a:spLocks noGrp="1"/>
          </p:cNvSpPr>
          <p:nvPr>
            <p:ph sz="quarter" idx="1"/>
          </p:nvPr>
        </p:nvSpPr>
        <p:spPr>
          <a:xfrm>
            <a:off x="612775" y="1600200"/>
            <a:ext cx="8153400" cy="5029200"/>
          </a:xfrm>
        </p:spPr>
        <p:txBody>
          <a:bodyPr/>
          <a:lstStyle/>
          <a:p>
            <a:r>
              <a:rPr lang="en-US" sz="3000" dirty="0" smtClean="0">
                <a:ea typeface="ＭＳ Ｐゴシック" pitchFamily="-72" charset="-128"/>
                <a:cs typeface="ＭＳ Ｐゴシック" pitchFamily="-72" charset="-128"/>
              </a:rPr>
              <a:t>“Every college and university is some combination of a socially conscious provider of educational services (</a:t>
            </a:r>
            <a:r>
              <a:rPr lang="en-US" sz="3000" i="1" dirty="0" smtClean="0">
                <a:ea typeface="ＭＳ Ｐゴシック" pitchFamily="-72" charset="-128"/>
                <a:cs typeface="ＭＳ Ｐゴシック" pitchFamily="-72" charset="-128"/>
              </a:rPr>
              <a:t>mission</a:t>
            </a:r>
            <a:r>
              <a:rPr lang="en-US" sz="3000" dirty="0" smtClean="0">
                <a:ea typeface="ＭＳ Ｐゴシック" pitchFamily="-72" charset="-128"/>
                <a:cs typeface="ＭＳ Ｐゴシック" pitchFamily="-72" charset="-128"/>
              </a:rPr>
              <a:t>) and a business searching for revenues and cost cutting methods (</a:t>
            </a:r>
            <a:r>
              <a:rPr lang="en-US" sz="3000" i="1" dirty="0" smtClean="0">
                <a:ea typeface="ＭＳ Ｐゴシック" pitchFamily="-72" charset="-128"/>
                <a:cs typeface="ＭＳ Ｐゴシック" pitchFamily="-72" charset="-128"/>
              </a:rPr>
              <a:t>money</a:t>
            </a:r>
            <a:r>
              <a:rPr lang="en-US" sz="3000" dirty="0" smtClean="0">
                <a:ea typeface="ＭＳ Ｐゴシック" pitchFamily="-72" charset="-128"/>
                <a:cs typeface="ＭＳ Ｐゴシック" pitchFamily="-72" charset="-128"/>
              </a:rPr>
              <a:t>)”</a:t>
            </a:r>
          </a:p>
          <a:p>
            <a:r>
              <a:rPr lang="en-US" sz="3000" dirty="0" smtClean="0">
                <a:ea typeface="ＭＳ Ｐゴシック" pitchFamily="-72" charset="-128"/>
                <a:cs typeface="ＭＳ Ｐゴシック" pitchFamily="-72" charset="-128"/>
              </a:rPr>
              <a:t>“Schools provide teaching and basic research, even when they are unprofitable for the individual schools, and finance these </a:t>
            </a:r>
            <a:r>
              <a:rPr lang="en-US" sz="3000" i="1" dirty="0" smtClean="0">
                <a:ea typeface="ＭＳ Ｐゴシック" pitchFamily="-72" charset="-128"/>
                <a:cs typeface="ＭＳ Ｐゴシック" pitchFamily="-72" charset="-128"/>
              </a:rPr>
              <a:t>mission </a:t>
            </a:r>
            <a:r>
              <a:rPr lang="en-US" sz="3000" dirty="0" smtClean="0">
                <a:ea typeface="ＭＳ Ｐゴシック" pitchFamily="-72" charset="-128"/>
                <a:cs typeface="ＭＳ Ｐゴシック" pitchFamily="-72" charset="-128"/>
              </a:rPr>
              <a:t>activities through conventional businesslike </a:t>
            </a:r>
            <a:r>
              <a:rPr lang="en-US" sz="3000" i="1" dirty="0" smtClean="0">
                <a:ea typeface="ＭＳ Ｐゴシック" pitchFamily="-72" charset="-128"/>
                <a:cs typeface="ＭＳ Ｐゴシック" pitchFamily="-72" charset="-128"/>
              </a:rPr>
              <a:t>revenue</a:t>
            </a:r>
            <a:r>
              <a:rPr lang="en-US" sz="3000" dirty="0" smtClean="0">
                <a:ea typeface="ＭＳ Ｐゴシック" pitchFamily="-72" charset="-128"/>
                <a:cs typeface="ＭＳ Ｐゴシック" pitchFamily="-72" charset="-128"/>
              </a:rPr>
              <a:t>-generating activities.”  </a:t>
            </a:r>
          </a:p>
          <a:p>
            <a:pPr marL="0" indent="0" algn="r">
              <a:buNone/>
            </a:pPr>
            <a:r>
              <a:rPr lang="en-US" sz="2400" dirty="0" err="1" smtClean="0">
                <a:ea typeface="ＭＳ Ｐゴシック" pitchFamily="-72" charset="-128"/>
                <a:cs typeface="ＭＳ Ｐゴシック" pitchFamily="-72" charset="-128"/>
              </a:rPr>
              <a:t>Weisbro</a:t>
            </a:r>
            <a:r>
              <a:rPr lang="en-US" sz="2400" dirty="0" err="1" smtClean="0"/>
              <a:t>d</a:t>
            </a:r>
            <a:r>
              <a:rPr lang="en-US" sz="2400" dirty="0" smtClean="0"/>
              <a:t>,</a:t>
            </a:r>
            <a:r>
              <a:rPr lang="en-US" sz="2400" dirty="0"/>
              <a:t> </a:t>
            </a:r>
            <a:r>
              <a:rPr lang="en-US" sz="2400" dirty="0" err="1" smtClean="0"/>
              <a:t>Ballou</a:t>
            </a:r>
            <a:r>
              <a:rPr lang="en-US" sz="2400" dirty="0"/>
              <a:t>, </a:t>
            </a:r>
            <a:r>
              <a:rPr lang="en-US" sz="2400" dirty="0" smtClean="0"/>
              <a:t>&amp; Asch</a:t>
            </a:r>
            <a:r>
              <a:rPr lang="en-US" sz="2400" dirty="0" smtClean="0">
                <a:ea typeface="ＭＳ Ｐゴシック" pitchFamily="-72" charset="-128"/>
                <a:cs typeface="ＭＳ Ｐゴシック" pitchFamily="-72" charset="-128"/>
              </a:rPr>
              <a:t>, 2008, pg. 2</a:t>
            </a:r>
          </a:p>
          <a:p>
            <a:endParaRPr lang="en-US" dirty="0" smtClean="0">
              <a:ea typeface="ＭＳ Ｐゴシック" pitchFamily="-72" charset="-128"/>
              <a:cs typeface="ＭＳ Ｐゴシック" pitchFamily="-72"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Media</a:t>
            </a:r>
            <a:endParaRPr lang="en-US" dirty="0"/>
          </a:p>
        </p:txBody>
      </p:sp>
      <p:sp>
        <p:nvSpPr>
          <p:cNvPr id="3" name="Content Placeholder 2"/>
          <p:cNvSpPr>
            <a:spLocks noGrp="1"/>
          </p:cNvSpPr>
          <p:nvPr>
            <p:ph sz="quarter" idx="1"/>
          </p:nvPr>
        </p:nvSpPr>
        <p:spPr>
          <a:xfrm>
            <a:off x="251520" y="1589567"/>
            <a:ext cx="4464496" cy="4572000"/>
          </a:xfrm>
        </p:spPr>
        <p:txBody>
          <a:bodyPr/>
          <a:lstStyle/>
          <a:p>
            <a:pPr marL="274320"/>
            <a:r>
              <a:rPr lang="en-US" sz="2800" dirty="0" smtClean="0"/>
              <a:t>Journalism about American higher </a:t>
            </a:r>
            <a:r>
              <a:rPr lang="en-US" sz="2800" dirty="0"/>
              <a:t>education is dominated by intercollegiate </a:t>
            </a:r>
            <a:r>
              <a:rPr lang="en-US" sz="2800" dirty="0" smtClean="0"/>
              <a:t>athletics</a:t>
            </a:r>
          </a:p>
          <a:p>
            <a:pPr marL="274320"/>
            <a:r>
              <a:rPr lang="en-US" sz="2800" dirty="0" smtClean="0"/>
              <a:t>Growth </a:t>
            </a:r>
            <a:r>
              <a:rPr lang="en-US" sz="2800" dirty="0" smtClean="0"/>
              <a:t>of popularity due to radio and television </a:t>
            </a:r>
          </a:p>
          <a:p>
            <a:pPr marL="274320"/>
            <a:r>
              <a:rPr lang="en-US" sz="2800" dirty="0" smtClean="0"/>
              <a:t>Power of </a:t>
            </a:r>
            <a:r>
              <a:rPr lang="en-US" sz="2800" dirty="0" smtClean="0"/>
              <a:t>March Madness </a:t>
            </a:r>
            <a:r>
              <a:rPr lang="en-US" sz="2800" dirty="0" smtClean="0"/>
              <a:t>on research activity</a:t>
            </a:r>
            <a:r>
              <a:rPr lang="en-US" sz="2800" dirty="0"/>
              <a:t> </a:t>
            </a:r>
            <a:r>
              <a:rPr lang="en-US" sz="2800" dirty="0" smtClean="0"/>
              <a:t>and pattern of work in research libraries</a:t>
            </a:r>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rot="360042">
            <a:off x="4877430" y="1911440"/>
            <a:ext cx="3868615" cy="4572000"/>
          </a:xfrm>
        </p:spPr>
      </p:pic>
    </p:spTree>
    <p:extLst>
      <p:ext uri="{BB962C8B-B14F-4D97-AF65-F5344CB8AC3E}">
        <p14:creationId xmlns:p14="http://schemas.microsoft.com/office/powerpoint/2010/main" val="1163835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0"/>
            <a:ext cx="8153400" cy="1219200"/>
          </a:xfrm>
        </p:spPr>
        <p:txBody>
          <a:bodyPr/>
          <a:lstStyle/>
          <a:p>
            <a:pPr algn="ctr"/>
            <a:r>
              <a:rPr lang="en-US" dirty="0" smtClean="0">
                <a:ea typeface="ＭＳ Ｐゴシック" pitchFamily="-72" charset="-128"/>
                <a:cs typeface="ＭＳ Ｐゴシック" pitchFamily="-72" charset="-128"/>
              </a:rPr>
              <a:t>Coaches and Presidents</a:t>
            </a:r>
          </a:p>
        </p:txBody>
      </p:sp>
      <p:sp>
        <p:nvSpPr>
          <p:cNvPr id="20483" name="Content Placeholder 2"/>
          <p:cNvSpPr>
            <a:spLocks noGrp="1"/>
          </p:cNvSpPr>
          <p:nvPr>
            <p:ph sz="quarter" idx="1"/>
          </p:nvPr>
        </p:nvSpPr>
        <p:spPr>
          <a:xfrm>
            <a:off x="612774" y="1600200"/>
            <a:ext cx="8531225" cy="5029200"/>
          </a:xfrm>
        </p:spPr>
        <p:txBody>
          <a:bodyPr/>
          <a:lstStyle/>
          <a:p>
            <a:r>
              <a:rPr lang="en-US" sz="3200" dirty="0" smtClean="0">
                <a:ea typeface="ＭＳ Ｐゴシック" pitchFamily="-72" charset="-128"/>
                <a:cs typeface="ＭＳ Ｐゴシック" pitchFamily="-72" charset="-128"/>
              </a:rPr>
              <a:t>Based on search engine hits, big-time </a:t>
            </a:r>
            <a:r>
              <a:rPr lang="en-US" sz="3200" dirty="0">
                <a:ea typeface="ＭＳ Ｐゴシック" pitchFamily="-72" charset="-128"/>
                <a:cs typeface="ＭＳ Ｐゴシック" pitchFamily="-72" charset="-128"/>
              </a:rPr>
              <a:t>f</a:t>
            </a:r>
            <a:r>
              <a:rPr lang="en-US" sz="3200" dirty="0" smtClean="0">
                <a:ea typeface="ＭＳ Ｐゴシック" pitchFamily="-72" charset="-128"/>
                <a:cs typeface="ＭＳ Ｐゴシック" pitchFamily="-72" charset="-128"/>
              </a:rPr>
              <a:t>ootball coaches are better known than college presidents </a:t>
            </a:r>
          </a:p>
          <a:p>
            <a:r>
              <a:rPr lang="en-US" sz="3200" dirty="0" smtClean="0">
                <a:ea typeface="ＭＳ Ｐゴシック" pitchFamily="-72" charset="-128"/>
                <a:cs typeface="ＭＳ Ｐゴシック" pitchFamily="-72" charset="-128"/>
              </a:rPr>
              <a:t>The big-time coach has been described as the “Colossus of the Campus”</a:t>
            </a:r>
          </a:p>
          <a:p>
            <a:r>
              <a:rPr lang="en-US" sz="3200" dirty="0" smtClean="0">
                <a:ea typeface="ＭＳ Ｐゴシック" pitchFamily="-72" charset="-128"/>
                <a:cs typeface="ＭＳ Ｐゴシック" pitchFamily="-72" charset="-128"/>
              </a:rPr>
              <a:t>Gordon Gee, former Ohio State University president, </a:t>
            </a:r>
            <a:r>
              <a:rPr lang="en-US" sz="3200" dirty="0">
                <a:ea typeface="ＭＳ Ｐゴシック" pitchFamily="-72" charset="-128"/>
                <a:cs typeface="ＭＳ Ｐゴシック" pitchFamily="-72" charset="-128"/>
              </a:rPr>
              <a:t>(speaking of head football coach Jim </a:t>
            </a:r>
            <a:r>
              <a:rPr lang="en-US" sz="3200" dirty="0" err="1">
                <a:ea typeface="ＭＳ Ｐゴシック" pitchFamily="-72" charset="-128"/>
                <a:cs typeface="ＭＳ Ｐゴシック" pitchFamily="-72" charset="-128"/>
              </a:rPr>
              <a:t>Tressel</a:t>
            </a:r>
            <a:r>
              <a:rPr lang="en-US" sz="3200" dirty="0" smtClean="0">
                <a:ea typeface="ＭＳ Ｐゴシック" pitchFamily="-72" charset="-128"/>
                <a:cs typeface="ＭＳ Ｐゴシック" pitchFamily="-72" charset="-128"/>
              </a:rPr>
              <a:t>) said:</a:t>
            </a:r>
            <a:r>
              <a:rPr lang="en-US" sz="3200" dirty="0">
                <a:ea typeface="ＭＳ Ｐゴシック" pitchFamily="-72" charset="-128"/>
                <a:cs typeface="ＭＳ Ｐゴシック" pitchFamily="-72" charset="-128"/>
              </a:rPr>
              <a:t> </a:t>
            </a:r>
            <a:r>
              <a:rPr lang="en-US" sz="3200" dirty="0" smtClean="0">
                <a:ea typeface="ＭＳ Ｐゴシック" pitchFamily="-72" charset="-128"/>
                <a:cs typeface="ＭＳ Ｐゴシック" pitchFamily="-72" charset="-128"/>
              </a:rPr>
              <a:t>“I hope he doesn’t fire me.”</a:t>
            </a:r>
          </a:p>
        </p:txBody>
      </p:sp>
    </p:spTree>
    <p:extLst>
      <p:ext uri="{BB962C8B-B14F-4D97-AF65-F5344CB8AC3E}">
        <p14:creationId xmlns:p14="http://schemas.microsoft.com/office/powerpoint/2010/main" val="270517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a:t>&gt;</a:t>
            </a:r>
            <a:r>
              <a:rPr lang="en-US" dirty="0" smtClean="0"/>
              <a:t>Clicker question</a:t>
            </a:r>
            <a:endParaRPr lang="en-US" dirty="0"/>
          </a:p>
        </p:txBody>
      </p:sp>
      <p:sp>
        <p:nvSpPr>
          <p:cNvPr id="3" name="Content Placeholder 2"/>
          <p:cNvSpPr>
            <a:spLocks noGrp="1"/>
          </p:cNvSpPr>
          <p:nvPr>
            <p:ph sz="quarter" idx="1"/>
          </p:nvPr>
        </p:nvSpPr>
        <p:spPr>
          <a:xfrm>
            <a:off x="612648" y="1600200"/>
            <a:ext cx="8531352" cy="4495800"/>
          </a:xfrm>
        </p:spPr>
        <p:txBody>
          <a:bodyPr/>
          <a:lstStyle/>
          <a:p>
            <a:pPr marL="0" indent="0">
              <a:buNone/>
            </a:pPr>
            <a:r>
              <a:rPr lang="en-US" dirty="0" smtClean="0"/>
              <a:t>Could you name any of the following?</a:t>
            </a:r>
          </a:p>
          <a:p>
            <a:pPr marL="514350" indent="-514350">
              <a:buAutoNum type="alphaUcPeriod"/>
            </a:pPr>
            <a:r>
              <a:rPr lang="en-US" dirty="0" smtClean="0"/>
              <a:t>At least two </a:t>
            </a:r>
            <a:r>
              <a:rPr lang="en-US" dirty="0" err="1" smtClean="0"/>
              <a:t>U.Va</a:t>
            </a:r>
            <a:r>
              <a:rPr lang="en-US" dirty="0" smtClean="0"/>
              <a:t>. Presidents</a:t>
            </a:r>
          </a:p>
          <a:p>
            <a:pPr marL="514350" indent="-514350">
              <a:buAutoNum type="alphaUcPeriod"/>
            </a:pPr>
            <a:r>
              <a:rPr lang="en-US" dirty="0" smtClean="0"/>
              <a:t>At least two </a:t>
            </a:r>
            <a:r>
              <a:rPr lang="en-US" dirty="0" err="1" smtClean="0"/>
              <a:t>U.Va</a:t>
            </a:r>
            <a:r>
              <a:rPr lang="en-US" dirty="0"/>
              <a:t>. </a:t>
            </a:r>
            <a:r>
              <a:rPr lang="en-US" dirty="0" smtClean="0"/>
              <a:t>Football Head Coaches</a:t>
            </a:r>
          </a:p>
          <a:p>
            <a:pPr marL="514350" indent="-514350">
              <a:buAutoNum type="alphaUcPeriod"/>
            </a:pPr>
            <a:r>
              <a:rPr lang="en-US" dirty="0" smtClean="0"/>
              <a:t>At least two </a:t>
            </a:r>
            <a:r>
              <a:rPr lang="en-US" dirty="0" err="1" smtClean="0"/>
              <a:t>U.Va</a:t>
            </a:r>
            <a:r>
              <a:rPr lang="en-US" dirty="0" smtClean="0"/>
              <a:t>. Men’s Basketball </a:t>
            </a:r>
            <a:r>
              <a:rPr lang="en-US" dirty="0"/>
              <a:t>Head </a:t>
            </a:r>
            <a:r>
              <a:rPr lang="en-US" dirty="0" smtClean="0"/>
              <a:t>Coaches</a:t>
            </a:r>
          </a:p>
          <a:p>
            <a:pPr marL="514350" indent="-514350">
              <a:buAutoNum type="alphaUcPeriod"/>
            </a:pPr>
            <a:r>
              <a:rPr lang="en-US" dirty="0" smtClean="0"/>
              <a:t>None of the above</a:t>
            </a:r>
          </a:p>
          <a:p>
            <a:pPr marL="514350" indent="-514350">
              <a:buAutoNum type="alphaUcPeriod"/>
            </a:pPr>
            <a:r>
              <a:rPr lang="en-US" dirty="0" smtClean="0"/>
              <a:t>Some of the above</a:t>
            </a:r>
            <a:endParaRPr lang="en-US" dirty="0"/>
          </a:p>
          <a:p>
            <a:pPr marL="0" indent="0">
              <a:buNone/>
            </a:pPr>
            <a:endParaRPr lang="en-US" dirty="0"/>
          </a:p>
        </p:txBody>
      </p:sp>
    </p:spTree>
    <p:extLst>
      <p:ext uri="{BB962C8B-B14F-4D97-AF65-F5344CB8AC3E}">
        <p14:creationId xmlns:p14="http://schemas.microsoft.com/office/powerpoint/2010/main" val="243416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Clotfelter</a:t>
            </a:r>
            <a:r>
              <a:rPr lang="en-US" dirty="0" smtClean="0"/>
              <a:t> on Bigness of Big-Time</a:t>
            </a:r>
            <a:endParaRPr lang="en-US" dirty="0"/>
          </a:p>
        </p:txBody>
      </p:sp>
      <p:sp>
        <p:nvSpPr>
          <p:cNvPr id="3" name="Content Placeholder 2"/>
          <p:cNvSpPr>
            <a:spLocks noGrp="1"/>
          </p:cNvSpPr>
          <p:nvPr>
            <p:ph sz="quarter" idx="1"/>
          </p:nvPr>
        </p:nvSpPr>
        <p:spPr/>
        <p:txBody>
          <a:bodyPr/>
          <a:lstStyle/>
          <a:p>
            <a:r>
              <a:rPr lang="en-US" sz="3600" dirty="0" smtClean="0"/>
              <a:t>Regarding big-time college sports, “</a:t>
            </a:r>
            <a:r>
              <a:rPr lang="en-US" sz="3600" dirty="0"/>
              <a:t>i</a:t>
            </a:r>
            <a:r>
              <a:rPr lang="en-US" sz="3600" dirty="0" smtClean="0"/>
              <a:t>t is likely that more hours are spent by fans attending games or viewing them on TV than are </a:t>
            </a:r>
            <a:r>
              <a:rPr lang="en-US" sz="3600" smtClean="0"/>
              <a:t>spent by students</a:t>
            </a:r>
            <a:r>
              <a:rPr lang="en-US" sz="3600" dirty="0" smtClean="0"/>
              <a:t>, faculty, and staff engaged in the traditional tasks of research, teaching, learning, and service” </a:t>
            </a:r>
            <a:r>
              <a:rPr lang="en-US" sz="2800" dirty="0" err="1" smtClean="0"/>
              <a:t>Clotfelter</a:t>
            </a:r>
            <a:r>
              <a:rPr lang="en-US" sz="2800" dirty="0" smtClean="0"/>
              <a:t>, 2011, pg. 65)</a:t>
            </a:r>
            <a:r>
              <a:rPr lang="en-US" sz="3600" dirty="0" smtClean="0"/>
              <a:t>. </a:t>
            </a:r>
            <a:endParaRPr lang="en-US" sz="3600" dirty="0"/>
          </a:p>
        </p:txBody>
      </p:sp>
    </p:spTree>
    <p:extLst>
      <p:ext uri="{BB962C8B-B14F-4D97-AF65-F5344CB8AC3E}">
        <p14:creationId xmlns:p14="http://schemas.microsoft.com/office/powerpoint/2010/main" val="133555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&gt;Clicker question</a:t>
            </a:r>
            <a:endParaRPr lang="en-US" dirty="0"/>
          </a:p>
        </p:txBody>
      </p:sp>
      <p:sp>
        <p:nvSpPr>
          <p:cNvPr id="3" name="Content Placeholder 2"/>
          <p:cNvSpPr>
            <a:spLocks noGrp="1"/>
          </p:cNvSpPr>
          <p:nvPr>
            <p:ph sz="quarter" idx="1"/>
          </p:nvPr>
        </p:nvSpPr>
        <p:spPr/>
        <p:txBody>
          <a:bodyPr/>
          <a:lstStyle/>
          <a:p>
            <a:pPr marL="0" indent="0">
              <a:buNone/>
            </a:pPr>
            <a:r>
              <a:rPr lang="en-US" sz="2800" dirty="0">
                <a:solidFill>
                  <a:srgbClr val="FF0000"/>
                </a:solidFill>
              </a:rPr>
              <a:t>Indicate the extent to which </a:t>
            </a:r>
            <a:r>
              <a:rPr lang="en-US" sz="2800" dirty="0" smtClean="0">
                <a:solidFill>
                  <a:srgbClr val="FF0000"/>
                </a:solidFill>
              </a:rPr>
              <a:t>you find the quote from </a:t>
            </a:r>
            <a:r>
              <a:rPr lang="en-US" sz="2800" dirty="0" err="1" smtClean="0">
                <a:solidFill>
                  <a:srgbClr val="FF0000"/>
                </a:solidFill>
              </a:rPr>
              <a:t>Clotfelter</a:t>
            </a:r>
            <a:r>
              <a:rPr lang="en-US" sz="2800" dirty="0" smtClean="0">
                <a:solidFill>
                  <a:srgbClr val="FF0000"/>
                </a:solidFill>
              </a:rPr>
              <a:t> a matter of concern for university leaders. </a:t>
            </a:r>
            <a:r>
              <a:rPr lang="en-US" sz="2800" dirty="0" smtClean="0"/>
              <a:t> </a:t>
            </a:r>
            <a:endParaRPr lang="en-US" sz="2800" dirty="0"/>
          </a:p>
          <a:p>
            <a:r>
              <a:rPr lang="en-US" sz="3600" dirty="0" smtClean="0"/>
              <a:t>A</a:t>
            </a:r>
            <a:r>
              <a:rPr lang="en-US" sz="3600" dirty="0"/>
              <a:t>. Strongly Agree</a:t>
            </a:r>
          </a:p>
          <a:p>
            <a:r>
              <a:rPr lang="en-US" sz="3600" dirty="0"/>
              <a:t>B. Agree</a:t>
            </a:r>
          </a:p>
          <a:p>
            <a:r>
              <a:rPr lang="en-US" sz="3600" dirty="0"/>
              <a:t>C. Undecided</a:t>
            </a:r>
          </a:p>
          <a:p>
            <a:r>
              <a:rPr lang="en-US" sz="3600" dirty="0"/>
              <a:t>D. Disagree</a:t>
            </a:r>
          </a:p>
          <a:p>
            <a:r>
              <a:rPr lang="en-US" sz="3600" dirty="0"/>
              <a:t>E. Strongly Disagree</a:t>
            </a:r>
          </a:p>
        </p:txBody>
      </p:sp>
    </p:spTree>
    <p:extLst>
      <p:ext uri="{BB962C8B-B14F-4D97-AF65-F5344CB8AC3E}">
        <p14:creationId xmlns:p14="http://schemas.microsoft.com/office/powerpoint/2010/main" val="16583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algn="ctr"/>
            <a:r>
              <a:rPr lang="en-US" sz="3600" dirty="0" smtClean="0">
                <a:solidFill>
                  <a:schemeClr val="bg1">
                    <a:lumMod val="50000"/>
                  </a:schemeClr>
                </a:solidFill>
                <a:ea typeface="ＭＳ Ｐゴシック" pitchFamily="-72" charset="-128"/>
                <a:cs typeface="ＭＳ Ｐゴシック" pitchFamily="-72" charset="-128"/>
              </a:rPr>
              <a:t>Where Do We Get the Money For Teaching, Research and Service?</a:t>
            </a:r>
          </a:p>
        </p:txBody>
      </p:sp>
      <p:sp>
        <p:nvSpPr>
          <p:cNvPr id="24579" name="Content Placeholder 2"/>
          <p:cNvSpPr>
            <a:spLocks noGrp="1"/>
          </p:cNvSpPr>
          <p:nvPr>
            <p:ph sz="quarter" idx="1"/>
          </p:nvPr>
        </p:nvSpPr>
        <p:spPr>
          <a:xfrm>
            <a:off x="612775" y="1600200"/>
            <a:ext cx="8153400" cy="4495800"/>
          </a:xfrm>
        </p:spPr>
        <p:txBody>
          <a:bodyPr/>
          <a:lstStyle/>
          <a:p>
            <a:r>
              <a:rPr lang="en-US" sz="3600" dirty="0" smtClean="0">
                <a:ea typeface="ＭＳ Ｐゴシック" pitchFamily="-72" charset="-128"/>
                <a:cs typeface="ＭＳ Ｐゴシック" pitchFamily="-72" charset="-128"/>
              </a:rPr>
              <a:t>Tuition and Student Fees</a:t>
            </a:r>
          </a:p>
          <a:p>
            <a:r>
              <a:rPr lang="en-US" sz="3600" dirty="0" smtClean="0">
                <a:ea typeface="ＭＳ Ｐゴシック" pitchFamily="-72" charset="-128"/>
                <a:cs typeface="ＭＳ Ｐゴシック" pitchFamily="-72" charset="-128"/>
              </a:rPr>
              <a:t>State and Federal Subsidies</a:t>
            </a:r>
          </a:p>
          <a:p>
            <a:r>
              <a:rPr lang="en-US" sz="3600" dirty="0" smtClean="0">
                <a:ea typeface="ＭＳ Ｐゴシック" pitchFamily="-72" charset="-128"/>
                <a:cs typeface="ＭＳ Ｐゴシック" pitchFamily="-72" charset="-128"/>
              </a:rPr>
              <a:t>Endowments</a:t>
            </a:r>
          </a:p>
          <a:p>
            <a:r>
              <a:rPr lang="en-US" sz="3600" dirty="0" smtClean="0">
                <a:ea typeface="ＭＳ Ｐゴシック" pitchFamily="-72" charset="-128"/>
                <a:cs typeface="ＭＳ Ｐゴシック" pitchFamily="-72" charset="-128"/>
              </a:rPr>
              <a:t>Contracts, grants, patents, licensing</a:t>
            </a:r>
          </a:p>
          <a:p>
            <a:r>
              <a:rPr lang="en-US" sz="3600" dirty="0" smtClean="0">
                <a:ea typeface="ＭＳ Ｐゴシック" pitchFamily="-72" charset="-128"/>
                <a:cs typeface="ＭＳ Ｐゴシック" pitchFamily="-72" charset="-128"/>
              </a:rPr>
              <a:t>Auxiliary Enterprise Income</a:t>
            </a:r>
          </a:p>
          <a:p>
            <a:r>
              <a:rPr lang="en-US" sz="3600" dirty="0" smtClean="0">
                <a:ea typeface="ＭＳ Ｐゴシック" pitchFamily="-72" charset="-128"/>
                <a:cs typeface="ＭＳ Ｐゴシック" pitchFamily="-72" charset="-128"/>
              </a:rPr>
              <a:t>Gifts/</a:t>
            </a:r>
            <a:r>
              <a:rPr lang="en-US" sz="3600" dirty="0" err="1" smtClean="0">
                <a:ea typeface="ＭＳ Ｐゴシック" pitchFamily="-72" charset="-128"/>
                <a:cs typeface="ＭＳ Ｐゴシック" pitchFamily="-72" charset="-128"/>
              </a:rPr>
              <a:t>Donative</a:t>
            </a:r>
            <a:r>
              <a:rPr lang="en-US" sz="3600" dirty="0" smtClean="0">
                <a:ea typeface="ＭＳ Ｐゴシック" pitchFamily="-72" charset="-128"/>
                <a:cs typeface="ＭＳ Ｐゴシック" pitchFamily="-72" charset="-128"/>
              </a:rPr>
              <a:t> Revenue</a:t>
            </a:r>
          </a:p>
        </p:txBody>
      </p:sp>
      <p:sp>
        <p:nvSpPr>
          <p:cNvPr id="2" name="TextBox 1"/>
          <p:cNvSpPr txBox="1"/>
          <p:nvPr/>
        </p:nvSpPr>
        <p:spPr>
          <a:xfrm>
            <a:off x="1473200" y="609600"/>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8600"/>
            <a:ext cx="8153400" cy="990600"/>
          </a:xfrm>
        </p:spPr>
        <p:txBody>
          <a:bodyPr/>
          <a:lstStyle/>
          <a:p>
            <a:pPr algn="ctr"/>
            <a:r>
              <a:rPr lang="en-US" dirty="0" smtClean="0">
                <a:ea typeface="ＭＳ Ｐゴシック" pitchFamily="-72" charset="-128"/>
                <a:cs typeface="ＭＳ Ｐゴシック" pitchFamily="-72" charset="-128"/>
              </a:rPr>
              <a:t>The Importance of Cross-Subsidies</a:t>
            </a:r>
          </a:p>
        </p:txBody>
      </p:sp>
      <p:sp>
        <p:nvSpPr>
          <p:cNvPr id="25603" name="Content Placeholder 2"/>
          <p:cNvSpPr>
            <a:spLocks noGrp="1"/>
          </p:cNvSpPr>
          <p:nvPr>
            <p:ph sz="quarter" idx="1"/>
          </p:nvPr>
        </p:nvSpPr>
        <p:spPr>
          <a:xfrm>
            <a:off x="612774" y="1600200"/>
            <a:ext cx="8531225" cy="5029200"/>
          </a:xfrm>
        </p:spPr>
        <p:txBody>
          <a:bodyPr/>
          <a:lstStyle/>
          <a:p>
            <a:r>
              <a:rPr lang="en-US" sz="3600" dirty="0" smtClean="0">
                <a:ea typeface="ＭＳ Ｐゴシック" pitchFamily="-72" charset="-128"/>
                <a:cs typeface="ＭＳ Ｐゴシック" pitchFamily="-72" charset="-128"/>
              </a:rPr>
              <a:t>One for All and All for One</a:t>
            </a:r>
          </a:p>
          <a:p>
            <a:pPr>
              <a:buNone/>
            </a:pPr>
            <a:endParaRPr lang="en-US" sz="3600" dirty="0" smtClean="0">
              <a:ea typeface="ＭＳ Ｐゴシック" pitchFamily="-72" charset="-128"/>
              <a:cs typeface="ＭＳ Ｐゴシック" pitchFamily="-72" charset="-128"/>
            </a:endParaRPr>
          </a:p>
          <a:p>
            <a:r>
              <a:rPr lang="en-US" sz="3600" dirty="0" smtClean="0">
                <a:ea typeface="ＭＳ Ｐゴシック" pitchFamily="-72" charset="-128"/>
                <a:cs typeface="ＭＳ Ｐゴシック" pitchFamily="-72" charset="-128"/>
              </a:rPr>
              <a:t>Each Tub On Its Own Bottom</a:t>
            </a:r>
          </a:p>
          <a:p>
            <a:endParaRPr lang="en-US" sz="3600" dirty="0" smtClean="0">
              <a:ea typeface="ＭＳ Ｐゴシック" pitchFamily="-72" charset="-128"/>
              <a:cs typeface="ＭＳ Ｐゴシック" pitchFamily="-72" charset="-128"/>
            </a:endParaRPr>
          </a:p>
          <a:p>
            <a:r>
              <a:rPr lang="en-US" sz="3600" dirty="0" smtClean="0">
                <a:ea typeface="ＭＳ Ｐゴシック" pitchFamily="-72" charset="-128"/>
                <a:cs typeface="ＭＳ Ｐゴシック" pitchFamily="-72" charset="-128"/>
              </a:rPr>
              <a:t>Examples of Cross-Subsidy: Financial Aid, Athletics, Undergraduate/Graduate Studies</a:t>
            </a:r>
          </a:p>
          <a:p>
            <a:pPr>
              <a:buNone/>
            </a:pPr>
            <a:endParaRPr lang="en-US" sz="3600" dirty="0" smtClean="0">
              <a:ea typeface="ＭＳ Ｐゴシック" pitchFamily="-72" charset="-128"/>
              <a:cs typeface="ＭＳ Ｐゴシック" pitchFamily="-72"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1828800"/>
          </a:xfrm>
        </p:spPr>
        <p:txBody>
          <a:bodyPr/>
          <a:lstStyle/>
          <a:p>
            <a:pPr algn="ctr"/>
            <a:r>
              <a:rPr lang="en-US" sz="4000" dirty="0" smtClean="0">
                <a:ea typeface="ＭＳ Ｐゴシック" pitchFamily="-72" charset="-128"/>
                <a:cs typeface="ＭＳ Ｐゴシック" pitchFamily="-72" charset="-128"/>
              </a:rPr>
              <a:t>Mission and Money: </a:t>
            </a:r>
            <a:br>
              <a:rPr lang="en-US" sz="4000" dirty="0" smtClean="0">
                <a:ea typeface="ＭＳ Ｐゴシック" pitchFamily="-72" charset="-128"/>
                <a:cs typeface="ＭＳ Ｐゴシック" pitchFamily="-72" charset="-128"/>
              </a:rPr>
            </a:br>
            <a:r>
              <a:rPr lang="en-US" sz="4000" dirty="0" smtClean="0">
                <a:ea typeface="ＭＳ Ｐゴシック" pitchFamily="-72" charset="-128"/>
                <a:cs typeface="ＭＳ Ｐゴシック" pitchFamily="-72" charset="-128"/>
              </a:rPr>
              <a:t>Intercollegiate Athletics</a:t>
            </a:r>
          </a:p>
        </p:txBody>
      </p:sp>
      <p:sp>
        <p:nvSpPr>
          <p:cNvPr id="26627" name="Content Placeholder 2"/>
          <p:cNvSpPr>
            <a:spLocks noGrp="1"/>
          </p:cNvSpPr>
          <p:nvPr>
            <p:ph sz="quarter" idx="1"/>
          </p:nvPr>
        </p:nvSpPr>
        <p:spPr>
          <a:xfrm>
            <a:off x="612775" y="1600200"/>
            <a:ext cx="8153400" cy="4495800"/>
          </a:xfrm>
        </p:spPr>
        <p:txBody>
          <a:bodyPr/>
          <a:lstStyle/>
          <a:p>
            <a:r>
              <a:rPr lang="en-US" sz="3000" dirty="0" smtClean="0">
                <a:ea typeface="ＭＳ Ｐゴシック" pitchFamily="-72" charset="-128"/>
                <a:cs typeface="ＭＳ Ｐゴシック" pitchFamily="-72" charset="-128"/>
              </a:rPr>
              <a:t>Educational enterprise or commercial enterprise?</a:t>
            </a:r>
          </a:p>
          <a:p>
            <a:r>
              <a:rPr lang="en-US" sz="3000" dirty="0" smtClean="0">
                <a:ea typeface="ＭＳ Ｐゴシック" pitchFamily="-72" charset="-128"/>
                <a:cs typeface="ＭＳ Ｐゴシック" pitchFamily="-72" charset="-128"/>
              </a:rPr>
              <a:t>“Intercollegiate athletics are an amalgam of profitable revenue-good activities and unprofitable mission-good activities.” (p. 219)</a:t>
            </a:r>
          </a:p>
          <a:p>
            <a:r>
              <a:rPr lang="en-US" sz="3000" dirty="0" smtClean="0">
                <a:ea typeface="ＭＳ Ｐゴシック" pitchFamily="-72" charset="-128"/>
                <a:cs typeface="ＭＳ Ｐゴシック" pitchFamily="-72" charset="-128"/>
              </a:rPr>
              <a:t>Tax-exempt status – does the activity “contribute to the accomplishment of the university’s purpose, other than through the production of income?” (p. 222)</a:t>
            </a:r>
          </a:p>
          <a:p>
            <a:endParaRPr lang="en-US" dirty="0" smtClean="0">
              <a:ea typeface="ＭＳ Ｐゴシック" pitchFamily="-72" charset="-128"/>
              <a:cs typeface="ＭＳ Ｐゴシック" pitchFamily="-72"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1828800"/>
          </a:xfrm>
        </p:spPr>
        <p:txBody>
          <a:bodyPr/>
          <a:lstStyle/>
          <a:p>
            <a:pPr algn="ctr"/>
            <a:r>
              <a:rPr lang="en-US" sz="4000" dirty="0" smtClean="0">
                <a:ea typeface="ＭＳ Ｐゴシック" pitchFamily="-72" charset="-128"/>
                <a:cs typeface="ＭＳ Ｐゴシック" pitchFamily="-72" charset="-128"/>
              </a:rPr>
              <a:t>Mission and Money: </a:t>
            </a:r>
            <a:br>
              <a:rPr lang="en-US" sz="4000" dirty="0" smtClean="0">
                <a:ea typeface="ＭＳ Ｐゴシック" pitchFamily="-72" charset="-128"/>
                <a:cs typeface="ＭＳ Ｐゴシック" pitchFamily="-72" charset="-128"/>
              </a:rPr>
            </a:br>
            <a:r>
              <a:rPr lang="en-US" sz="4000" dirty="0" smtClean="0">
                <a:ea typeface="ＭＳ Ｐゴシック" pitchFamily="-72" charset="-128"/>
                <a:cs typeface="ＭＳ Ｐゴシック" pitchFamily="-72" charset="-128"/>
              </a:rPr>
              <a:t>Intercollegiate Athletics</a:t>
            </a:r>
          </a:p>
        </p:txBody>
      </p:sp>
      <p:sp>
        <p:nvSpPr>
          <p:cNvPr id="26627" name="Content Placeholder 2"/>
          <p:cNvSpPr>
            <a:spLocks noGrp="1"/>
          </p:cNvSpPr>
          <p:nvPr>
            <p:ph sz="quarter" idx="1"/>
          </p:nvPr>
        </p:nvSpPr>
        <p:spPr>
          <a:xfrm>
            <a:off x="612775" y="1600200"/>
            <a:ext cx="8153400" cy="5069160"/>
          </a:xfrm>
        </p:spPr>
        <p:txBody>
          <a:bodyPr/>
          <a:lstStyle/>
          <a:p>
            <a:r>
              <a:rPr lang="en-US" dirty="0" smtClean="0">
                <a:ea typeface="ＭＳ Ｐゴシック" pitchFamily="-72" charset="-128"/>
                <a:cs typeface="ＭＳ Ｐゴシック" pitchFamily="-72" charset="-128"/>
              </a:rPr>
              <a:t>“For the 422 schools playing in NCAA Division III there is apparently no money-making element….they report losses on average from every sport,” (p. 219).</a:t>
            </a:r>
          </a:p>
          <a:p>
            <a:pPr marL="0" indent="0">
              <a:buNone/>
            </a:pPr>
            <a:endParaRPr lang="en-US" dirty="0">
              <a:ea typeface="ＭＳ Ｐゴシック" pitchFamily="-72" charset="-128"/>
              <a:cs typeface="ＭＳ Ｐゴシック" pitchFamily="-72" charset="-128"/>
            </a:endParaRPr>
          </a:p>
          <a:p>
            <a:r>
              <a:rPr lang="en-US" dirty="0" smtClean="0">
                <a:ea typeface="ＭＳ Ｐゴシック" pitchFamily="-72" charset="-128"/>
                <a:cs typeface="ＭＳ Ｐゴシック" pitchFamily="-72" charset="-128"/>
              </a:rPr>
              <a:t>“For schools reporting losses on specific sports but nonetheless continuing to support them, the contribution of those sports to the school’s mission appears to be preeminent…” (p. 219). </a:t>
            </a:r>
          </a:p>
          <a:p>
            <a:endParaRPr lang="en-US" dirty="0" smtClean="0">
              <a:ea typeface="ＭＳ Ｐゴシック" pitchFamily="-72" charset="-128"/>
              <a:cs typeface="ＭＳ Ｐゴシック" pitchFamily="-72" charset="-128"/>
            </a:endParaRPr>
          </a:p>
        </p:txBody>
      </p:sp>
    </p:spTree>
    <p:extLst>
      <p:ext uri="{BB962C8B-B14F-4D97-AF65-F5344CB8AC3E}">
        <p14:creationId xmlns:p14="http://schemas.microsoft.com/office/powerpoint/2010/main" val="209910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Autofit/>
          </a:bodyPr>
          <a:lstStyle/>
          <a:p>
            <a:pPr algn="ctr">
              <a:spcBef>
                <a:spcPts val="0"/>
              </a:spcBef>
              <a:spcAft>
                <a:spcPts val="0"/>
              </a:spcAft>
            </a:pPr>
            <a:r>
              <a:rPr lang="en-US" sz="3600" dirty="0" smtClean="0"/>
              <a:t/>
            </a:r>
            <a:br>
              <a:rPr lang="en-US" sz="3600" dirty="0" smtClean="0"/>
            </a:br>
            <a:r>
              <a:rPr lang="en-US" sz="3600" dirty="0" smtClean="0"/>
              <a:t/>
            </a:r>
            <a:br>
              <a:rPr lang="en-US" sz="3600" dirty="0" smtClean="0"/>
            </a:br>
            <a:r>
              <a:rPr lang="en-US" sz="3200" dirty="0" smtClean="0"/>
              <a:t>Where Are the Cross-Subsidies?</a:t>
            </a:r>
            <a:r>
              <a:rPr lang="en-US" b="1" dirty="0" smtClean="0"/>
              <a:t/>
            </a:r>
            <a:br>
              <a:rPr lang="en-US" b="1" dirty="0" smtClean="0"/>
            </a:br>
            <a:r>
              <a:rPr lang="en-US" dirty="0" smtClean="0"/>
              <a:t/>
            </a:r>
            <a:br>
              <a:rPr lang="en-US" dirty="0" smtClean="0"/>
            </a:br>
            <a:r>
              <a:rPr lang="en-US" dirty="0" smtClean="0"/>
              <a:t> </a:t>
            </a:r>
            <a:endParaRPr lang="en-US" dirty="0"/>
          </a:p>
        </p:txBody>
      </p:sp>
      <p:sp>
        <p:nvSpPr>
          <p:cNvPr id="3" name="Content Placeholder 2"/>
          <p:cNvSpPr>
            <a:spLocks noGrp="1"/>
          </p:cNvSpPr>
          <p:nvPr>
            <p:ph sz="quarter" idx="1"/>
          </p:nvPr>
        </p:nvSpPr>
        <p:spPr>
          <a:xfrm>
            <a:off x="228600" y="1600200"/>
            <a:ext cx="8915400" cy="5105400"/>
          </a:xfrm>
        </p:spPr>
        <p:txBody>
          <a:bodyPr/>
          <a:lstStyle/>
          <a:p>
            <a:endParaRPr lang="en-US" dirty="0" smtClean="0"/>
          </a:p>
          <a:p>
            <a:r>
              <a:rPr lang="en-US" dirty="0" smtClean="0"/>
              <a:t>In D-I, Football and Men’s Basketball May Generate a Surplus of Revenue Over Expenses.</a:t>
            </a:r>
          </a:p>
          <a:p>
            <a:pPr marL="0" indent="0">
              <a:buNone/>
            </a:pPr>
            <a:endParaRPr lang="en-US" dirty="0" smtClean="0"/>
          </a:p>
          <a:p>
            <a:r>
              <a:rPr lang="en-US" dirty="0" smtClean="0"/>
              <a:t>All Other Men’s and Women’s Sports (Except Men’s Ice Hockey) Generally Do Not.</a:t>
            </a:r>
          </a:p>
          <a:p>
            <a:pPr marL="0" indent="0">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&gt;Clicker </a:t>
            </a:r>
            <a:r>
              <a:rPr lang="en-US" dirty="0"/>
              <a:t>q</a:t>
            </a:r>
            <a:r>
              <a:rPr lang="en-US" dirty="0" smtClean="0"/>
              <a:t>uestion</a:t>
            </a:r>
            <a:endParaRPr lang="en-US" dirty="0"/>
          </a:p>
        </p:txBody>
      </p:sp>
      <p:sp>
        <p:nvSpPr>
          <p:cNvPr id="3" name="Content Placeholder 2"/>
          <p:cNvSpPr>
            <a:spLocks noGrp="1"/>
          </p:cNvSpPr>
          <p:nvPr>
            <p:ph sz="quarter" idx="1"/>
          </p:nvPr>
        </p:nvSpPr>
        <p:spPr/>
        <p:txBody>
          <a:bodyPr/>
          <a:lstStyle/>
          <a:p>
            <a:pPr marL="0" indent="0">
              <a:buNone/>
            </a:pPr>
            <a:r>
              <a:rPr lang="en-US" dirty="0" smtClean="0"/>
              <a:t>Are intercollegiate athletics in NCAA Division I?</a:t>
            </a:r>
          </a:p>
          <a:p>
            <a:pPr marL="514350" indent="-514350">
              <a:buFont typeface="+mj-lt"/>
              <a:buAutoNum type="alphaUcPeriod"/>
            </a:pPr>
            <a:r>
              <a:rPr lang="en-US" dirty="0" smtClean="0"/>
              <a:t>Mission goods</a:t>
            </a:r>
          </a:p>
          <a:p>
            <a:pPr marL="514350" indent="-514350">
              <a:buFont typeface="+mj-lt"/>
              <a:buAutoNum type="alphaUcPeriod"/>
            </a:pPr>
            <a:r>
              <a:rPr lang="en-US" dirty="0" smtClean="0"/>
              <a:t>Revenue </a:t>
            </a:r>
            <a:r>
              <a:rPr lang="en-US" dirty="0"/>
              <a:t>g</a:t>
            </a:r>
            <a:r>
              <a:rPr lang="en-US" dirty="0" smtClean="0"/>
              <a:t>oods </a:t>
            </a:r>
          </a:p>
          <a:p>
            <a:pPr marL="514350" indent="-514350">
              <a:buFont typeface="+mj-lt"/>
              <a:buAutoNum type="alphaUcPeriod"/>
            </a:pPr>
            <a:r>
              <a:rPr lang="en-US" dirty="0" smtClean="0"/>
              <a:t>Both mission and revenue goods</a:t>
            </a:r>
          </a:p>
          <a:p>
            <a:pPr marL="514350" indent="-514350">
              <a:buFont typeface="+mj-lt"/>
              <a:buAutoNum type="alphaUcPeriod"/>
            </a:pPr>
            <a:r>
              <a:rPr lang="en-US" dirty="0" smtClean="0"/>
              <a:t>Neither mission nor revenue goods</a:t>
            </a:r>
          </a:p>
          <a:p>
            <a:pPr marL="0" indent="0">
              <a:buNone/>
            </a:pPr>
            <a:endParaRPr lang="en-US" dirty="0"/>
          </a:p>
        </p:txBody>
      </p:sp>
    </p:spTree>
    <p:extLst>
      <p:ext uri="{BB962C8B-B14F-4D97-AF65-F5344CB8AC3E}">
        <p14:creationId xmlns:p14="http://schemas.microsoft.com/office/powerpoint/2010/main" val="84819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&gt;Clicker question</a:t>
            </a:r>
            <a:endParaRPr lang="en-US" dirty="0"/>
          </a:p>
        </p:txBody>
      </p:sp>
      <p:sp>
        <p:nvSpPr>
          <p:cNvPr id="3" name="Content Placeholder 2"/>
          <p:cNvSpPr>
            <a:spLocks noGrp="1"/>
          </p:cNvSpPr>
          <p:nvPr>
            <p:ph sz="quarter" idx="1"/>
          </p:nvPr>
        </p:nvSpPr>
        <p:spPr/>
        <p:txBody>
          <a:bodyPr/>
          <a:lstStyle/>
          <a:p>
            <a:pPr marL="0" indent="0">
              <a:buNone/>
            </a:pPr>
            <a:r>
              <a:rPr lang="en-US" dirty="0" smtClean="0"/>
              <a:t>Are intercollegiate athletics </a:t>
            </a:r>
            <a:r>
              <a:rPr lang="en-US" dirty="0"/>
              <a:t>i</a:t>
            </a:r>
            <a:r>
              <a:rPr lang="en-US" dirty="0" smtClean="0"/>
              <a:t>n NCAA Division III?</a:t>
            </a:r>
          </a:p>
          <a:p>
            <a:pPr marL="514350" indent="-514350">
              <a:buFont typeface="+mj-lt"/>
              <a:buAutoNum type="alphaUcPeriod"/>
            </a:pPr>
            <a:r>
              <a:rPr lang="en-US" dirty="0"/>
              <a:t>Mission goods</a:t>
            </a:r>
          </a:p>
          <a:p>
            <a:pPr marL="514350" indent="-514350">
              <a:buFont typeface="+mj-lt"/>
              <a:buAutoNum type="alphaUcPeriod"/>
            </a:pPr>
            <a:r>
              <a:rPr lang="en-US" dirty="0"/>
              <a:t>Revenue goods </a:t>
            </a:r>
          </a:p>
          <a:p>
            <a:pPr marL="514350" indent="-514350">
              <a:buFont typeface="+mj-lt"/>
              <a:buAutoNum type="alphaUcPeriod"/>
            </a:pPr>
            <a:r>
              <a:rPr lang="en-US" dirty="0"/>
              <a:t>Both mission and revenue goods</a:t>
            </a:r>
          </a:p>
          <a:p>
            <a:pPr marL="514350" indent="-514350">
              <a:buFont typeface="+mj-lt"/>
              <a:buAutoNum type="alphaUcPeriod"/>
            </a:pPr>
            <a:r>
              <a:rPr lang="en-US" dirty="0"/>
              <a:t>Neither mission nor revenue goods</a:t>
            </a:r>
          </a:p>
          <a:p>
            <a:pPr marL="0" indent="0">
              <a:buNone/>
            </a:pPr>
            <a:endParaRPr lang="en-US" dirty="0"/>
          </a:p>
        </p:txBody>
      </p:sp>
    </p:spTree>
    <p:extLst>
      <p:ext uri="{BB962C8B-B14F-4D97-AF65-F5344CB8AC3E}">
        <p14:creationId xmlns:p14="http://schemas.microsoft.com/office/powerpoint/2010/main" val="2227447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8">
      <a:dk1>
        <a:sysClr val="windowText" lastClr="000000"/>
      </a:dk1>
      <a:lt1>
        <a:srgbClr val="220A91"/>
      </a:lt1>
      <a:dk2>
        <a:srgbClr val="0F1C77"/>
      </a:dk2>
      <a:lt2>
        <a:srgbClr val="1AE9EB"/>
      </a:lt2>
      <a:accent1>
        <a:srgbClr val="22D225"/>
      </a:accent1>
      <a:accent2>
        <a:srgbClr val="DD8047"/>
      </a:accent2>
      <a:accent3>
        <a:srgbClr val="A5AB81"/>
      </a:accent3>
      <a:accent4>
        <a:srgbClr val="D8B25C"/>
      </a:accent4>
      <a:accent5>
        <a:srgbClr val="7BA79D"/>
      </a:accent5>
      <a:accent6>
        <a:srgbClr val="968C8C"/>
      </a:accent6>
      <a:hlink>
        <a:srgbClr val="3E1AF7"/>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2957</TotalTime>
  <Words>1000</Words>
  <Application>Microsoft Office PowerPoint</Application>
  <PresentationFormat>On-screen Show (4:3)</PresentationFormat>
  <Paragraphs>126</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Mission and Money: The Two-Good Framework and College Athletics</vt:lpstr>
      <vt:lpstr>The Two-Good Framework:  Mission and Money</vt:lpstr>
      <vt:lpstr>Where Do We Get the Money For Teaching, Research and Service?</vt:lpstr>
      <vt:lpstr>The Importance of Cross-Subsidies</vt:lpstr>
      <vt:lpstr>Mission and Money:  Intercollegiate Athletics</vt:lpstr>
      <vt:lpstr>Mission and Money:  Intercollegiate Athletics</vt:lpstr>
      <vt:lpstr>  Where Are the Cross-Subsidies?   </vt:lpstr>
      <vt:lpstr>i&gt;Clicker question</vt:lpstr>
      <vt:lpstr>i&gt;Clicker question</vt:lpstr>
      <vt:lpstr>Four-Year Average FBS Adjusted Graduation Gaps  Men’s Football – College Sport Research Institute</vt:lpstr>
      <vt:lpstr>2012 Division I Men’s and Women’s Basketball AGG (2001-2004) 4-Class Cohort – College Sport Research Institute</vt:lpstr>
      <vt:lpstr>i&gt;Clicker Question</vt:lpstr>
      <vt:lpstr>Intercollegiate Athletics: Mission And/Or Money?</vt:lpstr>
      <vt:lpstr>The Bigness of Big Time</vt:lpstr>
      <vt:lpstr>i&gt;Clicker question</vt:lpstr>
      <vt:lpstr>Strikingly similar throughout history</vt:lpstr>
      <vt:lpstr>Consistent Elite Participation</vt:lpstr>
      <vt:lpstr>NCAA</vt:lpstr>
      <vt:lpstr>i&gt;Clicker Question</vt:lpstr>
      <vt:lpstr>Role of the Media</vt:lpstr>
      <vt:lpstr>Coaches and Presidents</vt:lpstr>
      <vt:lpstr>i&gt;Clicker question</vt:lpstr>
      <vt:lpstr>Clotfelter on Bigness of Big-Time</vt:lpstr>
      <vt:lpstr>i&gt;Clicker question</vt:lpstr>
    </vt:vector>
  </TitlesOfParts>
  <Company>Curry School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Political Uses of the University</dc:title>
  <dc:creator>bp6n</dc:creator>
  <cp:lastModifiedBy>Connors, Karen (kc4ve)</cp:lastModifiedBy>
  <cp:revision>202</cp:revision>
  <cp:lastPrinted>2014-09-02T00:22:53Z</cp:lastPrinted>
  <dcterms:created xsi:type="dcterms:W3CDTF">2011-08-31T01:45:27Z</dcterms:created>
  <dcterms:modified xsi:type="dcterms:W3CDTF">2014-09-02T14:35:04Z</dcterms:modified>
</cp:coreProperties>
</file>