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sldIdLst>
    <p:sldId id="256" r:id="rId2"/>
    <p:sldId id="258" r:id="rId3"/>
    <p:sldId id="261" r:id="rId4"/>
    <p:sldId id="270" r:id="rId5"/>
    <p:sldId id="271" r:id="rId6"/>
    <p:sldId id="267" r:id="rId7"/>
    <p:sldId id="275" r:id="rId8"/>
    <p:sldId id="273" r:id="rId9"/>
    <p:sldId id="276" r:id="rId10"/>
    <p:sldId id="277" r:id="rId11"/>
    <p:sldId id="278" r:id="rId12"/>
    <p:sldId id="279" r:id="rId13"/>
    <p:sldId id="280" r:id="rId14"/>
    <p:sldId id="281" r:id="rId15"/>
    <p:sldId id="282" r:id="rId16"/>
    <p:sldId id="283" r:id="rId17"/>
    <p:sldId id="265" r:id="rId18"/>
    <p:sldId id="285" r:id="rId19"/>
    <p:sldId id="286" r:id="rId20"/>
    <p:sldId id="266"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63AD8-0E6F-9C45-A7B7-46877A3AA2C9}" v="5" dt="2022-09-11T05:12:59.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6"/>
    <p:restoredTop sz="94681"/>
  </p:normalViewPr>
  <p:slideViewPr>
    <p:cSldViewPr snapToGrid="0" snapToObjects="1">
      <p:cViewPr varScale="1">
        <p:scale>
          <a:sx n="215" d="100"/>
          <a:sy n="215"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WILLIS" userId="5409ddcd-7354-4f89-9763-2eb7754aff8d" providerId="ADAL" clId="{E7C63AD8-0E6F-9C45-A7B7-46877A3AA2C9}"/>
    <pc:docChg chg="undo custSel modSld">
      <pc:chgData name="JASON WILLIS" userId="5409ddcd-7354-4f89-9763-2eb7754aff8d" providerId="ADAL" clId="{E7C63AD8-0E6F-9C45-A7B7-46877A3AA2C9}" dt="2022-09-11T05:12:59.364" v="252" actId="20578"/>
      <pc:docMkLst>
        <pc:docMk/>
      </pc:docMkLst>
      <pc:sldChg chg="modSp mod">
        <pc:chgData name="JASON WILLIS" userId="5409ddcd-7354-4f89-9763-2eb7754aff8d" providerId="ADAL" clId="{E7C63AD8-0E6F-9C45-A7B7-46877A3AA2C9}" dt="2022-09-11T04:48:43.503" v="87" actId="20577"/>
        <pc:sldMkLst>
          <pc:docMk/>
          <pc:sldMk cId="3172215977" sldId="264"/>
        </pc:sldMkLst>
        <pc:spChg chg="mod">
          <ac:chgData name="JASON WILLIS" userId="5409ddcd-7354-4f89-9763-2eb7754aff8d" providerId="ADAL" clId="{E7C63AD8-0E6F-9C45-A7B7-46877A3AA2C9}" dt="2022-09-11T04:48:43.503" v="87" actId="20577"/>
          <ac:spMkLst>
            <pc:docMk/>
            <pc:sldMk cId="3172215977" sldId="264"/>
            <ac:spMk id="2" creationId="{DB7E5EB5-57BA-073D-FBA3-F7537BF67D26}"/>
          </ac:spMkLst>
        </pc:spChg>
      </pc:sldChg>
      <pc:sldChg chg="modSp mod">
        <pc:chgData name="JASON WILLIS" userId="5409ddcd-7354-4f89-9763-2eb7754aff8d" providerId="ADAL" clId="{E7C63AD8-0E6F-9C45-A7B7-46877A3AA2C9}" dt="2022-09-11T04:45:45.965" v="14" actId="113"/>
        <pc:sldMkLst>
          <pc:docMk/>
          <pc:sldMk cId="459168093" sldId="265"/>
        </pc:sldMkLst>
        <pc:spChg chg="mod">
          <ac:chgData name="JASON WILLIS" userId="5409ddcd-7354-4f89-9763-2eb7754aff8d" providerId="ADAL" clId="{E7C63AD8-0E6F-9C45-A7B7-46877A3AA2C9}" dt="2022-09-11T04:45:45.965" v="14" actId="113"/>
          <ac:spMkLst>
            <pc:docMk/>
            <pc:sldMk cId="459168093" sldId="265"/>
            <ac:spMk id="2" creationId="{DB7E5EB5-57BA-073D-FBA3-F7537BF67D26}"/>
          </ac:spMkLst>
        </pc:spChg>
      </pc:sldChg>
      <pc:sldChg chg="modSp mod">
        <pc:chgData name="JASON WILLIS" userId="5409ddcd-7354-4f89-9763-2eb7754aff8d" providerId="ADAL" clId="{E7C63AD8-0E6F-9C45-A7B7-46877A3AA2C9}" dt="2022-09-11T05:12:59.364" v="252" actId="20578"/>
        <pc:sldMkLst>
          <pc:docMk/>
          <pc:sldMk cId="457709904" sldId="283"/>
        </pc:sldMkLst>
        <pc:spChg chg="mod">
          <ac:chgData name="JASON WILLIS" userId="5409ddcd-7354-4f89-9763-2eb7754aff8d" providerId="ADAL" clId="{E7C63AD8-0E6F-9C45-A7B7-46877A3AA2C9}" dt="2022-09-11T05:12:59.364" v="252" actId="20578"/>
          <ac:spMkLst>
            <pc:docMk/>
            <pc:sldMk cId="457709904" sldId="283"/>
            <ac:spMk id="3" creationId="{78CD290D-4D5B-6DE6-08B2-50247D4BECE3}"/>
          </ac:spMkLst>
        </pc:spChg>
      </pc:sldChg>
      <pc:sldChg chg="modSp mod">
        <pc:chgData name="JASON WILLIS" userId="5409ddcd-7354-4f89-9763-2eb7754aff8d" providerId="ADAL" clId="{E7C63AD8-0E6F-9C45-A7B7-46877A3AA2C9}" dt="2022-09-11T04:45:31.542" v="12" actId="20577"/>
        <pc:sldMkLst>
          <pc:docMk/>
          <pc:sldMk cId="2586579372" sldId="285"/>
        </pc:sldMkLst>
        <pc:spChg chg="mod">
          <ac:chgData name="JASON WILLIS" userId="5409ddcd-7354-4f89-9763-2eb7754aff8d" providerId="ADAL" clId="{E7C63AD8-0E6F-9C45-A7B7-46877A3AA2C9}" dt="2022-09-11T04:45:31.542" v="12" actId="20577"/>
          <ac:spMkLst>
            <pc:docMk/>
            <pc:sldMk cId="2586579372" sldId="285"/>
            <ac:spMk id="3" creationId="{78CD290D-4D5B-6DE6-08B2-50247D4BECE3}"/>
          </ac:spMkLst>
        </pc:spChg>
      </pc:sldChg>
      <pc:sldChg chg="modSp mod">
        <pc:chgData name="JASON WILLIS" userId="5409ddcd-7354-4f89-9763-2eb7754aff8d" providerId="ADAL" clId="{E7C63AD8-0E6F-9C45-A7B7-46877A3AA2C9}" dt="2022-09-11T04:47:37.348" v="82" actId="20577"/>
        <pc:sldMkLst>
          <pc:docMk/>
          <pc:sldMk cId="2701168259" sldId="286"/>
        </pc:sldMkLst>
        <pc:spChg chg="mod">
          <ac:chgData name="JASON WILLIS" userId="5409ddcd-7354-4f89-9763-2eb7754aff8d" providerId="ADAL" clId="{E7C63AD8-0E6F-9C45-A7B7-46877A3AA2C9}" dt="2022-09-11T04:47:37.348" v="82" actId="20577"/>
          <ac:spMkLst>
            <pc:docMk/>
            <pc:sldMk cId="2701168259" sldId="286"/>
            <ac:spMk id="3" creationId="{78CD290D-4D5B-6DE6-08B2-50247D4BEC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46916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1672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38802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7105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425590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09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9/10/22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2310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9/10/22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079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9/10/22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259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35741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9/10/22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1782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485584D-7D79-4248-9986-4CA35242F944}" type="datetimeFigureOut">
              <a:rPr lang="en-US" smtClean="0"/>
              <a:t>9/10/22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590046-DA73-4BBF-84B5-C08E6F75191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820820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cs.scipy.org/doc/scipy/reference/tutorial/stats.html" TargetMode="External"/><Relationship Id="rId3" Type="http://schemas.openxmlformats.org/officeDocument/2006/relationships/hyperlink" Target="https://tug.org/mactex/mactex-download.html" TargetMode="External"/><Relationship Id="rId7" Type="http://schemas.openxmlformats.org/officeDocument/2006/relationships/hyperlink" Target="https://docs.python.org/3.9/library/index.html" TargetMode="External"/><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 Id="rId6" Type="http://schemas.openxmlformats.org/officeDocument/2006/relationships/hyperlink" Target="https://pandas.pydata.org/docs/user_guide/index.html#user-guide" TargetMode="External"/><Relationship Id="rId5" Type="http://schemas.openxmlformats.org/officeDocument/2006/relationships/hyperlink" Target="https://numpy.org/doc/stable/" TargetMode="External"/><Relationship Id="rId4" Type="http://schemas.openxmlformats.org/officeDocument/2006/relationships/hyperlink" Target="https://matplotlib.org/2.1.2/api/_as_gen/matplotlib.pyplot.plot.html" TargetMode="External"/><Relationship Id="rId9" Type="http://schemas.openxmlformats.org/officeDocument/2006/relationships/hyperlink" Target="https://seaborn.pydata.org/api.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ata.cms.gov/provider-data/dataset/dgck-syfz" TargetMode="External"/><Relationship Id="rId2" Type="http://schemas.openxmlformats.org/officeDocument/2006/relationships/hyperlink" Target="https://wgu.hosted.panopto.com/Panopto/Pages/Viewer.Aspx?Id=fcf752f1-6ff7-4286-9100-ad1f016a98d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 name="Picture 3" descr="Abstract particle background">
            <a:extLst>
              <a:ext uri="{FF2B5EF4-FFF2-40B4-BE49-F238E27FC236}">
                <a16:creationId xmlns:a16="http://schemas.microsoft.com/office/drawing/2014/main" id="{31D847E2-0B8F-4275-55AE-613ECA791D81}"/>
              </a:ext>
            </a:extLst>
          </p:cNvPr>
          <p:cNvPicPr>
            <a:picLocks noChangeAspect="1"/>
          </p:cNvPicPr>
          <p:nvPr/>
        </p:nvPicPr>
        <p:blipFill rotWithShape="1">
          <a:blip/>
          <a:srcRect t="5945" r="9091" b="3146"/>
          <a:stretch/>
        </p:blipFill>
        <p:spPr>
          <a:xfrm>
            <a:off x="20" y="160327"/>
            <a:ext cx="12191980" cy="6857989"/>
          </a:xfrm>
          <a:prstGeom prst="rect">
            <a:avLst/>
          </a:prstGeom>
        </p:spPr>
      </p:pic>
      <p:sp>
        <p:nvSpPr>
          <p:cNvPr id="2" name="Title 1">
            <a:extLst>
              <a:ext uri="{FF2B5EF4-FFF2-40B4-BE49-F238E27FC236}">
                <a16:creationId xmlns:a16="http://schemas.microsoft.com/office/drawing/2014/main" id="{03501DDB-B37F-6490-4271-7E92C68E2600}"/>
              </a:ext>
            </a:extLst>
          </p:cNvPr>
          <p:cNvSpPr>
            <a:spLocks noGrp="1"/>
          </p:cNvSpPr>
          <p:nvPr>
            <p:ph type="ctrTitle"/>
          </p:nvPr>
        </p:nvSpPr>
        <p:spPr>
          <a:xfrm>
            <a:off x="273133" y="4572000"/>
            <a:ext cx="11709070" cy="895244"/>
          </a:xfrm>
        </p:spPr>
        <p:txBody>
          <a:bodyPr>
            <a:normAutofit fontScale="90000"/>
          </a:bodyPr>
          <a:lstStyle/>
          <a:p>
            <a:pPr>
              <a:lnSpc>
                <a:spcPct val="90000"/>
              </a:lnSpc>
            </a:pPr>
            <a:r>
              <a:rPr lang="en-US" sz="2800" dirty="0">
                <a:solidFill>
                  <a:srgbClr val="FFFFFF"/>
                </a:solidFill>
              </a:rPr>
              <a:t>D214 – Capstone</a:t>
            </a:r>
            <a:br>
              <a:rPr lang="en-US" sz="2800" dirty="0">
                <a:solidFill>
                  <a:srgbClr val="FFFFFF"/>
                </a:solidFill>
              </a:rPr>
            </a:br>
            <a:br>
              <a:rPr lang="en-US" sz="2800" dirty="0">
                <a:solidFill>
                  <a:srgbClr val="FFFFFF"/>
                </a:solidFill>
              </a:rPr>
            </a:br>
            <a:r>
              <a:rPr lang="en-US" sz="2800" dirty="0">
                <a:solidFill>
                  <a:srgbClr val="FFFFFF"/>
                </a:solidFill>
              </a:rPr>
              <a:t>Healthcare Providers and Their Impact </a:t>
            </a:r>
            <a:br>
              <a:rPr lang="en-US" sz="2800" dirty="0">
                <a:solidFill>
                  <a:srgbClr val="FFFFFF"/>
                </a:solidFill>
              </a:rPr>
            </a:br>
            <a:r>
              <a:rPr lang="en-US" sz="2800" dirty="0">
                <a:solidFill>
                  <a:srgbClr val="FFFFFF"/>
                </a:solidFill>
              </a:rPr>
              <a:t>on Overall Hospital Ratings</a:t>
            </a:r>
            <a:br>
              <a:rPr lang="en-US" sz="2800" dirty="0">
                <a:solidFill>
                  <a:srgbClr val="FFFFFF"/>
                </a:solidFill>
              </a:rPr>
            </a:br>
            <a:endParaRPr lang="en-US" sz="2800" dirty="0">
              <a:solidFill>
                <a:srgbClr val="FFFFFF"/>
              </a:solidFill>
            </a:endParaRPr>
          </a:p>
        </p:txBody>
      </p:sp>
      <p:sp>
        <p:nvSpPr>
          <p:cNvPr id="3" name="Subtitle 2">
            <a:extLst>
              <a:ext uri="{FF2B5EF4-FFF2-40B4-BE49-F238E27FC236}">
                <a16:creationId xmlns:a16="http://schemas.microsoft.com/office/drawing/2014/main" id="{53E0B78B-3B9C-5332-ABCD-369548949059}"/>
              </a:ext>
            </a:extLst>
          </p:cNvPr>
          <p:cNvSpPr>
            <a:spLocks noGrp="1"/>
          </p:cNvSpPr>
          <p:nvPr>
            <p:ph type="subTitle" idx="1"/>
          </p:nvPr>
        </p:nvSpPr>
        <p:spPr>
          <a:xfrm>
            <a:off x="273133" y="5467246"/>
            <a:ext cx="11301607" cy="484822"/>
          </a:xfrm>
        </p:spPr>
        <p:txBody>
          <a:bodyPr>
            <a:normAutofit/>
          </a:bodyPr>
          <a:lstStyle/>
          <a:p>
            <a:r>
              <a:rPr lang="en-US" dirty="0">
                <a:solidFill>
                  <a:srgbClr val="EBEBEB"/>
                </a:solidFill>
              </a:rPr>
              <a:t>Jason Willis</a:t>
            </a:r>
          </a:p>
        </p:txBody>
      </p:sp>
    </p:spTree>
    <p:extLst>
      <p:ext uri="{BB962C8B-B14F-4D97-AF65-F5344CB8AC3E}">
        <p14:creationId xmlns:p14="http://schemas.microsoft.com/office/powerpoint/2010/main" val="2434093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lvl="0">
              <a:lnSpc>
                <a:spcPct val="150000"/>
              </a:lnSpc>
              <a:spcBef>
                <a:spcPts val="0"/>
              </a:spcBef>
              <a:spcAft>
                <a:spcPts val="0"/>
              </a:spcAft>
            </a:pPr>
            <a:r>
              <a:rPr lang="en-US" dirty="0"/>
              <a:t>Shape and describe() methods were used to understand the data frame’s shape, count, unique categorical entries, most frequent with count, mean, standard deviation, minimal, maximum and quantiles 25%, 50% and 75% of the rating values. (Figure 4)</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4 - Pandas .describe() Method</a:t>
            </a:r>
          </a:p>
        </p:txBody>
      </p:sp>
      <p:pic>
        <p:nvPicPr>
          <p:cNvPr id="9" name="Content Placeholder 8" descr="Table&#10;&#10;Description automatically generated">
            <a:extLst>
              <a:ext uri="{FF2B5EF4-FFF2-40B4-BE49-F238E27FC236}">
                <a16:creationId xmlns:a16="http://schemas.microsoft.com/office/drawing/2014/main" id="{2443A3E9-7CB9-D098-FCEC-DAFC7FA7195D}"/>
              </a:ext>
            </a:extLst>
          </p:cNvPr>
          <p:cNvPicPr>
            <a:picLocks noGrp="1" noChangeAspect="1"/>
          </p:cNvPicPr>
          <p:nvPr>
            <p:ph sz="half" idx="2"/>
          </p:nvPr>
        </p:nvPicPr>
        <p:blipFill>
          <a:blip/>
          <a:stretch>
            <a:fillRect/>
          </a:stretch>
        </p:blipFill>
        <p:spPr>
          <a:xfrm>
            <a:off x="7452410" y="2227263"/>
            <a:ext cx="2894229" cy="3633787"/>
          </a:xfrm>
        </p:spPr>
      </p:pic>
    </p:spTree>
    <p:extLst>
      <p:ext uri="{BB962C8B-B14F-4D97-AF65-F5344CB8AC3E}">
        <p14:creationId xmlns:p14="http://schemas.microsoft.com/office/powerpoint/2010/main" val="256737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Head() method was used to understand the layout of the data frame.  An attribute of -5 showed the first and last 5 rows. (Figure 5)</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5 - Pandas head() Method</a:t>
            </a:r>
          </a:p>
        </p:txBody>
      </p:sp>
      <p:pic>
        <p:nvPicPr>
          <p:cNvPr id="8" name="Content Placeholder 7" descr="Table&#10;&#10;Description automatically generated">
            <a:extLst>
              <a:ext uri="{FF2B5EF4-FFF2-40B4-BE49-F238E27FC236}">
                <a16:creationId xmlns:a16="http://schemas.microsoft.com/office/drawing/2014/main" id="{0BD0A2AC-C24B-3842-4094-BFC1C0237F52}"/>
              </a:ext>
            </a:extLst>
          </p:cNvPr>
          <p:cNvPicPr>
            <a:picLocks noGrp="1" noChangeAspect="1"/>
          </p:cNvPicPr>
          <p:nvPr>
            <p:ph sz="half" idx="2"/>
          </p:nvPr>
        </p:nvPicPr>
        <p:blipFill>
          <a:blip/>
          <a:stretch>
            <a:fillRect/>
          </a:stretch>
        </p:blipFill>
        <p:spPr>
          <a:xfrm>
            <a:off x="7191729" y="2227263"/>
            <a:ext cx="3415591" cy="3633787"/>
          </a:xfrm>
        </p:spPr>
      </p:pic>
    </p:spTree>
    <p:extLst>
      <p:ext uri="{BB962C8B-B14F-4D97-AF65-F5344CB8AC3E}">
        <p14:creationId xmlns:p14="http://schemas.microsoft.com/office/powerpoint/2010/main" val="132292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A Seaborn heatmap was used to show any null values graphically.  Additionally, Pandas </a:t>
            </a:r>
            <a:r>
              <a:rPr lang="en-US" dirty="0" err="1"/>
              <a:t>dropna</a:t>
            </a:r>
            <a:r>
              <a:rPr lang="en-US" dirty="0"/>
              <a:t>() and .</a:t>
            </a:r>
            <a:r>
              <a:rPr lang="en-US" dirty="0" err="1"/>
              <a:t>isnull</a:t>
            </a:r>
            <a:r>
              <a:rPr lang="en-US" dirty="0"/>
              <a:t>() methods were used to help verify.  (Figure 6)</a:t>
            </a:r>
          </a:p>
          <a:p>
            <a:pPr marL="0" lvl="0" indent="0">
              <a:buNone/>
            </a:pPr>
            <a:endParaRPr lang="en-US" dirty="0"/>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6 - Check for Missing or Null Values</a:t>
            </a:r>
          </a:p>
        </p:txBody>
      </p:sp>
      <p:pic>
        <p:nvPicPr>
          <p:cNvPr id="8" name="Content Placeholder 7" descr="Graphical user interface&#10;&#10;Description automatically generated">
            <a:extLst>
              <a:ext uri="{FF2B5EF4-FFF2-40B4-BE49-F238E27FC236}">
                <a16:creationId xmlns:a16="http://schemas.microsoft.com/office/drawing/2014/main" id="{0AD98E95-CCA1-0F3C-5414-170864269105}"/>
              </a:ext>
            </a:extLst>
          </p:cNvPr>
          <p:cNvPicPr>
            <a:picLocks noGrp="1" noChangeAspect="1"/>
          </p:cNvPicPr>
          <p:nvPr>
            <p:ph sz="half" idx="2"/>
          </p:nvPr>
        </p:nvPicPr>
        <p:blipFill>
          <a:blip/>
          <a:stretch>
            <a:fillRect/>
          </a:stretch>
        </p:blipFill>
        <p:spPr>
          <a:xfrm>
            <a:off x="7241508" y="2227263"/>
            <a:ext cx="3316034" cy="3633787"/>
          </a:xfrm>
        </p:spPr>
      </p:pic>
    </p:spTree>
    <p:extLst>
      <p:ext uri="{BB962C8B-B14F-4D97-AF65-F5344CB8AC3E}">
        <p14:creationId xmlns:p14="http://schemas.microsoft.com/office/powerpoint/2010/main" val="121372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Questions and ratings were counted.  Then the questions were grouped using the .</a:t>
            </a:r>
            <a:r>
              <a:rPr lang="en-US" dirty="0" err="1"/>
              <a:t>groupby</a:t>
            </a:r>
            <a:r>
              <a:rPr lang="en-US" dirty="0"/>
              <a:t>() method to show each question’s mean rating value. (Figure 7)</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7 - Group Question and Rating Data to Aggregate</a:t>
            </a:r>
          </a:p>
        </p:txBody>
      </p:sp>
      <p:pic>
        <p:nvPicPr>
          <p:cNvPr id="9" name="Content Placeholder 8" descr="Text&#10;&#10;Description automatically generated">
            <a:extLst>
              <a:ext uri="{FF2B5EF4-FFF2-40B4-BE49-F238E27FC236}">
                <a16:creationId xmlns:a16="http://schemas.microsoft.com/office/drawing/2014/main" id="{9987E542-0392-7952-74A7-FF672BAD0343}"/>
              </a:ext>
            </a:extLst>
          </p:cNvPr>
          <p:cNvPicPr>
            <a:picLocks noGrp="1" noChangeAspect="1"/>
          </p:cNvPicPr>
          <p:nvPr>
            <p:ph sz="half" idx="2"/>
          </p:nvPr>
        </p:nvPicPr>
        <p:blipFill>
          <a:blip/>
          <a:stretch>
            <a:fillRect/>
          </a:stretch>
        </p:blipFill>
        <p:spPr>
          <a:xfrm>
            <a:off x="6566794" y="2227263"/>
            <a:ext cx="4665461" cy="3633787"/>
          </a:xfrm>
        </p:spPr>
      </p:pic>
    </p:spTree>
    <p:extLst>
      <p:ext uri="{BB962C8B-B14F-4D97-AF65-F5344CB8AC3E}">
        <p14:creationId xmlns:p14="http://schemas.microsoft.com/office/powerpoint/2010/main" val="6228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Ratings histogram was created, providing visual distribution.  (Figure 8)</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8 - Ratings Distribution</a:t>
            </a:r>
          </a:p>
        </p:txBody>
      </p:sp>
      <p:pic>
        <p:nvPicPr>
          <p:cNvPr id="8" name="Content Placeholder 7" descr="Chart, bar chart, histogram&#10;&#10;Description automatically generated">
            <a:extLst>
              <a:ext uri="{FF2B5EF4-FFF2-40B4-BE49-F238E27FC236}">
                <a16:creationId xmlns:a16="http://schemas.microsoft.com/office/drawing/2014/main" id="{EC60D68A-0966-6BBF-3611-D393D66CBDF3}"/>
              </a:ext>
            </a:extLst>
          </p:cNvPr>
          <p:cNvPicPr>
            <a:picLocks noGrp="1" noChangeAspect="1"/>
          </p:cNvPicPr>
          <p:nvPr>
            <p:ph sz="half" idx="2"/>
          </p:nvPr>
        </p:nvPicPr>
        <p:blipFill>
          <a:blip/>
          <a:stretch>
            <a:fillRect/>
          </a:stretch>
        </p:blipFill>
        <p:spPr>
          <a:xfrm>
            <a:off x="6993660" y="2227263"/>
            <a:ext cx="3811730" cy="3633787"/>
          </a:xfrm>
        </p:spPr>
      </p:pic>
    </p:spTree>
    <p:extLst>
      <p:ext uri="{BB962C8B-B14F-4D97-AF65-F5344CB8AC3E}">
        <p14:creationId xmlns:p14="http://schemas.microsoft.com/office/powerpoint/2010/main" val="404267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lvl="0">
              <a:lnSpc>
                <a:spcPct val="150000"/>
              </a:lnSpc>
              <a:spcBef>
                <a:spcPts val="0"/>
              </a:spcBef>
              <a:spcAft>
                <a:spcPts val="0"/>
              </a:spcAft>
            </a:pPr>
            <a:r>
              <a:rPr lang="en-US" dirty="0"/>
              <a:t>Boxplots were created to display the minimum, first quartile, median, third quartile, and maximum values of each grouped question. (Figure 9)</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9 - Boxplot of Questions</a:t>
            </a:r>
          </a:p>
        </p:txBody>
      </p:sp>
      <p:pic>
        <p:nvPicPr>
          <p:cNvPr id="8" name="Content Placeholder 7" descr="A picture containing table&#10;&#10;Description automatically generated">
            <a:extLst>
              <a:ext uri="{FF2B5EF4-FFF2-40B4-BE49-F238E27FC236}">
                <a16:creationId xmlns:a16="http://schemas.microsoft.com/office/drawing/2014/main" id="{18D04663-8346-B272-AC3A-7AC8AA0421B9}"/>
              </a:ext>
            </a:extLst>
          </p:cNvPr>
          <p:cNvPicPr>
            <a:picLocks noGrp="1" noChangeAspect="1"/>
          </p:cNvPicPr>
          <p:nvPr>
            <p:ph sz="half" idx="2"/>
          </p:nvPr>
        </p:nvPicPr>
        <p:blipFill>
          <a:blip/>
          <a:stretch>
            <a:fillRect/>
          </a:stretch>
        </p:blipFill>
        <p:spPr>
          <a:xfrm>
            <a:off x="6890080" y="2227263"/>
            <a:ext cx="4018889" cy="3633787"/>
          </a:xfrm>
        </p:spPr>
      </p:pic>
    </p:spTree>
    <p:extLst>
      <p:ext uri="{BB962C8B-B14F-4D97-AF65-F5344CB8AC3E}">
        <p14:creationId xmlns:p14="http://schemas.microsoft.com/office/powerpoint/2010/main" val="1349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fontScale="70000" lnSpcReduction="20000"/>
          </a:bodyPr>
          <a:lstStyle/>
          <a:p>
            <a:pPr>
              <a:lnSpc>
                <a:spcPct val="160000"/>
              </a:lnSpc>
              <a:spcBef>
                <a:spcPts val="0"/>
              </a:spcBef>
              <a:spcAft>
                <a:spcPts val="0"/>
              </a:spcAft>
            </a:pPr>
            <a:r>
              <a:rPr lang="en-US" dirty="0"/>
              <a:t>One-way Analysis of Variance (ANOVA) was calculated.  See Figure 10.  According to Norman, 2010 “Parametric statistics can be used with Likert data, with small sample sizes, with unequal variances, and with non-normal distributions, with no fear of ‘‘coming to the wrong conclusion’’..” These findings are consistent with empirical literature dating back nearly 80 years</a:t>
            </a:r>
          </a:p>
          <a:p>
            <a:pPr lvl="1">
              <a:lnSpc>
                <a:spcPct val="160000"/>
              </a:lnSpc>
              <a:spcBef>
                <a:spcPts val="0"/>
              </a:spcBef>
              <a:spcAft>
                <a:spcPts val="0"/>
              </a:spcAft>
            </a:pPr>
            <a:r>
              <a:rPr lang="en-US" dirty="0"/>
              <a:t>Data Follows all possible likelihoods a random variable can take</a:t>
            </a:r>
          </a:p>
          <a:p>
            <a:pPr>
              <a:lnSpc>
                <a:spcPct val="160000"/>
              </a:lnSpc>
              <a:spcBef>
                <a:spcPts val="0"/>
              </a:spcBef>
              <a:spcAft>
                <a:spcPts val="0"/>
              </a:spcAft>
            </a:pPr>
            <a:endParaRPr lang="en-US" dirty="0"/>
          </a:p>
          <a:p>
            <a:pPr>
              <a:lnSpc>
                <a:spcPct val="160000"/>
              </a:lnSpc>
              <a:spcBef>
                <a:spcPts val="0"/>
              </a:spcBef>
              <a:spcAft>
                <a:spcPts val="0"/>
              </a:spcAft>
            </a:pPr>
            <a:r>
              <a:rPr lang="en-US" dirty="0"/>
              <a:t>One disadvantage of choosing ANOVA to analyze Likert scale data seemed to be within the limitation of the survey interpretations themselves.  The questions to be rated are still able to be interpreted by the individual which may differ when compared to the research objectives.</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10 - One-Way ANOVA</a:t>
            </a:r>
          </a:p>
        </p:txBody>
      </p:sp>
      <p:pic>
        <p:nvPicPr>
          <p:cNvPr id="8" name="Content Placeholder 7" descr="Table&#10;&#10;Description automatically generated">
            <a:extLst>
              <a:ext uri="{FF2B5EF4-FFF2-40B4-BE49-F238E27FC236}">
                <a16:creationId xmlns:a16="http://schemas.microsoft.com/office/drawing/2014/main" id="{0F05FCE8-4E1A-AC8E-5BF5-D64072D0E7B6}"/>
              </a:ext>
            </a:extLst>
          </p:cNvPr>
          <p:cNvPicPr>
            <a:picLocks noGrp="1" noChangeAspect="1"/>
          </p:cNvPicPr>
          <p:nvPr>
            <p:ph sz="half" idx="2"/>
          </p:nvPr>
        </p:nvPicPr>
        <p:blipFill>
          <a:blip/>
          <a:stretch>
            <a:fillRect/>
          </a:stretch>
        </p:blipFill>
        <p:spPr>
          <a:xfrm>
            <a:off x="6685526" y="2227263"/>
            <a:ext cx="4427997" cy="3633787"/>
          </a:xfrm>
        </p:spPr>
      </p:pic>
    </p:spTree>
    <p:extLst>
      <p:ext uri="{BB962C8B-B14F-4D97-AF65-F5344CB8AC3E}">
        <p14:creationId xmlns:p14="http://schemas.microsoft.com/office/powerpoint/2010/main" val="45770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Autofit/>
          </a:bodyPr>
          <a:lstStyle/>
          <a:p>
            <a:pPr>
              <a:lnSpc>
                <a:spcPct val="150000"/>
              </a:lnSpc>
            </a:pPr>
            <a:br>
              <a:rPr lang="en-US" sz="1800" cap="none" dirty="0">
                <a:solidFill>
                  <a:schemeClr val="tx1"/>
                </a:solidFill>
                <a:latin typeface="+mn-lt"/>
              </a:rPr>
            </a:br>
            <a:br>
              <a:rPr lang="en-US" sz="1800" cap="none" dirty="0">
                <a:solidFill>
                  <a:schemeClr val="tx1"/>
                </a:solidFill>
                <a:latin typeface="+mn-lt"/>
              </a:rPr>
            </a:br>
            <a:r>
              <a:rPr lang="en-US" sz="1800" b="1" u="sng" cap="none" dirty="0">
                <a:solidFill>
                  <a:schemeClr val="tx1"/>
                </a:solidFill>
                <a:latin typeface="+mn-lt"/>
              </a:rPr>
              <a:t>Review of Hypothesis</a:t>
            </a:r>
            <a:r>
              <a:rPr lang="en-US" sz="1800" b="1" cap="none" dirty="0">
                <a:solidFill>
                  <a:schemeClr val="tx1"/>
                </a:solidFill>
                <a:latin typeface="+mn-lt"/>
              </a:rPr>
              <a:t> – </a:t>
            </a:r>
            <a:r>
              <a:rPr lang="en-US" sz="1800" cap="none" dirty="0">
                <a:solidFill>
                  <a:schemeClr val="tx1"/>
                </a:solidFill>
                <a:latin typeface="+mn-lt"/>
              </a:rPr>
              <a:t>is communication from a doctor more statistically significant to a patient’s overall hospital rating than a nurse?</a:t>
            </a:r>
            <a:br>
              <a:rPr lang="en-US" sz="1800" cap="none" dirty="0">
                <a:solidFill>
                  <a:schemeClr val="tx1"/>
                </a:solidFill>
                <a:latin typeface="+mn-lt"/>
              </a:rPr>
            </a:br>
            <a:br>
              <a:rPr lang="en-US" sz="1800" cap="none" dirty="0">
                <a:solidFill>
                  <a:schemeClr val="tx1"/>
                </a:solidFill>
                <a:latin typeface="+mn-lt"/>
              </a:rPr>
            </a:br>
            <a:r>
              <a:rPr lang="en-US" sz="1800" cap="none" dirty="0">
                <a:solidFill>
                  <a:schemeClr val="tx1"/>
                </a:solidFill>
                <a:latin typeface="+mn-lt"/>
              </a:rPr>
              <a:t>	</a:t>
            </a:r>
            <a:r>
              <a:rPr lang="en-US" sz="1400" b="1" cap="none" dirty="0">
                <a:solidFill>
                  <a:schemeClr val="tx1"/>
                </a:solidFill>
                <a:latin typeface="+mn-lt"/>
              </a:rPr>
              <a:t>Null Hypothesis – </a:t>
            </a:r>
            <a:r>
              <a:rPr lang="en-US" sz="1400" cap="none" dirty="0">
                <a:solidFill>
                  <a:schemeClr val="tx1"/>
                </a:solidFill>
                <a:latin typeface="+mn-lt"/>
              </a:rPr>
              <a:t>doctor communication does not have a more statistically significant impact on the overall hospital rating when compared to a nurse. </a:t>
            </a:r>
            <a:br>
              <a:rPr lang="en-US" sz="1400" cap="none" dirty="0">
                <a:solidFill>
                  <a:schemeClr val="tx1"/>
                </a:solidFill>
                <a:latin typeface="+mn-lt"/>
              </a:rPr>
            </a:br>
            <a:br>
              <a:rPr lang="en-US" sz="1400" cap="none" dirty="0">
                <a:solidFill>
                  <a:schemeClr val="tx1"/>
                </a:solidFill>
                <a:latin typeface="+mn-lt"/>
              </a:rPr>
            </a:br>
            <a:r>
              <a:rPr lang="en-US" sz="1400" cap="none" dirty="0">
                <a:solidFill>
                  <a:schemeClr val="tx1"/>
                </a:solidFill>
                <a:latin typeface="+mn-lt"/>
              </a:rPr>
              <a:t>	</a:t>
            </a:r>
            <a:r>
              <a:rPr lang="en-US" sz="1400" b="1" cap="none" dirty="0">
                <a:solidFill>
                  <a:schemeClr val="tx1"/>
                </a:solidFill>
                <a:latin typeface="+mn-lt"/>
              </a:rPr>
              <a:t>Alternate Hypothesis – </a:t>
            </a:r>
            <a:r>
              <a:rPr lang="en-US" sz="1400" cap="none" dirty="0">
                <a:solidFill>
                  <a:schemeClr val="tx1"/>
                </a:solidFill>
                <a:latin typeface="+mn-lt"/>
              </a:rPr>
              <a:t>doctor communication has a more statistically significant impact on overall hospital rating when compared to a nurse. </a:t>
            </a:r>
            <a:br>
              <a:rPr lang="en-US" sz="1800" cap="none" dirty="0">
                <a:solidFill>
                  <a:schemeClr val="tx1"/>
                </a:solidFill>
                <a:latin typeface="+mn-lt"/>
              </a:rPr>
            </a:br>
            <a:endParaRPr lang="en-US" sz="1800" cap="none" dirty="0">
              <a:solidFill>
                <a:schemeClr val="tx1"/>
              </a:solidFill>
              <a:latin typeface="+mn-lt"/>
            </a:endParaRPr>
          </a:p>
        </p:txBody>
      </p:sp>
      <p:sp>
        <p:nvSpPr>
          <p:cNvPr id="20" name="Rectangle 1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b="1" dirty="0">
                <a:solidFill>
                  <a:srgbClr val="FFFFFF"/>
                </a:solidFill>
                <a:latin typeface="+mn-lt"/>
                <a:ea typeface="+mn-ea"/>
                <a:cs typeface="+mn-cs"/>
              </a:rPr>
              <a:t>E – Data Summary and Implications</a:t>
            </a:r>
            <a:endParaRPr lang="en-US" sz="2400" dirty="0">
              <a:solidFill>
                <a:srgbClr val="FFFFFF"/>
              </a:solidFill>
              <a:latin typeface="+mn-lt"/>
              <a:ea typeface="+mn-ea"/>
              <a:cs typeface="+mn-cs"/>
            </a:endParaRPr>
          </a:p>
          <a:p>
            <a:pPr algn="ctr">
              <a:spcBef>
                <a:spcPct val="20000"/>
              </a:spcBef>
              <a:spcAft>
                <a:spcPts val="600"/>
              </a:spcAft>
              <a:buClr>
                <a:schemeClr val="accent2"/>
              </a:buClr>
              <a:buSzPct val="92000"/>
            </a:pPr>
            <a:endParaRPr lang="en-US" sz="2400" dirty="0">
              <a:solidFill>
                <a:srgbClr val="FFFFFF"/>
              </a:solidFill>
              <a:latin typeface="+mn-lt"/>
              <a:ea typeface="+mn-ea"/>
              <a:cs typeface="+mn-cs"/>
            </a:endParaRPr>
          </a:p>
        </p:txBody>
      </p:sp>
    </p:spTree>
    <p:extLst>
      <p:ext uri="{BB962C8B-B14F-4D97-AF65-F5344CB8AC3E}">
        <p14:creationId xmlns:p14="http://schemas.microsoft.com/office/powerpoint/2010/main" val="45916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E – Data Summary and Implications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Autofit/>
          </a:bodyPr>
          <a:lstStyle/>
          <a:p>
            <a:pPr>
              <a:lnSpc>
                <a:spcPct val="150000"/>
              </a:lnSpc>
              <a:spcBef>
                <a:spcPts val="0"/>
              </a:spcBef>
              <a:spcAft>
                <a:spcPts val="0"/>
              </a:spcAft>
            </a:pPr>
            <a:r>
              <a:rPr lang="en-US" sz="1400" dirty="0">
                <a:solidFill>
                  <a:schemeClr val="tx1"/>
                </a:solidFill>
              </a:rPr>
              <a:t>ANOVA, was performed on the data set to ascertain if “…a significant difference among the groups tested” (Dr. Sewell, n.d.)</a:t>
            </a:r>
          </a:p>
          <a:p>
            <a:pPr>
              <a:lnSpc>
                <a:spcPct val="150000"/>
              </a:lnSpc>
              <a:spcBef>
                <a:spcPts val="0"/>
              </a:spcBef>
              <a:spcAft>
                <a:spcPts val="0"/>
              </a:spcAft>
            </a:pPr>
            <a:r>
              <a:rPr lang="en-US" sz="1400" dirty="0">
                <a:solidFill>
                  <a:schemeClr val="tx1"/>
                </a:solidFill>
              </a:rPr>
              <a:t> ANOVA – uses an F-statistic to measure mean equality of a group and a p-value to measure probability under the assumed hypotheses. </a:t>
            </a:r>
          </a:p>
          <a:p>
            <a:pPr lvl="1">
              <a:lnSpc>
                <a:spcPct val="150000"/>
              </a:lnSpc>
              <a:spcBef>
                <a:spcPts val="0"/>
              </a:spcBef>
              <a:spcAft>
                <a:spcPts val="0"/>
              </a:spcAft>
            </a:pPr>
            <a:r>
              <a:rPr lang="en-US" sz="1400" dirty="0">
                <a:solidFill>
                  <a:schemeClr val="tx1"/>
                </a:solidFill>
              </a:rPr>
              <a:t>F-statistic: 0.6141, e.g. </a:t>
            </a:r>
            <a:r>
              <a:rPr lang="en-US" sz="1200" dirty="0">
                <a:solidFill>
                  <a:schemeClr val="tx1"/>
                </a:solidFill>
              </a:rPr>
              <a:t>statistically more significant than random chance</a:t>
            </a:r>
          </a:p>
          <a:p>
            <a:pPr lvl="1">
              <a:lnSpc>
                <a:spcPct val="150000"/>
              </a:lnSpc>
              <a:spcBef>
                <a:spcPts val="0"/>
              </a:spcBef>
              <a:spcAft>
                <a:spcPts val="0"/>
              </a:spcAft>
            </a:pPr>
            <a:r>
              <a:rPr lang="en-US" sz="1400" dirty="0">
                <a:solidFill>
                  <a:schemeClr val="tx1"/>
                </a:solidFill>
              </a:rPr>
              <a:t>P-value 0.541. </a:t>
            </a:r>
            <a:r>
              <a:rPr lang="en-US" sz="1200" dirty="0">
                <a:solidFill>
                  <a:schemeClr val="tx1"/>
                </a:solidFill>
              </a:rPr>
              <a:t>When P &gt; 0.05 </a:t>
            </a:r>
            <a:r>
              <a:rPr lang="en-US" sz="1200" dirty="0">
                <a:solidFill>
                  <a:schemeClr val="tx1"/>
                </a:solidFill>
                <a:sym typeface="Wingdings" pitchFamily="2" charset="2"/>
              </a:rPr>
              <a:t>leads us to the null hypotheses being true. </a:t>
            </a:r>
          </a:p>
          <a:p>
            <a:pPr lvl="2">
              <a:lnSpc>
                <a:spcPct val="150000"/>
              </a:lnSpc>
              <a:spcBef>
                <a:spcPts val="0"/>
              </a:spcBef>
              <a:spcAft>
                <a:spcPts val="0"/>
              </a:spcAft>
            </a:pPr>
            <a:r>
              <a:rPr lang="en-US" sz="1200" b="1" cap="none" dirty="0">
                <a:solidFill>
                  <a:schemeClr val="tx1"/>
                </a:solidFill>
                <a:latin typeface="+mn-lt"/>
              </a:rPr>
              <a:t>Null Hypothesis – </a:t>
            </a:r>
            <a:r>
              <a:rPr lang="en-US" sz="1200" cap="none" dirty="0">
                <a:solidFill>
                  <a:schemeClr val="tx1"/>
                </a:solidFill>
                <a:latin typeface="+mn-lt"/>
              </a:rPr>
              <a:t>doctor communication </a:t>
            </a:r>
            <a:r>
              <a:rPr lang="en-US" sz="1200" b="1" cap="none" dirty="0">
                <a:solidFill>
                  <a:schemeClr val="tx1"/>
                </a:solidFill>
                <a:highlight>
                  <a:srgbClr val="FFFF00"/>
                </a:highlight>
                <a:latin typeface="+mn-lt"/>
              </a:rPr>
              <a:t>does not</a:t>
            </a:r>
            <a:r>
              <a:rPr lang="en-US" sz="1200" cap="none" dirty="0">
                <a:solidFill>
                  <a:schemeClr val="tx1"/>
                </a:solidFill>
                <a:highlight>
                  <a:srgbClr val="FFFF00"/>
                </a:highlight>
                <a:latin typeface="+mn-lt"/>
              </a:rPr>
              <a:t> </a:t>
            </a:r>
            <a:r>
              <a:rPr lang="en-US" sz="1200" cap="none" dirty="0">
                <a:solidFill>
                  <a:schemeClr val="tx1"/>
                </a:solidFill>
                <a:latin typeface="+mn-lt"/>
              </a:rPr>
              <a:t>have a more statistically significant impact on the overall hospital rating when compared to a nurse. </a:t>
            </a:r>
            <a:endParaRPr lang="en-US" sz="1200" dirty="0">
              <a:solidFill>
                <a:schemeClr val="tx1"/>
              </a:solidFill>
            </a:endParaRPr>
          </a:p>
          <a:p>
            <a:pPr lvl="2">
              <a:lnSpc>
                <a:spcPct val="150000"/>
              </a:lnSpc>
              <a:spcBef>
                <a:spcPts val="0"/>
              </a:spcBef>
              <a:spcAft>
                <a:spcPts val="0"/>
              </a:spcAft>
            </a:pPr>
            <a:r>
              <a:rPr lang="en-US" dirty="0">
                <a:solidFill>
                  <a:schemeClr val="tx1"/>
                </a:solidFill>
              </a:rPr>
              <a:t>Analysis shows a tight range between doctor, nurse and overall ratings.  Both independent variables seem to be important to a hospitals overall rating.  </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i="1" dirty="0"/>
              <a:t>Figure 10 - One-Way ANOVA</a:t>
            </a:r>
          </a:p>
        </p:txBody>
      </p:sp>
      <p:pic>
        <p:nvPicPr>
          <p:cNvPr id="8" name="Content Placeholder 7" descr="Table&#10;&#10;Description automatically generated">
            <a:extLst>
              <a:ext uri="{FF2B5EF4-FFF2-40B4-BE49-F238E27FC236}">
                <a16:creationId xmlns:a16="http://schemas.microsoft.com/office/drawing/2014/main" id="{0F05FCE8-4E1A-AC8E-5BF5-D64072D0E7B6}"/>
              </a:ext>
            </a:extLst>
          </p:cNvPr>
          <p:cNvPicPr>
            <a:picLocks noGrp="1" noChangeAspect="1"/>
          </p:cNvPicPr>
          <p:nvPr>
            <p:ph sz="half" idx="2"/>
          </p:nvPr>
        </p:nvPicPr>
        <p:blipFill>
          <a:blip/>
          <a:stretch>
            <a:fillRect/>
          </a:stretch>
        </p:blipFill>
        <p:spPr>
          <a:xfrm>
            <a:off x="6685526" y="2227263"/>
            <a:ext cx="4427997" cy="3633787"/>
          </a:xfrm>
        </p:spPr>
      </p:pic>
    </p:spTree>
    <p:extLst>
      <p:ext uri="{BB962C8B-B14F-4D97-AF65-F5344CB8AC3E}">
        <p14:creationId xmlns:p14="http://schemas.microsoft.com/office/powerpoint/2010/main" val="258657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E – Data Summary and Implications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Autofit/>
          </a:bodyPr>
          <a:lstStyle/>
          <a:p>
            <a:pPr marL="0" marR="0" indent="0">
              <a:lnSpc>
                <a:spcPct val="200000"/>
              </a:lnSpc>
              <a:spcBef>
                <a:spcPts val="0"/>
              </a:spcBef>
              <a:spcAft>
                <a:spcPts val="0"/>
              </a:spcAft>
              <a:buNone/>
              <a:tabLst>
                <a:tab pos="514350" algn="l"/>
              </a:tabLst>
            </a:pPr>
            <a:r>
              <a:rPr lang="en-US" sz="1400" b="1" dirty="0">
                <a:effectLst/>
                <a:ea typeface="Times New Roman" panose="02020603050405020304" pitchFamily="18" charset="0"/>
              </a:rPr>
              <a:t>Recommendations: </a:t>
            </a:r>
          </a:p>
          <a:p>
            <a:pPr marL="0" marR="0">
              <a:lnSpc>
                <a:spcPct val="200000"/>
              </a:lnSpc>
              <a:spcBef>
                <a:spcPts val="0"/>
              </a:spcBef>
              <a:spcAft>
                <a:spcPts val="0"/>
              </a:spcAft>
              <a:tabLst>
                <a:tab pos="514350" algn="l"/>
              </a:tabLst>
            </a:pPr>
            <a:r>
              <a:rPr lang="en-US" sz="1400" dirty="0">
                <a:ea typeface="Times New Roman" panose="02020603050405020304" pitchFamily="18" charset="0"/>
              </a:rPr>
              <a:t>S</a:t>
            </a:r>
            <a:r>
              <a:rPr lang="en-US" sz="1400" dirty="0">
                <a:effectLst/>
                <a:ea typeface="Times New Roman" panose="02020603050405020304" pitchFamily="18" charset="0"/>
              </a:rPr>
              <a:t>ince a patients experience with their doctor and nurse are both important to the hospital’s overall rating, improved provider/patient relations training should be budgeted for. </a:t>
            </a:r>
          </a:p>
          <a:p>
            <a:pPr marL="0" marR="0">
              <a:lnSpc>
                <a:spcPct val="200000"/>
              </a:lnSpc>
              <a:spcBef>
                <a:spcPts val="0"/>
              </a:spcBef>
              <a:spcAft>
                <a:spcPts val="0"/>
              </a:spcAft>
              <a:tabLst>
                <a:tab pos="514350" algn="l"/>
              </a:tabLst>
            </a:pPr>
            <a:r>
              <a:rPr lang="en-US" sz="1400" dirty="0">
                <a:effectLst/>
                <a:ea typeface="Times New Roman" panose="02020603050405020304" pitchFamily="18" charset="0"/>
              </a:rPr>
              <a:t>More specific questions could be addressed within the patient survey to target key behaviors and outcomes to improve.  </a:t>
            </a:r>
          </a:p>
        </p:txBody>
      </p:sp>
      <p:sp>
        <p:nvSpPr>
          <p:cNvPr id="6" name="Content Placeholder 5">
            <a:extLst>
              <a:ext uri="{FF2B5EF4-FFF2-40B4-BE49-F238E27FC236}">
                <a16:creationId xmlns:a16="http://schemas.microsoft.com/office/drawing/2014/main" id="{E85ECD3B-41DA-0C9A-ACDD-E9179CB18C43}"/>
              </a:ext>
            </a:extLst>
          </p:cNvPr>
          <p:cNvSpPr>
            <a:spLocks noGrp="1"/>
          </p:cNvSpPr>
          <p:nvPr>
            <p:ph sz="half" idx="2"/>
          </p:nvPr>
        </p:nvSpPr>
        <p:spPr/>
        <p:txBody>
          <a:bodyPr>
            <a:normAutofit/>
          </a:bodyPr>
          <a:lstStyle/>
          <a:p>
            <a:pPr marL="0" indent="0">
              <a:lnSpc>
                <a:spcPct val="150000"/>
              </a:lnSpc>
              <a:spcBef>
                <a:spcPts val="0"/>
              </a:spcBef>
              <a:spcAft>
                <a:spcPts val="0"/>
              </a:spcAft>
              <a:buNone/>
            </a:pPr>
            <a:r>
              <a:rPr lang="en-US" sz="1400" b="1" dirty="0">
                <a:effectLst/>
                <a:ea typeface="Times New Roman" panose="02020603050405020304" pitchFamily="18" charset="0"/>
              </a:rPr>
              <a:t>Limitations: </a:t>
            </a:r>
            <a:endParaRPr lang="en-US" sz="1400" dirty="0">
              <a:effectLst/>
              <a:ea typeface="Times New Roman" panose="02020603050405020304" pitchFamily="18" charset="0"/>
            </a:endParaRPr>
          </a:p>
          <a:p>
            <a:pPr>
              <a:lnSpc>
                <a:spcPct val="150000"/>
              </a:lnSpc>
              <a:spcBef>
                <a:spcPts val="0"/>
              </a:spcBef>
              <a:spcAft>
                <a:spcPts val="0"/>
              </a:spcAft>
            </a:pPr>
            <a:r>
              <a:rPr lang="en-US" sz="1400" dirty="0">
                <a:effectLst/>
                <a:ea typeface="Times New Roman" panose="02020603050405020304" pitchFamily="18" charset="0"/>
              </a:rPr>
              <a:t>A limitation within the current survey points to how providers communicate, but this really isn’t the whole story.  Trying to understand </a:t>
            </a:r>
            <a:r>
              <a:rPr lang="en-US" sz="1400" b="1" i="1" dirty="0">
                <a:effectLst/>
                <a:ea typeface="Times New Roman" panose="02020603050405020304" pitchFamily="18" charset="0"/>
              </a:rPr>
              <a:t>why</a:t>
            </a:r>
            <a:r>
              <a:rPr lang="en-US" sz="1400" dirty="0">
                <a:effectLst/>
                <a:ea typeface="Times New Roman" panose="02020603050405020304" pitchFamily="18" charset="0"/>
              </a:rPr>
              <a:t> a patient provided a certain rating will help illuminate where focus is needed to produce desired results.</a:t>
            </a:r>
          </a:p>
          <a:p>
            <a:pPr>
              <a:lnSpc>
                <a:spcPct val="150000"/>
              </a:lnSpc>
              <a:spcBef>
                <a:spcPts val="0"/>
              </a:spcBef>
              <a:spcAft>
                <a:spcPts val="0"/>
              </a:spcAft>
            </a:pPr>
            <a:endParaRPr lang="en-US" sz="1400" dirty="0"/>
          </a:p>
          <a:p>
            <a:pPr>
              <a:lnSpc>
                <a:spcPct val="150000"/>
              </a:lnSpc>
              <a:spcBef>
                <a:spcPts val="0"/>
              </a:spcBef>
              <a:spcAft>
                <a:spcPts val="0"/>
              </a:spcAft>
            </a:pPr>
            <a:endParaRPr lang="en-US" sz="1400" dirty="0"/>
          </a:p>
          <a:p>
            <a:pPr marL="0" indent="0">
              <a:lnSpc>
                <a:spcPct val="150000"/>
              </a:lnSpc>
              <a:spcBef>
                <a:spcPts val="0"/>
              </a:spcBef>
              <a:spcAft>
                <a:spcPts val="0"/>
              </a:spcAft>
              <a:buNone/>
            </a:pPr>
            <a:endParaRPr lang="en-US" sz="1400" dirty="0"/>
          </a:p>
        </p:txBody>
      </p:sp>
    </p:spTree>
    <p:extLst>
      <p:ext uri="{BB962C8B-B14F-4D97-AF65-F5344CB8AC3E}">
        <p14:creationId xmlns:p14="http://schemas.microsoft.com/office/powerpoint/2010/main" val="270116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3B61-5AB0-B22C-1E69-709ABEB75B7A}"/>
              </a:ext>
            </a:extLst>
          </p:cNvPr>
          <p:cNvSpPr>
            <a:spLocks noGrp="1"/>
          </p:cNvSpPr>
          <p:nvPr>
            <p:ph type="title"/>
          </p:nvPr>
        </p:nvSpPr>
        <p:spPr/>
        <p:txBody>
          <a:bodyPr/>
          <a:lstStyle/>
          <a:p>
            <a:pPr algn="ctr"/>
            <a:r>
              <a:rPr lang="en-US" dirty="0"/>
              <a:t>Research Background</a:t>
            </a:r>
          </a:p>
        </p:txBody>
      </p:sp>
      <p:sp>
        <p:nvSpPr>
          <p:cNvPr id="3" name="Content Placeholder 2">
            <a:extLst>
              <a:ext uri="{FF2B5EF4-FFF2-40B4-BE49-F238E27FC236}">
                <a16:creationId xmlns:a16="http://schemas.microsoft.com/office/drawing/2014/main" id="{472D4BE6-DE74-9DA0-CC6D-54A2A72C052B}"/>
              </a:ext>
            </a:extLst>
          </p:cNvPr>
          <p:cNvSpPr>
            <a:spLocks noGrp="1"/>
          </p:cNvSpPr>
          <p:nvPr>
            <p:ph idx="1"/>
          </p:nvPr>
        </p:nvSpPr>
        <p:spPr/>
        <p:txBody>
          <a:bodyPr>
            <a:normAutofit fontScale="92500"/>
          </a:bodyPr>
          <a:lstStyle/>
          <a:p>
            <a:pPr marL="0" indent="0">
              <a:lnSpc>
                <a:spcPct val="150000"/>
              </a:lnSpc>
              <a:spcBef>
                <a:spcPts val="0"/>
              </a:spcBef>
              <a:spcAft>
                <a:spcPts val="0"/>
              </a:spcAft>
              <a:buNone/>
            </a:pPr>
            <a:r>
              <a:rPr lang="en-US" dirty="0"/>
              <a:t>The Patient Survey – Hospital Consumer Assessment of Healthcare Providers and Systems is a dataset provided by the Centers for Medicare and Medicaid Services. (2022) </a:t>
            </a:r>
          </a:p>
          <a:p>
            <a:pPr marL="0" indent="0">
              <a:lnSpc>
                <a:spcPct val="150000"/>
              </a:lnSpc>
              <a:spcBef>
                <a:spcPts val="0"/>
              </a:spcBef>
              <a:spcAft>
                <a:spcPts val="0"/>
              </a:spcAft>
              <a:buNone/>
            </a:pPr>
            <a:endParaRPr lang="en-US" dirty="0"/>
          </a:p>
          <a:p>
            <a:pPr marL="0" indent="0">
              <a:lnSpc>
                <a:spcPct val="150000"/>
              </a:lnSpc>
              <a:spcBef>
                <a:spcPts val="0"/>
              </a:spcBef>
              <a:spcAft>
                <a:spcPts val="0"/>
              </a:spcAft>
              <a:buNone/>
            </a:pPr>
            <a:r>
              <a:rPr lang="en-US" dirty="0"/>
              <a:t>This survey posed multiple questions asked of patients and their ratings of various clinical perspectives.</a:t>
            </a:r>
          </a:p>
          <a:p>
            <a:pPr marL="0" indent="0">
              <a:lnSpc>
                <a:spcPct val="150000"/>
              </a:lnSpc>
              <a:spcBef>
                <a:spcPts val="0"/>
              </a:spcBef>
              <a:spcAft>
                <a:spcPts val="0"/>
              </a:spcAft>
              <a:buNone/>
            </a:pPr>
            <a:r>
              <a:rPr lang="en-US" dirty="0"/>
              <a:t>What can a hospital learn from this survey? Can a hospital improve their rating, and if so, what services could they focus on?  </a:t>
            </a:r>
          </a:p>
          <a:p>
            <a:pPr marL="0" indent="0">
              <a:lnSpc>
                <a:spcPct val="150000"/>
              </a:lnSpc>
              <a:spcBef>
                <a:spcPts val="0"/>
              </a:spcBef>
              <a:spcAft>
                <a:spcPts val="0"/>
              </a:spcAft>
              <a:buNone/>
            </a:pPr>
            <a:endParaRPr lang="en-US" dirty="0"/>
          </a:p>
          <a:p>
            <a:pPr marL="0" indent="0">
              <a:lnSpc>
                <a:spcPct val="150000"/>
              </a:lnSpc>
              <a:spcBef>
                <a:spcPts val="0"/>
              </a:spcBef>
              <a:spcAft>
                <a:spcPts val="0"/>
              </a:spcAft>
              <a:buNone/>
            </a:pPr>
            <a:r>
              <a:rPr lang="en-US" dirty="0"/>
              <a:t>According to </a:t>
            </a:r>
            <a:r>
              <a:rPr lang="en-US" dirty="0" err="1"/>
              <a:t>Schmocker</a:t>
            </a:r>
            <a:r>
              <a:rPr lang="en-US" dirty="0"/>
              <a:t> (2015) “</a:t>
            </a:r>
            <a:r>
              <a:rPr lang="en-US" u="sng" dirty="0"/>
              <a:t>Readiness for discharge </a:t>
            </a:r>
            <a:r>
              <a:rPr lang="en-US" dirty="0"/>
              <a:t>appears to be a clinically useful patient-reported metric, as those RFD have higher satisfaction with the hospital and physicians.” Is this the only or best metric to use or can a hospital focus on provider care to strengthen their overall service ratings?</a:t>
            </a:r>
          </a:p>
        </p:txBody>
      </p:sp>
    </p:spTree>
    <p:extLst>
      <p:ext uri="{BB962C8B-B14F-4D97-AF65-F5344CB8AC3E}">
        <p14:creationId xmlns:p14="http://schemas.microsoft.com/office/powerpoint/2010/main" val="1432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1" name="Rectangle 3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lvl="0">
              <a:lnSpc>
                <a:spcPct val="90000"/>
              </a:lnSpc>
            </a:pPr>
            <a:r>
              <a:rPr lang="en-US" sz="1500" cap="none" dirty="0">
                <a:solidFill>
                  <a:schemeClr val="tx2"/>
                </a:solidFill>
              </a:rPr>
              <a:t>Help Using Markdown: </a:t>
            </a:r>
            <a:r>
              <a:rPr lang="en-US" sz="1500" u="sng" cap="none" dirty="0">
                <a:solidFill>
                  <a:schemeClr val="tx2"/>
                </a:solidFill>
                <a:hlinkClick r:id="rId2">
                  <a:extLst>
                    <a:ext uri="{A12FA001-AC4F-418D-AE19-62706E023703}">
                      <ahyp:hlinkClr xmlns:ahyp="http://schemas.microsoft.com/office/drawing/2018/hyperlinkcolor" val="tx"/>
                    </a:ext>
                  </a:extLst>
                </a:hlinkClick>
              </a:rPr>
              <a:t>Https://Www.Markdownguide.Org/Basic-syntax</a:t>
            </a:r>
            <a:br>
              <a:rPr lang="en-US" sz="1500" u="sng" cap="none" dirty="0">
                <a:solidFill>
                  <a:schemeClr val="tx2"/>
                </a:solidFill>
              </a:rPr>
            </a:br>
            <a:br>
              <a:rPr lang="en-US" sz="1500" u="sng" cap="none" dirty="0">
                <a:solidFill>
                  <a:schemeClr val="tx2"/>
                </a:solidFill>
              </a:rPr>
            </a:br>
            <a:r>
              <a:rPr lang="en-US" sz="1500" cap="none" dirty="0" err="1">
                <a:solidFill>
                  <a:schemeClr val="tx2"/>
                </a:solidFill>
              </a:rPr>
              <a:t>Mactex</a:t>
            </a:r>
            <a:r>
              <a:rPr lang="en-US" sz="1500" cap="none" dirty="0">
                <a:solidFill>
                  <a:schemeClr val="tx2"/>
                </a:solidFill>
              </a:rPr>
              <a:t>: </a:t>
            </a:r>
            <a:r>
              <a:rPr lang="en-US" sz="1500" u="sng" cap="none" dirty="0">
                <a:solidFill>
                  <a:schemeClr val="tx2"/>
                </a:solidFill>
                <a:hlinkClick r:id="rId3">
                  <a:extLst>
                    <a:ext uri="{A12FA001-AC4F-418D-AE19-62706E023703}">
                      <ahyp:hlinkClr xmlns:ahyp="http://schemas.microsoft.com/office/drawing/2018/hyperlinkcolor" val="tx"/>
                    </a:ext>
                  </a:extLst>
                </a:hlinkClick>
              </a:rPr>
              <a:t>Https://Tug.Org/Mactex/Mactex-download.Html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Matplotlib Help: </a:t>
            </a:r>
            <a:r>
              <a:rPr lang="en-US" sz="1500" u="sng" cap="none" dirty="0">
                <a:solidFill>
                  <a:schemeClr val="tx2"/>
                </a:solidFill>
                <a:hlinkClick r:id="rId4">
                  <a:extLst>
                    <a:ext uri="{A12FA001-AC4F-418D-AE19-62706E023703}">
                      <ahyp:hlinkClr xmlns:ahyp="http://schemas.microsoft.com/office/drawing/2018/hyperlinkcolor" val="tx"/>
                    </a:ext>
                  </a:extLst>
                </a:hlinkClick>
              </a:rPr>
              <a:t>Https://Matplotlib.Org/2.1.2/Api/_As_gen/Matplotlib.Pyplot.Plot.Html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err="1">
                <a:solidFill>
                  <a:schemeClr val="tx2"/>
                </a:solidFill>
              </a:rPr>
              <a:t>Numpy</a:t>
            </a:r>
            <a:r>
              <a:rPr lang="en-US" sz="1500" cap="none" dirty="0">
                <a:solidFill>
                  <a:schemeClr val="tx2"/>
                </a:solidFill>
              </a:rPr>
              <a:t> Help: </a:t>
            </a:r>
            <a:r>
              <a:rPr lang="en-US" sz="1500" u="sng" cap="none" dirty="0">
                <a:solidFill>
                  <a:schemeClr val="tx2"/>
                </a:solidFill>
                <a:hlinkClick r:id="rId5">
                  <a:extLst>
                    <a:ext uri="{A12FA001-AC4F-418D-AE19-62706E023703}">
                      <ahyp:hlinkClr xmlns:ahyp="http://schemas.microsoft.com/office/drawing/2018/hyperlinkcolor" val="tx"/>
                    </a:ext>
                  </a:extLst>
                </a:hlinkClick>
              </a:rPr>
              <a:t>Https://Numpy.Org/Doc/Stable/</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Pandas Help: </a:t>
            </a:r>
            <a:r>
              <a:rPr lang="en-US" sz="1500" u="sng" cap="none" dirty="0">
                <a:solidFill>
                  <a:schemeClr val="tx2"/>
                </a:solidFill>
                <a:hlinkClick r:id="rId6">
                  <a:extLst>
                    <a:ext uri="{A12FA001-AC4F-418D-AE19-62706E023703}">
                      <ahyp:hlinkClr xmlns:ahyp="http://schemas.microsoft.com/office/drawing/2018/hyperlinkcolor" val="tx"/>
                    </a:ext>
                  </a:extLst>
                </a:hlinkClick>
              </a:rPr>
              <a:t>Https://Pandas.Pydata.Org/Docs/User_guide/Index.Html#user-guide</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Python Help: </a:t>
            </a:r>
            <a:r>
              <a:rPr lang="en-US" sz="1500" u="sng" cap="none" dirty="0">
                <a:solidFill>
                  <a:schemeClr val="tx2"/>
                </a:solidFill>
                <a:hlinkClick r:id="rId7">
                  <a:extLst>
                    <a:ext uri="{A12FA001-AC4F-418D-AE19-62706E023703}">
                      <ahyp:hlinkClr xmlns:ahyp="http://schemas.microsoft.com/office/drawing/2018/hyperlinkcolor" val="tx"/>
                    </a:ext>
                  </a:extLst>
                </a:hlinkClick>
              </a:rPr>
              <a:t>Https://Docs.Python.Org/3.9/Library/Index.Html</a:t>
            </a:r>
            <a:br>
              <a:rPr lang="en-US" sz="1500" cap="none" dirty="0">
                <a:solidFill>
                  <a:schemeClr val="tx2"/>
                </a:solidFill>
              </a:rPr>
            </a:br>
            <a:br>
              <a:rPr lang="en-US" sz="1500" cap="none" dirty="0">
                <a:solidFill>
                  <a:schemeClr val="tx2"/>
                </a:solidFill>
              </a:rPr>
            </a:br>
            <a:r>
              <a:rPr lang="en-US" sz="1500" cap="none" dirty="0" err="1">
                <a:solidFill>
                  <a:schemeClr val="tx2"/>
                </a:solidFill>
              </a:rPr>
              <a:t>Scipy.Stats</a:t>
            </a:r>
            <a:r>
              <a:rPr lang="en-US" sz="1500" cap="none" dirty="0">
                <a:solidFill>
                  <a:schemeClr val="tx2"/>
                </a:solidFill>
              </a:rPr>
              <a:t> Help: </a:t>
            </a:r>
            <a:r>
              <a:rPr lang="en-US" sz="1500" u="sng" cap="none" dirty="0">
                <a:solidFill>
                  <a:schemeClr val="tx2"/>
                </a:solidFill>
                <a:hlinkClick r:id="rId8">
                  <a:extLst>
                    <a:ext uri="{A12FA001-AC4F-418D-AE19-62706E023703}">
                      <ahyp:hlinkClr xmlns:ahyp="http://schemas.microsoft.com/office/drawing/2018/hyperlinkcolor" val="tx"/>
                    </a:ext>
                  </a:extLst>
                </a:hlinkClick>
              </a:rPr>
              <a:t>Https://Docs.Scipy.Org/Doc/Scipy/Reference/Tutorial/Stats.Html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Seaborn: </a:t>
            </a:r>
            <a:r>
              <a:rPr lang="en-US" sz="1500" u="sng" cap="none" dirty="0">
                <a:solidFill>
                  <a:schemeClr val="tx2"/>
                </a:solidFill>
                <a:hlinkClick r:id="rId9">
                  <a:extLst>
                    <a:ext uri="{A12FA001-AC4F-418D-AE19-62706E023703}">
                      <ahyp:hlinkClr xmlns:ahyp="http://schemas.microsoft.com/office/drawing/2018/hyperlinkcolor" val="tx"/>
                    </a:ext>
                  </a:extLst>
                </a:hlinkClick>
              </a:rPr>
              <a:t>Https://Seaborn.Pydata.Org/Api.Html</a:t>
            </a:r>
            <a:r>
              <a:rPr lang="en-US" sz="1500" cap="none" dirty="0">
                <a:solidFill>
                  <a:schemeClr val="tx2"/>
                </a:solidFill>
              </a:rPr>
              <a:t> </a:t>
            </a:r>
            <a:br>
              <a:rPr lang="en-US" sz="1500" cap="none" dirty="0">
                <a:solidFill>
                  <a:schemeClr val="tx2"/>
                </a:solidFill>
              </a:rPr>
            </a:br>
            <a:br>
              <a:rPr lang="en-US" sz="1500" cap="none" dirty="0">
                <a:solidFill>
                  <a:schemeClr val="tx2"/>
                </a:solidFill>
              </a:rPr>
            </a:br>
            <a:r>
              <a:rPr lang="en-US" sz="1500" cap="none" dirty="0">
                <a:solidFill>
                  <a:schemeClr val="tx2"/>
                </a:solidFill>
              </a:rPr>
              <a:t>References:  See The References Section.</a:t>
            </a:r>
          </a:p>
        </p:txBody>
      </p:sp>
      <p:sp>
        <p:nvSpPr>
          <p:cNvPr id="43" name="Rectangle 39">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dirty="0">
                <a:solidFill>
                  <a:srgbClr val="FFFFFF"/>
                </a:solidFill>
                <a:latin typeface="+mn-lt"/>
                <a:ea typeface="+mn-ea"/>
                <a:cs typeface="+mn-cs"/>
              </a:rPr>
              <a:t>F - Sources</a:t>
            </a:r>
          </a:p>
        </p:txBody>
      </p:sp>
    </p:spTree>
    <p:extLst>
      <p:ext uri="{BB962C8B-B14F-4D97-AF65-F5344CB8AC3E}">
        <p14:creationId xmlns:p14="http://schemas.microsoft.com/office/powerpoint/2010/main" val="21149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4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49">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0" name="Rectangle 51">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958542" y="1005839"/>
            <a:ext cx="6432313" cy="4805025"/>
          </a:xfrm>
        </p:spPr>
        <p:txBody>
          <a:bodyPr vert="horz" lIns="91440" tIns="45720" rIns="91440" bIns="45720" rtlCol="0" anchor="ctr">
            <a:normAutofit/>
          </a:bodyPr>
          <a:lstStyle/>
          <a:p>
            <a:pPr>
              <a:lnSpc>
                <a:spcPct val="150000"/>
              </a:lnSpc>
            </a:pPr>
            <a:r>
              <a:rPr lang="en-US" sz="1200" cap="none" dirty="0">
                <a:solidFill>
                  <a:schemeClr val="tx2"/>
                </a:solidFill>
                <a:latin typeface="+mn-lt"/>
              </a:rPr>
              <a:t>Sewell, W. (N.D.). Lecture: D207 T2 – Welcome To D207 Eda Webinar. Western Governors University.  Found Here: </a:t>
            </a:r>
            <a:r>
              <a:rPr lang="en-US" sz="1200" u="sng" cap="none" dirty="0">
                <a:solidFill>
                  <a:schemeClr val="tx2"/>
                </a:solidFill>
                <a:latin typeface="+mn-lt"/>
                <a:hlinkClick r:id="rId2"/>
              </a:rPr>
              <a:t>Https://Wgu.Hosted.Panopto.Com/Panopto/Pages/Viewer.Aspx?Id=fcf752f1-6ff7-4286-9100-ad1f016a98d6</a:t>
            </a:r>
            <a:r>
              <a:rPr lang="en-US" sz="1200" u="sng" cap="none" dirty="0">
                <a:solidFill>
                  <a:schemeClr val="tx2"/>
                </a:solidFill>
                <a:latin typeface="+mn-lt"/>
              </a:rPr>
              <a:t> </a:t>
            </a:r>
            <a:r>
              <a:rPr lang="en-US" sz="1200" cap="none" dirty="0">
                <a:solidFill>
                  <a:schemeClr val="tx2"/>
                </a:solidFill>
                <a:latin typeface="+mn-lt"/>
              </a:rPr>
              <a:t> </a:t>
            </a:r>
            <a:br>
              <a:rPr lang="en-US" sz="1200" cap="none" dirty="0">
                <a:solidFill>
                  <a:schemeClr val="tx2"/>
                </a:solidFill>
                <a:latin typeface="+mn-lt"/>
              </a:rPr>
            </a:br>
            <a:br>
              <a:rPr lang="en-US" sz="1200" cap="none" dirty="0">
                <a:solidFill>
                  <a:schemeClr val="tx2"/>
                </a:solidFill>
                <a:latin typeface="+mn-lt"/>
              </a:rPr>
            </a:br>
            <a:r>
              <a:rPr lang="en-US" sz="1200" cap="none" dirty="0">
                <a:solidFill>
                  <a:schemeClr val="tx2"/>
                </a:solidFill>
                <a:latin typeface="+mn-lt"/>
              </a:rPr>
              <a:t>Patient Survey – Hospital Consumer Assessment Of Healthcare Providers And Systems (HCAHPS). (2022). Centers For Medicare &amp; Medicaid Services (CMS). Found Here: </a:t>
            </a:r>
            <a:r>
              <a:rPr lang="en-US" sz="1200" u="sng" cap="none" dirty="0">
                <a:solidFill>
                  <a:schemeClr val="tx2"/>
                </a:solidFill>
                <a:latin typeface="+mn-lt"/>
                <a:hlinkClick r:id="rId3"/>
              </a:rPr>
              <a:t>Https://Data.Cms.Gov/Provider-data/Dataset/Dgck-syfz</a:t>
            </a:r>
            <a:r>
              <a:rPr lang="en-US" sz="1200" cap="none" dirty="0">
                <a:solidFill>
                  <a:schemeClr val="tx2"/>
                </a:solidFill>
                <a:latin typeface="+mn-lt"/>
              </a:rPr>
              <a:t> </a:t>
            </a:r>
            <a:br>
              <a:rPr lang="en-US" sz="1200" cap="none" dirty="0">
                <a:solidFill>
                  <a:schemeClr val="tx2"/>
                </a:solidFill>
                <a:latin typeface="+mn-lt"/>
              </a:rPr>
            </a:br>
            <a:br>
              <a:rPr lang="en-US" sz="1200" cap="none" dirty="0">
                <a:solidFill>
                  <a:schemeClr val="tx2"/>
                </a:solidFill>
                <a:latin typeface="+mn-lt"/>
              </a:rPr>
            </a:br>
            <a:r>
              <a:rPr lang="en-US" sz="1200" cap="none" dirty="0">
                <a:solidFill>
                  <a:schemeClr val="tx2"/>
                </a:solidFill>
                <a:latin typeface="+mn-lt"/>
              </a:rPr>
              <a:t>Norman G. Likert Scales, Levels Of Measurement And The "Laws" Of Statistics. Adv Health Sci Educ Theory </a:t>
            </a:r>
            <a:r>
              <a:rPr lang="en-US" sz="1200" cap="none" dirty="0" err="1">
                <a:solidFill>
                  <a:schemeClr val="tx2"/>
                </a:solidFill>
                <a:latin typeface="+mn-lt"/>
              </a:rPr>
              <a:t>Pract</a:t>
            </a:r>
            <a:r>
              <a:rPr lang="en-US" sz="1200" cap="none" dirty="0">
                <a:solidFill>
                  <a:schemeClr val="tx2"/>
                </a:solidFill>
                <a:latin typeface="+mn-lt"/>
              </a:rPr>
              <a:t>. 2010 Dec;15(5):625-32. Doi: 10.1007/S10459-010-9222-y. </a:t>
            </a:r>
            <a:r>
              <a:rPr lang="en-US" sz="1200" cap="none" dirty="0" err="1">
                <a:solidFill>
                  <a:schemeClr val="tx2"/>
                </a:solidFill>
                <a:latin typeface="+mn-lt"/>
              </a:rPr>
              <a:t>Epub</a:t>
            </a:r>
            <a:r>
              <a:rPr lang="en-US" sz="1200" cap="none" dirty="0">
                <a:solidFill>
                  <a:schemeClr val="tx2"/>
                </a:solidFill>
                <a:latin typeface="+mn-lt"/>
              </a:rPr>
              <a:t> 2010 Feb 10. </a:t>
            </a:r>
            <a:r>
              <a:rPr lang="en-US" sz="1200" cap="none" dirty="0" err="1">
                <a:solidFill>
                  <a:schemeClr val="tx2"/>
                </a:solidFill>
                <a:latin typeface="+mn-lt"/>
              </a:rPr>
              <a:t>Pmid</a:t>
            </a:r>
            <a:r>
              <a:rPr lang="en-US" sz="1200" cap="none" dirty="0">
                <a:solidFill>
                  <a:schemeClr val="tx2"/>
                </a:solidFill>
                <a:latin typeface="+mn-lt"/>
              </a:rPr>
              <a:t>: 20146096.</a:t>
            </a:r>
            <a:br>
              <a:rPr lang="en-US" sz="1200" cap="none" dirty="0">
                <a:solidFill>
                  <a:schemeClr val="tx2"/>
                </a:solidFill>
                <a:latin typeface="+mn-lt"/>
              </a:rPr>
            </a:br>
            <a:br>
              <a:rPr lang="en-US" sz="1200" cap="none" dirty="0">
                <a:solidFill>
                  <a:schemeClr val="tx2"/>
                </a:solidFill>
                <a:latin typeface="+mn-lt"/>
              </a:rPr>
            </a:br>
            <a:r>
              <a:rPr lang="en-US" sz="1200" u="sng" cap="none" dirty="0" err="1">
                <a:solidFill>
                  <a:schemeClr val="tx2"/>
                </a:solidFill>
                <a:latin typeface="+mn-lt"/>
              </a:rPr>
              <a:t>Schmocker</a:t>
            </a:r>
            <a:r>
              <a:rPr lang="en-US" sz="1200" u="sng" cap="none" dirty="0">
                <a:solidFill>
                  <a:schemeClr val="tx2"/>
                </a:solidFill>
                <a:latin typeface="+mn-lt"/>
              </a:rPr>
              <a:t> R.K., </a:t>
            </a:r>
            <a:r>
              <a:rPr lang="en-US" sz="1200" cap="none" dirty="0">
                <a:solidFill>
                  <a:schemeClr val="tx2"/>
                </a:solidFill>
                <a:latin typeface="+mn-lt"/>
              </a:rPr>
              <a:t>Holden S.E., Vang X, </a:t>
            </a:r>
            <a:r>
              <a:rPr lang="en-US" sz="1200" cap="none" dirty="0" err="1">
                <a:solidFill>
                  <a:schemeClr val="tx2"/>
                </a:solidFill>
                <a:latin typeface="+mn-lt"/>
              </a:rPr>
              <a:t>Leverson</a:t>
            </a:r>
            <a:r>
              <a:rPr lang="en-US" sz="1200" cap="none" dirty="0">
                <a:solidFill>
                  <a:schemeClr val="tx2"/>
                </a:solidFill>
                <a:latin typeface="+mn-lt"/>
              </a:rPr>
              <a:t> G.E., Et. Al., Association Of Patient-reported Readiness For Discharge And Hospital Consumer Assessment Of Health Care Providers And Systems Patient Satisfaction Scores: A Retrospective Analysis. J Am Coll Surg. 2015 Dec;221(6):1073-82.E1-3. Doi: 10.1016/J.Jamcollsurg.2015.09.009. </a:t>
            </a:r>
            <a:r>
              <a:rPr lang="en-US" sz="1200" cap="none" dirty="0" err="1">
                <a:solidFill>
                  <a:schemeClr val="tx2"/>
                </a:solidFill>
                <a:latin typeface="+mn-lt"/>
              </a:rPr>
              <a:t>Epub</a:t>
            </a:r>
            <a:r>
              <a:rPr lang="en-US" sz="1200" cap="none" dirty="0">
                <a:solidFill>
                  <a:schemeClr val="tx2"/>
                </a:solidFill>
                <a:latin typeface="+mn-lt"/>
              </a:rPr>
              <a:t> 2015 Sep 25. </a:t>
            </a:r>
            <a:r>
              <a:rPr lang="en-US" sz="1200" cap="none" dirty="0" err="1">
                <a:solidFill>
                  <a:schemeClr val="tx2"/>
                </a:solidFill>
                <a:latin typeface="+mn-lt"/>
              </a:rPr>
              <a:t>Pmid</a:t>
            </a:r>
            <a:r>
              <a:rPr lang="en-US" sz="1200" cap="none" dirty="0">
                <a:solidFill>
                  <a:schemeClr val="tx2"/>
                </a:solidFill>
                <a:latin typeface="+mn-lt"/>
              </a:rPr>
              <a:t>: 26474513; </a:t>
            </a:r>
            <a:r>
              <a:rPr lang="en-US" sz="1200" cap="none" dirty="0" err="1">
                <a:solidFill>
                  <a:schemeClr val="tx2"/>
                </a:solidFill>
                <a:latin typeface="+mn-lt"/>
              </a:rPr>
              <a:t>Pmcid</a:t>
            </a:r>
            <a:r>
              <a:rPr lang="en-US" sz="1200" cap="none" dirty="0">
                <a:solidFill>
                  <a:schemeClr val="tx2"/>
                </a:solidFill>
                <a:latin typeface="+mn-lt"/>
              </a:rPr>
              <a:t>: Pmc4662900.</a:t>
            </a:r>
          </a:p>
        </p:txBody>
      </p:sp>
      <p:sp>
        <p:nvSpPr>
          <p:cNvPr id="61" name="Rectangle 53">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8345391"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a:solidFill>
                  <a:srgbClr val="FFFFFF"/>
                </a:solidFill>
                <a:latin typeface="+mn-lt"/>
                <a:ea typeface="+mn-ea"/>
                <a:cs typeface="+mn-cs"/>
              </a:rPr>
              <a:t>			  References</a:t>
            </a:r>
          </a:p>
        </p:txBody>
      </p:sp>
    </p:spTree>
    <p:extLst>
      <p:ext uri="{BB962C8B-B14F-4D97-AF65-F5344CB8AC3E}">
        <p14:creationId xmlns:p14="http://schemas.microsoft.com/office/powerpoint/2010/main" val="31722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93B61-5AB0-B22C-1E69-709ABEB75B7A}"/>
              </a:ext>
            </a:extLst>
          </p:cNvPr>
          <p:cNvSpPr>
            <a:spLocks noGrp="1"/>
          </p:cNvSpPr>
          <p:nvPr>
            <p:ph type="title"/>
          </p:nvPr>
        </p:nvSpPr>
        <p:spPr>
          <a:xfrm>
            <a:off x="959157" y="1113764"/>
            <a:ext cx="3269749" cy="4624327"/>
          </a:xfrm>
        </p:spPr>
        <p:txBody>
          <a:bodyPr anchor="ctr">
            <a:normAutofit/>
          </a:bodyPr>
          <a:lstStyle/>
          <a:p>
            <a:pPr algn="ctr"/>
            <a:r>
              <a:rPr lang="en-US" sz="2400" dirty="0">
                <a:solidFill>
                  <a:srgbClr val="FFFFFF"/>
                </a:solidFill>
              </a:rPr>
              <a:t>A - Research Question</a:t>
            </a:r>
          </a:p>
        </p:txBody>
      </p:sp>
      <p:sp>
        <p:nvSpPr>
          <p:cNvPr id="3" name="Content Placeholder 2">
            <a:extLst>
              <a:ext uri="{FF2B5EF4-FFF2-40B4-BE49-F238E27FC236}">
                <a16:creationId xmlns:a16="http://schemas.microsoft.com/office/drawing/2014/main" id="{472D4BE6-DE74-9DA0-CC6D-54A2A72C052B}"/>
              </a:ext>
            </a:extLst>
          </p:cNvPr>
          <p:cNvSpPr>
            <a:spLocks noGrp="1"/>
          </p:cNvSpPr>
          <p:nvPr>
            <p:ph idx="1"/>
          </p:nvPr>
        </p:nvSpPr>
        <p:spPr>
          <a:xfrm>
            <a:off x="5155905" y="1113764"/>
            <a:ext cx="6108179" cy="4624327"/>
          </a:xfrm>
        </p:spPr>
        <p:txBody>
          <a:bodyPr anchor="ctr">
            <a:normAutofit/>
          </a:bodyPr>
          <a:lstStyle/>
          <a:p>
            <a:pPr>
              <a:lnSpc>
                <a:spcPct val="150000"/>
              </a:lnSpc>
              <a:spcBef>
                <a:spcPts val="0"/>
              </a:spcBef>
              <a:spcAft>
                <a:spcPts val="0"/>
              </a:spcAft>
            </a:pPr>
            <a:r>
              <a:rPr lang="en-US" b="1" dirty="0"/>
              <a:t>Research Question </a:t>
            </a:r>
            <a:r>
              <a:rPr lang="en-US" dirty="0"/>
              <a:t>–</a:t>
            </a:r>
            <a:r>
              <a:rPr lang="en-US" b="1" dirty="0"/>
              <a:t> </a:t>
            </a:r>
            <a:r>
              <a:rPr lang="en-US" dirty="0"/>
              <a:t>Is communication from a doctor more statistically significant to a patient’s overall hospital rating than a nurse?</a:t>
            </a:r>
          </a:p>
          <a:p>
            <a:pPr>
              <a:lnSpc>
                <a:spcPct val="150000"/>
              </a:lnSpc>
              <a:spcBef>
                <a:spcPts val="0"/>
              </a:spcBef>
              <a:spcAft>
                <a:spcPts val="0"/>
              </a:spcAft>
            </a:pPr>
            <a:endParaRPr lang="en-US" b="1" dirty="0"/>
          </a:p>
          <a:p>
            <a:pPr lvl="1">
              <a:lnSpc>
                <a:spcPct val="150000"/>
              </a:lnSpc>
              <a:spcBef>
                <a:spcPts val="0"/>
              </a:spcBef>
              <a:spcAft>
                <a:spcPts val="0"/>
              </a:spcAft>
            </a:pPr>
            <a:r>
              <a:rPr lang="en-US" b="1" dirty="0"/>
              <a:t>Null Hypothesis </a:t>
            </a:r>
            <a:r>
              <a:rPr lang="en-US" dirty="0"/>
              <a:t>– Doctor communication does not have a more statistically significant impact on the overall hospital rating when compared to a nurse. </a:t>
            </a:r>
          </a:p>
          <a:p>
            <a:pPr lvl="1">
              <a:lnSpc>
                <a:spcPct val="150000"/>
              </a:lnSpc>
              <a:spcBef>
                <a:spcPts val="0"/>
              </a:spcBef>
              <a:spcAft>
                <a:spcPts val="0"/>
              </a:spcAft>
            </a:pPr>
            <a:endParaRPr lang="en-US" b="1" dirty="0"/>
          </a:p>
          <a:p>
            <a:pPr lvl="1">
              <a:lnSpc>
                <a:spcPct val="150000"/>
              </a:lnSpc>
              <a:spcBef>
                <a:spcPts val="0"/>
              </a:spcBef>
              <a:spcAft>
                <a:spcPts val="0"/>
              </a:spcAft>
            </a:pPr>
            <a:r>
              <a:rPr lang="en-US" b="1" dirty="0"/>
              <a:t>Alternate Hypothesis </a:t>
            </a:r>
            <a:r>
              <a:rPr lang="en-US" dirty="0"/>
              <a:t>– Doctor communication has a more statistically significant impact on the overall hospital rating when compared to a nurse.</a:t>
            </a:r>
          </a:p>
        </p:txBody>
      </p:sp>
    </p:spTree>
    <p:extLst>
      <p:ext uri="{BB962C8B-B14F-4D97-AF65-F5344CB8AC3E}">
        <p14:creationId xmlns:p14="http://schemas.microsoft.com/office/powerpoint/2010/main" val="383771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7963094" y="1113764"/>
            <a:ext cx="3269749" cy="4624327"/>
          </a:xfrm>
        </p:spPr>
        <p:txBody>
          <a:bodyPr vert="horz" lIns="91440" tIns="45720" rIns="91440" bIns="45720" rtlCol="0" anchor="ctr">
            <a:normAutofit/>
          </a:bodyPr>
          <a:lstStyle/>
          <a:p>
            <a:pPr algn="ctr"/>
            <a:r>
              <a:rPr lang="en-US" sz="2400" dirty="0">
                <a:solidFill>
                  <a:srgbClr val="FFFFFF"/>
                </a:solidFill>
              </a:rPr>
              <a:t>B – Data Collection</a:t>
            </a:r>
          </a:p>
        </p:txBody>
      </p:sp>
      <p:sp>
        <p:nvSpPr>
          <p:cNvPr id="5" name="Title 1">
            <a:extLst>
              <a:ext uri="{FF2B5EF4-FFF2-40B4-BE49-F238E27FC236}">
                <a16:creationId xmlns:a16="http://schemas.microsoft.com/office/drawing/2014/main" id="{52C27EDC-D09E-ACEB-2CFF-1713953885EE}"/>
              </a:ext>
            </a:extLst>
          </p:cNvPr>
          <p:cNvSpPr txBox="1">
            <a:spLocks/>
          </p:cNvSpPr>
          <p:nvPr/>
        </p:nvSpPr>
        <p:spPr>
          <a:xfrm>
            <a:off x="927916" y="1113764"/>
            <a:ext cx="6108179" cy="4624327"/>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spcBef>
                <a:spcPts val="0"/>
              </a:spcBef>
              <a:buClr>
                <a:schemeClr val="accent2"/>
              </a:buClr>
              <a:buSzPct val="92000"/>
            </a:pPr>
            <a:r>
              <a:rPr lang="en-US" sz="1800" cap="none" dirty="0">
                <a:solidFill>
                  <a:schemeClr val="tx2"/>
                </a:solidFill>
                <a:latin typeface="+mn-lt"/>
                <a:ea typeface="+mn-ea"/>
                <a:cs typeface="+mn-cs"/>
              </a:rPr>
              <a:t>The </a:t>
            </a:r>
            <a:r>
              <a:rPr lang="en-US" sz="1800" cap="none" dirty="0">
                <a:solidFill>
                  <a:schemeClr val="tx2"/>
                </a:solidFill>
              </a:rPr>
              <a:t>following </a:t>
            </a:r>
            <a:r>
              <a:rPr lang="en-US" sz="1800" cap="none" dirty="0">
                <a:solidFill>
                  <a:schemeClr val="tx2"/>
                </a:solidFill>
                <a:latin typeface="+mn-lt"/>
                <a:ea typeface="+mn-ea"/>
                <a:cs typeface="+mn-cs"/>
              </a:rPr>
              <a:t>questions from the survey was focused on: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“nurse communication”</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“doctor communication”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 “overall hospital rating”</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a:t>
            </a:r>
            <a:r>
              <a:rPr lang="en-US" sz="1400" i="1" cap="none" dirty="0">
                <a:solidFill>
                  <a:schemeClr val="tx2"/>
                </a:solidFill>
                <a:latin typeface="+mn-lt"/>
                <a:ea typeface="+mn-ea"/>
                <a:cs typeface="+mn-cs"/>
              </a:rPr>
              <a:t>Note:  A 5-star rating system was utilized.</a:t>
            </a:r>
            <a:r>
              <a:rPr lang="en-US" sz="1400" cap="none" dirty="0">
                <a:solidFill>
                  <a:schemeClr val="tx2"/>
                </a:solidFill>
                <a:latin typeface="+mn-lt"/>
                <a:ea typeface="+mn-ea"/>
                <a:cs typeface="+mn-cs"/>
              </a:rPr>
              <a:t>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 </a:t>
            </a:r>
            <a:br>
              <a:rPr lang="en-US" sz="1800" cap="none" dirty="0">
                <a:solidFill>
                  <a:schemeClr val="tx2"/>
                </a:solidFill>
                <a:latin typeface="+mn-lt"/>
                <a:ea typeface="+mn-ea"/>
                <a:cs typeface="+mn-cs"/>
              </a:rPr>
            </a:br>
            <a:r>
              <a:rPr lang="en-US" sz="1800" cap="none" dirty="0">
                <a:solidFill>
                  <a:schemeClr val="tx2"/>
                </a:solidFill>
                <a:latin typeface="+mn-lt"/>
                <a:ea typeface="+mn-ea"/>
                <a:cs typeface="+mn-cs"/>
              </a:rPr>
              <a:t>This dataset provided ratings for over 4,000 clinics; over 450,000 rows of data, for the questions above for over. </a:t>
            </a:r>
          </a:p>
        </p:txBody>
      </p:sp>
    </p:spTree>
    <p:extLst>
      <p:ext uri="{BB962C8B-B14F-4D97-AF65-F5344CB8AC3E}">
        <p14:creationId xmlns:p14="http://schemas.microsoft.com/office/powerpoint/2010/main" val="117500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B – Data collection (cont.) Load the Data</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a:lnSpc>
                <a:spcPct val="150000"/>
              </a:lnSpc>
              <a:spcBef>
                <a:spcPts val="0"/>
              </a:spcBef>
              <a:spcAft>
                <a:spcPts val="0"/>
              </a:spcAft>
            </a:pPr>
            <a:r>
              <a:rPr lang="en-US" dirty="0"/>
              <a:t>This survey dataset captured all three measures compared in this analysis for over 4,000 clinics providing from over 450,000 rows of data. </a:t>
            </a:r>
          </a:p>
          <a:p>
            <a:pPr>
              <a:lnSpc>
                <a:spcPct val="150000"/>
              </a:lnSpc>
              <a:spcBef>
                <a:spcPts val="0"/>
              </a:spcBef>
              <a:spcAft>
                <a:spcPts val="0"/>
              </a:spcAft>
            </a:pPr>
            <a:endParaRPr lang="en-US" dirty="0"/>
          </a:p>
          <a:p>
            <a:pPr>
              <a:lnSpc>
                <a:spcPct val="150000"/>
              </a:lnSpc>
              <a:spcBef>
                <a:spcPts val="0"/>
              </a:spcBef>
              <a:spcAft>
                <a:spcPts val="0"/>
              </a:spcAft>
            </a:pPr>
            <a:r>
              <a:rPr lang="en-US" dirty="0"/>
              <a:t>After the dataset was identified, it was downloaded from the Centers for Medicare &amp; Medicaid Services (CMS, 2022) and then loaded into a data frame (Figure 1). </a:t>
            </a:r>
          </a:p>
        </p:txBody>
      </p:sp>
      <p:pic>
        <p:nvPicPr>
          <p:cNvPr id="6" name="Content Placeholder 5" descr="Table&#10;&#10;Description automatically generated">
            <a:extLst>
              <a:ext uri="{FF2B5EF4-FFF2-40B4-BE49-F238E27FC236}">
                <a16:creationId xmlns:a16="http://schemas.microsoft.com/office/drawing/2014/main" id="{AB10C0D2-60AB-7110-8B6D-07B516F44D99}"/>
              </a:ext>
            </a:extLst>
          </p:cNvPr>
          <p:cNvPicPr>
            <a:picLocks noGrp="1" noChangeAspect="1"/>
          </p:cNvPicPr>
          <p:nvPr>
            <p:ph sz="half" idx="2"/>
          </p:nvPr>
        </p:nvPicPr>
        <p:blipFill>
          <a:blip/>
          <a:stretch>
            <a:fillRect/>
          </a:stretch>
        </p:blipFill>
        <p:spPr>
          <a:xfrm>
            <a:off x="6315075" y="2329656"/>
            <a:ext cx="5168900" cy="3429000"/>
          </a:xfrm>
        </p:spPr>
      </p:pic>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553998"/>
          </a:xfrm>
          <a:prstGeom prst="rect">
            <a:avLst/>
          </a:prstGeom>
          <a:noFill/>
        </p:spPr>
        <p:txBody>
          <a:bodyPr wrap="square" rtlCol="0">
            <a:spAutoFit/>
          </a:bodyPr>
          <a:lstStyle/>
          <a:p>
            <a:r>
              <a:rPr lang="en-US" sz="1200" i="1" dirty="0"/>
              <a:t>Figure 1 - Load Dataset from *.csv File</a:t>
            </a:r>
          </a:p>
          <a:p>
            <a:endParaRPr lang="en-US" dirty="0"/>
          </a:p>
        </p:txBody>
      </p:sp>
    </p:spTree>
    <p:extLst>
      <p:ext uri="{BB962C8B-B14F-4D97-AF65-F5344CB8AC3E}">
        <p14:creationId xmlns:p14="http://schemas.microsoft.com/office/powerpoint/2010/main" val="122887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4801143" y="1005839"/>
            <a:ext cx="6939304" cy="4805025"/>
          </a:xfrm>
        </p:spPr>
        <p:txBody>
          <a:bodyPr vert="horz" lIns="91440" tIns="45720" rIns="91440" bIns="45720" rtlCol="0" anchor="ctr">
            <a:normAutofit/>
          </a:bodyPr>
          <a:lstStyle/>
          <a:p>
            <a:pPr>
              <a:lnSpc>
                <a:spcPct val="150000"/>
              </a:lnSpc>
            </a:pPr>
            <a:r>
              <a:rPr lang="en-US" sz="1800" cap="none" dirty="0">
                <a:solidFill>
                  <a:schemeClr val="tx1"/>
                </a:solidFill>
                <a:latin typeface="+mn-lt"/>
              </a:rPr>
              <a:t>Once the data is loaded into a data frame, unnecessary columns were dropped and/or renamed for easier processing.  </a:t>
            </a:r>
            <a:endParaRPr lang="en-US" sz="1400" cap="none" dirty="0">
              <a:solidFill>
                <a:schemeClr val="tx1"/>
              </a:solidFill>
              <a:latin typeface="+mn-lt"/>
            </a:endParaRPr>
          </a:p>
        </p:txBody>
      </p:sp>
      <p:sp>
        <p:nvSpPr>
          <p:cNvPr id="35" name="Rectangle 34">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dirty="0">
                <a:solidFill>
                  <a:srgbClr val="FFFFFF"/>
                </a:solidFill>
                <a:latin typeface="+mn-lt"/>
                <a:ea typeface="+mn-ea"/>
                <a:cs typeface="+mn-cs"/>
              </a:rPr>
              <a:t>C – Data Extraction and Preparation</a:t>
            </a:r>
          </a:p>
        </p:txBody>
      </p:sp>
    </p:spTree>
    <p:extLst>
      <p:ext uri="{BB962C8B-B14F-4D97-AF65-F5344CB8AC3E}">
        <p14:creationId xmlns:p14="http://schemas.microsoft.com/office/powerpoint/2010/main" val="38662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c – </a:t>
            </a:r>
            <a:r>
              <a:rPr lang="en-US" dirty="0">
                <a:solidFill>
                  <a:srgbClr val="FFFFFF"/>
                </a:solidFill>
              </a:rPr>
              <a:t>Data Extraction and Preparation </a:t>
            </a:r>
            <a:r>
              <a:rPr lang="en-US" dirty="0"/>
              <a:t>(cont.)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normAutofit/>
          </a:bodyPr>
          <a:lstStyle/>
          <a:p>
            <a:pPr>
              <a:lnSpc>
                <a:spcPct val="150000"/>
              </a:lnSpc>
              <a:spcBef>
                <a:spcPts val="0"/>
              </a:spcBef>
              <a:spcAft>
                <a:spcPts val="0"/>
              </a:spcAft>
            </a:pPr>
            <a:r>
              <a:rPr lang="en-US" sz="1800" cap="none" dirty="0">
                <a:solidFill>
                  <a:schemeClr val="tx1"/>
                </a:solidFill>
                <a:latin typeface="+mn-lt"/>
              </a:rPr>
              <a:t>Some columns had “Not applicable” and “Not available” which caused errors. These non-numerical data points were removed, and the data series was converted to an integer data type.  While processing the data may not appear as intuitive as using a graphical user interface, this approach is very efficient as data scales. </a:t>
            </a:r>
            <a:r>
              <a:rPr lang="en-US" dirty="0">
                <a:solidFill>
                  <a:schemeClr val="tx1"/>
                </a:solidFill>
              </a:rPr>
              <a:t>(Figure 2)</a:t>
            </a:r>
            <a:endParaRPr lang="en-US" dirty="0"/>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461665"/>
          </a:xfrm>
          <a:prstGeom prst="rect">
            <a:avLst/>
          </a:prstGeom>
          <a:noFill/>
        </p:spPr>
        <p:txBody>
          <a:bodyPr wrap="square" rtlCol="0">
            <a:spAutoFit/>
          </a:bodyPr>
          <a:lstStyle/>
          <a:p>
            <a:r>
              <a:rPr lang="en-US" sz="1200" dirty="0"/>
              <a:t>Figure 2 - Remove Unnecessary Columns, Clean up Mixed Data Types and Rename Columns</a:t>
            </a:r>
          </a:p>
        </p:txBody>
      </p:sp>
      <p:pic>
        <p:nvPicPr>
          <p:cNvPr id="9" name="Content Placeholder 8" descr="Graphical user interface, text&#10;&#10;Description automatically generated">
            <a:extLst>
              <a:ext uri="{FF2B5EF4-FFF2-40B4-BE49-F238E27FC236}">
                <a16:creationId xmlns:a16="http://schemas.microsoft.com/office/drawing/2014/main" id="{2FB22B67-8F19-8A16-623E-EA0889085FE7}"/>
              </a:ext>
            </a:extLst>
          </p:cNvPr>
          <p:cNvPicPr>
            <a:picLocks noGrp="1" noChangeAspect="1"/>
          </p:cNvPicPr>
          <p:nvPr>
            <p:ph sz="half" idx="2"/>
          </p:nvPr>
        </p:nvPicPr>
        <p:blipFill>
          <a:blip/>
          <a:stretch>
            <a:fillRect/>
          </a:stretch>
        </p:blipFill>
        <p:spPr>
          <a:xfrm>
            <a:off x="7583732" y="2227263"/>
            <a:ext cx="2631585" cy="3633787"/>
          </a:xfrm>
        </p:spPr>
      </p:pic>
    </p:spTree>
    <p:extLst>
      <p:ext uri="{BB962C8B-B14F-4D97-AF65-F5344CB8AC3E}">
        <p14:creationId xmlns:p14="http://schemas.microsoft.com/office/powerpoint/2010/main" val="211842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E5EB5-57BA-073D-FBA3-F7537BF67D26}"/>
              </a:ext>
            </a:extLst>
          </p:cNvPr>
          <p:cNvSpPr>
            <a:spLocks noGrp="1"/>
          </p:cNvSpPr>
          <p:nvPr>
            <p:ph type="title"/>
          </p:nvPr>
        </p:nvSpPr>
        <p:spPr>
          <a:xfrm>
            <a:off x="958542" y="1005839"/>
            <a:ext cx="6432313" cy="4805025"/>
          </a:xfrm>
        </p:spPr>
        <p:txBody>
          <a:bodyPr vert="horz" lIns="91440" tIns="45720" rIns="91440" bIns="45720" rtlCol="0" anchor="ctr">
            <a:noAutofit/>
          </a:bodyPr>
          <a:lstStyle/>
          <a:p>
            <a:pPr>
              <a:lnSpc>
                <a:spcPct val="150000"/>
              </a:lnSpc>
            </a:pPr>
            <a:r>
              <a:rPr lang="en-US" sz="1800" cap="none" dirty="0">
                <a:solidFill>
                  <a:schemeClr val="tx1"/>
                </a:solidFill>
                <a:latin typeface="+mn-lt"/>
              </a:rPr>
              <a:t>Exploratory data analysis was performed on the refined data frame.  </a:t>
            </a:r>
            <a:endParaRPr lang="en-US" sz="1200" dirty="0">
              <a:solidFill>
                <a:schemeClr val="tx1"/>
              </a:solidFill>
            </a:endParaRPr>
          </a:p>
        </p:txBody>
      </p:sp>
      <p:sp>
        <p:nvSpPr>
          <p:cNvPr id="35" name="Rectangle 34">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52C27EDC-D09E-ACEB-2CFF-1713953885EE}"/>
              </a:ext>
            </a:extLst>
          </p:cNvPr>
          <p:cNvSpPr txBox="1">
            <a:spLocks/>
          </p:cNvSpPr>
          <p:nvPr/>
        </p:nvSpPr>
        <p:spPr>
          <a:xfrm>
            <a:off x="8345391" y="1009397"/>
            <a:ext cx="3078342" cy="4801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ct val="20000"/>
              </a:spcBef>
              <a:spcAft>
                <a:spcPts val="600"/>
              </a:spcAft>
              <a:buClr>
                <a:schemeClr val="accent2"/>
              </a:buClr>
              <a:buSzPct val="92000"/>
            </a:pPr>
            <a:r>
              <a:rPr lang="en-US" sz="2400" b="1" dirty="0">
                <a:solidFill>
                  <a:srgbClr val="FFFFFF"/>
                </a:solidFill>
                <a:latin typeface="+mn-lt"/>
                <a:ea typeface="+mn-ea"/>
                <a:cs typeface="+mn-cs"/>
              </a:rPr>
              <a:t>D – Analysis</a:t>
            </a:r>
            <a:endParaRPr lang="en-US" sz="2400" dirty="0">
              <a:solidFill>
                <a:srgbClr val="FFFFFF"/>
              </a:solidFill>
              <a:latin typeface="+mn-lt"/>
              <a:ea typeface="+mn-ea"/>
              <a:cs typeface="+mn-cs"/>
            </a:endParaRPr>
          </a:p>
          <a:p>
            <a:pPr algn="ctr">
              <a:spcBef>
                <a:spcPct val="20000"/>
              </a:spcBef>
              <a:spcAft>
                <a:spcPts val="600"/>
              </a:spcAft>
              <a:buClr>
                <a:schemeClr val="accent2"/>
              </a:buClr>
              <a:buSzPct val="92000"/>
            </a:pPr>
            <a:endParaRPr lang="en-US" sz="2400" dirty="0">
              <a:solidFill>
                <a:srgbClr val="FFFFFF"/>
              </a:solidFill>
              <a:latin typeface="+mn-lt"/>
              <a:ea typeface="+mn-ea"/>
              <a:cs typeface="+mn-cs"/>
            </a:endParaRPr>
          </a:p>
        </p:txBody>
      </p:sp>
    </p:spTree>
    <p:extLst>
      <p:ext uri="{BB962C8B-B14F-4D97-AF65-F5344CB8AC3E}">
        <p14:creationId xmlns:p14="http://schemas.microsoft.com/office/powerpoint/2010/main" val="377037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B21C-FF63-CB13-07E4-CB865E106AF6}"/>
              </a:ext>
            </a:extLst>
          </p:cNvPr>
          <p:cNvSpPr>
            <a:spLocks noGrp="1"/>
          </p:cNvSpPr>
          <p:nvPr>
            <p:ph type="title"/>
          </p:nvPr>
        </p:nvSpPr>
        <p:spPr/>
        <p:txBody>
          <a:bodyPr/>
          <a:lstStyle/>
          <a:p>
            <a:r>
              <a:rPr lang="en-US" dirty="0"/>
              <a:t>d – Analysis (cont.)</a:t>
            </a:r>
          </a:p>
        </p:txBody>
      </p:sp>
      <p:sp>
        <p:nvSpPr>
          <p:cNvPr id="3" name="Content Placeholder 2">
            <a:extLst>
              <a:ext uri="{FF2B5EF4-FFF2-40B4-BE49-F238E27FC236}">
                <a16:creationId xmlns:a16="http://schemas.microsoft.com/office/drawing/2014/main" id="{78CD290D-4D5B-6DE6-08B2-50247D4BECE3}"/>
              </a:ext>
            </a:extLst>
          </p:cNvPr>
          <p:cNvSpPr>
            <a:spLocks noGrp="1"/>
          </p:cNvSpPr>
          <p:nvPr>
            <p:ph sz="half" idx="1"/>
          </p:nvPr>
        </p:nvSpPr>
        <p:spPr/>
        <p:txBody>
          <a:bodyPr/>
          <a:lstStyle/>
          <a:p>
            <a:pPr lvl="0">
              <a:lnSpc>
                <a:spcPct val="150000"/>
              </a:lnSpc>
              <a:spcBef>
                <a:spcPts val="0"/>
              </a:spcBef>
              <a:spcAft>
                <a:spcPts val="0"/>
              </a:spcAft>
            </a:pPr>
            <a:r>
              <a:rPr lang="en-US" dirty="0"/>
              <a:t>Info() method to verify column names, null-value counts, and data types. (Figure 3)</a:t>
            </a:r>
          </a:p>
        </p:txBody>
      </p:sp>
      <p:sp>
        <p:nvSpPr>
          <p:cNvPr id="7" name="TextBox 6">
            <a:extLst>
              <a:ext uri="{FF2B5EF4-FFF2-40B4-BE49-F238E27FC236}">
                <a16:creationId xmlns:a16="http://schemas.microsoft.com/office/drawing/2014/main" id="{9C376684-6143-11A9-A923-3B46324D4033}"/>
              </a:ext>
            </a:extLst>
          </p:cNvPr>
          <p:cNvSpPr txBox="1"/>
          <p:nvPr/>
        </p:nvSpPr>
        <p:spPr>
          <a:xfrm>
            <a:off x="6315075" y="5861050"/>
            <a:ext cx="4281207" cy="276999"/>
          </a:xfrm>
          <a:prstGeom prst="rect">
            <a:avLst/>
          </a:prstGeom>
          <a:noFill/>
        </p:spPr>
        <p:txBody>
          <a:bodyPr wrap="square" rtlCol="0">
            <a:spAutoFit/>
          </a:bodyPr>
          <a:lstStyle/>
          <a:p>
            <a:r>
              <a:rPr lang="en-US" sz="1200" dirty="0"/>
              <a:t>Fi</a:t>
            </a:r>
            <a:r>
              <a:rPr lang="en-US" sz="1200" i="1" dirty="0"/>
              <a:t> Figure 3 - Pandas .info() Method</a:t>
            </a:r>
          </a:p>
        </p:txBody>
      </p:sp>
      <p:pic>
        <p:nvPicPr>
          <p:cNvPr id="8" name="Content Placeholder 7" descr="Text&#10;&#10;Description automatically generated">
            <a:extLst>
              <a:ext uri="{FF2B5EF4-FFF2-40B4-BE49-F238E27FC236}">
                <a16:creationId xmlns:a16="http://schemas.microsoft.com/office/drawing/2014/main" id="{CDC4C6FA-3293-9ACF-9B6C-B0C157D6CFCA}"/>
              </a:ext>
            </a:extLst>
          </p:cNvPr>
          <p:cNvPicPr>
            <a:picLocks noGrp="1" noChangeAspect="1"/>
          </p:cNvPicPr>
          <p:nvPr>
            <p:ph sz="half" idx="2"/>
          </p:nvPr>
        </p:nvPicPr>
        <p:blipFill>
          <a:blip/>
          <a:stretch>
            <a:fillRect/>
          </a:stretch>
        </p:blipFill>
        <p:spPr>
          <a:xfrm>
            <a:off x="6392828" y="2227263"/>
            <a:ext cx="5013394" cy="3633787"/>
          </a:xfrm>
        </p:spPr>
      </p:pic>
    </p:spTree>
    <p:extLst>
      <p:ext uri="{BB962C8B-B14F-4D97-AF65-F5344CB8AC3E}">
        <p14:creationId xmlns:p14="http://schemas.microsoft.com/office/powerpoint/2010/main" val="28937530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{D97CC073-6E62-7541-B6CA-082FDDA6B4E0}tf10001123</Template>
  <TotalTime>1436</TotalTime>
  <Words>1656</Words>
  <Application>Microsoft Macintosh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Wingdings 2</vt:lpstr>
      <vt:lpstr>Dividend</vt:lpstr>
      <vt:lpstr>D214 – Capstone  Healthcare Providers and Their Impact  on Overall Hospital Ratings </vt:lpstr>
      <vt:lpstr>Research Background</vt:lpstr>
      <vt:lpstr>A - Research Question</vt:lpstr>
      <vt:lpstr>B – Data Collection</vt:lpstr>
      <vt:lpstr>B – Data collection (cont.) Load the Data</vt:lpstr>
      <vt:lpstr>Once the data is loaded into a data frame, unnecessary columns were dropped and/or renamed for easier processing.  </vt:lpstr>
      <vt:lpstr>c – Data Extraction and Preparation (cont.)</vt:lpstr>
      <vt:lpstr>Exploratory data analysis was performed on the refined data frame.  </vt:lpstr>
      <vt:lpstr>d – Analysis (cont.)</vt:lpstr>
      <vt:lpstr>d – Analysis (cont.)</vt:lpstr>
      <vt:lpstr>d – Analysis (cont.)</vt:lpstr>
      <vt:lpstr>d – Analysis (cont.)</vt:lpstr>
      <vt:lpstr>d – Analysis (cont.)</vt:lpstr>
      <vt:lpstr>d – Analysis (cont.)</vt:lpstr>
      <vt:lpstr>d – Analysis (cont.)</vt:lpstr>
      <vt:lpstr>d – Analysis (cont.)</vt:lpstr>
      <vt:lpstr>  Review of Hypothesis – is communication from a doctor more statistically significant to a patient’s overall hospital rating than a nurse?   Null Hypothesis – doctor communication does not have a more statistically significant impact on the overall hospital rating when compared to a nurse.    Alternate Hypothesis – doctor communication has a more statistically significant impact on overall hospital rating when compared to a nurse.  </vt:lpstr>
      <vt:lpstr>E – Data Summary and Implications (cont.)</vt:lpstr>
      <vt:lpstr>E – Data Summary and Implications (cont.)</vt:lpstr>
      <vt:lpstr>Help Using Markdown: Https://Www.Markdownguide.Org/Basic-syntax  Mactex: Https://Tug.Org/Mactex/Mactex-download.Html   Matplotlib Help: Https://Matplotlib.Org/2.1.2/Api/_As_gen/Matplotlib.Pyplot.Plot.Html   Numpy Help: Https://Numpy.Org/Doc/Stable/   Pandas Help: Https://Pandas.Pydata.Org/Docs/User_guide/Index.Html#user-guide   Python Help: Https://Docs.Python.Org/3.9/Library/Index.Html  Scipy.Stats Help: Https://Docs.Scipy.Org/Doc/Scipy/Reference/Tutorial/Stats.Html    Seaborn: Https://Seaborn.Pydata.Org/Api.Html   References:  See The References Section.</vt:lpstr>
      <vt:lpstr>Sewell, W. (N.D.). Lecture: D207 T2 – Welcome To D207 Eda Webinar. Western Governors University.  Found Here: Https://Wgu.Hosted.Panopto.Com/Panopto/Pages/Viewer.Aspx?Id=fcf752f1-6ff7-4286-9100-ad1f016a98d6    Patient Survey – Hospital Consumer Assessment Of Healthcare Providers And Systems (HCAHPS). (2022). Centers For Medicare &amp; Medicaid Services (CMS). Found Here: Https://Data.Cms.Gov/Provider-data/Dataset/Dgck-syfz   Norman G. Likert Scales, Levels Of Measurement And The "Laws" Of Statistics. Adv Health Sci Educ Theory Pract. 2010 Dec;15(5):625-32. Doi: 10.1007/S10459-010-9222-y. Epub 2010 Feb 10. Pmid: 20146096.  Schmocker R.K., Holden S.E., Vang X, Leverson G.E., Et. Al., Association Of Patient-reported Readiness For Discharge And Hospital Consumer Assessment Of Health Care Providers And Systems Patient Satisfaction Scores: A Retrospective Analysis. J Am Coll Surg. 2015 Dec;221(6):1073-82.E1-3. Doi: 10.1016/J.Jamcollsurg.2015.09.009. Epub 2015 Sep 25. Pmid: 26474513; Pmcid: Pmc4662900.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Willis</dc:creator>
  <cp:lastModifiedBy>Jason Willis</cp:lastModifiedBy>
  <cp:revision>4</cp:revision>
  <dcterms:created xsi:type="dcterms:W3CDTF">2022-09-08T19:23:49Z</dcterms:created>
  <dcterms:modified xsi:type="dcterms:W3CDTF">2022-09-11T05:13:09Z</dcterms:modified>
</cp:coreProperties>
</file>