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0" r:id="rId3"/>
    <p:sldId id="257" r:id="rId4"/>
    <p:sldId id="258" r:id="rId5"/>
    <p:sldId id="261" r:id="rId6"/>
    <p:sldId id="278" r:id="rId7"/>
    <p:sldId id="279" r:id="rId8"/>
    <p:sldId id="263" r:id="rId9"/>
    <p:sldId id="271" r:id="rId10"/>
    <p:sldId id="274" r:id="rId11"/>
    <p:sldId id="268" r:id="rId12"/>
    <p:sldId id="276" r:id="rId13"/>
    <p:sldId id="277" r:id="rId14"/>
    <p:sldId id="27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0" autoAdjust="0"/>
  </p:normalViewPr>
  <p:slideViewPr>
    <p:cSldViewPr snapToGrid="0" snapToObjects="1">
      <p:cViewPr varScale="1">
        <p:scale>
          <a:sx n="61" d="100"/>
          <a:sy n="61" d="100"/>
        </p:scale>
        <p:origin x="16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F09E-B712-4496-9312-337B4A9279A2}">
      <dsp:nvSpPr>
        <dsp:cNvPr id="0" name=""/>
        <dsp:cNvSpPr/>
      </dsp:nvSpPr>
      <dsp:spPr>
        <a:xfrm>
          <a:off x="0" y="5291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1E0-3CC3-4703-AE7A-C2D80CEBEEEC}">
      <dsp:nvSpPr>
        <dsp:cNvPr id="0" name=""/>
        <dsp:cNvSpPr/>
      </dsp:nvSpPr>
      <dsp:spPr>
        <a:xfrm>
          <a:off x="250006" y="86359"/>
          <a:ext cx="350008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Abstract</a:t>
          </a:r>
        </a:p>
      </dsp:txBody>
      <dsp:txXfrm>
        <a:off x="293237" y="129590"/>
        <a:ext cx="3413624" cy="799138"/>
      </dsp:txXfrm>
    </dsp:sp>
    <dsp:sp modelId="{FC655620-4E16-425F-A61A-A3A1C1480EAF}">
      <dsp:nvSpPr>
        <dsp:cNvPr id="0" name=""/>
        <dsp:cNvSpPr/>
      </dsp:nvSpPr>
      <dsp:spPr>
        <a:xfrm>
          <a:off x="0" y="18899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33D5-308C-415C-B719-F803A69650D1}">
      <dsp:nvSpPr>
        <dsp:cNvPr id="0" name=""/>
        <dsp:cNvSpPr/>
      </dsp:nvSpPr>
      <dsp:spPr>
        <a:xfrm>
          <a:off x="250006" y="1447159"/>
          <a:ext cx="3500086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Introduction</a:t>
          </a:r>
        </a:p>
      </dsp:txBody>
      <dsp:txXfrm>
        <a:off x="293237" y="1490390"/>
        <a:ext cx="3413624" cy="799138"/>
      </dsp:txXfrm>
    </dsp:sp>
    <dsp:sp modelId="{13B82372-C551-4B2A-BBB7-AB505F8B4E0E}">
      <dsp:nvSpPr>
        <dsp:cNvPr id="0" name=""/>
        <dsp:cNvSpPr/>
      </dsp:nvSpPr>
      <dsp:spPr>
        <a:xfrm>
          <a:off x="0" y="32507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FD17-8471-4D7F-BC2F-872974B91D5C}">
      <dsp:nvSpPr>
        <dsp:cNvPr id="0" name=""/>
        <dsp:cNvSpPr/>
      </dsp:nvSpPr>
      <dsp:spPr>
        <a:xfrm>
          <a:off x="250006" y="2807959"/>
          <a:ext cx="3500086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Proposed method</a:t>
          </a:r>
        </a:p>
      </dsp:txBody>
      <dsp:txXfrm>
        <a:off x="293237" y="2851190"/>
        <a:ext cx="3413624" cy="799138"/>
      </dsp:txXfrm>
    </dsp:sp>
    <dsp:sp modelId="{790B7A37-43FF-4751-B3D2-E8D166412AAF}">
      <dsp:nvSpPr>
        <dsp:cNvPr id="0" name=""/>
        <dsp:cNvSpPr/>
      </dsp:nvSpPr>
      <dsp:spPr>
        <a:xfrm>
          <a:off x="0" y="4611560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250F-C4AA-47D3-A308-D4B4442BD4BF}">
      <dsp:nvSpPr>
        <dsp:cNvPr id="0" name=""/>
        <dsp:cNvSpPr/>
      </dsp:nvSpPr>
      <dsp:spPr>
        <a:xfrm>
          <a:off x="250006" y="4168760"/>
          <a:ext cx="3500086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Results</a:t>
          </a:r>
        </a:p>
      </dsp:txBody>
      <dsp:txXfrm>
        <a:off x="293237" y="4211991"/>
        <a:ext cx="341362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2937 12356 16383 0 0,'0'6'0'0'0,"6"1"0"0"0,7 0 0 0 0,2 5 0 0 0,3 0 0 0 0,0 3 0 0 0,1 0 0 0 0,4-3 0 0 0,-2 2 0 0 0,1-1 0 0 0,2-3 0 0 0,3-3 0 0 0,3-3 0 0 0,1-2 0 0 0,2-2 0 0 0,1 0 0 0 0,0-6 0 0 0,0-2 0 0 0,-1-5 0 0 0,1-1 0 0 0,-6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10292 13261 16383 0 0,'6'0'0'0'0,"7"0"0"0"0,8 0 0 0 0,5 0 0 0 0,4 0 0 0 0,3 0 0 0 0,2 0 0 0 0,-1 0 0 0 0,1 0 0 0 0,0 0 0 0 0,-1 0 0 0 0,-1 0 0 0 0,1 0 0 0 0,0 0 0 0 0,5-6 0 0 0,2 0 0 0 0,-1-2 0 0 0,-1 4 0 0 0,-1-1 0 0 0,-2 3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9260 12991 16383 0 0,'0'6'0'0'0,"6"1"0"0"0,7 0 0 0 0,2 5 0 0 0,4 0 0 0 0,4-4 0 0 0,4 0 0 0 0,3-4 0 0 0,-3 5 0 0 0,-1-1 0 0 0,1 0 0 0 0,1-3 0 0 0,2-1 0 0 0,1-2 0 0 0,1-1 0 0 0,2-1 0 0 0,-1 0 0 0 0,-5-6 0 0 0,-2-2 0 0 0,1 0 0 0 0,1 2 0 0 0,-5-4 0 0 0,1 0 0 0 0,1-3 0 0 0,-4-1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3387 11885 16383 0 0,'5'0'0'0'0,"9"0"0"0"0,6 0 0 0 0,6 0 0 0 0,5 0 0 0 0,2 0 0 0 0,1 0 0 0 0,6 0 0 0 0,3 0 0 0 0,3 0 0 0 0,2 0 0 0 0,3 0 0 0 0,-1 0 0 0 0,-4 0 0 0 0,-4 0 0 0 0,-8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9155 11165 16383 0 0,'5'0'0'0'0,"9"0"0"0"0,6 6 0 0 0,6 2 0 0 0,5-1 0 0 0,2-1 0 0 0,1-2 0 0 0,1-2 0 0 0,-6 5 0 0 0,-2 2 0 0 0,-6 2 0 0 0,0 3 0 0 0,1-3 0 0 0,4-3 0 0 0,1-3 0 0 0,3-2 0 0 0,2-2 0 0 0,1-1 0 0 0,1 0 0 0 0,0-1 0 0 0,0 1 0 0 0,-1-1 0 0 0,1 1 0 0 0,0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3307 9657 16383 0 0,'6'0'0'0'0,"7"0"0"0"0,8 0 0 0 0,5 0 0 0 0,4 0 0 0 0,3 0 0 0 0,2 0 0 0 0,5 0 0 0 0,-3 6 0 0 0,-3 2 0 0 0,-2-2 0 0 0,0 0 0 0 0,1-2 0 0 0,-1-2 0 0 0,1 0 0 0 0,-1-2 0 0 0,2 0 0 0 0,-1 0 0 0 0,-6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9234 9657 16383 0 0,'6'0'0'0'0,"7"0"0"0"0,7 0 0 0 0,7 0 0 0 0,3 0 0 0 0,3 0 0 0 0,1 0 0 0 0,1 0 0 0 0,0 0 0 0 0,0 0 0 0 0,-1 0 0 0 0,0 0 0 0 0,-6 6 0 0 0,-2 2 0 0 0,0-1 0 0 0,2-1 0 0 0,1-2 0 0 0,-4-2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10319 9631 16383 0 0,'11'0'0'0'0,"10"0"0"0"0,7 0 0 0 0,9 6 0 0 0,5 1 0 0 0,1 0 0 0 0,-1-1 0 0 0,-3 4 0 0 0,-1 0 0 0 0,-3-1 0 0 0,0-3 0 0 0,-1-2 0 0 0,-1-2 0 0 0,0-1 0 0 0,0 0 0 0 0,-6 4 0 0 0,-1 2 0 0 0,0 0 0 0 0,-4-7 0 0 0,-6-10 0 0 0,-6-2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16140 9172 16383 0 0,'5'0'0'0'0,"9"0"0"0"0,6 0 0 0 0,6 0 0 0 0,5 0 0 0 0,2 0 0 0 0,1 0 0 0 0,1 0 0 0 0,0 0 0 0 0,-1 0 0 0 0,0 0 0 0 0,0 0 0 0 0,5 0 0 0 0,2 0 0 0 0,0 0 0 0 0,-2 0 0 0 0,-2 0 0 0 0,-6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16193 13176 16383 0 0,'5'0'0'0'0,"8"0"0"0"0,8 0 0 0 0,5 0 0 0 0,5 0 0 0 0,1 0 0 0 0,3 0 0 0 0,5 0 0 0 0,3 0 0 0 0,-2 0 0 0 0,-7 6 0 0 0,-3 0 0 0 0,-2 2 0 0 0,0-3 0 0 0,1-1 0 0 0,1-2 0 0 0,-5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3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3.jpeg"/><Relationship Id="rId16" Type="http://schemas.openxmlformats.org/officeDocument/2006/relationships/image" Target="../media/image11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10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COVID-19 Classification Using Cough Sounds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Authors: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Dandy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Arif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Rahman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,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Dessi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Puji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Lestari</a:t>
            </a:r>
            <a:endParaRPr lang="zh-TW" altLang="en-US" dirty="0" smtClean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 dirty="0">
              <a:ea typeface="新細明體"/>
              <a:cs typeface="Calibri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>
                <a:solidFill>
                  <a:srgbClr val="637052"/>
                </a:solidFill>
                <a:ea typeface="+mn-lt"/>
                <a:cs typeface="+mn-lt"/>
              </a:rPr>
              <a:t>arXiv:2303.14307v3 [cs.CV] 28 Jun 2023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18A7D-61FD-9AB3-1576-29297531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"/>
              </a:rPr>
              <a:t>Dataset(</a:t>
            </a:r>
            <a:r>
              <a:rPr lang="zh-TW" altLang="en-US">
                <a:ea typeface="新細明體"/>
                <a:cs typeface="Calibri"/>
              </a:rPr>
              <a:t>未</a:t>
            </a:r>
            <a:r>
              <a:rPr lang="zh-TW">
                <a:ea typeface="新細明體"/>
                <a:cs typeface="Calibri"/>
              </a:rPr>
              <a:t>標註過)</a:t>
            </a:r>
            <a:endParaRPr 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755A1-6825-FDF6-344B-401201A3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altLang="zh-TW" b="1" dirty="0">
                <a:ea typeface="+mn-lt"/>
                <a:cs typeface="+mn-lt"/>
              </a:rPr>
              <a:t>VoxCeleb2</a:t>
            </a:r>
            <a:endParaRPr lang="zh-TW" altLang="en-US" dirty="0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>
                <a:ea typeface="+mn-lt"/>
                <a:cs typeface="+mn-lt"/>
              </a:rPr>
              <a:t>VoxCeleb2</a:t>
            </a:r>
            <a:r>
              <a:rPr lang="zh-TW" altLang="en-US">
                <a:ea typeface="+mn-lt"/>
                <a:cs typeface="+mn-lt"/>
              </a:rPr>
              <a:t> 是一個包含世界各地名人說話影片的視聽數據集，來源於 </a:t>
            </a:r>
            <a:r>
              <a:rPr lang="en-US" altLang="zh-TW" dirty="0">
                <a:ea typeface="+mn-lt"/>
                <a:cs typeface="+mn-lt"/>
              </a:rPr>
              <a:t>YouTube</a:t>
            </a:r>
            <a:r>
              <a:rPr lang="zh-TW" altLang="en-US">
                <a:ea typeface="+mn-lt"/>
                <a:cs typeface="+mn-lt"/>
              </a:rPr>
              <a:t> 等平台。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：超過 </a:t>
            </a:r>
            <a:r>
              <a:rPr lang="en-US" altLang="zh-TW" dirty="0">
                <a:ea typeface="+mn-lt"/>
                <a:cs typeface="+mn-lt"/>
              </a:rPr>
              <a:t>1,000</a:t>
            </a:r>
            <a:r>
              <a:rPr lang="zh-TW" altLang="en-US">
                <a:ea typeface="+mn-lt"/>
                <a:cs typeface="+mn-lt"/>
              </a:rPr>
              <a:t> 位名人，</a:t>
            </a:r>
            <a:r>
              <a:rPr lang="en-US" altLang="zh-TW" dirty="0">
                <a:ea typeface="+mn-lt"/>
                <a:cs typeface="+mn-lt"/>
              </a:rPr>
              <a:t>611,000</a:t>
            </a:r>
            <a:r>
              <a:rPr lang="zh-TW" altLang="en-US">
                <a:ea typeface="+mn-lt"/>
                <a:cs typeface="+mn-lt"/>
              </a:rPr>
              <a:t> 個片段，總時長超過 </a:t>
            </a:r>
            <a:r>
              <a:rPr lang="en-US" altLang="zh-TW" dirty="0">
                <a:ea typeface="+mn-lt"/>
                <a:cs typeface="+mn-lt"/>
              </a:rPr>
              <a:t>2,000</a:t>
            </a:r>
            <a:r>
              <a:rPr lang="zh-TW" altLang="en-US">
                <a:ea typeface="+mn-lt"/>
                <a:cs typeface="+mn-lt"/>
              </a:rPr>
              <a:t> 小時。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：用於視聽語音識別、說話人識別等多模態任務，數據多樣性提升了模型的挑戰性。</a:t>
            </a:r>
            <a:endParaRPr lang="zh-TW" altLang="en-US"/>
          </a:p>
          <a:p>
            <a:pPr indent="0">
              <a:buNone/>
            </a:pPr>
            <a:r>
              <a:rPr lang="en-US" altLang="zh-TW" b="1" dirty="0" err="1">
                <a:ea typeface="+mn-lt"/>
                <a:cs typeface="+mn-lt"/>
              </a:rPr>
              <a:t>AVSpeech</a:t>
            </a:r>
            <a:endParaRPr lang="zh-TW" altLang="en-US" dirty="0" err="1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 err="1">
                <a:ea typeface="+mn-lt"/>
                <a:cs typeface="+mn-lt"/>
              </a:rPr>
              <a:t>AVSpeech</a:t>
            </a:r>
            <a:r>
              <a:rPr lang="zh-TW" altLang="en-US">
                <a:ea typeface="+mn-lt"/>
                <a:cs typeface="+mn-lt"/>
              </a:rPr>
              <a:t> 是專為視聽語音識別設計的數據集，包含不同場景中的公開視頻。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：約 </a:t>
            </a:r>
            <a:r>
              <a:rPr lang="en-US" altLang="zh-TW" dirty="0">
                <a:ea typeface="+mn-lt"/>
                <a:cs typeface="+mn-lt"/>
              </a:rPr>
              <a:t>4,700</a:t>
            </a:r>
            <a:r>
              <a:rPr lang="zh-TW" altLang="en-US">
                <a:ea typeface="+mn-lt"/>
                <a:cs typeface="+mn-lt"/>
              </a:rPr>
              <a:t> 小時的視頻，超過 </a:t>
            </a:r>
            <a:r>
              <a:rPr lang="en-US" altLang="zh-TW" dirty="0">
                <a:ea typeface="+mn-lt"/>
                <a:cs typeface="+mn-lt"/>
              </a:rPr>
              <a:t>150,000</a:t>
            </a:r>
            <a:r>
              <a:rPr lang="zh-TW" altLang="en-US">
                <a:ea typeface="+mn-lt"/>
                <a:cs typeface="+mn-lt"/>
              </a:rPr>
              <a:t> 個短片，清晰展示說話人的口型和語音。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：主要用於視聽語音識別和口型識別研究，為視聽模型訓練提供重要資源。</a:t>
            </a:r>
            <a:endParaRPr lang="zh-TW" altLang="en-US"/>
          </a:p>
          <a:p>
            <a:pPr marL="0" indent="0">
              <a:buNone/>
            </a:pPr>
            <a:endParaRPr lang="zh-TW" b="1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BCB6A0-39D8-A343-3BE7-E46212C8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622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/>
              <a:t>研究結果顯示</a:t>
            </a:r>
            <a:r>
              <a:rPr sz="1800" dirty="0" smtClean="0"/>
              <a:t>，</a:t>
            </a:r>
            <a:r>
              <a:rPr lang="zh-TW" altLang="en-US" sz="1800" dirty="0" smtClean="0"/>
              <a:t>使用聲音及脣形同步辨識，再</a:t>
            </a:r>
            <a:r>
              <a:rPr sz="1800" dirty="0" err="1" smtClean="0"/>
              <a:t>使用自動生成的轉錄數據來擴展訓練集</a:t>
            </a:r>
            <a:r>
              <a:rPr sz="1800" dirty="0"/>
              <a:t>，</a:t>
            </a:r>
            <a:r>
              <a:rPr lang="zh-TW" sz="1800" dirty="0">
                <a:ea typeface="新細明體"/>
              </a:rPr>
              <a:t>不僅能</a:t>
            </a:r>
            <a:r>
              <a:rPr lang="zh-TW" altLang="en-US" sz="1800" dirty="0">
                <a:ea typeface="新細明體"/>
              </a:rPr>
              <a:t>取代手工標註，還</a:t>
            </a:r>
            <a:r>
              <a:rPr lang="zh-TW" sz="1800" dirty="0">
                <a:ea typeface="新細明體"/>
              </a:rPr>
              <a:t>可以顯著降低詞錯率</a:t>
            </a:r>
            <a:r>
              <a:rPr sz="1800" dirty="0"/>
              <a:t>（WER）。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zh-TW" altLang="en-US"/>
          </a:p>
        </p:txBody>
      </p:sp>
      <p:pic>
        <p:nvPicPr>
          <p:cNvPr id="5" name="圖片 4" descr="一張含有 文字, 螢幕擷取畫面, 數字, 平行 的圖片&#10;&#10;自動產生的描述">
            <a:extLst>
              <a:ext uri="{FF2B5EF4-FFF2-40B4-BE49-F238E27FC236}">
                <a16:creationId xmlns:a16="http://schemas.microsoft.com/office/drawing/2014/main" id="{A3F5436E-A715-AF69-6B1D-320E8D8D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36" y="2231366"/>
            <a:ext cx="6370427" cy="3689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42F40E4-8D67-042E-3E32-DD8565AF613F}"/>
                  </a:ext>
                </a:extLst>
              </p14:cNvPr>
              <p14:cNvContentPartPr/>
              <p14:nvPr/>
            </p14:nvContentPartPr>
            <p14:xfrm>
              <a:off x="1395663" y="5811252"/>
              <a:ext cx="179068" cy="49108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42F40E4-8D67-042E-3E32-DD8565AF61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044" y="5793329"/>
                <a:ext cx="214666" cy="8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1685B230-F531-20F6-7D4C-13BABBD0583F}"/>
                  </a:ext>
                </a:extLst>
              </p14:cNvPr>
              <p14:cNvContentPartPr/>
              <p14:nvPr/>
            </p14:nvContentPartPr>
            <p14:xfrm>
              <a:off x="4066673" y="5811252"/>
              <a:ext cx="217315" cy="36714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1685B230-F531-20F6-7D4C-13BABBD058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713" y="5793430"/>
                <a:ext cx="252876" cy="72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2033ACC3-E8A9-8605-FF0A-EABF1AC2CD24}"/>
                  </a:ext>
                </a:extLst>
              </p14:cNvPr>
              <p14:cNvContentPartPr/>
              <p14:nvPr/>
            </p14:nvContentPartPr>
            <p14:xfrm>
              <a:off x="1395663" y="5017168"/>
              <a:ext cx="203046" cy="12031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2033ACC3-E8A9-8605-FF0A-EABF1AC2CD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8054" y="4427649"/>
                <a:ext cx="238624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C21A9C9F-C7A3-3BBA-4B54-B5ACD00D6DCA}"/>
                  </a:ext>
                </a:extLst>
              </p14:cNvPr>
              <p14:cNvContentPartPr/>
              <p14:nvPr/>
            </p14:nvContentPartPr>
            <p14:xfrm>
              <a:off x="4018547" y="4981073"/>
              <a:ext cx="251334" cy="37037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C21A9C9F-C7A3-3BBA-4B54-B5ACD00D6D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0928" y="4963267"/>
                <a:ext cx="286931" cy="7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3EF66CA4-6760-97EA-3849-D200BF42EABC}"/>
                  </a:ext>
                </a:extLst>
              </p14:cNvPr>
              <p14:cNvContentPartPr/>
              <p14:nvPr/>
            </p14:nvContentPartPr>
            <p14:xfrm>
              <a:off x="1359568" y="4295273"/>
              <a:ext cx="203112" cy="12555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3EF66CA4-6760-97EA-3849-D200BF42EA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1593" y="4277835"/>
                <a:ext cx="238702" cy="4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09E67025-EA7B-45E3-9C20-5AB93A2E5562}"/>
                  </a:ext>
                </a:extLst>
              </p14:cNvPr>
              <p14:cNvContentPartPr/>
              <p14:nvPr/>
            </p14:nvContentPartPr>
            <p14:xfrm>
              <a:off x="4054642" y="4295273"/>
              <a:ext cx="179348" cy="12031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09E67025-EA7B-45E3-9C20-5AB93A2E55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7031" y="4277580"/>
                <a:ext cx="214930" cy="47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7E35F718-F11C-0B7A-A305-95A9ADF136A3}"/>
                  </a:ext>
                </a:extLst>
              </p14:cNvPr>
              <p14:cNvContentPartPr/>
              <p14:nvPr/>
            </p14:nvContentPartPr>
            <p14:xfrm>
              <a:off x="4547937" y="4283242"/>
              <a:ext cx="227304" cy="31754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7E35F718-F11C-0B7A-A305-95A9ADF136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30314" y="4265759"/>
                <a:ext cx="262910" cy="67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C3235DDC-F20B-48AE-0F1C-4EF099968A85}"/>
                  </a:ext>
                </a:extLst>
              </p14:cNvPr>
              <p14:cNvContentPartPr/>
              <p14:nvPr/>
            </p14:nvContentPartPr>
            <p14:xfrm>
              <a:off x="7194883" y="4307305"/>
              <a:ext cx="203079" cy="12031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C3235DDC-F20B-48AE-0F1C-4EF099968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7271" y="3717786"/>
                <a:ext cx="238663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0E48B839-7D3E-FE2F-7111-EE9AB5483A83}"/>
                  </a:ext>
                </a:extLst>
              </p14:cNvPr>
              <p14:cNvContentPartPr/>
              <p14:nvPr/>
            </p14:nvContentPartPr>
            <p14:xfrm>
              <a:off x="7218947" y="5895473"/>
              <a:ext cx="179318" cy="12357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0E48B839-7D3E-FE2F-7111-EE9AB5483A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1339" y="5877820"/>
                <a:ext cx="214894" cy="4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A888226C-6285-0FF3-F450-96D8997DE9BB}"/>
                  </a:ext>
                </a:extLst>
              </p14:cNvPr>
              <p14:cNvContentPartPr/>
              <p14:nvPr/>
            </p14:nvContentPartPr>
            <p14:xfrm>
              <a:off x="4535904" y="5919210"/>
              <a:ext cx="239623" cy="12357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A888226C-6285-0FF3-F450-96D8997DE9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7941" y="5901557"/>
                <a:ext cx="275189" cy="4731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2"/>
          <a:srcRect l="57213" t="36958" r="18688" b="44098"/>
          <a:stretch/>
        </p:blipFill>
        <p:spPr>
          <a:xfrm>
            <a:off x="5231566" y="2758190"/>
            <a:ext cx="2203555" cy="9743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1800" dirty="0" smtClean="0">
                <a:ea typeface="新細明體"/>
              </a:rPr>
              <a:t>A</a:t>
            </a:r>
            <a:r>
              <a:rPr lang="zh-TW" altLang="en-US" sz="1800" dirty="0" smtClean="0">
                <a:ea typeface="新細明體"/>
              </a:rPr>
              <a:t>表示只用聲音判定，</a:t>
            </a:r>
            <a:r>
              <a:rPr lang="en-US" altLang="zh-TW" sz="1800" dirty="0" smtClean="0">
                <a:ea typeface="新細明體"/>
              </a:rPr>
              <a:t>AV</a:t>
            </a:r>
            <a:r>
              <a:rPr lang="zh-TW" altLang="en-US" sz="1800" dirty="0" smtClean="0">
                <a:ea typeface="新細明體"/>
              </a:rPr>
              <a:t>則是聲音加唇語，在高訊號低雜訊時兩者</a:t>
            </a:r>
            <a:r>
              <a:rPr lang="en-US" altLang="zh-TW" sz="1800" dirty="0" smtClean="0">
                <a:ea typeface="新細明體"/>
              </a:rPr>
              <a:t>WER</a:t>
            </a:r>
            <a:r>
              <a:rPr lang="zh-TW" altLang="en-US" sz="1800" dirty="0" smtClean="0">
                <a:ea typeface="新細明體"/>
              </a:rPr>
              <a:t>差異不大，但隨著雜訊越高只用聲音錯誤率更高，而加入唇語能降低錯誤率</a:t>
            </a:r>
            <a:r>
              <a:rPr sz="1800" dirty="0" smtClean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7213" t="36958" r="18688" b="44098"/>
          <a:stretch/>
        </p:blipFill>
        <p:spPr>
          <a:xfrm>
            <a:off x="1056806" y="2788170"/>
            <a:ext cx="7030388" cy="31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本研究運用聲音搭配唇形的影像辨識大幅提高語音內容辨識正確率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73157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對於判斷新冠病毒（</a:t>
            </a:r>
            <a:r>
              <a:rPr lang="en-US" altLang="zh-TW" sz="2100" dirty="0">
                <a:ea typeface="+mn-lt"/>
                <a:cs typeface="+mn-lt"/>
              </a:rPr>
              <a:t>COVID-19</a:t>
            </a:r>
            <a:r>
              <a:rPr lang="zh-TW" altLang="en-US" sz="2100" dirty="0">
                <a:ea typeface="+mn-lt"/>
                <a:cs typeface="+mn-lt"/>
              </a:rPr>
              <a:t>）的方法中，常見診斷方法是反轉錄聚合酶鏈反應（</a:t>
            </a:r>
            <a:r>
              <a:rPr lang="en-US" altLang="zh-TW" sz="2100" dirty="0">
                <a:ea typeface="+mn-lt"/>
                <a:cs typeface="+mn-lt"/>
              </a:rPr>
              <a:t>RT-PCR</a:t>
            </a:r>
            <a:r>
              <a:rPr lang="zh-TW" altLang="en-US" sz="2100" dirty="0">
                <a:ea typeface="+mn-lt"/>
                <a:cs typeface="+mn-lt"/>
              </a:rPr>
              <a:t>）測試，但存在高成本、耗時</a:t>
            </a:r>
            <a:r>
              <a:rPr lang="af-ZA" sz="2100" dirty="0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r>
              <a:rPr lang="af-ZA" sz="2100" dirty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本研究利用人工智能通過咳嗽聲音來分類陰陽性</a:t>
            </a:r>
            <a:r>
              <a:rPr lang="zh-TW" altLang="en-US" sz="2100" dirty="0" smtClean="0">
                <a:ea typeface="+mn-lt"/>
                <a:cs typeface="+mn-lt"/>
              </a:rPr>
              <a:t>，主要運用非</a:t>
            </a:r>
            <a:r>
              <a:rPr lang="zh-TW" altLang="en-US" sz="2100" dirty="0">
                <a:ea typeface="+mn-lt"/>
                <a:cs typeface="+mn-lt"/>
              </a:rPr>
              <a:t>負矩陣分解（</a:t>
            </a:r>
            <a:r>
              <a:rPr lang="en-US" altLang="zh-TW" sz="2100" dirty="0">
                <a:ea typeface="+mn-lt"/>
                <a:cs typeface="+mn-lt"/>
              </a:rPr>
              <a:t>NMF</a:t>
            </a:r>
            <a:r>
              <a:rPr lang="zh-TW" altLang="en-US" sz="2100" dirty="0">
                <a:ea typeface="+mn-lt"/>
                <a:cs typeface="+mn-lt"/>
              </a:rPr>
              <a:t>）</a:t>
            </a:r>
            <a:r>
              <a:rPr lang="en-US" altLang="zh-TW" sz="2100" dirty="0">
                <a:ea typeface="+mn-lt"/>
                <a:cs typeface="+mn-lt"/>
              </a:rPr>
              <a:t>-</a:t>
            </a:r>
            <a:r>
              <a:rPr lang="zh-TW" altLang="en-US" sz="2100" dirty="0">
                <a:ea typeface="+mn-lt"/>
                <a:cs typeface="+mn-lt"/>
              </a:rPr>
              <a:t>頻譜特徵</a:t>
            </a:r>
            <a:r>
              <a:rPr lang="zh-TW" altLang="en-US" sz="2100" dirty="0" smtClean="0">
                <a:ea typeface="+mn-lt"/>
                <a:cs typeface="+mn-lt"/>
              </a:rPr>
              <a:t>，再以支持</a:t>
            </a:r>
            <a:r>
              <a:rPr lang="zh-TW" altLang="en-US" sz="2100" dirty="0">
                <a:ea typeface="+mn-lt"/>
                <a:cs typeface="+mn-lt"/>
              </a:rPr>
              <a:t>向量機（</a:t>
            </a:r>
            <a:r>
              <a:rPr lang="en-US" altLang="zh-TW" sz="2100" dirty="0">
                <a:ea typeface="+mn-lt"/>
                <a:cs typeface="+mn-lt"/>
              </a:rPr>
              <a:t>SVM</a:t>
            </a:r>
            <a:r>
              <a:rPr lang="zh-TW" altLang="en-US" sz="2100" smtClean="0">
                <a:ea typeface="+mn-lt"/>
                <a:cs typeface="+mn-lt"/>
              </a:rPr>
              <a:t>）做分類，能夠</a:t>
            </a:r>
            <a:r>
              <a:rPr lang="zh-TW" altLang="en-US" sz="2100" dirty="0">
                <a:ea typeface="+mn-lt"/>
                <a:cs typeface="+mn-lt"/>
              </a:rPr>
              <a:t>達到最佳結果，靈敏度為</a:t>
            </a:r>
            <a:r>
              <a:rPr lang="en-US" altLang="zh-TW" sz="2100" dirty="0">
                <a:ea typeface="+mn-lt"/>
                <a:cs typeface="+mn-lt"/>
              </a:rPr>
              <a:t>90.9%</a:t>
            </a:r>
            <a:r>
              <a:rPr lang="zh-TW" altLang="en-US" sz="2100" dirty="0">
                <a:ea typeface="+mn-lt"/>
                <a:cs typeface="+mn-lt"/>
              </a:rPr>
              <a:t>、特異性為</a:t>
            </a:r>
            <a:r>
              <a:rPr lang="en-US" altLang="zh-TW" sz="2100" dirty="0">
                <a:ea typeface="+mn-lt"/>
                <a:cs typeface="+mn-lt"/>
              </a:rPr>
              <a:t>55.6%</a:t>
            </a:r>
            <a:r>
              <a:rPr lang="zh-TW" altLang="en-US" sz="2100" dirty="0">
                <a:ea typeface="+mn-lt"/>
                <a:cs typeface="+mn-lt"/>
              </a:rPr>
              <a:t>、整體</a:t>
            </a:r>
            <a:r>
              <a:rPr lang="en-US" altLang="zh-TW" sz="2100" dirty="0">
                <a:ea typeface="+mn-lt"/>
                <a:cs typeface="+mn-lt"/>
              </a:rPr>
              <a:t>AUC-ROC</a:t>
            </a:r>
            <a:r>
              <a:rPr lang="zh-TW" altLang="en-US" sz="2100" dirty="0">
                <a:ea typeface="+mn-lt"/>
                <a:cs typeface="+mn-lt"/>
              </a:rPr>
              <a:t>為</a:t>
            </a:r>
            <a:r>
              <a:rPr lang="en-US" altLang="zh-TW" sz="2100" dirty="0">
                <a:ea typeface="+mn-lt"/>
                <a:cs typeface="+mn-lt"/>
              </a:rPr>
              <a:t>73.3%</a:t>
            </a:r>
            <a:r>
              <a:rPr lang="zh-TW" altLang="en-US" sz="2100" dirty="0">
                <a:ea typeface="+mn-lt"/>
                <a:cs typeface="+mn-lt"/>
              </a:rPr>
              <a:t>。</a:t>
            </a:r>
            <a:endParaRPr lang="af-ZA" sz="2100" dirty="0">
              <a:ea typeface="+mn-lt"/>
              <a:cs typeface="+mn-lt"/>
            </a:endParaRPr>
          </a:p>
          <a:p>
            <a:pPr marL="0" indent="0">
              <a:buNone/>
            </a:pPr>
            <a:endParaRPr lang="af-ZA" altLang="zh-TW" sz="21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1.</a:t>
            </a:r>
            <a:r>
              <a:rPr lang="zh-TW" altLang="en-US" sz="1900" dirty="0" smtClean="0">
                <a:ea typeface="+mn-lt"/>
                <a:cs typeface="+mn-lt"/>
              </a:rPr>
              <a:t>聲音被大量利用</a:t>
            </a:r>
            <a:r>
              <a:rPr lang="zh-TW" altLang="en-US" sz="1900" dirty="0">
                <a:ea typeface="+mn-lt"/>
                <a:cs typeface="+mn-lt"/>
              </a:rPr>
              <a:t>來</a:t>
            </a:r>
            <a:r>
              <a:rPr lang="zh-TW" altLang="en-US" sz="1900" dirty="0" smtClean="0">
                <a:ea typeface="+mn-lt"/>
                <a:cs typeface="+mn-lt"/>
              </a:rPr>
              <a:t>做醫療診斷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>
                <a:ea typeface="+mn-lt"/>
                <a:cs typeface="+mn-lt"/>
              </a:rPr>
              <a:t>2.</a:t>
            </a:r>
            <a:r>
              <a:rPr lang="zh-TW" altLang="en-US" sz="1900" dirty="0">
                <a:ea typeface="+mn-lt"/>
                <a:cs typeface="+mn-lt"/>
              </a:rPr>
              <a:t>本研究利用</a:t>
            </a:r>
            <a:r>
              <a:rPr lang="en-US" altLang="zh-TW" sz="1900" dirty="0">
                <a:ea typeface="+mn-lt"/>
                <a:cs typeface="+mn-lt"/>
              </a:rPr>
              <a:t>MFCC</a:t>
            </a:r>
            <a:r>
              <a:rPr lang="zh-TW" altLang="en-US" sz="1900" dirty="0">
                <a:ea typeface="+mn-lt"/>
                <a:cs typeface="+mn-lt"/>
              </a:rPr>
              <a:t>取得特徵</a:t>
            </a:r>
            <a:r>
              <a:rPr lang="zh-TW" altLang="en-US" sz="1900" dirty="0" smtClean="0">
                <a:ea typeface="+mn-lt"/>
                <a:cs typeface="+mn-lt"/>
              </a:rPr>
              <a:t>向量，再將此向量使用機器學習或深度學習</a:t>
            </a:r>
            <a:r>
              <a:rPr lang="en-US" altLang="zh-TW" sz="1900" dirty="0" smtClean="0">
                <a:ea typeface="+mn-lt"/>
                <a:cs typeface="+mn-lt"/>
              </a:rPr>
              <a:t>(CNN)</a:t>
            </a:r>
            <a:r>
              <a:rPr lang="zh-TW" altLang="en-US" sz="1900" dirty="0" smtClean="0">
                <a:ea typeface="+mn-lt"/>
                <a:cs typeface="+mn-lt"/>
              </a:rPr>
              <a:t>進行分類</a:t>
            </a:r>
            <a:r>
              <a:rPr lang="zh-TW" sz="1900" dirty="0" smtClean="0">
                <a:ea typeface="+mn-lt"/>
                <a:cs typeface="+mn-lt"/>
              </a:rPr>
              <a:t>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3.</a:t>
            </a:r>
            <a:r>
              <a:rPr lang="zh-TW" altLang="en-US" sz="1900" dirty="0">
                <a:ea typeface="+mn-lt"/>
                <a:cs typeface="+mn-lt"/>
              </a:rPr>
              <a:t>本</a:t>
            </a:r>
            <a:r>
              <a:rPr lang="zh-TW" altLang="en-US" sz="1900" dirty="0" smtClean="0">
                <a:ea typeface="+mn-lt"/>
                <a:cs typeface="+mn-lt"/>
              </a:rPr>
              <a:t>研究利用實際的咳嗽聲音，並搭配</a:t>
            </a:r>
            <a:r>
              <a:rPr lang="en-US" altLang="zh-TW" sz="1900" dirty="0" smtClean="0">
                <a:ea typeface="+mn-lt"/>
                <a:cs typeface="+mn-lt"/>
              </a:rPr>
              <a:t>PCR</a:t>
            </a:r>
            <a:r>
              <a:rPr lang="zh-TW" altLang="en-US" sz="1900" dirty="0" smtClean="0">
                <a:ea typeface="+mn-lt"/>
                <a:cs typeface="+mn-lt"/>
              </a:rPr>
              <a:t>測試標註陰陽性作為正確答案。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4808F-09EB-FC63-6EF5-9C9BE97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29753" y="1627102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語音輸入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625036" y="2825439"/>
            <a:ext cx="494316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263058" y="2117494"/>
            <a:ext cx="2242142" cy="147454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Preprocess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MFCC-raw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MFCC-stats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NMF-spectrogram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NMF-MFCC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9300" y="1552773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50520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149085" y="2477972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分</a:t>
            </a:r>
            <a:r>
              <a:rPr lang="en-US" altLang="zh-TW">
                <a:solidFill>
                  <a:schemeClr val="tx1"/>
                </a:solidFill>
              </a:rPr>
              <a:t>train/test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41990" y="2822652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524612" y="2258947"/>
            <a:ext cx="2020297" cy="123711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機器學習演算法</a:t>
            </a:r>
            <a:r>
              <a:rPr lang="zh-TW" altLang="en-US" dirty="0">
                <a:solidFill>
                  <a:schemeClr val="tx1"/>
                </a:solidFill>
              </a:rPr>
              <a:t>建立模型</a:t>
            </a:r>
            <a:r>
              <a:rPr lang="en-US" altLang="zh-TW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altLang="zh-TW" dirty="0">
                <a:solidFill>
                  <a:schemeClr val="tx1"/>
                </a:solidFill>
              </a:rPr>
              <a:t>SVM/KNN/</a:t>
            </a:r>
          </a:p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XGBoost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343763" y="4020194"/>
            <a:ext cx="0" cy="6875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6519526" y="5030643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211" y="1964940"/>
            <a:ext cx="7741636" cy="3518925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6767489" y="4809688"/>
            <a:ext cx="1714358" cy="65126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44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 dirty="0">
                <a:cs typeface="Calibri"/>
              </a:rPr>
              <a:t>method</a:t>
            </a:r>
            <a:endParaRPr lang="af-ZA" sz="4700" dirty="0"/>
          </a:p>
        </p:txBody>
      </p:sp>
      <p:sp>
        <p:nvSpPr>
          <p:cNvPr id="5" name="矩形 4"/>
          <p:cNvSpPr/>
          <p:nvPr/>
        </p:nvSpPr>
        <p:spPr>
          <a:xfrm>
            <a:off x="426982" y="1639310"/>
            <a:ext cx="1780189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採樣方式介紹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931947" y="2290570"/>
            <a:ext cx="7329184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altLang="zh-TW" sz="2000" dirty="0" err="1" smtClean="0"/>
              <a:t>Undersampling</a:t>
            </a:r>
            <a:r>
              <a:rPr lang="en-US" altLang="zh-TW" sz="2000" dirty="0" smtClean="0"/>
              <a:t> </a:t>
            </a:r>
          </a:p>
          <a:p>
            <a:pPr marL="457200" indent="-457200">
              <a:buAutoNum type="arabicPeriod"/>
            </a:pPr>
            <a:r>
              <a:rPr lang="en-US" altLang="zh-TW" sz="2000" dirty="0"/>
              <a:t>SMOTE</a:t>
            </a:r>
            <a:r>
              <a:rPr lang="zh-TW" sz="1900" dirty="0" smtClean="0">
                <a:ea typeface="+mn-lt"/>
                <a:cs typeface="+mn-lt"/>
              </a:rPr>
              <a:t>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altLang="zh-TW" sz="2000" dirty="0"/>
              <a:t>Oversampling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311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753A5E-D648-E8AC-69A1-E3C4A76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zh-TW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634D7-6B43-2E89-4604-779C8D1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Dataset(標註過)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3CC35-BE36-8A58-287B-F4534320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87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b="1" dirty="0"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研究者使用 LRS2 和 LRS3 這兩個大型視聽語音數據集來進行實驗，這兩個數據集是目前公開可用的最大英語語音數據集。</a:t>
            </a:r>
            <a:endParaRPr lang="zh-TW" sz="2400" dirty="0">
              <a:ea typeface="新細明體"/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LRS2 包含來自 BBC 節目的數據，總共有 144.8 小時的視頻，LRS3 則包含 TED 演講的數據，總計有 438 小時的數據</a:t>
            </a:r>
            <a:r>
              <a:rPr lang="zh-TW" sz="2400" dirty="0" smtClean="0">
                <a:ea typeface="+mn-lt"/>
                <a:cs typeface="+mn-lt"/>
              </a:rPr>
              <a:t>。</a:t>
            </a:r>
            <a:endParaRPr lang="en-US" altLang="zh-TW" sz="2400" dirty="0" smtClean="0">
              <a:ea typeface="+mn-lt"/>
              <a:cs typeface="+mn-lt"/>
            </a:endParaRPr>
          </a:p>
          <a:p>
            <a:r>
              <a:rPr lang="zh-TW" altLang="en-US" sz="2400" dirty="0" smtClean="0">
                <a:ea typeface="+mn-lt"/>
                <a:cs typeface="+mn-lt"/>
              </a:rPr>
              <a:t>主要使用影像辨識技術讀取唇語加強預測效果</a:t>
            </a:r>
            <a:endParaRPr lang="zh-TW" sz="2400" dirty="0"/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5DD821-D186-30DA-45DB-EAFBDFE0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30" y="4278163"/>
            <a:ext cx="504825" cy="28575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5A7610-2597-CC7F-10FA-92C49269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0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478</Words>
  <Application>Microsoft Office PowerPoint</Application>
  <PresentationFormat>如螢幕大小 (4:3)</PresentationFormat>
  <Paragraphs>80</Paragraphs>
  <Slides>14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新細明體</vt:lpstr>
      <vt:lpstr>Arial</vt:lpstr>
      <vt:lpstr>Calibri</vt:lpstr>
      <vt:lpstr>Calibri Light</vt:lpstr>
      <vt:lpstr>Times New Roman</vt:lpstr>
      <vt:lpstr>Office Theme</vt:lpstr>
      <vt:lpstr>  COVID-19 Classification Using Cough Sounds </vt:lpstr>
      <vt:lpstr>Outline</vt:lpstr>
      <vt:lpstr>Abstract</vt:lpstr>
      <vt:lpstr>Introduction</vt:lpstr>
      <vt:lpstr>method</vt:lpstr>
      <vt:lpstr>method</vt:lpstr>
      <vt:lpstr>method</vt:lpstr>
      <vt:lpstr>PowerPoint 簡報</vt:lpstr>
      <vt:lpstr>Dataset(標註過)</vt:lpstr>
      <vt:lpstr>Dataset(未標註過)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ADSL</cp:lastModifiedBy>
  <cp:revision>218</cp:revision>
  <dcterms:created xsi:type="dcterms:W3CDTF">2013-01-27T09:14:16Z</dcterms:created>
  <dcterms:modified xsi:type="dcterms:W3CDTF">2024-10-07T13:07:19Z</dcterms:modified>
  <cp:category/>
</cp:coreProperties>
</file>