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87327" autoAdjust="0"/>
  </p:normalViewPr>
  <p:slideViewPr>
    <p:cSldViewPr snapToGrid="0" showGuides="1">
      <p:cViewPr varScale="1">
        <p:scale>
          <a:sx n="98" d="100"/>
          <a:sy n="98" d="100"/>
        </p:scale>
        <p:origin x="7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4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OpenPose</a:t>
            </a:r>
            <a:r>
              <a:rPr lang="en-US" altLang="zh-TW" dirty="0"/>
              <a:t> </a:t>
            </a:r>
            <a:r>
              <a:rPr lang="zh-TW" altLang="en-US" dirty="0"/>
              <a:t>來獲取輸入影像的主體姿勢。如果輸入影像是風格化，則可能需要先使用 </a:t>
            </a:r>
            <a:r>
              <a:rPr lang="en-US" altLang="zh-TW" dirty="0"/>
              <a:t>LDM </a:t>
            </a:r>
            <a:r>
              <a:rPr lang="zh-TW" altLang="en-US" dirty="0"/>
              <a:t>進行</a:t>
            </a:r>
            <a:r>
              <a:rPr lang="en-US" altLang="zh-TW" dirty="0"/>
              <a:t>image-to-image translation</a:t>
            </a:r>
            <a:r>
              <a:rPr lang="zh-TW" altLang="en-US" dirty="0"/>
              <a:t>，將其轉換為類似照片的風格後，再套用 </a:t>
            </a:r>
            <a:r>
              <a:rPr lang="en-US" altLang="zh-TW" dirty="0" err="1"/>
              <a:t>OpenPose</a:t>
            </a:r>
            <a:endParaRPr lang="en-US" altLang="zh-TW" dirty="0"/>
          </a:p>
          <a:p>
            <a:r>
              <a:rPr lang="zh-TW" altLang="en-US" dirty="0"/>
              <a:t>為了生成中間畫面，會對來自兩個輸入影像的所有共享關鍵點位置進行線性內插，以獲得中間姿勢</a:t>
            </a:r>
            <a:endParaRPr lang="en-US" altLang="zh-TW" dirty="0"/>
          </a:p>
          <a:p>
            <a:r>
              <a:rPr lang="zh-TW" altLang="en-US" dirty="0"/>
              <a:t>提取並內插後的姿勢會作為條件輸入，使用 </a:t>
            </a:r>
            <a:r>
              <a:rPr lang="en-US" altLang="zh-TW" dirty="0"/>
              <a:t>ControlNet</a:t>
            </a:r>
            <a:r>
              <a:rPr lang="zh-TW" altLang="en-US" dirty="0"/>
              <a:t>提供給 </a:t>
            </a:r>
            <a:r>
              <a:rPr lang="en-US" altLang="zh-TW" dirty="0"/>
              <a:t>LDM </a:t>
            </a:r>
            <a:r>
              <a:rPr lang="zh-TW" altLang="en-US" dirty="0"/>
              <a:t>進行去噪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131314"/>
                </a:solidFill>
                <a:effectLst/>
                <a:latin typeface="Google Sans Text"/>
              </a:rPr>
              <a:t>在整個內插流程中，去噪過程是同時受到內插的</a:t>
            </a:r>
            <a:r>
              <a:rPr lang="en-US" altLang="zh-TW" b="0" i="0" dirty="0">
                <a:solidFill>
                  <a:srgbClr val="131314"/>
                </a:solidFill>
                <a:effectLst/>
                <a:latin typeface="Google Sans Text"/>
              </a:rPr>
              <a:t>text embeddings</a:t>
            </a:r>
            <a:r>
              <a:rPr lang="zh-TW" altLang="en-US" b="0" i="0" dirty="0">
                <a:solidFill>
                  <a:srgbClr val="131314"/>
                </a:solidFill>
                <a:effectLst/>
                <a:latin typeface="Google Sans Text"/>
              </a:rPr>
              <a:t>以及可選地主體姿勢的條件控制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1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70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擴散模型是一種生成模型，其概念是透過逐步向數據添加隨機雜訊，直到數據完全變成雜訊，然後學習如何逆轉這個過程，從雜訊中逐步恢復原始數據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如圖在每個時間步長，都會向圖像中添加少量的高斯雜訊，使得圖像逐漸變得模糊和失真。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如圖所示，狗的圖像從清晰逐漸變得模糊，最終變成一團雜訊。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逆向去噪過程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這是擴散模型學習的關鍵部分。 模型會學習如何從帶有雜訊的圖像中去除雜訊，從而逐步恢復原始圖像。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透過學習這個逆向過程，模型能夠從隨機雜訊開始，逐步生成出新的、逼真的圖像。 </a:t>
            </a:r>
          </a:p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99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Xt</a:t>
            </a:r>
            <a:r>
              <a:rPr lang="zh-TW" altLang="en-US" dirty="0"/>
              <a:t>是一張有雜訊的圖片，透過中間一個預測器，將圖片逐步去噪音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6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未來在預測新圖時 即可以用一個亂生成的雜訊 最終生成一個合理的圖 這邊是</a:t>
            </a:r>
            <a:r>
              <a:rPr lang="en-US" altLang="zh-TW" dirty="0" err="1"/>
              <a:t>cifar</a:t>
            </a:r>
            <a:r>
              <a:rPr lang="zh-TW" altLang="en-US" dirty="0"/>
              <a:t>的範例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5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Latent Space</a:t>
            </a:r>
            <a:r>
              <a:rPr lang="zh-TW" altLang="en-US" dirty="0"/>
              <a:t>  通常在生成過程中是更高效、更平滑且更穩定的選擇，特別是在像</a:t>
            </a:r>
            <a:r>
              <a:rPr lang="zh-TW" altLang="en-US" b="1" dirty="0"/>
              <a:t>擴散模型</a:t>
            </a:r>
            <a:r>
              <a:rPr lang="zh-TW" altLang="en-US" dirty="0"/>
              <a:t>這樣的情境下，能夠更好地捕捉數據的結構性特徵。</a:t>
            </a:r>
          </a:p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Pixel space</a:t>
            </a:r>
            <a:r>
              <a:rPr lang="zh-TW" alt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 </a:t>
            </a:r>
            <a:r>
              <a:rPr lang="zh-TW" altLang="en-US" dirty="0"/>
              <a:t>雖然能夠保留更多的細節，在高維度數據的問題，計算成本高且容易出現不穩定和不自然的過渡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auto"/>
            <a:r>
              <a:rPr lang="zh-TW" altLang="en-US" dirty="0"/>
              <a:t>去噪</a:t>
            </a:r>
            <a:r>
              <a:rPr lang="en-US" altLang="zh-TW" dirty="0"/>
              <a:t>U-Net</a:t>
            </a:r>
            <a:r>
              <a:rPr lang="zh-TW" altLang="en-US" dirty="0"/>
              <a:t>：這是模型的核心部分，負責在擴散過程中逐步去除雜訊，並利用交叉注意力機制整合來自條件模塊的資訊。 </a:t>
            </a:r>
            <a:endParaRPr lang="en-US" altLang="zh-TW" dirty="0"/>
          </a:p>
          <a:p>
            <a:pPr rtl="0" fontAlgn="auto"/>
            <a:r>
              <a:rPr lang="zh-TW" altLang="en-US" dirty="0"/>
              <a:t>型可以接受多種形式的條件輸入，例如語義圖（</a:t>
            </a:r>
            <a:r>
              <a:rPr lang="en-US" altLang="zh-TW" dirty="0"/>
              <a:t>Semantic Map</a:t>
            </a:r>
            <a:r>
              <a:rPr lang="zh-TW" altLang="en-US" dirty="0"/>
              <a:t>）、文本（</a:t>
            </a:r>
            <a:r>
              <a:rPr lang="en-US" altLang="zh-TW" dirty="0"/>
              <a:t>Text</a:t>
            </a:r>
            <a:r>
              <a:rPr lang="zh-TW" altLang="en-US" dirty="0"/>
              <a:t>）、表示（</a:t>
            </a:r>
            <a:r>
              <a:rPr lang="en-US" altLang="zh-TW" dirty="0"/>
              <a:t>Representations</a:t>
            </a:r>
            <a:r>
              <a:rPr lang="zh-TW" altLang="en-US" dirty="0"/>
              <a:t>）或圖像（</a:t>
            </a:r>
            <a:r>
              <a:rPr lang="en-US" altLang="zh-TW" dirty="0"/>
              <a:t>Images</a:t>
            </a:r>
            <a:r>
              <a:rPr lang="zh-TW" altLang="en-US" dirty="0"/>
              <a:t>），這些條件透過處理後影響去噪</a:t>
            </a:r>
            <a:r>
              <a:rPr lang="en-US" altLang="zh-TW" dirty="0"/>
              <a:t>U-Net </a:t>
            </a:r>
            <a:r>
              <a:rPr lang="zh-TW" altLang="en-US" dirty="0"/>
              <a:t>的生成過程。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1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用三種資料進入</a:t>
            </a:r>
            <a:r>
              <a:rPr lang="en-US" altLang="zh-TW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DDIM</a:t>
            </a:r>
            <a:r>
              <a:rPr lang="zh-TW" altLang="en-US" dirty="0"/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denoising diffusion implicit 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1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interpolated text embeddings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Initial Encoding: The text prompt is encoded as usual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Fine-Tuning: The prompt embedding is fine-tuned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Condition: The fine-tuning process minimizes the LDM error at random noise levels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Conditioning Input: The resulting  is used as a conditioning input for the LDM's denoising U-Net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56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FB075D-A965-4F15-94E7-E7631D15AC12}"/>
              </a:ext>
            </a:extLst>
          </p:cNvPr>
          <p:cNvSpPr txBox="1"/>
          <p:nvPr/>
        </p:nvSpPr>
        <p:spPr>
          <a:xfrm>
            <a:off x="333316" y="1262210"/>
            <a:ext cx="10317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Prompt:</a:t>
            </a:r>
            <a:r>
              <a:rPr lang="zh-TW" altLang="en-US" dirty="0"/>
              <a:t> </a:t>
            </a:r>
            <a:r>
              <a:rPr lang="en-US" altLang="zh-TW" dirty="0"/>
              <a:t>Use both positive and negative text prompts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Scope of Optimization: </a:t>
            </a:r>
            <a:r>
              <a:rPr lang="en-US" altLang="zh-TW" sz="1800" dirty="0">
                <a:effectLst/>
              </a:rPr>
              <a:t>the decision is made to </a:t>
            </a:r>
            <a:r>
              <a:rPr lang="en-US" altLang="zh-TW" sz="1800" b="1" dirty="0">
                <a:effectLst/>
              </a:rPr>
              <a:t>optimize the entire text embedding</a:t>
            </a:r>
            <a:r>
              <a:rPr lang="en-US" altLang="zh-TW" sz="1800" dirty="0">
                <a:effectLst/>
              </a:rPr>
              <a:t>.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Handling Complexity: </a:t>
            </a:r>
            <a:r>
              <a:rPr lang="en-US" altLang="zh-TW" sz="1800" dirty="0">
                <a:effectLst/>
              </a:rPr>
              <a:t>The </a:t>
            </a:r>
            <a:r>
              <a:rPr lang="en-US" altLang="zh-TW" sz="1800" b="1" dirty="0">
                <a:effectLst/>
              </a:rPr>
              <a:t>number of iterations can be increased</a:t>
            </a:r>
            <a:r>
              <a:rPr lang="en-US" altLang="zh-TW" sz="1800" dirty="0">
                <a:effectLst/>
              </a:rPr>
              <a:t> for images with complicated layouts or styles</a:t>
            </a: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40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Pose guidance</a:t>
            </a:r>
            <a:endParaRPr 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59C9EE-012C-4A70-A73A-3C6668F7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19" y="1423707"/>
            <a:ext cx="6862362" cy="46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CLIP ranking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7A7288-CE53-41BC-92A9-601BAE1B50E8}"/>
              </a:ext>
            </a:extLst>
          </p:cNvPr>
          <p:cNvSpPr txBox="1"/>
          <p:nvPr/>
        </p:nvSpPr>
        <p:spPr>
          <a:xfrm>
            <a:off x="333316" y="1262210"/>
            <a:ext cx="1031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Candidate Generation: Multiple candidates are generated by repeating each forward diffusion step using different noise vectors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Denoising: Each interpolated latent vector is denoised</a:t>
            </a:r>
          </a:p>
          <a:p>
            <a:pPr marL="342900" indent="-342900">
              <a:buAutoNum type="arabicPeriod"/>
            </a:pPr>
            <a:endParaRPr lang="en-US" altLang="zh-TW" b="0" i="0" dirty="0">
              <a:solidFill>
                <a:srgbClr val="131314"/>
              </a:solidFill>
              <a:effectLst/>
              <a:latin typeface="Google Sans Text"/>
            </a:endParaRPr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131314"/>
                </a:solidFill>
                <a:effectLst/>
                <a:latin typeface="Google Sans Text"/>
              </a:rPr>
              <a:t>Similarity Measurement: The CLIP similarity of the decoded image is measured against specified positive and negative prompts</a:t>
            </a:r>
          </a:p>
          <a:p>
            <a:pPr marL="342900" indent="-342900">
              <a:buAutoNum type="arabicPeriod"/>
            </a:pPr>
            <a:endParaRPr lang="en-US" altLang="zh-TW" dirty="0">
              <a:solidFill>
                <a:srgbClr val="131314"/>
              </a:solidFill>
              <a:latin typeface="Google Sans Text"/>
            </a:endParaRPr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131314"/>
                </a:solidFill>
                <a:effectLst/>
                <a:latin typeface="Google Sans Text"/>
              </a:rPr>
              <a:t>Selection: The image with the highest value of positive similarity minus negative similarity is retained</a:t>
            </a:r>
            <a:endParaRPr lang="en-US" altLang="zh-TW" dirty="0">
              <a:solidFill>
                <a:srgbClr val="131314"/>
              </a:solidFill>
              <a:latin typeface="Google Sans Text"/>
            </a:endParaRP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03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Literature Review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Results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altLang="zh-TW" dirty="0"/>
              <a:t>Introduction :</a:t>
            </a:r>
            <a:r>
              <a:rPr lang="zh-TW" altLang="en-US" dirty="0"/>
              <a:t> </a:t>
            </a:r>
            <a:r>
              <a:rPr lang="en-US" altLang="zh-TW" dirty="0"/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Training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generation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:a16="http://schemas.microsoft.com/office/drawing/2014/main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Literature Review:</a:t>
            </a:r>
            <a:r>
              <a:rPr lang="zh-TW" altLang="en-US" dirty="0"/>
              <a:t>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Latent space: </a:t>
            </a:r>
            <a:r>
              <a:rPr lang="zh-TW" altLang="en-US" dirty="0"/>
              <a:t> </a:t>
            </a:r>
            <a:r>
              <a:rPr lang="en-US" altLang="zh-TW" dirty="0"/>
              <a:t>data compression, high efficiency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Pixel space: high dimension, not smooth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Space: latent space&lt;&lt; pixel space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Style change: enable domain adaptation, style transfer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Enable out-of-distribution prompts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Noise schedule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DDIM sampling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200 time</a:t>
            </a:r>
            <a:r>
              <a:rPr lang="zh-TW" altLang="en-US" dirty="0"/>
              <a:t> </a:t>
            </a:r>
            <a:r>
              <a:rPr lang="en-US" altLang="zh-TW" dirty="0"/>
              <a:t>steps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&lt;25% schedule:</a:t>
            </a:r>
            <a:r>
              <a:rPr lang="zh-TW" altLang="en-US" dirty="0"/>
              <a:t> </a:t>
            </a:r>
            <a:r>
              <a:rPr lang="en-US" altLang="zh-TW" dirty="0"/>
              <a:t>resemble an alpha composite of their</a:t>
            </a:r>
            <a:r>
              <a:rPr lang="zh-TW" altLang="en-US" dirty="0"/>
              <a:t> </a:t>
            </a:r>
            <a:r>
              <a:rPr lang="en-US" altLang="zh-TW" dirty="0"/>
              <a:t>parent images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&gt;65%</a:t>
            </a:r>
            <a:r>
              <a:rPr lang="zh-TW" altLang="en-US" dirty="0"/>
              <a:t> </a:t>
            </a:r>
            <a:r>
              <a:rPr lang="en-US" altLang="zh-TW" dirty="0"/>
              <a:t>schedule: deviate significantly from their parent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Choose 25%~65% schedule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759</Words>
  <Application>Microsoft Office PowerPoint</Application>
  <PresentationFormat>寬螢幕</PresentationFormat>
  <Paragraphs>94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Google Sans Text</vt:lpstr>
      <vt:lpstr>Arial</vt:lpstr>
      <vt:lpstr>Calibri</vt:lpstr>
      <vt:lpstr>Calibri Light</vt:lpstr>
      <vt:lpstr>Roboto</vt:lpstr>
      <vt:lpstr>Times New Roman</vt:lpstr>
      <vt:lpstr>Office 佈景主題</vt:lpstr>
      <vt:lpstr>Interpolating between Images with Diffusion Models</vt:lpstr>
      <vt:lpstr>CONTENTS</vt:lpstr>
      <vt:lpstr>Introduction : Diffusion</vt:lpstr>
      <vt:lpstr>Diffusion Training</vt:lpstr>
      <vt:lpstr>Progressive generation</vt:lpstr>
      <vt:lpstr>Literature Review: Latent space interpolation vs. Pixel space interpolation</vt:lpstr>
      <vt:lpstr>Latent Diffusion</vt:lpstr>
      <vt:lpstr>Diffusion for Interpolating Images</vt:lpstr>
      <vt:lpstr>Noise schedule</vt:lpstr>
      <vt:lpstr>Textual inversion</vt:lpstr>
      <vt:lpstr>Textual inversion</vt:lpstr>
      <vt:lpstr>Pose guidance</vt:lpstr>
      <vt:lpstr>CLIP ranking</vt:lpstr>
      <vt:lpstr>Diffusion for Interpolating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libuser</cp:lastModifiedBy>
  <cp:revision>137</cp:revision>
  <dcterms:created xsi:type="dcterms:W3CDTF">2023-03-04T07:12:03Z</dcterms:created>
  <dcterms:modified xsi:type="dcterms:W3CDTF">2025-09-25T12:45:50Z</dcterms:modified>
</cp:coreProperties>
</file>