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76" r:id="rId5"/>
    <p:sldId id="265" r:id="rId6"/>
    <p:sldId id="258" r:id="rId7"/>
    <p:sldId id="287" r:id="rId8"/>
    <p:sldId id="293" r:id="rId9"/>
    <p:sldId id="299" r:id="rId10"/>
    <p:sldId id="266" r:id="rId11"/>
    <p:sldId id="300" r:id="rId12"/>
    <p:sldId id="306" r:id="rId13"/>
    <p:sldId id="305" r:id="rId14"/>
    <p:sldId id="303" r:id="rId15"/>
    <p:sldId id="274" r:id="rId16"/>
    <p:sldId id="273" r:id="rId17"/>
    <p:sldId id="275" r:id="rId18"/>
    <p:sldId id="267" r:id="rId19"/>
    <p:sldId id="268" r:id="rId20"/>
    <p:sldId id="278" r:id="rId21"/>
    <p:sldId id="277" r:id="rId22"/>
    <p:sldId id="30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8B4"/>
    <a:srgbClr val="934BC9"/>
    <a:srgbClr val="FE7F0E"/>
    <a:srgbClr val="FFFC00"/>
    <a:srgbClr val="EF0C4D"/>
    <a:srgbClr val="00B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1:21:39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1:21:48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1:21:58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1345 24575,'0'34'0,"4"93"0,-4-111 0,2-1 0,0 1 0,1-1 0,1 0 0,7 21 0,-2-25 0,-9-11 0,0 0 0,0 0 0,1 0 0,-1 0 0,0 0 0,1 0 0,-1 0 0,0 0 0,1 0 0,-1 0 0,0 0 0,0 0 0,1 0 0,-1 0 0,0 0 0,0 0 0,1 0 0,-1 0 0,0-1 0,1 1 0,-1 0 0,0 0 0,0 0 0,0 0 0,1-1 0,-1 1 0,0 0 0,0 0 0,0-1 0,1 1 0,-1 0 0,0-1 0,3-4 1,-1 0-1,0-1 1,0 1-1,0-1 1,-1 1-1,1-1 1,-1 0-1,-1 1 0,1-10 1,-2-62-636,-22-132-1591,2 33 1303,5-616 4101,18 522-2577,-2 266-601,0 1 0,0-1 0,-1 0 0,1 0 0,-1 0 0,-3-7 0,4 11 0,0 0 0,0 0 0,0 0 0,0 0 0,0-1 0,0 1 0,0 0 0,0 0 0,0 0 0,0 0 0,0-1 0,0 1 0,-1 0 0,1 0 0,0 0 0,0 0 0,0 0 0,0-1 0,0 1 0,-1 0 0,1 0 0,0 0 0,0 0 0,0 0 0,0 0 0,-1 0 0,1 0 0,0 0 0,0 0 0,0 0 0,0 0 0,-1 0 0,1 0 0,0 0 0,0 0 0,0 0 0,-1 0 0,1 0 0,0 0 0,0 0 0,0 0 0,0 0 0,-1 0 0,1 0 0,0 0 0,0 0 0,-9 19 0,-31 136-1365,32-128-5461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6562-E790-47CB-A03D-9499811E25C0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E003-D810-4ED0-A715-0CF32352A3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45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6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3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C138-0F62-4EE5-9776-E85179B54C2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0EAB-4E32-40C3-8FE2-9C28E9AD8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1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ml_decision_tree.asp" TargetMode="External"/><Relationship Id="rId2" Type="http://schemas.openxmlformats.org/officeDocument/2006/relationships/hyperlink" Target="https://medium.com/data-science-in-your-pocket/how-feature-importance-is-calculated-in-decision-trees-with-example-699dc13fc07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71587" y="1112838"/>
            <a:ext cx="9648825" cy="2387600"/>
          </a:xfrm>
        </p:spPr>
        <p:txBody>
          <a:bodyPr/>
          <a:lstStyle/>
          <a:p>
            <a:r>
              <a:rPr lang="zh-TW" altLang="en-US" dirty="0"/>
              <a:t>預測肝指數來判斷身體狀態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C569F2-6A92-4115-C182-6A2F60D8794B}"/>
              </a:ext>
            </a:extLst>
          </p:cNvPr>
          <p:cNvSpPr txBox="1"/>
          <p:nvPr/>
        </p:nvSpPr>
        <p:spPr>
          <a:xfrm>
            <a:off x="3608173" y="4003589"/>
            <a:ext cx="451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王志齊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黃雅軒</a:t>
            </a:r>
          </a:p>
        </p:txBody>
      </p:sp>
    </p:spTree>
    <p:extLst>
      <p:ext uri="{BB962C8B-B14F-4D97-AF65-F5344CB8AC3E}">
        <p14:creationId xmlns:p14="http://schemas.microsoft.com/office/powerpoint/2010/main" val="21628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945" y="105696"/>
            <a:ext cx="10515600" cy="1325563"/>
          </a:xfrm>
        </p:spPr>
        <p:txBody>
          <a:bodyPr/>
          <a:lstStyle/>
          <a:p>
            <a:r>
              <a:rPr lang="en-US" altLang="zh-TW" dirty="0"/>
              <a:t>logistic regression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6275" y="1690688"/>
            <a:ext cx="4295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準確率</a:t>
            </a:r>
            <a:r>
              <a:rPr lang="en-US" altLang="zh-TW" sz="2800" dirty="0"/>
              <a:t>62%</a:t>
            </a:r>
            <a:r>
              <a:rPr lang="zh-TW" altLang="en-US" sz="2800" dirty="0"/>
              <a:t>，會再嘗試其他演算法</a:t>
            </a:r>
            <a:endParaRPr lang="en-US" altLang="zh-TW" sz="2800" dirty="0"/>
          </a:p>
          <a:p>
            <a:r>
              <a:rPr lang="en-US" altLang="zh-TW" sz="2800" dirty="0"/>
              <a:t>(5450+849+16+2077)/(5450+272+6+261+948+849+17+1103+112+61+16+271+602+633+14+2077)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65" y="105696"/>
            <a:ext cx="7150889" cy="59445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B78850-6638-22DB-6B05-96A84A13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3787"/>
            <a:ext cx="563958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E8EC455-B387-075F-62AA-9F471798F7CC}"/>
              </a:ext>
            </a:extLst>
          </p:cNvPr>
          <p:cNvSpPr txBox="1"/>
          <p:nvPr/>
        </p:nvSpPr>
        <p:spPr>
          <a:xfrm>
            <a:off x="280987" y="5176717"/>
            <a:ext cx="1141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36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Gini = 1 - (x/n)</a:t>
            </a:r>
            <a:r>
              <a:rPr lang="pt-BR" altLang="zh-TW" sz="3600" b="0" i="0" baseline="3000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6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 - (y/n)</a:t>
            </a:r>
            <a:r>
              <a:rPr lang="pt-BR" altLang="zh-TW" sz="3600" b="0" i="0" baseline="3000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6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- (z/n)</a:t>
            </a:r>
            <a:r>
              <a:rPr lang="pt-BR" altLang="zh-TW" sz="3600" b="0" i="0" baseline="3000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6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- (u/n)</a:t>
            </a:r>
            <a:r>
              <a:rPr lang="pt-BR" altLang="zh-TW" sz="3600" b="0" i="0" baseline="3000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6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1DFCEC-B491-1F5E-2915-D583019A598F}"/>
              </a:ext>
            </a:extLst>
          </p:cNvPr>
          <p:cNvSpPr txBox="1"/>
          <p:nvPr/>
        </p:nvSpPr>
        <p:spPr>
          <a:xfrm>
            <a:off x="280987" y="5891721"/>
            <a:ext cx="1121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帶入結果</a:t>
            </a:r>
            <a:r>
              <a:rPr lang="en-US" altLang="zh-TW" sz="3600" dirty="0"/>
              <a:t>:</a:t>
            </a:r>
            <a:r>
              <a:rPr lang="zh-TW" altLang="en-US" sz="3600" dirty="0"/>
              <a:t> </a:t>
            </a:r>
            <a:r>
              <a:rPr lang="en-US" altLang="zh-TW" sz="3600" dirty="0"/>
              <a:t>0.654 = 1  - 0.2218 - 0.0526 - 0.0012 - 0.07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32AA28-E4BC-D9F7-C239-1BB8657F7D77}"/>
              </a:ext>
            </a:extLst>
          </p:cNvPr>
          <p:cNvSpPr txBox="1"/>
          <p:nvPr/>
        </p:nvSpPr>
        <p:spPr>
          <a:xfrm>
            <a:off x="280985" y="4581137"/>
            <a:ext cx="1163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Sample = n</a:t>
            </a:r>
            <a:r>
              <a:rPr lang="zh-TW" altLang="en-US" sz="3600" dirty="0"/>
              <a:t>，</a:t>
            </a:r>
            <a:r>
              <a:rPr lang="en-US" altLang="zh-TW" sz="3600" dirty="0"/>
              <a:t>value = [ x, y, z, </a:t>
            </a:r>
            <a:r>
              <a:rPr lang="en-US" altLang="zh-TW" sz="3600"/>
              <a:t>u]</a:t>
            </a:r>
            <a:endParaRPr lang="zh-TW" altLang="en-US" sz="3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0FFAD6-4207-13CF-9ECB-646D079F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47" y="29579"/>
            <a:ext cx="4858428" cy="177189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44CF04-11B0-3521-055D-08E84E07411B}"/>
              </a:ext>
            </a:extLst>
          </p:cNvPr>
          <p:cNvCxnSpPr/>
          <p:nvPr/>
        </p:nvCxnSpPr>
        <p:spPr>
          <a:xfrm flipH="1">
            <a:off x="3000375" y="1630532"/>
            <a:ext cx="633072" cy="9620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8D312FC-54A5-A8A2-BD9C-812DF79553EC}"/>
              </a:ext>
            </a:extLst>
          </p:cNvPr>
          <p:cNvCxnSpPr>
            <a:cxnSpLocks/>
          </p:cNvCxnSpPr>
          <p:nvPr/>
        </p:nvCxnSpPr>
        <p:spPr>
          <a:xfrm>
            <a:off x="8415675" y="1618254"/>
            <a:ext cx="775950" cy="7942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D061A872-71E4-9E3A-331D-A078C21F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4" y="2603509"/>
            <a:ext cx="4382112" cy="170521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6D4FF44-BF7D-609F-1E42-F55A087E8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065" y="2434775"/>
            <a:ext cx="4477375" cy="1686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6164053A-681B-26A8-ED06-64F464E0CCEA}"/>
                  </a:ext>
                </a:extLst>
              </p14:cNvPr>
              <p14:cNvContentPartPr/>
              <p14:nvPr/>
            </p14:nvContentPartPr>
            <p14:xfrm>
              <a:off x="5076930" y="1609770"/>
              <a:ext cx="360" cy="3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6164053A-681B-26A8-ED06-64F464E0CC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7930" y="16007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A3D0FD11-B007-D6A2-80B5-24AF1B0815E9}"/>
                  </a:ext>
                </a:extLst>
              </p14:cNvPr>
              <p14:cNvContentPartPr/>
              <p14:nvPr/>
            </p14:nvContentPartPr>
            <p14:xfrm>
              <a:off x="95250" y="3962370"/>
              <a:ext cx="360" cy="36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A3D0FD11-B007-D6A2-80B5-24AF1B0815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10" y="39533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AEF8312B-FC97-4797-38EA-48B3C060C49E}"/>
                  </a:ext>
                </a:extLst>
              </p14:cNvPr>
              <p14:cNvContentPartPr/>
              <p14:nvPr/>
            </p14:nvContentPartPr>
            <p14:xfrm>
              <a:off x="60330" y="3440010"/>
              <a:ext cx="46440" cy="5871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AEF8312B-FC97-4797-38EA-48B3C060C4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90" y="3431370"/>
                <a:ext cx="6408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3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043BB3-015B-CBEB-074C-E288300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0696"/>
            <a:ext cx="1105852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計算特徵重要性涉及 2 個步驟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sohne"/>
              </a:rPr>
              <a:t>計算每個節點的重要性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sohne"/>
              </a:rPr>
              <a:t>(Gini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sohne"/>
              </a:rPr>
              <a:t>指數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sohne"/>
              </a:rPr>
              <a:t>)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sohne"/>
              </a:rPr>
              <a:t>，以計算過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rgbClr val="6B6B6B"/>
              </a:solidFill>
              <a:effectLst/>
              <a:latin typeface="Arial" panose="020B0604020202020204" pitchFamily="34" charset="0"/>
              <a:ea typeface="so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Arial" panose="020B0604020202020204" pitchFamily="34" charset="0"/>
                <a:ea typeface="sohne"/>
              </a:rPr>
              <a:t>使用節點重要性拆分該特徵來計算每個特徵的重要性</a:t>
            </a:r>
            <a:endParaRPr kumimoji="0" lang="en-US" altLang="zh-TW" sz="3600" b="1" i="0" u="none" strike="noStrike" cap="none" normalizeH="0" baseline="0" dirty="0">
              <a:ln>
                <a:noFill/>
              </a:ln>
              <a:solidFill>
                <a:srgbClr val="6B6B6B"/>
              </a:solidFill>
              <a:effectLst/>
              <a:latin typeface="Arial" panose="020B0604020202020204" pitchFamily="34" charset="0"/>
              <a:ea typeface="so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3600" dirty="0">
              <a:solidFill>
                <a:srgbClr val="6B6B6B"/>
              </a:solidFill>
              <a:latin typeface="Arial" panose="020B0604020202020204" pitchFamily="34" charset="0"/>
            </a:endParaRPr>
          </a:p>
          <a:p>
            <a:r>
              <a:rPr lang="zh-TW" altLang="en-US" sz="3600" b="1" i="1" dirty="0"/>
              <a:t>重要性特徵 </a:t>
            </a:r>
            <a:r>
              <a:rPr lang="en-US" altLang="zh-TW" sz="3600" b="1" i="1" dirty="0"/>
              <a:t>=</a:t>
            </a:r>
            <a:r>
              <a:rPr lang="zh-TW" altLang="en-US" sz="3600" b="1" i="1" dirty="0"/>
              <a:t> </a:t>
            </a:r>
            <a:r>
              <a:rPr lang="en-US" altLang="zh-TW" sz="3600" b="1" i="1" dirty="0"/>
              <a:t>(</a:t>
            </a:r>
            <a:r>
              <a:rPr lang="zh-TW" altLang="en-US" sz="3600" b="1" i="1" dirty="0"/>
              <a:t> </a:t>
            </a:r>
            <a:r>
              <a:rPr lang="en-US" altLang="zh-TW" sz="3600" b="1" i="1" dirty="0"/>
              <a:t>%</a:t>
            </a:r>
            <a:r>
              <a:rPr lang="zh-TW" altLang="en-US" sz="3600" b="1" i="1" dirty="0"/>
              <a:t>樣本到達節點</a:t>
            </a:r>
            <a:r>
              <a:rPr lang="en-US" altLang="zh-TW" sz="3600" b="1" i="1" dirty="0"/>
              <a:t> </a:t>
            </a:r>
            <a:r>
              <a:rPr lang="zh-TW" altLang="en-US" sz="3600" b="1" i="1" dirty="0"/>
              <a:t>*節點不純度</a:t>
            </a:r>
            <a:r>
              <a:rPr lang="en-US" altLang="zh-TW" sz="3600" b="1" i="1" dirty="0"/>
              <a:t>-</a:t>
            </a:r>
            <a:r>
              <a:rPr lang="zh-TW" altLang="en-US" sz="3600" b="1" i="1" dirty="0"/>
              <a:t> </a:t>
            </a:r>
            <a:r>
              <a:rPr lang="en-US" altLang="zh-TW" sz="3600" b="1" i="1" dirty="0"/>
              <a:t>%</a:t>
            </a:r>
            <a:r>
              <a:rPr lang="zh-TW" altLang="en-US" sz="3600" b="1" i="1" dirty="0"/>
              <a:t>樣本到達左子節點 *左子節點不純度 </a:t>
            </a:r>
            <a:r>
              <a:rPr lang="en-US" altLang="zh-TW" sz="3600" b="1" i="1" dirty="0"/>
              <a:t>- %</a:t>
            </a:r>
            <a:r>
              <a:rPr lang="zh-TW" altLang="en-US" sz="3600" b="1" i="1" dirty="0"/>
              <a:t>樣本到達右子節點 *右子節點不純度 </a:t>
            </a:r>
            <a:r>
              <a:rPr lang="en-US" altLang="zh-TW" sz="3600" b="1" i="1" dirty="0"/>
              <a:t>)</a:t>
            </a:r>
            <a:r>
              <a:rPr lang="zh-TW" altLang="en-US" sz="3600" b="1" i="1" dirty="0"/>
              <a:t> </a:t>
            </a:r>
            <a:r>
              <a:rPr lang="en-US" altLang="zh-TW" sz="3600" b="1" i="1" dirty="0"/>
              <a:t>/</a:t>
            </a:r>
            <a:r>
              <a:rPr lang="zh-TW" altLang="en-US" sz="3600" b="1" i="1" dirty="0"/>
              <a:t>總樣本數</a:t>
            </a:r>
            <a:endParaRPr lang="en-US" altLang="zh-TW" sz="3600" b="1" i="1" dirty="0"/>
          </a:p>
          <a:p>
            <a:endParaRPr lang="en-US" altLang="zh-TW" sz="4000" b="1" i="1" dirty="0"/>
          </a:p>
          <a:p>
            <a:r>
              <a:rPr lang="zh-TW" altLang="en-US" sz="3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接下來會用簡化的例子</a:t>
            </a:r>
            <a:r>
              <a:rPr lang="zh-TW" altLang="en-US" sz="3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進行講解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6B6B6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1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81B634-04D9-8241-32F4-CE063E4BDACA}"/>
              </a:ext>
            </a:extLst>
          </p:cNvPr>
          <p:cNvSpPr/>
          <p:nvPr/>
        </p:nvSpPr>
        <p:spPr>
          <a:xfrm>
            <a:off x="5216408" y="97081"/>
            <a:ext cx="2608432" cy="1623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X[2]&lt;=0.5</a:t>
            </a:r>
          </a:p>
          <a:p>
            <a:pPr algn="ctr"/>
            <a:r>
              <a:rPr lang="en-US" altLang="zh-TW" sz="3600" dirty="0"/>
              <a:t>Gini=0.375</a:t>
            </a:r>
          </a:p>
          <a:p>
            <a:pPr algn="ctr"/>
            <a:r>
              <a:rPr lang="en-US" altLang="zh-TW" sz="3600" dirty="0"/>
              <a:t>Value=[1,3]</a:t>
            </a:r>
            <a:endParaRPr lang="zh-TW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5760D8-1955-D6E4-75FB-116EDC446B81}"/>
              </a:ext>
            </a:extLst>
          </p:cNvPr>
          <p:cNvSpPr/>
          <p:nvPr/>
        </p:nvSpPr>
        <p:spPr>
          <a:xfrm>
            <a:off x="2137047" y="1630216"/>
            <a:ext cx="2695258" cy="164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X[1]=0.5</a:t>
            </a:r>
          </a:p>
          <a:p>
            <a:pPr algn="ctr"/>
            <a:r>
              <a:rPr lang="en-US" altLang="zh-TW" sz="3600" dirty="0"/>
              <a:t>Gini=0.44</a:t>
            </a:r>
          </a:p>
          <a:p>
            <a:pPr algn="ctr"/>
            <a:r>
              <a:rPr lang="en-US" altLang="zh-TW" sz="3600" dirty="0"/>
              <a:t>Value=[1,2]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8F30B6-C3C1-6789-B09A-462B9D14AE19}"/>
              </a:ext>
            </a:extLst>
          </p:cNvPr>
          <p:cNvSpPr/>
          <p:nvPr/>
        </p:nvSpPr>
        <p:spPr>
          <a:xfrm>
            <a:off x="5722876" y="3460119"/>
            <a:ext cx="2695258" cy="164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Gini=0</a:t>
            </a:r>
          </a:p>
          <a:p>
            <a:pPr algn="ctr"/>
            <a:r>
              <a:rPr lang="en-US" altLang="zh-TW" sz="3600" dirty="0"/>
              <a:t>Sample=1</a:t>
            </a:r>
          </a:p>
          <a:p>
            <a:pPr algn="ctr"/>
            <a:r>
              <a:rPr lang="en-US" altLang="zh-TW" sz="3600" dirty="0"/>
              <a:t>Value=[0,1]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05C8D7-3AEA-498B-2B12-CB8E1A171BA3}"/>
              </a:ext>
            </a:extLst>
          </p:cNvPr>
          <p:cNvSpPr/>
          <p:nvPr/>
        </p:nvSpPr>
        <p:spPr>
          <a:xfrm>
            <a:off x="1440790" y="3784253"/>
            <a:ext cx="2695258" cy="164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X[0]=0.5</a:t>
            </a:r>
          </a:p>
          <a:p>
            <a:pPr algn="ctr"/>
            <a:r>
              <a:rPr lang="en-US" altLang="zh-TW" sz="3600" dirty="0"/>
              <a:t>Gini=0.5</a:t>
            </a:r>
          </a:p>
          <a:p>
            <a:pPr algn="ctr"/>
            <a:r>
              <a:rPr lang="en-US" altLang="zh-TW" sz="3600" dirty="0"/>
              <a:t>Value=[1,1]</a:t>
            </a:r>
            <a:endParaRPr lang="zh-TW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1A4105-F1C2-C752-81BB-A912942BFD52}"/>
              </a:ext>
            </a:extLst>
          </p:cNvPr>
          <p:cNvSpPr/>
          <p:nvPr/>
        </p:nvSpPr>
        <p:spPr>
          <a:xfrm>
            <a:off x="3388855" y="5809608"/>
            <a:ext cx="2354873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Value=[0,1]</a:t>
            </a:r>
            <a:endParaRPr lang="zh-TW" altLang="en-US" sz="3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FEA3E2-7E00-F731-4E1F-D3B578FA3B0F}"/>
              </a:ext>
            </a:extLst>
          </p:cNvPr>
          <p:cNvSpPr/>
          <p:nvPr/>
        </p:nvSpPr>
        <p:spPr>
          <a:xfrm>
            <a:off x="0" y="5782590"/>
            <a:ext cx="2354873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Value=[1,0]</a:t>
            </a:r>
            <a:endParaRPr lang="zh-TW" altLang="en-US" sz="3600" dirty="0"/>
          </a:p>
        </p:txBody>
      </p:sp>
      <p:sp>
        <p:nvSpPr>
          <p:cNvPr id="12" name="向下箭號 7">
            <a:extLst>
              <a:ext uri="{FF2B5EF4-FFF2-40B4-BE49-F238E27FC236}">
                <a16:creationId xmlns:a16="http://schemas.microsoft.com/office/drawing/2014/main" id="{B3E32C18-3E1D-8097-27F5-D5DCBA7F3DF1}"/>
              </a:ext>
            </a:extLst>
          </p:cNvPr>
          <p:cNvSpPr/>
          <p:nvPr/>
        </p:nvSpPr>
        <p:spPr>
          <a:xfrm rot="2654164">
            <a:off x="4710515" y="1030706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7">
            <a:extLst>
              <a:ext uri="{FF2B5EF4-FFF2-40B4-BE49-F238E27FC236}">
                <a16:creationId xmlns:a16="http://schemas.microsoft.com/office/drawing/2014/main" id="{C02974A3-6786-5115-314C-66F1136A91B3}"/>
              </a:ext>
            </a:extLst>
          </p:cNvPr>
          <p:cNvSpPr/>
          <p:nvPr/>
        </p:nvSpPr>
        <p:spPr>
          <a:xfrm rot="18565488">
            <a:off x="8246989" y="1106435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B5DA44-95BB-402C-7A73-2966942BB87F}"/>
              </a:ext>
            </a:extLst>
          </p:cNvPr>
          <p:cNvSpPr txBox="1"/>
          <p:nvPr/>
        </p:nvSpPr>
        <p:spPr>
          <a:xfrm>
            <a:off x="3794430" y="638817"/>
            <a:ext cx="154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True</a:t>
            </a:r>
            <a:endParaRPr lang="zh-TW" altLang="en-US" sz="3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176A28-39DF-CAB2-5830-D9730AB3C5D5}"/>
              </a:ext>
            </a:extLst>
          </p:cNvPr>
          <p:cNvSpPr txBox="1"/>
          <p:nvPr/>
        </p:nvSpPr>
        <p:spPr>
          <a:xfrm>
            <a:off x="8237739" y="697028"/>
            <a:ext cx="158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False</a:t>
            </a:r>
            <a:endParaRPr lang="zh-TW" altLang="en-US" sz="3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22AB5C-902C-7645-C3C4-735642260BF6}"/>
              </a:ext>
            </a:extLst>
          </p:cNvPr>
          <p:cNvSpPr/>
          <p:nvPr/>
        </p:nvSpPr>
        <p:spPr>
          <a:xfrm>
            <a:off x="8906531" y="1595976"/>
            <a:ext cx="2695258" cy="164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Gini=0</a:t>
            </a:r>
          </a:p>
          <a:p>
            <a:pPr algn="ctr"/>
            <a:r>
              <a:rPr lang="en-US" altLang="zh-TW" sz="3600" dirty="0"/>
              <a:t>Sample=1</a:t>
            </a:r>
          </a:p>
          <a:p>
            <a:pPr algn="ctr"/>
            <a:r>
              <a:rPr lang="en-US" altLang="zh-TW" sz="3600" dirty="0"/>
              <a:t>Value=[0,1]</a:t>
            </a:r>
            <a:endParaRPr lang="zh-TW" altLang="en-US" sz="3600" dirty="0"/>
          </a:p>
        </p:txBody>
      </p:sp>
      <p:sp>
        <p:nvSpPr>
          <p:cNvPr id="17" name="向下箭號 7">
            <a:extLst>
              <a:ext uri="{FF2B5EF4-FFF2-40B4-BE49-F238E27FC236}">
                <a16:creationId xmlns:a16="http://schemas.microsoft.com/office/drawing/2014/main" id="{968D646C-DFA8-2D6D-DA2F-B87714060356}"/>
              </a:ext>
            </a:extLst>
          </p:cNvPr>
          <p:cNvSpPr/>
          <p:nvPr/>
        </p:nvSpPr>
        <p:spPr>
          <a:xfrm rot="18565488">
            <a:off x="5248052" y="2951526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向下箭號 7">
            <a:extLst>
              <a:ext uri="{FF2B5EF4-FFF2-40B4-BE49-F238E27FC236}">
                <a16:creationId xmlns:a16="http://schemas.microsoft.com/office/drawing/2014/main" id="{FA55D625-BCF9-FF12-862C-05EB21C51F11}"/>
              </a:ext>
            </a:extLst>
          </p:cNvPr>
          <p:cNvSpPr/>
          <p:nvPr/>
        </p:nvSpPr>
        <p:spPr>
          <a:xfrm rot="2654164">
            <a:off x="2852696" y="3287912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向下箭號 7">
            <a:extLst>
              <a:ext uri="{FF2B5EF4-FFF2-40B4-BE49-F238E27FC236}">
                <a16:creationId xmlns:a16="http://schemas.microsoft.com/office/drawing/2014/main" id="{E29E864B-096D-A589-7AA9-677746EB3B36}"/>
              </a:ext>
            </a:extLst>
          </p:cNvPr>
          <p:cNvSpPr/>
          <p:nvPr/>
        </p:nvSpPr>
        <p:spPr>
          <a:xfrm rot="2654164">
            <a:off x="1058739" y="5262127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7">
            <a:extLst>
              <a:ext uri="{FF2B5EF4-FFF2-40B4-BE49-F238E27FC236}">
                <a16:creationId xmlns:a16="http://schemas.microsoft.com/office/drawing/2014/main" id="{72A5D2FE-070B-304A-B6BE-54244C310600}"/>
              </a:ext>
            </a:extLst>
          </p:cNvPr>
          <p:cNvSpPr/>
          <p:nvPr/>
        </p:nvSpPr>
        <p:spPr>
          <a:xfrm rot="18565488">
            <a:off x="4438175" y="5202076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AC979CA-7F46-68E9-E16C-70CE0B197E60}"/>
              </a:ext>
            </a:extLst>
          </p:cNvPr>
          <p:cNvSpPr txBox="1"/>
          <p:nvPr/>
        </p:nvSpPr>
        <p:spPr>
          <a:xfrm>
            <a:off x="8365685" y="5600700"/>
            <a:ext cx="374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接下來用這個決策樹去做計算</a:t>
            </a:r>
          </a:p>
        </p:txBody>
      </p:sp>
    </p:spTree>
    <p:extLst>
      <p:ext uri="{BB962C8B-B14F-4D97-AF65-F5344CB8AC3E}">
        <p14:creationId xmlns:p14="http://schemas.microsoft.com/office/powerpoint/2010/main" val="104913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CCD5DE-29E9-1FBE-13AB-0EE5F1C0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4" y="1109943"/>
            <a:ext cx="11818144" cy="15447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FA6D7A7-D006-92BC-AD12-B15128ED052D}"/>
              </a:ext>
            </a:extLst>
          </p:cNvPr>
          <p:cNvSpPr/>
          <p:nvPr/>
        </p:nvSpPr>
        <p:spPr>
          <a:xfrm>
            <a:off x="141684" y="1492114"/>
            <a:ext cx="125730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</a:rPr>
              <a:t>特徵重要性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0357BE-4BA1-73E8-4AC1-45606C90C5A3}"/>
              </a:ext>
            </a:extLst>
          </p:cNvPr>
          <p:cNvSpPr/>
          <p:nvPr/>
        </p:nvSpPr>
        <p:spPr>
          <a:xfrm>
            <a:off x="6153149" y="1986892"/>
            <a:ext cx="1257300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FAB234-DAF4-F1A3-49EF-F2943AEE72BF}"/>
              </a:ext>
            </a:extLst>
          </p:cNvPr>
          <p:cNvSpPr txBox="1"/>
          <p:nvPr/>
        </p:nvSpPr>
        <p:spPr>
          <a:xfrm>
            <a:off x="5672137" y="1972885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總樣本數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C0C2FE-F886-C25D-BE06-E4D950AE1CEC}"/>
              </a:ext>
            </a:extLst>
          </p:cNvPr>
          <p:cNvSpPr txBox="1"/>
          <p:nvPr/>
        </p:nvSpPr>
        <p:spPr>
          <a:xfrm>
            <a:off x="69056" y="3331782"/>
            <a:ext cx="12122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將數值代入</a:t>
            </a:r>
            <a:r>
              <a:rPr lang="en-US" altLang="zh-TW" sz="3600" dirty="0"/>
              <a:t>:</a:t>
            </a:r>
          </a:p>
          <a:p>
            <a:pPr algn="ctr"/>
            <a:r>
              <a:rPr lang="en-US" altLang="zh-TW" sz="3600" dirty="0"/>
              <a:t>X[2] =(4</a:t>
            </a:r>
            <a:r>
              <a:rPr lang="zh-TW" altLang="en-US" sz="3600" dirty="0"/>
              <a:t>*</a:t>
            </a:r>
            <a:r>
              <a:rPr lang="en-US" altLang="zh-TW" sz="3600" dirty="0"/>
              <a:t>0.375-3</a:t>
            </a:r>
            <a:r>
              <a:rPr lang="zh-TW" altLang="en-US" sz="3600" dirty="0"/>
              <a:t>*</a:t>
            </a:r>
            <a:r>
              <a:rPr lang="en-US" altLang="zh-TW" sz="3600" dirty="0"/>
              <a:t>0.44-1</a:t>
            </a:r>
            <a:r>
              <a:rPr lang="zh-TW" altLang="en-US" sz="3600" dirty="0"/>
              <a:t>*</a:t>
            </a:r>
            <a:r>
              <a:rPr lang="en-US" altLang="zh-TW" sz="3600" dirty="0"/>
              <a:t>0)/4</a:t>
            </a:r>
          </a:p>
          <a:p>
            <a:pPr algn="ctr"/>
            <a:r>
              <a:rPr lang="en-US" altLang="zh-TW" sz="3600" dirty="0"/>
              <a:t> 4/4*(0.375-3/4*0.44)</a:t>
            </a:r>
          </a:p>
          <a:p>
            <a:pPr algn="ctr"/>
            <a:r>
              <a:rPr lang="en-US" altLang="zh-TW" sz="3600" dirty="0"/>
              <a:t>        = 0.042</a:t>
            </a:r>
          </a:p>
        </p:txBody>
      </p:sp>
    </p:spTree>
    <p:extLst>
      <p:ext uri="{BB962C8B-B14F-4D97-AF65-F5344CB8AC3E}">
        <p14:creationId xmlns:p14="http://schemas.microsoft.com/office/powerpoint/2010/main" val="183213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0395" y="56357"/>
            <a:ext cx="10515600" cy="971550"/>
          </a:xfrm>
        </p:spPr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515944-CA42-45FB-9B1D-13AADF25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30" y="883504"/>
            <a:ext cx="7889820" cy="59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839" y="1690688"/>
            <a:ext cx="4052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準確率</a:t>
            </a:r>
            <a:r>
              <a:rPr lang="en-US" altLang="zh-TW" sz="2800" b="1" dirty="0"/>
              <a:t>82</a:t>
            </a:r>
            <a:r>
              <a:rPr lang="en-US" altLang="zh-TW" sz="2800" dirty="0"/>
              <a:t>%</a:t>
            </a:r>
          </a:p>
          <a:p>
            <a:r>
              <a:rPr lang="zh-TW" altLang="en-US" sz="2800" dirty="0"/>
              <a:t>與</a:t>
            </a:r>
            <a:r>
              <a:rPr lang="en-US" altLang="zh-TW" sz="2800" dirty="0"/>
              <a:t>logistic regression</a:t>
            </a:r>
            <a:r>
              <a:rPr lang="zh-TW" altLang="en-US" sz="2800" dirty="0"/>
              <a:t>相比實際是第</a:t>
            </a:r>
            <a:r>
              <a:rPr lang="en-US" altLang="zh-TW" sz="2800" dirty="0"/>
              <a:t>3</a:t>
            </a:r>
            <a:r>
              <a:rPr lang="zh-TW" altLang="en-US" sz="2800" dirty="0"/>
              <a:t>及第</a:t>
            </a:r>
            <a:r>
              <a:rPr lang="en-US" altLang="zh-TW" sz="2800" dirty="0"/>
              <a:t>4</a:t>
            </a:r>
            <a:r>
              <a:rPr lang="zh-TW" altLang="en-US" sz="2800" dirty="0"/>
              <a:t>類，在預測時</a:t>
            </a:r>
            <a:r>
              <a:rPr lang="en-US" altLang="zh-TW" sz="2800" dirty="0"/>
              <a:t>100%</a:t>
            </a:r>
            <a:r>
              <a:rPr lang="zh-TW" altLang="en-US" sz="2800" dirty="0"/>
              <a:t>會被歸類成第三或第四類。</a:t>
            </a:r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87D3AB-0E03-434A-B737-D1585227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639" y="253845"/>
            <a:ext cx="7066522" cy="587263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BF9DC4-C090-7F3B-FDAE-13EE59A9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3787"/>
            <a:ext cx="563958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6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9784"/>
            <a:ext cx="10515600" cy="1325563"/>
          </a:xfrm>
        </p:spPr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5028" y="1345347"/>
            <a:ext cx="2997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各類因子之重要性分析</a:t>
            </a:r>
            <a:endParaRPr lang="en-US" altLang="zh-TW" sz="2800" dirty="0"/>
          </a:p>
          <a:p>
            <a:r>
              <a:rPr lang="zh-TW" altLang="en-US" sz="2800" dirty="0"/>
              <a:t>由右圖可以得知</a:t>
            </a:r>
            <a:r>
              <a:rPr lang="en-US" altLang="zh-TW" sz="2800" dirty="0"/>
              <a:t>WAIST</a:t>
            </a:r>
            <a:r>
              <a:rPr lang="zh-TW" altLang="en-US" sz="2800" dirty="0"/>
              <a:t>對於分類</a:t>
            </a:r>
            <a:r>
              <a:rPr lang="en-US" altLang="zh-TW" sz="2800" dirty="0"/>
              <a:t>US_FL_MJ</a:t>
            </a:r>
            <a:r>
              <a:rPr lang="zh-TW" altLang="en-US" sz="2800" dirty="0"/>
              <a:t>重要性最大，因此後續以這個指標對於</a:t>
            </a:r>
            <a:r>
              <a:rPr lang="en-US" altLang="zh-TW" sz="2800" dirty="0"/>
              <a:t>0</a:t>
            </a:r>
            <a:r>
              <a:rPr lang="zh-TW" altLang="en-US" sz="2800" dirty="0"/>
              <a:t>、</a:t>
            </a:r>
            <a:r>
              <a:rPr lang="en-US" altLang="zh-TW" sz="2800" dirty="0"/>
              <a:t>2</a:t>
            </a:r>
            <a:r>
              <a:rPr lang="zh-TW" altLang="en-US" sz="2800" dirty="0"/>
              <a:t>、</a:t>
            </a:r>
            <a:r>
              <a:rPr lang="en-US" altLang="zh-TW" sz="2800" dirty="0"/>
              <a:t>3</a:t>
            </a:r>
            <a:r>
              <a:rPr lang="zh-TW" altLang="en-US" sz="2800" dirty="0"/>
              <a:t>及</a:t>
            </a:r>
            <a:r>
              <a:rPr lang="en-US" altLang="zh-TW" sz="2800" dirty="0"/>
              <a:t>4</a:t>
            </a:r>
            <a:r>
              <a:rPr lang="zh-TW" altLang="en-US" sz="2800" dirty="0"/>
              <a:t>繪製分布圖</a:t>
            </a:r>
            <a:endParaRPr lang="en-US" altLang="zh-TW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60" y="692090"/>
            <a:ext cx="8200612" cy="60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9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E20E502-99F1-45C0-BC7B-7E706640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36" y="365125"/>
            <a:ext cx="6967998" cy="574886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60FEA1-B81B-4231-A872-55F85430D20C}"/>
              </a:ext>
            </a:extLst>
          </p:cNvPr>
          <p:cNvSpPr txBox="1"/>
          <p:nvPr/>
        </p:nvSpPr>
        <p:spPr>
          <a:xfrm>
            <a:off x="1" y="1228726"/>
            <a:ext cx="4429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準確率</a:t>
            </a:r>
            <a:r>
              <a:rPr lang="en-US" altLang="zh-TW" sz="2800" b="1" dirty="0"/>
              <a:t>88</a:t>
            </a:r>
            <a:r>
              <a:rPr lang="en-US" altLang="zh-TW" sz="2800" dirty="0"/>
              <a:t>%</a:t>
            </a:r>
          </a:p>
          <a:p>
            <a:r>
              <a:rPr lang="zh-TW" altLang="en-US" sz="2800" dirty="0"/>
              <a:t>與</a:t>
            </a:r>
            <a:r>
              <a:rPr lang="en-US" altLang="zh-TW" sz="2800" dirty="0"/>
              <a:t>logistic regression</a:t>
            </a:r>
            <a:r>
              <a:rPr lang="zh-TW" altLang="en-US" sz="2800" dirty="0"/>
              <a:t>相比實際是第</a:t>
            </a:r>
            <a:r>
              <a:rPr lang="en-US" altLang="zh-TW" sz="2800" dirty="0"/>
              <a:t>3</a:t>
            </a:r>
            <a:r>
              <a:rPr lang="zh-TW" altLang="en-US" sz="2800" dirty="0"/>
              <a:t>及第</a:t>
            </a:r>
            <a:r>
              <a:rPr lang="en-US" altLang="zh-TW" sz="2800" dirty="0"/>
              <a:t>4</a:t>
            </a:r>
            <a:r>
              <a:rPr lang="zh-TW" altLang="en-US" sz="2800" dirty="0"/>
              <a:t>類，在預測時</a:t>
            </a:r>
            <a:r>
              <a:rPr lang="en-US" altLang="zh-TW" sz="2800" dirty="0"/>
              <a:t>100%</a:t>
            </a:r>
            <a:r>
              <a:rPr lang="zh-TW" altLang="en-US" sz="2800" dirty="0"/>
              <a:t>會被歸類成第三或第四類。</a:t>
            </a:r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343ADE-394B-CF96-820D-1A5FCE64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3787"/>
            <a:ext cx="563958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5DC24695-35F7-A172-7075-461C26C73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83" y="621208"/>
            <a:ext cx="8985366" cy="597009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951" y="1"/>
            <a:ext cx="3594374" cy="876300"/>
          </a:xfrm>
        </p:spPr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951" y="876301"/>
            <a:ext cx="3035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Cambria Math" panose="02040503050406030204" pitchFamily="18" charset="0"/>
              </a:rPr>
              <a:t>其他類別是隨著</a:t>
            </a:r>
            <a:r>
              <a:rPr lang="en-US" altLang="zh-TW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WAIST</a:t>
            </a:r>
            <a:r>
              <a:rPr lang="zh-TW" altLang="en-US" sz="3200" dirty="0">
                <a:latin typeface="Cambria Math" panose="02040503050406030204" pitchFamily="18" charset="0"/>
              </a:rPr>
              <a:t>越大人數越少，但第四類</a:t>
            </a:r>
            <a:r>
              <a:rPr lang="en-US" altLang="zh-TW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WAIST</a:t>
            </a:r>
            <a:r>
              <a:rPr lang="zh-TW" altLang="en-US" sz="3200" dirty="0">
                <a:latin typeface="Cambria Math" panose="02040503050406030204" pitchFamily="18" charset="0"/>
              </a:rPr>
              <a:t>在</a:t>
            </a:r>
            <a:r>
              <a:rPr lang="en-US" altLang="zh-TW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80-90</a:t>
            </a:r>
            <a:r>
              <a:rPr lang="zh-TW" altLang="en-US" sz="3200" dirty="0">
                <a:latin typeface="Cambria Math" panose="02040503050406030204" pitchFamily="18" charset="0"/>
              </a:rPr>
              <a:t>依然有不少人數表示如果要改善</a:t>
            </a:r>
            <a:r>
              <a:rPr lang="en-US" altLang="zh-TW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US_FL_MJ</a:t>
            </a:r>
            <a:r>
              <a:rPr lang="zh-TW" altLang="en-US" sz="3200" dirty="0">
                <a:latin typeface="Cambria Math" panose="02040503050406030204" pitchFamily="18" charset="0"/>
              </a:rPr>
              <a:t>，應該首重於改善</a:t>
            </a:r>
            <a:r>
              <a:rPr lang="en-US" altLang="zh-TW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WAIST</a:t>
            </a:r>
            <a:r>
              <a:rPr lang="zh-TW" altLang="en-US" sz="3200" dirty="0">
                <a:latin typeface="Cambria Math" panose="02040503050406030204" pitchFamily="18" charset="0"/>
              </a:rPr>
              <a:t>這個指標</a:t>
            </a:r>
            <a:endParaRPr lang="en-US" altLang="zh-TW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研究流程</a:t>
            </a:r>
          </a:p>
        </p:txBody>
      </p:sp>
      <p:sp>
        <p:nvSpPr>
          <p:cNvPr id="5" name="矩形 4"/>
          <p:cNvSpPr/>
          <p:nvPr/>
        </p:nvSpPr>
        <p:spPr>
          <a:xfrm>
            <a:off x="3798277" y="246426"/>
            <a:ext cx="1705707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讀取數據</a:t>
            </a:r>
          </a:p>
        </p:txBody>
      </p:sp>
      <p:sp>
        <p:nvSpPr>
          <p:cNvPr id="8" name="向下箭號 7"/>
          <p:cNvSpPr/>
          <p:nvPr/>
        </p:nvSpPr>
        <p:spPr>
          <a:xfrm>
            <a:off x="4532433" y="1877035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40013" y="2497137"/>
            <a:ext cx="2022231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數據依據</a:t>
            </a:r>
            <a:r>
              <a:rPr lang="en-US" altLang="zh-TW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</a:t>
            </a:r>
            <a:r>
              <a:rPr lang="zh-TW" altLang="en-US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平衡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4532433" y="3091718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05930" y="3679094"/>
            <a:ext cx="2369530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切分訓練集</a:t>
            </a:r>
            <a:r>
              <a:rPr lang="en-US" altLang="zh-TW" dirty="0"/>
              <a:t> </a:t>
            </a:r>
            <a:r>
              <a:rPr lang="zh-TW" altLang="en-US" dirty="0"/>
              <a:t>與 測試集</a:t>
            </a:r>
          </a:p>
        </p:txBody>
      </p:sp>
      <p:sp>
        <p:nvSpPr>
          <p:cNvPr id="9" name="上彎箭號 8"/>
          <p:cNvSpPr/>
          <p:nvPr/>
        </p:nvSpPr>
        <p:spPr>
          <a:xfrm rot="10800000">
            <a:off x="1151792" y="3859824"/>
            <a:ext cx="2294792" cy="817684"/>
          </a:xfrm>
          <a:prstGeom prst="bentUpArrow">
            <a:avLst>
              <a:gd name="adj1" fmla="val 1532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44766" y="4796205"/>
            <a:ext cx="1403841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邏輯回歸</a:t>
            </a:r>
          </a:p>
        </p:txBody>
      </p:sp>
      <p:sp>
        <p:nvSpPr>
          <p:cNvPr id="17" name="矩形 16"/>
          <p:cNvSpPr/>
          <p:nvPr/>
        </p:nvSpPr>
        <p:spPr>
          <a:xfrm>
            <a:off x="3949207" y="4796204"/>
            <a:ext cx="1554777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4532433" y="4210050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上彎箭號 19"/>
          <p:cNvSpPr/>
          <p:nvPr/>
        </p:nvSpPr>
        <p:spPr>
          <a:xfrm rot="10800000" flipH="1">
            <a:off x="5934808" y="3859824"/>
            <a:ext cx="2294792" cy="817684"/>
          </a:xfrm>
          <a:prstGeom prst="bentUpArrow">
            <a:avLst>
              <a:gd name="adj1" fmla="val 1532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307869" y="4796204"/>
            <a:ext cx="1554777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隨機森林</a:t>
            </a:r>
          </a:p>
        </p:txBody>
      </p:sp>
      <p:sp>
        <p:nvSpPr>
          <p:cNvPr id="22" name="向下箭號 21"/>
          <p:cNvSpPr/>
          <p:nvPr/>
        </p:nvSpPr>
        <p:spPr>
          <a:xfrm>
            <a:off x="1227989" y="5312633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4766" y="5921381"/>
            <a:ext cx="1403841" cy="60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test</a:t>
            </a:r>
            <a:r>
              <a:rPr lang="zh-TW" altLang="en-US" dirty="0"/>
              <a:t>資料測試模型</a:t>
            </a:r>
          </a:p>
        </p:txBody>
      </p:sp>
      <p:sp>
        <p:nvSpPr>
          <p:cNvPr id="24" name="向下箭號 23"/>
          <p:cNvSpPr/>
          <p:nvPr/>
        </p:nvSpPr>
        <p:spPr>
          <a:xfrm>
            <a:off x="4532430" y="5312633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949207" y="5921381"/>
            <a:ext cx="1403841" cy="60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test</a:t>
            </a:r>
            <a:r>
              <a:rPr lang="zh-TW" altLang="en-US" dirty="0"/>
              <a:t>資料測試模型</a:t>
            </a:r>
          </a:p>
        </p:txBody>
      </p:sp>
      <p:sp>
        <p:nvSpPr>
          <p:cNvPr id="26" name="向下箭號 25"/>
          <p:cNvSpPr/>
          <p:nvPr/>
        </p:nvSpPr>
        <p:spPr>
          <a:xfrm>
            <a:off x="7970222" y="5312633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386999" y="5921381"/>
            <a:ext cx="1403841" cy="60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test</a:t>
            </a:r>
            <a:r>
              <a:rPr lang="zh-TW" altLang="en-US" dirty="0"/>
              <a:t>資料測試模型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DE4E59-14A1-D19E-4071-2CDAF90F22C2}"/>
              </a:ext>
            </a:extLst>
          </p:cNvPr>
          <p:cNvSpPr/>
          <p:nvPr/>
        </p:nvSpPr>
        <p:spPr>
          <a:xfrm>
            <a:off x="304800" y="4438650"/>
            <a:ext cx="9105900" cy="1012092"/>
          </a:xfrm>
          <a:prstGeom prst="rect">
            <a:avLst/>
          </a:prstGeom>
          <a:noFill/>
          <a:ln w="28575">
            <a:solidFill>
              <a:srgbClr val="EF0C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B1F6CF-3799-9472-D1A1-6FCA7CB472E9}"/>
              </a:ext>
            </a:extLst>
          </p:cNvPr>
          <p:cNvSpPr txBox="1"/>
          <p:nvPr/>
        </p:nvSpPr>
        <p:spPr>
          <a:xfrm>
            <a:off x="9582150" y="4677508"/>
            <a:ext cx="2316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訓練集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DBC6F2E-03C1-3907-9DB9-BB43497B3D78}"/>
              </a:ext>
            </a:extLst>
          </p:cNvPr>
          <p:cNvCxnSpPr/>
          <p:nvPr/>
        </p:nvCxnSpPr>
        <p:spPr>
          <a:xfrm flipH="1">
            <a:off x="5848350" y="2386989"/>
            <a:ext cx="466725" cy="321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41571C-F441-DF91-3284-598B0A2542BD}"/>
              </a:ext>
            </a:extLst>
          </p:cNvPr>
          <p:cNvSpPr txBox="1"/>
          <p:nvPr/>
        </p:nvSpPr>
        <p:spPr>
          <a:xfrm>
            <a:off x="6381021" y="807402"/>
            <a:ext cx="50658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skerville Old Face" panose="02020602080505020303" pitchFamily="18" charset="0"/>
              </a:rPr>
              <a:t>標籤平衡的重要性</a:t>
            </a:r>
          </a:p>
          <a:p>
            <a:pPr algn="l"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skerville Old Face" panose="02020602080505020303" pitchFamily="18" charset="0"/>
              </a:rPr>
              <a:t>提高模型性能</a:t>
            </a:r>
            <a:endParaRPr lang="zh-TW" alt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askerville Old Face" panose="020206020805050203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skerville Old Face" panose="02020602080505020303" pitchFamily="18" charset="0"/>
              </a:rPr>
              <a:t>減少偏見和偏差</a:t>
            </a:r>
            <a:endParaRPr lang="zh-TW" alt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askerville Old Face" panose="020206020805050203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skerville Old Face" panose="02020602080505020303" pitchFamily="18" charset="0"/>
              </a:rPr>
              <a:t>提高評估準確性</a:t>
            </a:r>
            <a:endParaRPr lang="zh-TW" alt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Baskerville Old Face" panose="020206020805050203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0D220-B9D4-AFA2-546A-228FDA206DA5}"/>
              </a:ext>
            </a:extLst>
          </p:cNvPr>
          <p:cNvSpPr/>
          <p:nvPr/>
        </p:nvSpPr>
        <p:spPr>
          <a:xfrm>
            <a:off x="3798270" y="1314814"/>
            <a:ext cx="1705707" cy="42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畫關聯圖</a:t>
            </a:r>
          </a:p>
        </p:txBody>
      </p:sp>
      <p:sp>
        <p:nvSpPr>
          <p:cNvPr id="11" name="向下箭號 7">
            <a:extLst>
              <a:ext uri="{FF2B5EF4-FFF2-40B4-BE49-F238E27FC236}">
                <a16:creationId xmlns:a16="http://schemas.microsoft.com/office/drawing/2014/main" id="{5A43263E-B312-FA70-CDE4-281F78D45F3D}"/>
              </a:ext>
            </a:extLst>
          </p:cNvPr>
          <p:cNvSpPr/>
          <p:nvPr/>
        </p:nvSpPr>
        <p:spPr>
          <a:xfrm>
            <a:off x="4532428" y="723531"/>
            <a:ext cx="237393" cy="50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08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5C009-D91D-DBE2-CED0-A0834311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0"/>
            <a:ext cx="9934575" cy="94297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BMI</a:t>
            </a:r>
            <a:r>
              <a:rPr lang="zh-TW" altLang="en-US" dirty="0"/>
              <a:t>對比</a:t>
            </a:r>
            <a:r>
              <a:rPr lang="en-US" altLang="zh-TW" dirty="0"/>
              <a:t>WAIST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B20E72-A0BE-C2BE-43B3-2C6E396C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9" y="800099"/>
            <a:ext cx="10942145" cy="6061453"/>
          </a:xfrm>
        </p:spPr>
      </p:pic>
    </p:spTree>
    <p:extLst>
      <p:ext uri="{BB962C8B-B14F-4D97-AF65-F5344CB8AC3E}">
        <p14:creationId xmlns:p14="http://schemas.microsoft.com/office/powerpoint/2010/main" val="110106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2922FA-1A29-2ECD-F10E-AE70D815A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704850"/>
            <a:ext cx="10372725" cy="5834658"/>
          </a:xfrm>
        </p:spPr>
      </p:pic>
    </p:spTree>
    <p:extLst>
      <p:ext uri="{BB962C8B-B14F-4D97-AF65-F5344CB8AC3E}">
        <p14:creationId xmlns:p14="http://schemas.microsoft.com/office/powerpoint/2010/main" val="133572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BE59E-D9FF-6884-948C-9A6F569D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hlinkClick r:id="rId2"/>
              </a:rPr>
              <a:t>參考網站</a:t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https://medium.com/data-science-in-your-pocket/how-feature-importance-is-calculated-in-decision-trees-with-example-699dc13fc078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hlinkClick r:id="rId3"/>
              </a:rPr>
              <a:t>https://www.w3schools.com/python/python_ml_decision_tree.asp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hlinkClick r:id="rId4"/>
              </a:rPr>
              <a:t>[</a:t>
            </a:r>
            <a:r>
              <a:rPr lang="zh-TW" altLang="en-US" dirty="0">
                <a:hlinkClick r:id="rId4"/>
              </a:rPr>
              <a:t>資料分析</a:t>
            </a:r>
            <a:r>
              <a:rPr lang="en-US" altLang="zh-TW" dirty="0">
                <a:hlinkClick r:id="rId4"/>
              </a:rPr>
              <a:t>&amp;</a:t>
            </a:r>
            <a:r>
              <a:rPr lang="zh-TW" altLang="en-US" dirty="0">
                <a:hlinkClick r:id="rId4"/>
              </a:rPr>
              <a:t>機器學習</a:t>
            </a:r>
            <a:r>
              <a:rPr lang="en-US" altLang="zh-TW" dirty="0">
                <a:hlinkClick r:id="rId4"/>
              </a:rPr>
              <a:t>] </a:t>
            </a:r>
            <a:r>
              <a:rPr lang="zh-TW" altLang="en-US" dirty="0">
                <a:hlinkClick r:id="rId4"/>
              </a:rPr>
              <a:t>第</a:t>
            </a:r>
            <a:r>
              <a:rPr lang="en-US" altLang="zh-TW" dirty="0">
                <a:hlinkClick r:id="rId4"/>
              </a:rPr>
              <a:t>3.5</a:t>
            </a:r>
            <a:r>
              <a:rPr lang="zh-TW" altLang="en-US" dirty="0">
                <a:hlinkClick r:id="rId4"/>
              </a:rPr>
              <a:t>講 </a:t>
            </a:r>
            <a:r>
              <a:rPr lang="en-US" altLang="zh-TW" dirty="0">
                <a:hlinkClick r:id="rId4"/>
              </a:rPr>
              <a:t>: </a:t>
            </a:r>
            <a:r>
              <a:rPr lang="zh-TW" altLang="en-US" dirty="0">
                <a:hlinkClick r:id="rId4"/>
              </a:rPr>
              <a:t>決策樹</a:t>
            </a:r>
            <a:r>
              <a:rPr lang="en-US" altLang="zh-TW" dirty="0">
                <a:hlinkClick r:id="rId4"/>
              </a:rPr>
              <a:t>(Decision Tree)</a:t>
            </a:r>
            <a:r>
              <a:rPr lang="zh-TW" altLang="en-US" dirty="0">
                <a:hlinkClick r:id="rId4"/>
              </a:rPr>
              <a:t>以及隨機森林</a:t>
            </a:r>
            <a:r>
              <a:rPr lang="en-US" altLang="zh-TW" dirty="0">
                <a:hlinkClick r:id="rId4"/>
              </a:rPr>
              <a:t>(Random Forest)</a:t>
            </a:r>
            <a:r>
              <a:rPr lang="zh-TW" altLang="en-US" dirty="0">
                <a:hlinkClick r:id="rId4"/>
              </a:rPr>
              <a:t>介紹 </a:t>
            </a:r>
            <a:r>
              <a:rPr lang="en-US" altLang="zh-TW" dirty="0">
                <a:hlinkClick r:id="rId4"/>
              </a:rPr>
              <a:t>| by Yeh James | </a:t>
            </a:r>
            <a:r>
              <a:rPr lang="en-US" altLang="zh-TW" dirty="0" err="1">
                <a:hlinkClick r:id="rId4"/>
              </a:rPr>
              <a:t>JamesLearningNote</a:t>
            </a:r>
            <a:r>
              <a:rPr lang="en-US" altLang="zh-TW" dirty="0">
                <a:hlinkClick r:id="rId4"/>
              </a:rPr>
              <a:t> | Medium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5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417" y="0"/>
            <a:ext cx="2714625" cy="971550"/>
          </a:xfrm>
        </p:spPr>
        <p:txBody>
          <a:bodyPr vert="horz"/>
          <a:lstStyle/>
          <a:p>
            <a:r>
              <a:rPr lang="zh-TW" altLang="en-US" dirty="0"/>
              <a:t>關聯圖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561F8A-0612-28E0-B175-873D6C11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853327"/>
            <a:ext cx="4657953" cy="4603200"/>
          </a:xfrm>
          <a:prstGeom prst="rect">
            <a:avLst/>
          </a:prstGeom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61323" y="4919008"/>
            <a:ext cx="12097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Cambria Math" panose="02040503050406030204" pitchFamily="18" charset="0"/>
              </a:rPr>
              <a:t>共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zh-TW" altLang="en-US" sz="3600" dirty="0">
                <a:latin typeface="Cambria Math" panose="02040503050406030204" pitchFamily="18" charset="0"/>
              </a:rPr>
              <a:t>個特徵，由此圖研究脂肪肝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(US_FL_MJ)</a:t>
            </a:r>
            <a:r>
              <a:rPr lang="zh-TW" altLang="en-US" sz="3600" dirty="0">
                <a:latin typeface="Cambria Math" panose="02040503050406030204" pitchFamily="18" charset="0"/>
              </a:rPr>
              <a:t>與其他特徵的關聯，發現其中關連係數比較高的為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WAIST</a:t>
            </a:r>
            <a:r>
              <a:rPr lang="zh-TW" altLang="en-US" sz="3600" dirty="0">
                <a:latin typeface="Cambria Math" panose="02040503050406030204" pitchFamily="18" charset="0"/>
              </a:rPr>
              <a:t>、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BMI(HEIGHT</a:t>
            </a:r>
            <a:r>
              <a:rPr lang="zh-TW" altLang="en-US" sz="3600" dirty="0">
                <a:latin typeface="Cambria Math" panose="02040503050406030204" pitchFamily="18" charset="0"/>
              </a:rPr>
              <a:t>、</a:t>
            </a:r>
            <a:r>
              <a:rPr lang="en-US" altLang="zh-TW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WEIGHT)</a:t>
            </a:r>
            <a:r>
              <a:rPr lang="zh-TW" altLang="en-US" sz="3600" dirty="0">
                <a:latin typeface="Cambria Math" panose="02040503050406030204" pitchFamily="18" charset="0"/>
              </a:rPr>
              <a:t>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3F6DE4-15DD-FEDF-62FA-50ED1AD2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" y="1397550"/>
            <a:ext cx="12167711" cy="269343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BB97535-B2D2-91D2-E2BF-F3365BD0F102}"/>
              </a:ext>
            </a:extLst>
          </p:cNvPr>
          <p:cNvSpPr/>
          <p:nvPr/>
        </p:nvSpPr>
        <p:spPr>
          <a:xfrm>
            <a:off x="3349461" y="1489078"/>
            <a:ext cx="981075" cy="9523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F4CE827-6891-69E4-BDE5-1512DEDC5418}"/>
              </a:ext>
            </a:extLst>
          </p:cNvPr>
          <p:cNvSpPr/>
          <p:nvPr/>
        </p:nvSpPr>
        <p:spPr>
          <a:xfrm>
            <a:off x="4772078" y="1457772"/>
            <a:ext cx="981075" cy="9523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02153" cy="1325563"/>
          </a:xfrm>
        </p:spPr>
        <p:txBody>
          <a:bodyPr/>
          <a:lstStyle/>
          <a:p>
            <a:r>
              <a:rPr lang="zh-TW" altLang="en-US" dirty="0"/>
              <a:t>讀入數據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6941" y="4873949"/>
            <a:ext cx="1175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US_FL_MJ</a:t>
            </a: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為脂肪肝嚴重程度，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表示肝指數</a:t>
            </a:r>
            <a:r>
              <a:rPr lang="zh-TW" altLang="en-US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正常值皆為</a:t>
            </a:r>
            <a:r>
              <a:rPr lang="en-US" altLang="zh-TW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40U/L</a:t>
            </a:r>
            <a:r>
              <a:rPr lang="zh-TW" altLang="en-US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以下</a:t>
            </a: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介於中間值為</a:t>
            </a:r>
            <a:r>
              <a:rPr lang="en-US" altLang="zh-TW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40U/L</a:t>
            </a:r>
            <a:r>
              <a:rPr lang="zh-TW" altLang="en-US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以上</a:t>
            </a:r>
            <a:r>
              <a:rPr lang="en-US" altLang="zh-TW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100U/L</a:t>
            </a:r>
            <a:r>
              <a:rPr lang="zh-TW" altLang="en-US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以下、</a:t>
            </a:r>
            <a:r>
              <a:rPr lang="en-US" altLang="zh-TW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TW" altLang="en-US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TW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TW" altLang="en-US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肝指數在</a:t>
            </a:r>
            <a:r>
              <a:rPr lang="en-US" altLang="zh-TW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100U/L</a:t>
            </a:r>
            <a:r>
              <a:rPr lang="zh-TW" altLang="en-US" sz="36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以上肝指數過高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EF70CA-E006-BBF8-4484-885F15D4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53" y="0"/>
            <a:ext cx="4551220" cy="47258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FE406BF-6BCD-43C0-24DA-A885834B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74" y="397867"/>
            <a:ext cx="659879" cy="41824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36F965-F614-9153-3294-2FC9C01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671" y="0"/>
            <a:ext cx="912184" cy="45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數據建模前處理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76325" y="1781175"/>
            <a:ext cx="82962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0</a:t>
            </a:r>
            <a:r>
              <a:rPr lang="zh-TW" altLang="en-US" sz="4800" dirty="0"/>
              <a:t>與</a:t>
            </a:r>
            <a:r>
              <a:rPr lang="en-US" altLang="zh-TW" sz="4800" dirty="0"/>
              <a:t>1</a:t>
            </a:r>
            <a:r>
              <a:rPr lang="zh-TW" altLang="en-US" sz="4800" dirty="0"/>
              <a:t>皆為正常肝指數，因此不影響判斷，並且</a:t>
            </a:r>
            <a:r>
              <a:rPr lang="en-US" altLang="zh-TW" sz="4800" dirty="0"/>
              <a:t>0</a:t>
            </a:r>
            <a:r>
              <a:rPr lang="zh-TW" altLang="en-US" sz="4800" dirty="0"/>
              <a:t>有</a:t>
            </a:r>
            <a:r>
              <a:rPr lang="en-US" altLang="zh-TW" sz="48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29446</a:t>
            </a:r>
            <a:r>
              <a:rPr lang="zh-TW" altLang="en-US" sz="4800" dirty="0"/>
              <a:t>筆，</a:t>
            </a:r>
            <a:r>
              <a:rPr lang="en-US" altLang="zh-TW" sz="4800" dirty="0"/>
              <a:t>1</a:t>
            </a:r>
            <a:r>
              <a:rPr lang="zh-TW" altLang="en-US" sz="4800" dirty="0"/>
              <a:t>只有</a:t>
            </a:r>
            <a:r>
              <a:rPr lang="en-US" altLang="zh-TW" sz="4800" dirty="0"/>
              <a:t>452</a:t>
            </a:r>
            <a:r>
              <a:rPr lang="zh-TW" altLang="en-US" sz="4800" dirty="0"/>
              <a:t>筆，因此將這二類合併做預測。</a:t>
            </a:r>
            <a:endParaRPr lang="en-US" altLang="zh-TW" sz="4800" dirty="0"/>
          </a:p>
          <a:p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7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590" y="-126442"/>
            <a:ext cx="10515600" cy="1325563"/>
          </a:xfrm>
        </p:spPr>
        <p:txBody>
          <a:bodyPr/>
          <a:lstStyle/>
          <a:p>
            <a:r>
              <a:rPr lang="zh-TW" altLang="en-US" dirty="0"/>
              <a:t>脂肪肝人數分布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89258" y="5648706"/>
            <a:ext cx="11613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Arial Rounded MT Bold" panose="020F0704030504030204" pitchFamily="34" charset="0"/>
              </a:rPr>
              <a:t>由圓餅圖可以知道大部分為</a:t>
            </a:r>
            <a:r>
              <a:rPr lang="en-US" altLang="zh-TW" sz="3600" dirty="0">
                <a:latin typeface="Arial Rounded MT Bold" panose="020F0704030504030204" pitchFamily="34" charset="0"/>
              </a:rPr>
              <a:t>0+1</a:t>
            </a:r>
            <a:r>
              <a:rPr lang="zh-TW" altLang="en-US" sz="3600" dirty="0">
                <a:latin typeface="Arial Rounded MT Bold" panose="020F0704030504030204" pitchFamily="34" charset="0"/>
              </a:rPr>
              <a:t>表示程度最輕微，大約</a:t>
            </a:r>
            <a:r>
              <a:rPr lang="en-US" altLang="zh-TW" sz="3600" dirty="0">
                <a:latin typeface="Arial Rounded MT Bold" panose="020F0704030504030204" pitchFamily="34" charset="0"/>
              </a:rPr>
              <a:t>1/3</a:t>
            </a:r>
            <a:r>
              <a:rPr lang="zh-TW" altLang="en-US" sz="3600" dirty="0">
                <a:latin typeface="Arial Rounded MT Bold" panose="020F0704030504030204" pitchFamily="34" charset="0"/>
              </a:rPr>
              <a:t>狀態為</a:t>
            </a:r>
            <a:r>
              <a:rPr lang="en-US" altLang="zh-TW" sz="3600" dirty="0">
                <a:latin typeface="Arial Rounded MT Bold" panose="020F0704030504030204" pitchFamily="34" charset="0"/>
              </a:rPr>
              <a:t>2</a:t>
            </a:r>
            <a:r>
              <a:rPr lang="zh-TW" altLang="en-US" sz="3600" dirty="0">
                <a:latin typeface="Arial Rounded MT Bold" panose="020F0704030504030204" pitchFamily="34" charset="0"/>
              </a:rPr>
              <a:t>，最嚴重的佔極少數</a:t>
            </a:r>
            <a:endParaRPr lang="en-US" altLang="zh-TW" sz="3600" dirty="0">
              <a:latin typeface="Arial Rounded MT Bold" panose="020F07040305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D97FD7-193B-BABB-0973-918D7D41F14B}"/>
              </a:ext>
            </a:extLst>
          </p:cNvPr>
          <p:cNvSpPr txBox="1"/>
          <p:nvPr/>
        </p:nvSpPr>
        <p:spPr>
          <a:xfrm>
            <a:off x="8700692" y="1572480"/>
            <a:ext cx="237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2:</a:t>
            </a:r>
            <a:r>
              <a:rPr lang="en-US" altLang="zh-TW" sz="36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14571</a:t>
            </a:r>
            <a:r>
              <a:rPr lang="zh-TW" altLang="en-US" sz="3600" dirty="0"/>
              <a:t>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793CC9-E615-9FAB-2266-E4683C14C002}"/>
              </a:ext>
            </a:extLst>
          </p:cNvPr>
          <p:cNvSpPr txBox="1"/>
          <p:nvPr/>
        </p:nvSpPr>
        <p:spPr>
          <a:xfrm>
            <a:off x="8700692" y="2464860"/>
            <a:ext cx="180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3:22</a:t>
            </a:r>
            <a:r>
              <a:rPr lang="zh-TW" altLang="en-US" sz="3600" dirty="0"/>
              <a:t>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5EAAB7-BFAE-F1BE-09AF-AB41AF1359D4}"/>
              </a:ext>
            </a:extLst>
          </p:cNvPr>
          <p:cNvSpPr txBox="1"/>
          <p:nvPr/>
        </p:nvSpPr>
        <p:spPr>
          <a:xfrm>
            <a:off x="8700692" y="3353465"/>
            <a:ext cx="189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4 :207</a:t>
            </a:r>
            <a:r>
              <a:rPr lang="zh-TW" altLang="en-US" sz="3600" dirty="0"/>
              <a:t>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2B2C57-9E63-B9DD-CC70-8CF5E8462DAC}"/>
              </a:ext>
            </a:extLst>
          </p:cNvPr>
          <p:cNvSpPr/>
          <p:nvPr/>
        </p:nvSpPr>
        <p:spPr>
          <a:xfrm>
            <a:off x="6542986" y="1732961"/>
            <a:ext cx="1804972" cy="411425"/>
          </a:xfrm>
          <a:prstGeom prst="rect">
            <a:avLst/>
          </a:prstGeom>
          <a:solidFill>
            <a:schemeClr val="accent2"/>
          </a:solidFill>
          <a:ln>
            <a:solidFill>
              <a:srgbClr val="FE7F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E7F0E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F234E3-5249-C4E6-B1EC-6016F9466126}"/>
              </a:ext>
            </a:extLst>
          </p:cNvPr>
          <p:cNvSpPr/>
          <p:nvPr/>
        </p:nvSpPr>
        <p:spPr>
          <a:xfrm>
            <a:off x="6542986" y="2594189"/>
            <a:ext cx="1804972" cy="411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61D259-51A6-9441-168E-A38F9776FEA7}"/>
              </a:ext>
            </a:extLst>
          </p:cNvPr>
          <p:cNvSpPr/>
          <p:nvPr/>
        </p:nvSpPr>
        <p:spPr>
          <a:xfrm>
            <a:off x="6542986" y="3432476"/>
            <a:ext cx="1804972" cy="411425"/>
          </a:xfrm>
          <a:prstGeom prst="rect">
            <a:avLst/>
          </a:prstGeom>
          <a:solidFill>
            <a:srgbClr val="934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C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E9A253-29EA-7FA7-9D00-16EF11BDFBDF}"/>
              </a:ext>
            </a:extLst>
          </p:cNvPr>
          <p:cNvSpPr txBox="1"/>
          <p:nvPr/>
        </p:nvSpPr>
        <p:spPr>
          <a:xfrm>
            <a:off x="8581695" y="663980"/>
            <a:ext cx="35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0+1</a:t>
            </a:r>
            <a:r>
              <a:rPr lang="zh-TW" altLang="en-US" sz="3600" dirty="0"/>
              <a:t>共有</a:t>
            </a:r>
            <a:r>
              <a:rPr lang="en-US" altLang="zh-TW" sz="3600" dirty="0"/>
              <a:t>29898</a:t>
            </a:r>
            <a:r>
              <a:rPr lang="zh-TW" altLang="en-US" sz="3600" dirty="0"/>
              <a:t>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6C259DD-62CE-F8F9-3E34-77F1285D3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0" y="1093950"/>
            <a:ext cx="4724442" cy="4562856"/>
          </a:xfrm>
          <a:prstGeom prst="rect">
            <a:avLst/>
          </a:prstGeom>
          <a:ln>
            <a:solidFill>
              <a:srgbClr val="FE7F0E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53506E-F08B-DD4C-2D95-C4E132EC620B}"/>
              </a:ext>
            </a:extLst>
          </p:cNvPr>
          <p:cNvSpPr/>
          <p:nvPr/>
        </p:nvSpPr>
        <p:spPr>
          <a:xfrm>
            <a:off x="6542986" y="806885"/>
            <a:ext cx="1804972" cy="411425"/>
          </a:xfrm>
          <a:prstGeom prst="rect">
            <a:avLst/>
          </a:prstGeom>
          <a:solidFill>
            <a:srgbClr val="1F78B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E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7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726A331-20AA-10DC-625E-3582F9D8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4" y="2214440"/>
            <a:ext cx="11726860" cy="25099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49CF1D-C50E-DBF2-C0BB-95CC5FA5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9" y="4205154"/>
            <a:ext cx="4933174" cy="25766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8859E34-83A6-A071-94CD-F6E078CBC90D}"/>
              </a:ext>
            </a:extLst>
          </p:cNvPr>
          <p:cNvSpPr txBox="1"/>
          <p:nvPr/>
        </p:nvSpPr>
        <p:spPr>
          <a:xfrm>
            <a:off x="328359" y="133350"/>
            <a:ext cx="11440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Logistic Regression</a:t>
            </a:r>
            <a:r>
              <a:rPr lang="zh-TW" altLang="en-US" sz="3600" dirty="0"/>
              <a:t>常用於分類問題的迴歸分析方法，特別是用來處理二元分類問題。它通過一組自變數來預測因變數的概率，並使用</a:t>
            </a:r>
            <a:r>
              <a:rPr lang="en-US" altLang="zh-TW" sz="3600" dirty="0"/>
              <a:t>Sigmoid</a:t>
            </a:r>
            <a:r>
              <a:rPr lang="zh-TW" altLang="en-US" sz="3600" dirty="0"/>
              <a:t>函數</a:t>
            </a:r>
            <a:r>
              <a:rPr lang="en-US" altLang="zh-TW" sz="3600" dirty="0"/>
              <a:t>(        )</a:t>
            </a:r>
            <a:r>
              <a:rPr lang="zh-TW" altLang="en-US" sz="3600" dirty="0"/>
              <a:t>將線性組合轉化為概率值。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B2F9E3A-BF30-FB42-1549-A3A62DA3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007" y="1371601"/>
            <a:ext cx="609685" cy="4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606F31-D2B8-3790-F080-9875F513028B}"/>
              </a:ext>
            </a:extLst>
          </p:cNvPr>
          <p:cNvSpPr txBox="1"/>
          <p:nvPr/>
        </p:nvSpPr>
        <p:spPr>
          <a:xfrm>
            <a:off x="314325" y="114300"/>
            <a:ext cx="4438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主要目的是預測因變數自變數的向量。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E74552-451E-7D91-3BD7-7902E4D1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55" y="163799"/>
            <a:ext cx="6281186" cy="4857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24B8C86-A682-427B-638B-6792368D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84" y="1328583"/>
            <a:ext cx="8900528" cy="258619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2785625-D6F9-5093-C605-05BBEAD54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8" y="4655566"/>
            <a:ext cx="7878274" cy="203863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C6984F3-22D7-1181-7C59-2890C81A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18" y="4127925"/>
            <a:ext cx="894522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E4911DE-8C3B-854C-59AB-0E6AF595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6025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783</Words>
  <Application>Microsoft Office PowerPoint</Application>
  <PresentationFormat>寬螢幕</PresentationFormat>
  <Paragraphs>87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-apple-system</vt:lpstr>
      <vt:lpstr>Arial</vt:lpstr>
      <vt:lpstr>Arial Rounded MT Bold</vt:lpstr>
      <vt:lpstr>Baskerville Old Face</vt:lpstr>
      <vt:lpstr>Calibri</vt:lpstr>
      <vt:lpstr>Calibri Light</vt:lpstr>
      <vt:lpstr>Cambria Math</vt:lpstr>
      <vt:lpstr>Consolas</vt:lpstr>
      <vt:lpstr>Segoe UI Historic</vt:lpstr>
      <vt:lpstr>Office 佈景主題</vt:lpstr>
      <vt:lpstr>預測肝指數來判斷身體狀態</vt:lpstr>
      <vt:lpstr>研究流程</vt:lpstr>
      <vt:lpstr>關聯圖</vt:lpstr>
      <vt:lpstr>讀入數據</vt:lpstr>
      <vt:lpstr>數據建模前處理</vt:lpstr>
      <vt:lpstr>脂肪肝人數分布</vt:lpstr>
      <vt:lpstr>PowerPoint 簡報</vt:lpstr>
      <vt:lpstr>PowerPoint 簡報</vt:lpstr>
      <vt:lpstr>PowerPoint 簡報</vt:lpstr>
      <vt:lpstr>logistic regression</vt:lpstr>
      <vt:lpstr>PowerPoint 簡報</vt:lpstr>
      <vt:lpstr>PowerPoint 簡報</vt:lpstr>
      <vt:lpstr>PowerPoint 簡報</vt:lpstr>
      <vt:lpstr>PowerPoint 簡報</vt:lpstr>
      <vt:lpstr>Decision Tree</vt:lpstr>
      <vt:lpstr>Decision Tree</vt:lpstr>
      <vt:lpstr>Random Forest</vt:lpstr>
      <vt:lpstr>Random Forest</vt:lpstr>
      <vt:lpstr>Random Forest</vt:lpstr>
      <vt:lpstr>以BMI對比WAIST</vt:lpstr>
      <vt:lpstr>PowerPoint 簡報</vt:lpstr>
      <vt:lpstr>參考網站 https://medium.com/data-science-in-your-pocket/how-feature-importance-is-calculated-in-decision-trees-with-example-699dc13fc078  https://www.w3schools.com/python/python_ml_decision_tree.asp  [資料分析&amp;機器學習] 第3.5講 : 決策樹(Decision Tree)以及隨機森林(Random Forest)介紹 | by Yeh James | JamesLearningNote | Medium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reader</dc:creator>
  <cp:lastModifiedBy>tg w</cp:lastModifiedBy>
  <cp:revision>61</cp:revision>
  <dcterms:created xsi:type="dcterms:W3CDTF">2024-03-03T03:09:40Z</dcterms:created>
  <dcterms:modified xsi:type="dcterms:W3CDTF">2024-06-21T02:17:49Z</dcterms:modified>
</cp:coreProperties>
</file>