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0"/>
  </p:notesMasterIdLst>
  <p:handoutMasterIdLst>
    <p:handoutMasterId r:id="rId31"/>
  </p:handoutMasterIdLst>
  <p:sldIdLst>
    <p:sldId id="256" r:id="rId2"/>
    <p:sldId id="257" r:id="rId3"/>
    <p:sldId id="258" r:id="rId4"/>
    <p:sldId id="259" r:id="rId5"/>
    <p:sldId id="264" r:id="rId6"/>
    <p:sldId id="265" r:id="rId7"/>
    <p:sldId id="266" r:id="rId8"/>
    <p:sldId id="267" r:id="rId9"/>
    <p:sldId id="268" r:id="rId10"/>
    <p:sldId id="260" r:id="rId11"/>
    <p:sldId id="269" r:id="rId12"/>
    <p:sldId id="270" r:id="rId13"/>
    <p:sldId id="271" r:id="rId14"/>
    <p:sldId id="272" r:id="rId15"/>
    <p:sldId id="273" r:id="rId16"/>
    <p:sldId id="261" r:id="rId17"/>
    <p:sldId id="276" r:id="rId18"/>
    <p:sldId id="275" r:id="rId19"/>
    <p:sldId id="274" r:id="rId20"/>
    <p:sldId id="277" r:id="rId21"/>
    <p:sldId id="262" r:id="rId22"/>
    <p:sldId id="281" r:id="rId23"/>
    <p:sldId id="280" r:id="rId24"/>
    <p:sldId id="279" r:id="rId25"/>
    <p:sldId id="278" r:id="rId26"/>
    <p:sldId id="263" r:id="rId27"/>
    <p:sldId id="282" r:id="rId28"/>
    <p:sldId id="283" r:id="rId29"/>
  </p:sldIdLst>
  <p:sldSz cx="9144000" cy="6858000" type="screen4x3"/>
  <p:notesSz cx="6858000" cy="9144000"/>
  <p:defaultTextStyle>
    <a:defPPr>
      <a:defRPr lang="zh-TW"/>
    </a:defPPr>
    <a:lvl1pPr algn="l" rtl="0" eaLnBrk="0" fontAlgn="base" hangingPunct="0">
      <a:spcBef>
        <a:spcPct val="0"/>
      </a:spcBef>
      <a:spcAft>
        <a:spcPct val="0"/>
      </a:spcAft>
      <a:defRPr kumimoji="1" b="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b="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b="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b="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b="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b="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b="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b="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b="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FF0000"/>
    <a:srgbClr val="FF3300"/>
    <a:srgbClr val="FBA3EA"/>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247" autoAdjust="0"/>
  </p:normalViewPr>
  <p:slideViewPr>
    <p:cSldViewPr>
      <p:cViewPr>
        <p:scale>
          <a:sx n="82" d="100"/>
          <a:sy n="82" d="100"/>
        </p:scale>
        <p:origin x="-1474" y="221"/>
      </p:cViewPr>
      <p:guideLst>
        <p:guide orient="horz" pos="2160"/>
        <p:guide pos="2880"/>
      </p:guideLst>
    </p:cSldViewPr>
  </p:slideViewPr>
  <p:notesTextViewPr>
    <p:cViewPr>
      <p:scale>
        <a:sx n="100" d="100"/>
        <a:sy n="100" d="100"/>
      </p:scale>
      <p:origin x="0" y="1296"/>
    </p:cViewPr>
  </p:notesTextViewPr>
  <p:notesViewPr>
    <p:cSldViewPr>
      <p:cViewPr varScale="1">
        <p:scale>
          <a:sx n="57" d="100"/>
          <a:sy n="57" d="100"/>
        </p:scale>
        <p:origin x="283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A241E8-590E-4510-84EB-59052B604437}" type="datetimeFigureOut">
              <a:rPr lang="zh-TW" altLang="en-US" smtClean="0"/>
              <a:t>2025/8/26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C9F0BF-298C-4D14-AD65-9E863D6E0971}" type="slidenum">
              <a:rPr lang="zh-TW" altLang="en-US" smtClean="0"/>
              <a:t>‹#›</a:t>
            </a:fld>
            <a:endParaRPr lang="zh-TW" altLang="en-US"/>
          </a:p>
        </p:txBody>
      </p:sp>
    </p:spTree>
    <p:extLst>
      <p:ext uri="{BB962C8B-B14F-4D97-AF65-F5344CB8AC3E}">
        <p14:creationId xmlns:p14="http://schemas.microsoft.com/office/powerpoint/2010/main" val="1336678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ltLang="zh-TW"/>
          </a:p>
        </p:txBody>
      </p:sp>
      <p:sp>
        <p:nvSpPr>
          <p:cNvPr id="481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ltLang="zh-TW"/>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481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ltLang="zh-TW"/>
          </a:p>
        </p:txBody>
      </p:sp>
      <p:sp>
        <p:nvSpPr>
          <p:cNvPr id="481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E7AB60D5-C4BC-4232-A52C-FA82DDED1165}" type="slidenum">
              <a:rPr lang="en-US" altLang="zh-TW"/>
              <a:pPr>
                <a:defRPr/>
              </a:pPr>
              <a:t>‹#›</a:t>
            </a:fld>
            <a:endParaRPr lang="en-US" altLang="zh-TW"/>
          </a:p>
        </p:txBody>
      </p:sp>
    </p:spTree>
    <p:extLst>
      <p:ext uri="{BB962C8B-B14F-4D97-AF65-F5344CB8AC3E}">
        <p14:creationId xmlns:p14="http://schemas.microsoft.com/office/powerpoint/2010/main" val="35425433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TW" altLang="en-US" dirty="0" smtClean="0"/>
              <a:t>增強醫療 </a:t>
            </a:r>
            <a:r>
              <a:rPr lang="en-US" altLang="zh-TW" dirty="0" smtClean="0"/>
              <a:t>IT </a:t>
            </a:r>
            <a:r>
              <a:rPr lang="zh-TW" altLang="en-US" dirty="0" smtClean="0"/>
              <a:t>網路安全韌性：將 </a:t>
            </a:r>
            <a:r>
              <a:rPr lang="en-US" altLang="zh-TW" dirty="0" smtClean="0"/>
              <a:t>CMMC </a:t>
            </a:r>
            <a:r>
              <a:rPr lang="zh-TW" altLang="en-US" dirty="0" smtClean="0"/>
              <a:t>控制與 </a:t>
            </a:r>
            <a:r>
              <a:rPr lang="en-US" altLang="zh-TW" dirty="0" smtClean="0"/>
              <a:t>HIPAA </a:t>
            </a:r>
            <a:r>
              <a:rPr lang="zh-TW" altLang="en-US" dirty="0" smtClean="0"/>
              <a:t>合規性相集成</a:t>
            </a:r>
            <a:r>
              <a:rPr lang="en-US" altLang="zh-TW" dirty="0" smtClean="0"/>
              <a:t/>
            </a:r>
            <a:br>
              <a:rPr lang="en-US" altLang="zh-TW" dirty="0" smtClean="0"/>
            </a:br>
            <a:r>
              <a:rPr lang="en-US" altLang="zh-TW" dirty="0" smtClean="0"/>
              <a:t/>
            </a:r>
            <a:br>
              <a:rPr lang="en-US" altLang="zh-TW" dirty="0" smtClean="0"/>
            </a:br>
            <a:r>
              <a:rPr lang="zh-TW" altLang="en-US" dirty="0" smtClean="0"/>
              <a:t>國際全球創新與解決方案期刊 </a:t>
            </a:r>
            <a:r>
              <a:rPr lang="en-US" altLang="zh-TW" dirty="0" smtClean="0"/>
              <a:t>(IJGIS) </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TW" dirty="0" smtClean="0"/>
              <a:t>IJGIS 2024 </a:t>
            </a:r>
            <a:r>
              <a:rPr lang="zh-TW" altLang="en-US" dirty="0" smtClean="0"/>
              <a:t>年 </a:t>
            </a:r>
            <a:r>
              <a:rPr lang="en-US" altLang="zh-TW" dirty="0" smtClean="0"/>
              <a:t>11 </a:t>
            </a:r>
            <a:r>
              <a:rPr lang="zh-TW" altLang="en-US" dirty="0" smtClean="0"/>
              <a:t>月</a:t>
            </a:r>
            <a:r>
              <a:rPr lang="en-US" altLang="zh-TW" dirty="0" smtClean="0"/>
              <a:t/>
            </a:r>
            <a:br>
              <a:rPr lang="en-US" altLang="zh-TW" dirty="0" smtClean="0"/>
            </a:br>
            <a:r>
              <a:rPr lang="en-US" altLang="zh-TW" dirty="0" smtClean="0"/>
              <a:t/>
            </a:r>
            <a:br>
              <a:rPr lang="en-US" altLang="zh-TW" dirty="0" smtClean="0"/>
            </a:br>
            <a:r>
              <a:rPr kumimoji="1" lang="en-US" altLang="zh-TW" sz="1200" b="0" i="0" kern="1200" dirty="0" smtClean="0">
                <a:solidFill>
                  <a:schemeClr val="tx1"/>
                </a:solidFill>
                <a:effectLst/>
                <a:latin typeface="Arial" charset="0"/>
                <a:ea typeface="新細明體" pitchFamily="18" charset="-120"/>
                <a:cs typeface="+mn-cs"/>
              </a:rPr>
              <a:t>CMMC(</a:t>
            </a:r>
            <a:r>
              <a:rPr kumimoji="1" lang="en-US" altLang="zh-TW" sz="1200" b="0" i="0" kern="1200" dirty="0" err="1" smtClean="0">
                <a:solidFill>
                  <a:schemeClr val="tx1"/>
                </a:solidFill>
                <a:effectLst/>
                <a:latin typeface="Arial" charset="0"/>
                <a:ea typeface="新細明體" pitchFamily="18" charset="-120"/>
                <a:cs typeface="+mn-cs"/>
              </a:rPr>
              <a:t>Cybersecurity</a:t>
            </a:r>
            <a:r>
              <a:rPr kumimoji="1" lang="en-US" altLang="zh-TW" sz="1200" b="0" i="0" kern="1200" dirty="0" smtClean="0">
                <a:solidFill>
                  <a:schemeClr val="tx1"/>
                </a:solidFill>
                <a:effectLst/>
                <a:latin typeface="Arial" charset="0"/>
                <a:ea typeface="新細明體" pitchFamily="18" charset="-120"/>
                <a:cs typeface="+mn-cs"/>
              </a:rPr>
              <a:t> Maturity Model Certification)</a:t>
            </a:r>
            <a:r>
              <a:rPr kumimoji="1" lang="zh-TW" altLang="en-US" sz="1200" b="0" i="0" kern="1200" dirty="0" smtClean="0">
                <a:solidFill>
                  <a:schemeClr val="tx1"/>
                </a:solidFill>
                <a:effectLst/>
                <a:latin typeface="Arial" charset="0"/>
                <a:ea typeface="新細明體" pitchFamily="18" charset="-120"/>
                <a:cs typeface="+mn-cs"/>
              </a:rPr>
              <a:t>是美國國防部（</a:t>
            </a:r>
            <a:r>
              <a:rPr kumimoji="1" lang="en-US" altLang="zh-TW" sz="1200" b="0" i="0" kern="1200" dirty="0" err="1" smtClean="0">
                <a:solidFill>
                  <a:schemeClr val="tx1"/>
                </a:solidFill>
                <a:effectLst/>
                <a:latin typeface="Arial" charset="0"/>
                <a:ea typeface="新細明體" pitchFamily="18" charset="-120"/>
                <a:cs typeface="+mn-cs"/>
              </a:rPr>
              <a:t>DoD</a:t>
            </a:r>
            <a:r>
              <a:rPr kumimoji="1" lang="zh-TW" altLang="en-US" sz="1200" b="0" i="0" kern="1200" dirty="0" smtClean="0">
                <a:solidFill>
                  <a:schemeClr val="tx1"/>
                </a:solidFill>
                <a:effectLst/>
                <a:latin typeface="Arial" charset="0"/>
                <a:ea typeface="新細明體" pitchFamily="18" charset="-120"/>
                <a:cs typeface="+mn-cs"/>
              </a:rPr>
              <a:t>）制定的一項計畫，旨在保護其供應鏈（國防工業基礎</a:t>
            </a:r>
            <a:r>
              <a:rPr kumimoji="1" lang="en-US" altLang="zh-TW" sz="1200" b="0" i="0" kern="1200" dirty="0" smtClean="0">
                <a:solidFill>
                  <a:schemeClr val="tx1"/>
                </a:solidFill>
                <a:effectLst/>
                <a:latin typeface="Arial" charset="0"/>
                <a:ea typeface="新細明體" pitchFamily="18" charset="-120"/>
                <a:cs typeface="+mn-cs"/>
              </a:rPr>
              <a:t>DIB</a:t>
            </a:r>
            <a:r>
              <a:rPr kumimoji="1" lang="zh-TW" altLang="en-US" sz="1200" b="0" i="0" kern="1200" dirty="0" smtClean="0">
                <a:solidFill>
                  <a:schemeClr val="tx1"/>
                </a:solidFill>
                <a:effectLst/>
                <a:latin typeface="Arial" charset="0"/>
                <a:ea typeface="新細明體" pitchFamily="18" charset="-120"/>
                <a:cs typeface="+mn-cs"/>
              </a:rPr>
              <a:t>）免受網路攻擊，並要求承包商為處理美國國防部資訊的系統實施更嚴格的網路安全標準。 </a:t>
            </a:r>
            <a:r>
              <a:rPr kumimoji="1" lang="en-US" altLang="zh-TW" sz="1200" b="0" i="0" kern="1200" dirty="0" smtClean="0">
                <a:solidFill>
                  <a:schemeClr val="tx1"/>
                </a:solidFill>
                <a:effectLst/>
                <a:latin typeface="Arial" charset="0"/>
                <a:ea typeface="新細明體" pitchFamily="18" charset="-120"/>
                <a:cs typeface="+mn-cs"/>
              </a:rPr>
              <a:t/>
            </a:r>
            <a:br>
              <a:rPr kumimoji="1" lang="en-US" altLang="zh-TW" sz="1200" b="0" i="0" kern="1200" dirty="0" smtClean="0">
                <a:solidFill>
                  <a:schemeClr val="tx1"/>
                </a:solidFill>
                <a:effectLst/>
                <a:latin typeface="Arial" charset="0"/>
                <a:ea typeface="新細明體" pitchFamily="18" charset="-120"/>
                <a:cs typeface="+mn-cs"/>
              </a:rPr>
            </a:br>
            <a:r>
              <a:rPr kumimoji="1" lang="en-US" altLang="zh-TW" sz="1200" b="0" i="0" kern="1200" dirty="0" smtClean="0">
                <a:solidFill>
                  <a:schemeClr val="tx1"/>
                </a:solidFill>
                <a:effectLst/>
                <a:latin typeface="Arial" charset="0"/>
                <a:ea typeface="新細明體" pitchFamily="18" charset="-120"/>
                <a:cs typeface="+mn-cs"/>
              </a:rPr>
              <a:t>HIPAA(Health Insurance Portability and Accountability)</a:t>
            </a:r>
            <a:r>
              <a:rPr kumimoji="1" lang="zh-TW" altLang="en-US" sz="1200" b="0" i="0" kern="1200" dirty="0" smtClean="0">
                <a:solidFill>
                  <a:schemeClr val="tx1"/>
                </a:solidFill>
                <a:effectLst/>
                <a:latin typeface="Arial" charset="0"/>
                <a:ea typeface="新細明體" pitchFamily="18" charset="-120"/>
                <a:cs typeface="+mn-cs"/>
              </a:rPr>
              <a:t>這是一項於</a:t>
            </a:r>
            <a:r>
              <a:rPr kumimoji="1" lang="en-US" altLang="zh-TW" sz="1200" b="0" i="0" kern="1200" dirty="0" smtClean="0">
                <a:solidFill>
                  <a:schemeClr val="tx1"/>
                </a:solidFill>
                <a:effectLst/>
                <a:latin typeface="Arial" charset="0"/>
                <a:ea typeface="新細明體" pitchFamily="18" charset="-120"/>
                <a:cs typeface="+mn-cs"/>
              </a:rPr>
              <a:t>1996</a:t>
            </a:r>
            <a:r>
              <a:rPr kumimoji="1" lang="zh-TW" altLang="en-US" sz="1200" b="0" i="0" kern="1200" dirty="0" smtClean="0">
                <a:solidFill>
                  <a:schemeClr val="tx1"/>
                </a:solidFill>
                <a:effectLst/>
                <a:latin typeface="Arial" charset="0"/>
                <a:ea typeface="新細明體" pitchFamily="18" charset="-120"/>
                <a:cs typeface="+mn-cs"/>
              </a:rPr>
              <a:t>年在美國通過的聯邦法律，旨在規範個人醫療資訊的隱私保護與數據安全，同時也解決了健康保險的可攜性問題，並為電子醫療資訊的傳輸和管理制定了標準。</a:t>
            </a:r>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a:t>
            </a:fld>
            <a:endParaRPr lang="en-US" altLang="zh-TW"/>
          </a:p>
        </p:txBody>
      </p:sp>
    </p:spTree>
    <p:extLst>
      <p:ext uri="{BB962C8B-B14F-4D97-AF65-F5344CB8AC3E}">
        <p14:creationId xmlns:p14="http://schemas.microsoft.com/office/powerpoint/2010/main" val="25913637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框架比較 </a:t>
            </a:r>
            <a:r>
              <a:rPr lang="en-US" altLang="zh-TW" b="1" dirty="0" smtClean="0"/>
              <a:t>(Framework Comparison)</a:t>
            </a:r>
          </a:p>
          <a:p>
            <a:r>
              <a:rPr lang="zh-TW" altLang="en-US" b="1" dirty="0" smtClean="0"/>
              <a:t>比對方式</a:t>
            </a:r>
            <a:r>
              <a:rPr lang="zh-TW" altLang="en-US" dirty="0" smtClean="0"/>
              <a:t>：將 </a:t>
            </a:r>
            <a:r>
              <a:rPr lang="en-US" altLang="zh-TW" b="1" dirty="0" smtClean="0"/>
              <a:t>HIPAA</a:t>
            </a:r>
            <a:r>
              <a:rPr lang="zh-TW" altLang="en-US" b="1" dirty="0" smtClean="0"/>
              <a:t>（三大保護措施：行政、實體、技術）</a:t>
            </a:r>
            <a:r>
              <a:rPr lang="zh-TW" altLang="en-US" dirty="0" smtClean="0"/>
              <a:t> 對應到 </a:t>
            </a:r>
            <a:r>
              <a:rPr lang="en-US" altLang="zh-TW" b="1" dirty="0" smtClean="0"/>
              <a:t>CMMC 14 </a:t>
            </a:r>
            <a:r>
              <a:rPr lang="zh-TW" altLang="en-US" b="1" dirty="0" smtClean="0"/>
              <a:t>個領域</a:t>
            </a:r>
            <a:r>
              <a:rPr lang="zh-TW" altLang="en-US" dirty="0" smtClean="0"/>
              <a:t>。</a:t>
            </a:r>
          </a:p>
          <a:p>
            <a:r>
              <a:rPr lang="zh-TW" altLang="en-US" b="1" dirty="0" smtClean="0"/>
              <a:t>重點分析</a:t>
            </a:r>
            <a:r>
              <a:rPr lang="zh-TW" altLang="en-US" dirty="0" smtClean="0"/>
              <a:t>：</a:t>
            </a:r>
          </a:p>
          <a:p>
            <a:pPr lvl="1"/>
            <a:r>
              <a:rPr lang="zh-TW" altLang="en-US" b="1" dirty="0" smtClean="0"/>
              <a:t>重疊</a:t>
            </a:r>
            <a:r>
              <a:rPr lang="zh-TW" altLang="en-US" dirty="0" smtClean="0"/>
              <a:t>：訪問控制、加密、事件回應。</a:t>
            </a:r>
          </a:p>
          <a:p>
            <a:pPr lvl="1"/>
            <a:r>
              <a:rPr lang="zh-TW" altLang="en-US" b="1" dirty="0" smtClean="0"/>
              <a:t>缺口</a:t>
            </a:r>
            <a:r>
              <a:rPr lang="zh-TW" altLang="en-US" dirty="0" smtClean="0"/>
              <a:t>：</a:t>
            </a:r>
            <a:r>
              <a:rPr lang="en-US" altLang="zh-TW" dirty="0" smtClean="0"/>
              <a:t>HIPAA </a:t>
            </a:r>
            <a:r>
              <a:rPr lang="zh-TW" altLang="en-US" dirty="0" smtClean="0"/>
              <a:t>缺乏 </a:t>
            </a:r>
            <a:r>
              <a:rPr lang="zh-TW" altLang="en-US" b="1" dirty="0" smtClean="0"/>
              <a:t>資產盤點（</a:t>
            </a:r>
            <a:r>
              <a:rPr lang="en-US" altLang="zh-TW" b="1" dirty="0" smtClean="0"/>
              <a:t>AM.L2-3.1.1</a:t>
            </a:r>
            <a:r>
              <a:rPr lang="zh-TW" altLang="en-US" b="1" dirty="0" smtClean="0"/>
              <a:t>）</a:t>
            </a:r>
            <a:r>
              <a:rPr lang="zh-TW" altLang="en-US" dirty="0" smtClean="0"/>
              <a:t>、</a:t>
            </a:r>
            <a:r>
              <a:rPr lang="zh-TW" altLang="en-US" b="1" dirty="0" smtClean="0"/>
              <a:t>主動威脅情報</a:t>
            </a:r>
            <a:r>
              <a:rPr lang="zh-TW" altLang="en-US" dirty="0" smtClean="0"/>
              <a:t>。</a:t>
            </a:r>
          </a:p>
          <a:p>
            <a:pPr lvl="1"/>
            <a:r>
              <a:rPr lang="zh-TW" altLang="en-US" b="1" dirty="0" smtClean="0"/>
              <a:t>互補性</a:t>
            </a:r>
            <a:r>
              <a:rPr lang="zh-TW" altLang="en-US" dirty="0" smtClean="0"/>
              <a:t>：</a:t>
            </a:r>
            <a:r>
              <a:rPr lang="en-US" altLang="zh-TW" dirty="0" smtClean="0"/>
              <a:t>CMMC </a:t>
            </a:r>
            <a:r>
              <a:rPr lang="zh-TW" altLang="en-US" dirty="0" smtClean="0"/>
              <a:t>的規範性結構補足 </a:t>
            </a:r>
            <a:r>
              <a:rPr lang="en-US" altLang="zh-TW" dirty="0" smtClean="0"/>
              <a:t>HIPAA </a:t>
            </a:r>
            <a:r>
              <a:rPr lang="zh-TW" altLang="en-US" dirty="0" smtClean="0"/>
              <a:t>的彈性不足。</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10</a:t>
            </a:fld>
            <a:endParaRPr lang="en-US" altLang="zh-TW"/>
          </a:p>
        </p:txBody>
      </p:sp>
    </p:spTree>
    <p:extLst>
      <p:ext uri="{BB962C8B-B14F-4D97-AF65-F5344CB8AC3E}">
        <p14:creationId xmlns:p14="http://schemas.microsoft.com/office/powerpoint/2010/main" val="33901977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案例研究 </a:t>
            </a:r>
            <a:r>
              <a:rPr lang="en-US" altLang="zh-TW" b="1" dirty="0" smtClean="0"/>
              <a:t>(Case Studies)</a:t>
            </a:r>
          </a:p>
          <a:p>
            <a:r>
              <a:rPr lang="en-US" altLang="zh-TW" b="1" dirty="0" err="1" smtClean="0"/>
              <a:t>Christus</a:t>
            </a:r>
            <a:r>
              <a:rPr lang="en-US" altLang="zh-TW" b="1" dirty="0" smtClean="0"/>
              <a:t> Health</a:t>
            </a:r>
            <a:endParaRPr lang="zh-TW" altLang="en-US" dirty="0" smtClean="0"/>
          </a:p>
          <a:p>
            <a:pPr lvl="1"/>
            <a:r>
              <a:rPr lang="zh-TW" altLang="en-US" dirty="0" smtClean="0"/>
              <a:t>實施：供應鏈風險管理 </a:t>
            </a:r>
            <a:r>
              <a:rPr lang="en-US" altLang="zh-TW" dirty="0" smtClean="0"/>
              <a:t>(SR.L2-3.11.1)</a:t>
            </a:r>
            <a:r>
              <a:rPr lang="zh-TW" altLang="en-US" dirty="0" smtClean="0"/>
              <a:t>、情境感知 </a:t>
            </a:r>
            <a:r>
              <a:rPr lang="en-US" altLang="zh-TW" dirty="0" smtClean="0"/>
              <a:t>(SA.L2-3.14.1)</a:t>
            </a:r>
            <a:r>
              <a:rPr lang="zh-TW" altLang="en-US" dirty="0" smtClean="0"/>
              <a:t>。</a:t>
            </a:r>
          </a:p>
          <a:p>
            <a:pPr lvl="1"/>
            <a:r>
              <a:rPr lang="zh-TW" altLang="en-US" dirty="0" smtClean="0"/>
              <a:t>成果：降低供應商漏洞導致的事件。</a:t>
            </a:r>
          </a:p>
          <a:p>
            <a:r>
              <a:rPr lang="en-US" altLang="zh-TW" b="1" dirty="0" smtClean="0"/>
              <a:t>Lloyd F. Moss Free Clinic</a:t>
            </a:r>
            <a:endParaRPr lang="zh-TW" altLang="en-US" dirty="0" smtClean="0"/>
          </a:p>
          <a:p>
            <a:pPr lvl="1"/>
            <a:r>
              <a:rPr lang="zh-TW" altLang="en-US" dirty="0" smtClean="0"/>
              <a:t>實施：基本控制（訪問控制 </a:t>
            </a:r>
            <a:r>
              <a:rPr lang="en-US" altLang="zh-TW" dirty="0" smtClean="0"/>
              <a:t>AC.L1-3.1.1</a:t>
            </a:r>
            <a:r>
              <a:rPr lang="zh-TW" altLang="en-US" dirty="0" smtClean="0"/>
              <a:t>、資產管理 </a:t>
            </a:r>
            <a:r>
              <a:rPr lang="en-US" altLang="zh-TW" dirty="0" smtClean="0"/>
              <a:t>AM.L2-3.1.1</a:t>
            </a:r>
            <a:r>
              <a:rPr lang="zh-TW" altLang="en-US" dirty="0" smtClean="0"/>
              <a:t>）。</a:t>
            </a:r>
          </a:p>
          <a:p>
            <a:pPr lvl="1"/>
            <a:r>
              <a:rPr lang="zh-TW" altLang="en-US" dirty="0" smtClean="0"/>
              <a:t>成果：提升基礎資安與威脅偵測能力。</a:t>
            </a:r>
          </a:p>
          <a:p>
            <a:r>
              <a:rPr lang="zh-TW" altLang="en-US" b="1" dirty="0" smtClean="0"/>
              <a:t>準備符合 </a:t>
            </a:r>
            <a:r>
              <a:rPr lang="en-US" altLang="zh-TW" b="1" dirty="0" err="1" smtClean="0"/>
              <a:t>DoD</a:t>
            </a:r>
            <a:r>
              <a:rPr lang="en-US" altLang="zh-TW" b="1" dirty="0" smtClean="0"/>
              <a:t> </a:t>
            </a:r>
            <a:r>
              <a:rPr lang="zh-TW" altLang="en-US" b="1" dirty="0" smtClean="0"/>
              <a:t>規範的醫療機構</a:t>
            </a:r>
            <a:endParaRPr lang="zh-TW" altLang="en-US" dirty="0" smtClean="0"/>
          </a:p>
          <a:p>
            <a:pPr lvl="1"/>
            <a:r>
              <a:rPr lang="zh-TW" altLang="en-US" dirty="0" smtClean="0"/>
              <a:t>實施：依 </a:t>
            </a:r>
            <a:r>
              <a:rPr lang="en-US" altLang="zh-TW" dirty="0" smtClean="0"/>
              <a:t>CMMC </a:t>
            </a:r>
            <a:r>
              <a:rPr lang="zh-TW" altLang="en-US" dirty="0" smtClean="0"/>
              <a:t>對齊 </a:t>
            </a:r>
            <a:r>
              <a:rPr lang="en-US" altLang="zh-TW" dirty="0" smtClean="0"/>
              <a:t>NIST SP 800-171</a:t>
            </a:r>
            <a:r>
              <a:rPr lang="zh-TW" altLang="en-US" dirty="0" smtClean="0"/>
              <a:t>。</a:t>
            </a:r>
          </a:p>
          <a:p>
            <a:pPr lvl="1"/>
            <a:r>
              <a:rPr lang="zh-TW" altLang="en-US" dirty="0" smtClean="0"/>
              <a:t>成果：提升稽核準備度，降低關鍵營運風險。</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11</a:t>
            </a:fld>
            <a:endParaRPr lang="en-US" altLang="zh-TW"/>
          </a:p>
        </p:txBody>
      </p:sp>
    </p:spTree>
    <p:extLst>
      <p:ext uri="{BB962C8B-B14F-4D97-AF65-F5344CB8AC3E}">
        <p14:creationId xmlns:p14="http://schemas.microsoft.com/office/powerpoint/2010/main" val="984959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訪談 </a:t>
            </a:r>
            <a:r>
              <a:rPr lang="en-US" altLang="zh-TW" b="1" dirty="0" smtClean="0"/>
              <a:t>(Interviews with IT Managers)</a:t>
            </a:r>
          </a:p>
          <a:p>
            <a:r>
              <a:rPr lang="zh-TW" altLang="en-US" b="1" dirty="0" smtClean="0"/>
              <a:t>挑戰</a:t>
            </a:r>
            <a:r>
              <a:rPr lang="zh-TW" altLang="en-US" dirty="0" smtClean="0"/>
              <a:t>：資源不足、法規重疊、文化抗拒。</a:t>
            </a:r>
          </a:p>
          <a:p>
            <a:r>
              <a:rPr lang="zh-TW" altLang="en-US" b="1" dirty="0" smtClean="0"/>
              <a:t>效益</a:t>
            </a:r>
            <a:r>
              <a:rPr lang="zh-TW" altLang="en-US" dirty="0" smtClean="0"/>
              <a:t>：提升威脅偵測、合規效率、供應商風險管理。</a:t>
            </a:r>
          </a:p>
          <a:p>
            <a:r>
              <a:rPr lang="zh-TW" altLang="en-US" b="1" dirty="0" smtClean="0"/>
              <a:t>策略</a:t>
            </a:r>
            <a:r>
              <a:rPr lang="zh-TW" altLang="en-US" dirty="0" smtClean="0"/>
              <a:t>：分階段導入、自動化工具、爭取高層支持。</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12</a:t>
            </a:fld>
            <a:endParaRPr lang="en-US" altLang="zh-TW"/>
          </a:p>
        </p:txBody>
      </p:sp>
    </p:spTree>
    <p:extLst>
      <p:ext uri="{BB962C8B-B14F-4D97-AF65-F5344CB8AC3E}">
        <p14:creationId xmlns:p14="http://schemas.microsoft.com/office/powerpoint/2010/main" val="1331508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主題分析 </a:t>
            </a:r>
            <a:r>
              <a:rPr lang="en-US" altLang="zh-TW" b="1" dirty="0" smtClean="0"/>
              <a:t>(Thematic Analysis)</a:t>
            </a:r>
          </a:p>
          <a:p>
            <a:r>
              <a:rPr lang="en-US" altLang="zh-TW" b="1" dirty="0" smtClean="0"/>
              <a:t>HIPAA </a:t>
            </a:r>
            <a:r>
              <a:rPr lang="zh-TW" altLang="en-US" b="1" dirty="0" smtClean="0"/>
              <a:t>缺口</a:t>
            </a:r>
            <a:r>
              <a:rPr lang="zh-TW" altLang="en-US" dirty="0" smtClean="0"/>
              <a:t>：缺乏主動風險管理、供應鏈監督不足、技術防護不足。</a:t>
            </a:r>
          </a:p>
          <a:p>
            <a:r>
              <a:rPr lang="en-US" altLang="zh-TW" b="1" dirty="0" smtClean="0"/>
              <a:t>CMMC </a:t>
            </a:r>
            <a:r>
              <a:rPr lang="zh-TW" altLang="en-US" b="1" dirty="0" smtClean="0"/>
              <a:t>優勢</a:t>
            </a:r>
            <a:r>
              <a:rPr lang="zh-TW" altLang="en-US" dirty="0" smtClean="0"/>
              <a:t>：情境感知、資產盤點、供應商風險管控。</a:t>
            </a:r>
          </a:p>
          <a:p>
            <a:r>
              <a:rPr lang="zh-TW" altLang="en-US" b="1" dirty="0" smtClean="0"/>
              <a:t>導入障礙</a:t>
            </a:r>
            <a:r>
              <a:rPr lang="zh-TW" altLang="en-US" dirty="0" smtClean="0"/>
              <a:t>：高成本、框架整合複雜度、持續訓練需求。</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13</a:t>
            </a:fld>
            <a:endParaRPr lang="en-US" altLang="zh-TW"/>
          </a:p>
        </p:txBody>
      </p:sp>
    </p:spTree>
    <p:extLst>
      <p:ext uri="{BB962C8B-B14F-4D97-AF65-F5344CB8AC3E}">
        <p14:creationId xmlns:p14="http://schemas.microsoft.com/office/powerpoint/2010/main" val="36714805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評估指標 </a:t>
            </a:r>
            <a:r>
              <a:rPr lang="en-US" altLang="zh-TW" b="1" dirty="0" smtClean="0"/>
              <a:t>(Evaluation Metrics)</a:t>
            </a:r>
          </a:p>
          <a:p>
            <a:r>
              <a:rPr lang="zh-TW" altLang="en-US" b="1" dirty="0" smtClean="0"/>
              <a:t>事件減少</a:t>
            </a:r>
            <a:r>
              <a:rPr lang="zh-TW" altLang="en-US" dirty="0" smtClean="0"/>
              <a:t>：採用 </a:t>
            </a:r>
            <a:r>
              <a:rPr lang="en-US" altLang="zh-TW" dirty="0" smtClean="0"/>
              <a:t>CMMC </a:t>
            </a:r>
            <a:r>
              <a:rPr lang="zh-TW" altLang="en-US" dirty="0" smtClean="0"/>
              <a:t>控制後，資安事件數下降。</a:t>
            </a:r>
          </a:p>
          <a:p>
            <a:r>
              <a:rPr lang="zh-TW" altLang="en-US" b="1" dirty="0" smtClean="0"/>
              <a:t>合規效率</a:t>
            </a:r>
            <a:r>
              <a:rPr lang="zh-TW" altLang="en-US" dirty="0" smtClean="0"/>
              <a:t>：同時符合 </a:t>
            </a:r>
            <a:r>
              <a:rPr lang="en-US" altLang="zh-TW" dirty="0" smtClean="0"/>
              <a:t>HIPAA </a:t>
            </a:r>
            <a:r>
              <a:rPr lang="zh-TW" altLang="en-US" dirty="0" smtClean="0"/>
              <a:t>與 </a:t>
            </a:r>
            <a:r>
              <a:rPr lang="en-US" altLang="zh-TW" dirty="0" smtClean="0"/>
              <a:t>CMMC → </a:t>
            </a:r>
            <a:r>
              <a:rPr lang="zh-TW" altLang="en-US" dirty="0" smtClean="0"/>
              <a:t>減少稽核準備時間。</a:t>
            </a:r>
          </a:p>
          <a:p>
            <a:r>
              <a:rPr lang="zh-TW" altLang="en-US" b="1" dirty="0" smtClean="0"/>
              <a:t>營運韌性</a:t>
            </a:r>
            <a:r>
              <a:rPr lang="zh-TW" altLang="en-US" dirty="0" smtClean="0"/>
              <a:t>：透過恢復計畫 </a:t>
            </a:r>
            <a:r>
              <a:rPr lang="en-US" altLang="zh-TW" dirty="0" smtClean="0"/>
              <a:t>(RP.L2-3.5.1)</a:t>
            </a:r>
            <a:r>
              <a:rPr lang="zh-TW" altLang="en-US" dirty="0" smtClean="0"/>
              <a:t>、情境感知 </a:t>
            </a:r>
            <a:r>
              <a:rPr lang="en-US" altLang="zh-TW" dirty="0" smtClean="0"/>
              <a:t>(SA.L2-3.14.1) → </a:t>
            </a:r>
            <a:r>
              <a:rPr lang="zh-TW" altLang="en-US" dirty="0" smtClean="0"/>
              <a:t>減少停機時間。</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14</a:t>
            </a:fld>
            <a:endParaRPr lang="en-US" altLang="zh-TW"/>
          </a:p>
        </p:txBody>
      </p:sp>
    </p:spTree>
    <p:extLst>
      <p:ext uri="{BB962C8B-B14F-4D97-AF65-F5344CB8AC3E}">
        <p14:creationId xmlns:p14="http://schemas.microsoft.com/office/powerpoint/2010/main" val="1796094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研究限制 </a:t>
            </a:r>
            <a:r>
              <a:rPr lang="en-US" altLang="zh-TW" b="1" dirty="0" smtClean="0"/>
              <a:t>(Limitations)</a:t>
            </a:r>
          </a:p>
          <a:p>
            <a:r>
              <a:rPr lang="zh-TW" altLang="en-US" b="1" dirty="0" smtClean="0"/>
              <a:t>代表性有限</a:t>
            </a:r>
            <a:r>
              <a:rPr lang="zh-TW" altLang="en-US" dirty="0" smtClean="0"/>
              <a:t>：僅少數案例，未涵蓋整個醫療產業多樣性。</a:t>
            </a:r>
          </a:p>
          <a:p>
            <a:r>
              <a:rPr lang="zh-TW" altLang="en-US" b="1" dirty="0" smtClean="0"/>
              <a:t>偏重質性</a:t>
            </a:r>
            <a:r>
              <a:rPr lang="zh-TW" altLang="en-US" dirty="0" smtClean="0"/>
              <a:t>：缺乏量化數據來驗證成效。</a:t>
            </a:r>
          </a:p>
          <a:p>
            <a:r>
              <a:rPr lang="zh-TW" altLang="en-US" b="1" dirty="0" smtClean="0"/>
              <a:t>地域限制</a:t>
            </a:r>
            <a:r>
              <a:rPr lang="zh-TW" altLang="en-US" dirty="0" smtClean="0"/>
              <a:t>：僅聚焦於美國框架（</a:t>
            </a:r>
            <a:r>
              <a:rPr lang="en-US" altLang="zh-TW" dirty="0" smtClean="0"/>
              <a:t>HIPAA</a:t>
            </a:r>
            <a:r>
              <a:rPr lang="zh-TW" altLang="en-US" dirty="0" smtClean="0"/>
              <a:t>、</a:t>
            </a:r>
            <a:r>
              <a:rPr lang="en-US" altLang="zh-TW" dirty="0" smtClean="0"/>
              <a:t>CMMC</a:t>
            </a:r>
            <a:r>
              <a:rPr lang="zh-TW" altLang="en-US" dirty="0" smtClean="0"/>
              <a:t>），國際適用性有限。</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15</a:t>
            </a:fld>
            <a:endParaRPr lang="en-US" altLang="zh-TW"/>
          </a:p>
        </p:txBody>
      </p:sp>
    </p:spTree>
    <p:extLst>
      <p:ext uri="{BB962C8B-B14F-4D97-AF65-F5344CB8AC3E}">
        <p14:creationId xmlns:p14="http://schemas.microsoft.com/office/powerpoint/2010/main" val="15984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HIPAA </a:t>
            </a:r>
            <a:r>
              <a:rPr lang="zh-TW" altLang="en-US" b="1" dirty="0" smtClean="0"/>
              <a:t>與 </a:t>
            </a:r>
            <a:r>
              <a:rPr lang="en-US" altLang="zh-TW" b="1" dirty="0" smtClean="0"/>
              <a:t>CMMC </a:t>
            </a:r>
            <a:r>
              <a:rPr lang="zh-TW" altLang="en-US" b="1" dirty="0" smtClean="0"/>
              <a:t>的重疊 </a:t>
            </a:r>
            <a:r>
              <a:rPr lang="en-US" altLang="zh-TW" b="1" dirty="0" smtClean="0"/>
              <a:t>(Overlap)</a:t>
            </a:r>
          </a:p>
          <a:p>
            <a:r>
              <a:rPr lang="zh-TW" altLang="en-US" b="1" dirty="0" smtClean="0"/>
              <a:t>存取控制 </a:t>
            </a:r>
            <a:r>
              <a:rPr lang="en-US" altLang="zh-TW" b="1" dirty="0" smtClean="0"/>
              <a:t>(Access Control)</a:t>
            </a:r>
            <a:r>
              <a:rPr lang="zh-TW" altLang="en-US" dirty="0" smtClean="0"/>
              <a:t>：皆強調角色基礎授權，</a:t>
            </a:r>
            <a:r>
              <a:rPr lang="en-US" altLang="zh-TW" dirty="0" smtClean="0"/>
              <a:t>CMMC </a:t>
            </a:r>
            <a:r>
              <a:rPr lang="zh-TW" altLang="en-US" dirty="0" smtClean="0"/>
              <a:t>強制 </a:t>
            </a:r>
            <a:r>
              <a:rPr lang="zh-TW" altLang="en-US" b="1" dirty="0" smtClean="0"/>
              <a:t>多因素驗證 </a:t>
            </a:r>
            <a:r>
              <a:rPr lang="en-US" altLang="zh-TW" b="1" smtClean="0"/>
              <a:t>Multi-Factor Authentication (</a:t>
            </a:r>
            <a:r>
              <a:rPr lang="en-US" altLang="zh-TW" b="1" dirty="0" smtClean="0"/>
              <a:t>MFA)</a:t>
            </a:r>
            <a:r>
              <a:rPr lang="zh-TW" altLang="en-US" dirty="0" smtClean="0"/>
              <a:t>。</a:t>
            </a:r>
          </a:p>
          <a:p>
            <a:r>
              <a:rPr lang="zh-TW" altLang="en-US" b="1" dirty="0" smtClean="0"/>
              <a:t>事件回應 </a:t>
            </a:r>
            <a:r>
              <a:rPr lang="en-US" altLang="zh-TW" b="1" dirty="0" smtClean="0"/>
              <a:t>(Incident Response)</a:t>
            </a:r>
            <a:r>
              <a:rPr lang="zh-TW" altLang="en-US" dirty="0" smtClean="0"/>
              <a:t>：皆要求事件偵測與回應，</a:t>
            </a:r>
            <a:r>
              <a:rPr lang="en-US" altLang="zh-TW" dirty="0" smtClean="0"/>
              <a:t>CMMC </a:t>
            </a:r>
            <a:r>
              <a:rPr lang="zh-TW" altLang="en-US" dirty="0" smtClean="0"/>
              <a:t>更進一步要求 </a:t>
            </a:r>
            <a:r>
              <a:rPr lang="zh-TW" altLang="en-US" b="1" dirty="0" smtClean="0"/>
              <a:t>定期測試與追蹤</a:t>
            </a:r>
            <a:r>
              <a:rPr lang="zh-TW" altLang="en-US" dirty="0" smtClean="0"/>
              <a:t>。</a:t>
            </a:r>
          </a:p>
          <a:p>
            <a:r>
              <a:rPr lang="zh-TW" altLang="en-US" b="1" dirty="0" smtClean="0"/>
              <a:t>資料加密 </a:t>
            </a:r>
            <a:r>
              <a:rPr lang="en-US" altLang="zh-TW" b="1" dirty="0" smtClean="0"/>
              <a:t>(Data Encryption)</a:t>
            </a:r>
            <a:r>
              <a:rPr lang="zh-TW" altLang="en-US" dirty="0" smtClean="0"/>
              <a:t>：兩者皆要求 </a:t>
            </a:r>
            <a:r>
              <a:rPr lang="zh-TW" altLang="en-US" b="1" dirty="0" smtClean="0"/>
              <a:t>傳輸與儲存加密</a:t>
            </a:r>
            <a:r>
              <a:rPr lang="zh-TW" altLang="en-US" dirty="0" smtClean="0"/>
              <a:t>。</a:t>
            </a:r>
          </a:p>
          <a:p>
            <a:r>
              <a:rPr lang="zh-TW" altLang="en-US" b="1" dirty="0" smtClean="0"/>
              <a:t>稽核控制 </a:t>
            </a:r>
            <a:r>
              <a:rPr lang="en-US" altLang="zh-TW" b="1" dirty="0" smtClean="0"/>
              <a:t>(Audit Controls)</a:t>
            </a:r>
            <a:r>
              <a:rPr lang="zh-TW" altLang="en-US" dirty="0" smtClean="0"/>
              <a:t>：皆需維護與檢查稽核紀錄，</a:t>
            </a:r>
            <a:r>
              <a:rPr lang="en-US" altLang="zh-TW" dirty="0" smtClean="0"/>
              <a:t>CMMC </a:t>
            </a:r>
            <a:r>
              <a:rPr lang="zh-TW" altLang="en-US" dirty="0" smtClean="0"/>
              <a:t>更規範 </a:t>
            </a:r>
            <a:r>
              <a:rPr lang="zh-TW" altLang="en-US" b="1" dirty="0" smtClean="0"/>
              <a:t>完整性與保存策略</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16</a:t>
            </a:fld>
            <a:endParaRPr lang="en-US" altLang="zh-TW"/>
          </a:p>
        </p:txBody>
      </p:sp>
    </p:spTree>
    <p:extLst>
      <p:ext uri="{BB962C8B-B14F-4D97-AF65-F5344CB8AC3E}">
        <p14:creationId xmlns:p14="http://schemas.microsoft.com/office/powerpoint/2010/main" val="7129900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CMMC </a:t>
            </a:r>
            <a:r>
              <a:rPr lang="zh-TW" altLang="en-US" b="1" dirty="0" smtClean="0"/>
              <a:t>補足 </a:t>
            </a:r>
            <a:r>
              <a:rPr lang="en-US" altLang="zh-TW" b="1" dirty="0" smtClean="0"/>
              <a:t>HIPAA </a:t>
            </a:r>
            <a:r>
              <a:rPr lang="zh-TW" altLang="en-US" b="1" dirty="0" smtClean="0"/>
              <a:t>的缺口 </a:t>
            </a:r>
            <a:r>
              <a:rPr lang="en-US" altLang="zh-TW" b="1" dirty="0" smtClean="0"/>
              <a:t>(Gaps Addressed)</a:t>
            </a:r>
          </a:p>
          <a:p>
            <a:r>
              <a:rPr lang="zh-TW" altLang="en-US" b="1" dirty="0" smtClean="0"/>
              <a:t>供應鏈風險管理 </a:t>
            </a:r>
            <a:r>
              <a:rPr lang="en-US" altLang="zh-TW" b="1" dirty="0" smtClean="0"/>
              <a:t>(SR.L2-3.11.1)</a:t>
            </a:r>
            <a:r>
              <a:rPr lang="zh-TW" altLang="en-US" dirty="0" smtClean="0"/>
              <a:t>：</a:t>
            </a:r>
            <a:r>
              <a:rPr lang="en-US" altLang="zh-TW" dirty="0" smtClean="0"/>
              <a:t>CMMC </a:t>
            </a:r>
            <a:r>
              <a:rPr lang="zh-TW" altLang="en-US" dirty="0" smtClean="0"/>
              <a:t>補足 </a:t>
            </a:r>
            <a:r>
              <a:rPr lang="en-US" altLang="zh-TW" dirty="0" smtClean="0"/>
              <a:t>HIPAA </a:t>
            </a:r>
            <a:r>
              <a:rPr lang="zh-TW" altLang="en-US" dirty="0" smtClean="0"/>
              <a:t>未涵蓋的第三方風險。</a:t>
            </a:r>
          </a:p>
          <a:p>
            <a:r>
              <a:rPr lang="zh-TW" altLang="en-US" b="1" dirty="0" smtClean="0"/>
              <a:t>資產管理 </a:t>
            </a:r>
            <a:r>
              <a:rPr lang="en-US" altLang="zh-TW" b="1" dirty="0" smtClean="0"/>
              <a:t>(AM.L2-3.1.1)</a:t>
            </a:r>
            <a:r>
              <a:rPr lang="zh-TW" altLang="en-US" dirty="0" smtClean="0"/>
              <a:t>：建立完整 </a:t>
            </a:r>
            <a:r>
              <a:rPr lang="en-US" altLang="zh-TW" dirty="0" smtClean="0"/>
              <a:t>IT </a:t>
            </a:r>
            <a:r>
              <a:rPr lang="zh-TW" altLang="en-US" dirty="0" smtClean="0"/>
              <a:t>資產清單，強化可見性與管控。</a:t>
            </a:r>
          </a:p>
          <a:p>
            <a:r>
              <a:rPr lang="zh-TW" altLang="en-US" b="1" dirty="0" smtClean="0"/>
              <a:t>情境感知 </a:t>
            </a:r>
            <a:r>
              <a:rPr lang="en-US" altLang="zh-TW" b="1" dirty="0" smtClean="0"/>
              <a:t>(SA.L2-3.14.1)</a:t>
            </a:r>
            <a:r>
              <a:rPr lang="zh-TW" altLang="en-US" dirty="0" smtClean="0"/>
              <a:t>：利用威脅情報，提前預防新型攻擊。</a:t>
            </a:r>
          </a:p>
          <a:p>
            <a:r>
              <a:rPr lang="zh-TW" altLang="en-US" b="1" dirty="0" smtClean="0"/>
              <a:t>組態管理 </a:t>
            </a:r>
            <a:r>
              <a:rPr lang="en-US" altLang="zh-TW" b="1" dirty="0" smtClean="0"/>
              <a:t>(CM.L2-3.4.1)</a:t>
            </a:r>
            <a:r>
              <a:rPr lang="zh-TW" altLang="en-US" dirty="0" smtClean="0"/>
              <a:t>：要求基準組態，避免錯誤設定。</a:t>
            </a:r>
          </a:p>
          <a:p>
            <a:r>
              <a:rPr lang="zh-TW" altLang="en-US" b="1" dirty="0" smtClean="0"/>
              <a:t>復原計畫 </a:t>
            </a:r>
            <a:r>
              <a:rPr lang="en-US" altLang="zh-TW" b="1" dirty="0" smtClean="0"/>
              <a:t>(RP.L2-3.5.1)</a:t>
            </a:r>
            <a:r>
              <a:rPr lang="zh-TW" altLang="en-US" dirty="0" smtClean="0"/>
              <a:t>：強制規劃、測試、更新復原計畫，保障業務持續。</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17</a:t>
            </a:fld>
            <a:endParaRPr lang="en-US" altLang="zh-TW"/>
          </a:p>
        </p:txBody>
      </p:sp>
    </p:spTree>
    <p:extLst>
      <p:ext uri="{BB962C8B-B14F-4D97-AF65-F5344CB8AC3E}">
        <p14:creationId xmlns:p14="http://schemas.microsoft.com/office/powerpoint/2010/main" val="35306923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案例研究成果 </a:t>
            </a:r>
            <a:r>
              <a:rPr lang="en-US" altLang="zh-TW" b="1" dirty="0" smtClean="0"/>
              <a:t>(Case Studies Outcomes)</a:t>
            </a:r>
          </a:p>
          <a:p>
            <a:r>
              <a:rPr lang="en-US" altLang="zh-TW" b="1" dirty="0" err="1" smtClean="0"/>
              <a:t>Christus</a:t>
            </a:r>
            <a:r>
              <a:rPr lang="en-US" altLang="zh-TW" b="1" dirty="0" smtClean="0"/>
              <a:t> Health</a:t>
            </a:r>
            <a:endParaRPr lang="zh-TW" altLang="en-US" dirty="0" smtClean="0"/>
          </a:p>
          <a:p>
            <a:pPr lvl="1"/>
            <a:r>
              <a:rPr lang="zh-TW" altLang="en-US" dirty="0" smtClean="0"/>
              <a:t>實施：供應鏈風險管理、情境感知。</a:t>
            </a:r>
          </a:p>
          <a:p>
            <a:pPr lvl="1"/>
            <a:r>
              <a:rPr lang="zh-TW" altLang="en-US" dirty="0" smtClean="0"/>
              <a:t>成果：提升威脅預警與緩解能力，降低事件數與嚴重度。</a:t>
            </a:r>
          </a:p>
          <a:p>
            <a:r>
              <a:rPr lang="en-US" altLang="zh-TW" b="1" dirty="0" smtClean="0"/>
              <a:t>Lloyd F. Moss Free Clinic</a:t>
            </a:r>
            <a:endParaRPr lang="zh-TW" altLang="en-US" dirty="0" smtClean="0"/>
          </a:p>
          <a:p>
            <a:pPr lvl="1"/>
            <a:r>
              <a:rPr lang="zh-TW" altLang="en-US" dirty="0" smtClean="0"/>
              <a:t>實施：基本控制（資產管理、存取控制）。</a:t>
            </a:r>
          </a:p>
          <a:p>
            <a:pPr lvl="1"/>
            <a:r>
              <a:rPr lang="zh-TW" altLang="en-US" dirty="0" smtClean="0"/>
              <a:t>成果：提升資安衛生，兼顧低成本與威脅偵測能力。</a:t>
            </a:r>
          </a:p>
          <a:p>
            <a:r>
              <a:rPr lang="zh-TW" altLang="en-US" b="1" dirty="0" smtClean="0"/>
              <a:t>準備 </a:t>
            </a:r>
            <a:r>
              <a:rPr lang="en-US" altLang="zh-TW" b="1" dirty="0" err="1" smtClean="0"/>
              <a:t>DoD</a:t>
            </a:r>
            <a:r>
              <a:rPr lang="en-US" altLang="zh-TW" b="1" dirty="0" smtClean="0"/>
              <a:t> </a:t>
            </a:r>
            <a:r>
              <a:rPr lang="zh-TW" altLang="en-US" b="1" dirty="0" smtClean="0"/>
              <a:t>規範的醫療機構</a:t>
            </a:r>
            <a:endParaRPr lang="zh-TW" altLang="en-US" dirty="0" smtClean="0"/>
          </a:p>
          <a:p>
            <a:pPr lvl="1"/>
            <a:r>
              <a:rPr lang="zh-TW" altLang="en-US" dirty="0" smtClean="0"/>
              <a:t>實施：對齊 </a:t>
            </a:r>
            <a:r>
              <a:rPr lang="en-US" altLang="zh-TW" dirty="0" smtClean="0"/>
              <a:t>CMMC </a:t>
            </a:r>
            <a:r>
              <a:rPr lang="zh-TW" altLang="en-US" dirty="0" smtClean="0"/>
              <a:t>要求，符合國防部合約需求。</a:t>
            </a:r>
          </a:p>
          <a:p>
            <a:pPr lvl="1"/>
            <a:r>
              <a:rPr lang="zh-TW" altLang="en-US" dirty="0" smtClean="0"/>
              <a:t>成果：簡化合規流程，提升營運安全性。</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18</a:t>
            </a:fld>
            <a:endParaRPr lang="en-US" altLang="zh-TW"/>
          </a:p>
        </p:txBody>
      </p:sp>
    </p:spTree>
    <p:extLst>
      <p:ext uri="{BB962C8B-B14F-4D97-AF65-F5344CB8AC3E}">
        <p14:creationId xmlns:p14="http://schemas.microsoft.com/office/powerpoint/2010/main" val="24615966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導入挑戰 </a:t>
            </a:r>
            <a:r>
              <a:rPr lang="en-US" altLang="zh-TW" b="1" dirty="0" smtClean="0"/>
              <a:t>(Challenges)</a:t>
            </a:r>
          </a:p>
          <a:p>
            <a:r>
              <a:rPr lang="zh-TW" altLang="en-US" b="1" dirty="0" smtClean="0"/>
              <a:t>資源限制</a:t>
            </a:r>
            <a:r>
              <a:rPr lang="zh-TW" altLang="en-US" dirty="0" smtClean="0"/>
              <a:t>：小型機構難以負擔進階控制成本。</a:t>
            </a:r>
          </a:p>
          <a:p>
            <a:r>
              <a:rPr lang="zh-TW" altLang="en-US" b="1" dirty="0" smtClean="0"/>
              <a:t>法規重疊</a:t>
            </a:r>
            <a:r>
              <a:rPr lang="zh-TW" altLang="en-US" dirty="0" smtClean="0"/>
              <a:t>：</a:t>
            </a:r>
            <a:r>
              <a:rPr lang="en-US" altLang="zh-TW" dirty="0" smtClean="0"/>
              <a:t>HIPAA </a:t>
            </a:r>
            <a:r>
              <a:rPr lang="zh-TW" altLang="en-US" dirty="0" smtClean="0"/>
              <a:t>與 </a:t>
            </a:r>
            <a:r>
              <a:rPr lang="en-US" altLang="zh-TW" dirty="0" smtClean="0"/>
              <a:t>CMMC </a:t>
            </a:r>
            <a:r>
              <a:rPr lang="zh-TW" altLang="en-US" dirty="0" smtClean="0"/>
              <a:t>對齊耗時且需專業人力。</a:t>
            </a:r>
          </a:p>
          <a:p>
            <a:r>
              <a:rPr lang="zh-TW" altLang="en-US" b="1" dirty="0" smtClean="0"/>
              <a:t>文化抗拒</a:t>
            </a:r>
            <a:r>
              <a:rPr lang="zh-TW" altLang="en-US" dirty="0" smtClean="0"/>
              <a:t>：員工抗拒新規範，需強化教育訓練。</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19</a:t>
            </a:fld>
            <a:endParaRPr lang="en-US" altLang="zh-TW"/>
          </a:p>
        </p:txBody>
      </p:sp>
    </p:spTree>
    <p:extLst>
      <p:ext uri="{BB962C8B-B14F-4D97-AF65-F5344CB8AC3E}">
        <p14:creationId xmlns:p14="http://schemas.microsoft.com/office/powerpoint/2010/main" val="33183850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引言</a:t>
            </a:r>
          </a:p>
          <a:p>
            <a:r>
              <a:rPr lang="zh-TW" altLang="en-US" dirty="0" smtClean="0"/>
              <a:t>文獻綜述</a:t>
            </a:r>
          </a:p>
          <a:p>
            <a:r>
              <a:rPr lang="zh-TW" altLang="en-US" dirty="0" smtClean="0"/>
              <a:t>方法論</a:t>
            </a:r>
          </a:p>
          <a:p>
            <a:r>
              <a:rPr lang="zh-TW" altLang="en-US" dirty="0" smtClean="0"/>
              <a:t>結果</a:t>
            </a:r>
          </a:p>
          <a:p>
            <a:r>
              <a:rPr lang="zh-TW" altLang="en-US" dirty="0" smtClean="0"/>
              <a:t>討論</a:t>
            </a:r>
          </a:p>
          <a:p>
            <a:r>
              <a:rPr lang="zh-TW" altLang="en-US" dirty="0" smtClean="0"/>
              <a:t>結論</a:t>
            </a:r>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a:t>
            </a:fld>
            <a:endParaRPr lang="en-US" altLang="zh-TW"/>
          </a:p>
        </p:txBody>
      </p:sp>
    </p:spTree>
    <p:extLst>
      <p:ext uri="{BB962C8B-B14F-4D97-AF65-F5344CB8AC3E}">
        <p14:creationId xmlns:p14="http://schemas.microsoft.com/office/powerpoint/2010/main" val="41173099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可量化效益 </a:t>
            </a:r>
            <a:r>
              <a:rPr lang="en-US" altLang="zh-TW" b="1" dirty="0" smtClean="0"/>
              <a:t>(Quantitative Benefits)</a:t>
            </a:r>
          </a:p>
          <a:p>
            <a:r>
              <a:rPr lang="zh-TW" altLang="en-US" b="1" dirty="0" smtClean="0"/>
              <a:t>事件減少</a:t>
            </a:r>
            <a:r>
              <a:rPr lang="zh-TW" altLang="en-US" dirty="0" smtClean="0"/>
              <a:t>：資安事件下降 </a:t>
            </a:r>
            <a:r>
              <a:rPr lang="en-US" altLang="zh-TW" b="1" dirty="0" smtClean="0"/>
              <a:t>30–40%</a:t>
            </a:r>
            <a:r>
              <a:rPr lang="zh-TW" altLang="en-US" dirty="0" smtClean="0"/>
              <a:t>。</a:t>
            </a:r>
          </a:p>
          <a:p>
            <a:r>
              <a:rPr lang="zh-TW" altLang="en-US" b="1" dirty="0" smtClean="0"/>
              <a:t>合規效率</a:t>
            </a:r>
            <a:r>
              <a:rPr lang="zh-TW" altLang="en-US" dirty="0" smtClean="0"/>
              <a:t>：稽核準備時間減少 </a:t>
            </a:r>
            <a:r>
              <a:rPr lang="zh-TW" altLang="en-US" b="1" dirty="0" smtClean="0"/>
              <a:t>約 </a:t>
            </a:r>
            <a:r>
              <a:rPr lang="en-US" altLang="zh-TW" b="1" dirty="0" smtClean="0"/>
              <a:t>25%</a:t>
            </a:r>
            <a:r>
              <a:rPr lang="zh-TW" altLang="en-US" dirty="0" smtClean="0"/>
              <a:t>。</a:t>
            </a:r>
          </a:p>
          <a:p>
            <a:r>
              <a:rPr lang="zh-TW" altLang="en-US" b="1" dirty="0" smtClean="0"/>
              <a:t>營運持續性</a:t>
            </a:r>
            <a:r>
              <a:rPr lang="zh-TW" altLang="en-US" dirty="0" smtClean="0"/>
              <a:t>：停機時間縮短 </a:t>
            </a:r>
            <a:r>
              <a:rPr lang="zh-TW" altLang="en-US" b="1" dirty="0" smtClean="0"/>
              <a:t>高達 </a:t>
            </a:r>
            <a:r>
              <a:rPr lang="en-US" altLang="zh-TW" b="1" dirty="0" smtClean="0"/>
              <a:t>50%</a:t>
            </a:r>
            <a:r>
              <a:rPr lang="zh-TW" altLang="en-US" dirty="0" smtClean="0"/>
              <a:t>，病患照護不中斷。</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20</a:t>
            </a:fld>
            <a:endParaRPr lang="en-US" altLang="zh-TW"/>
          </a:p>
        </p:txBody>
      </p:sp>
    </p:spTree>
    <p:extLst>
      <p:ext uri="{BB962C8B-B14F-4D97-AF65-F5344CB8AC3E}">
        <p14:creationId xmlns:p14="http://schemas.microsoft.com/office/powerpoint/2010/main" val="22978098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提升資安韌性 </a:t>
            </a:r>
            <a:r>
              <a:rPr lang="en-US" altLang="zh-TW" b="1" dirty="0" smtClean="0"/>
              <a:t>(Enhancing </a:t>
            </a:r>
            <a:r>
              <a:rPr lang="en-US" altLang="zh-TW" b="1" dirty="0" err="1" smtClean="0"/>
              <a:t>Cybersecurity</a:t>
            </a:r>
            <a:r>
              <a:rPr lang="en-US" altLang="zh-TW" b="1" dirty="0" smtClean="0"/>
              <a:t> Resilience)</a:t>
            </a:r>
          </a:p>
          <a:p>
            <a:r>
              <a:rPr lang="zh-TW" altLang="en-US" b="1" dirty="0" smtClean="0"/>
              <a:t>主動風險管理</a:t>
            </a:r>
            <a:r>
              <a:rPr lang="zh-TW" altLang="en-US" dirty="0" smtClean="0"/>
              <a:t>：</a:t>
            </a:r>
            <a:r>
              <a:rPr lang="en-US" altLang="zh-TW" dirty="0" smtClean="0"/>
              <a:t>CMMC </a:t>
            </a:r>
            <a:r>
              <a:rPr lang="zh-TW" altLang="en-US" dirty="0" smtClean="0"/>
              <a:t>提供情境感知（</a:t>
            </a:r>
            <a:r>
              <a:rPr lang="en-US" altLang="zh-TW" dirty="0" smtClean="0"/>
              <a:t>SA.L2-3.14.1</a:t>
            </a:r>
            <a:r>
              <a:rPr lang="zh-TW" altLang="en-US" dirty="0" smtClean="0"/>
              <a:t>），可提前預測、識別並化解威脅。</a:t>
            </a:r>
          </a:p>
          <a:p>
            <a:r>
              <a:rPr lang="zh-TW" altLang="en-US" b="1" dirty="0" smtClean="0"/>
              <a:t>營運持續性</a:t>
            </a:r>
            <a:r>
              <a:rPr lang="zh-TW" altLang="en-US" dirty="0" smtClean="0"/>
              <a:t>：復原計畫（</a:t>
            </a:r>
            <a:r>
              <a:rPr lang="en-US" altLang="zh-TW" dirty="0" smtClean="0"/>
              <a:t>RP.L2-3.5.1</a:t>
            </a:r>
            <a:r>
              <a:rPr lang="zh-TW" altLang="en-US" dirty="0" smtClean="0"/>
              <a:t>）確保醫療服務不中斷。</a:t>
            </a:r>
          </a:p>
          <a:p>
            <a:r>
              <a:rPr lang="zh-TW" altLang="en-US" b="1" dirty="0" smtClean="0"/>
              <a:t>供應鏈管理</a:t>
            </a:r>
            <a:r>
              <a:rPr lang="zh-TW" altLang="en-US" dirty="0" smtClean="0"/>
              <a:t>：強化第三方廠商資安標準，減少外部風險。</a:t>
            </a:r>
          </a:p>
          <a:p>
            <a:r>
              <a:rPr lang="zh-TW" altLang="en-US" b="1" dirty="0" smtClean="0"/>
              <a:t>稽核強化</a:t>
            </a:r>
            <a:r>
              <a:rPr lang="zh-TW" altLang="en-US" dirty="0" smtClean="0"/>
              <a:t>：更詳細的稽核控制（</a:t>
            </a:r>
            <a:r>
              <a:rPr lang="en-US" altLang="zh-TW" dirty="0" smtClean="0"/>
              <a:t>AU.L2-3.3.9</a:t>
            </a:r>
            <a:r>
              <a:rPr lang="zh-TW" altLang="en-US" dirty="0" smtClean="0"/>
              <a:t>）提升可見性與問責性。</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21</a:t>
            </a:fld>
            <a:endParaRPr lang="en-US" altLang="zh-TW"/>
          </a:p>
        </p:txBody>
      </p:sp>
    </p:spTree>
    <p:extLst>
      <p:ext uri="{BB962C8B-B14F-4D97-AF65-F5344CB8AC3E}">
        <p14:creationId xmlns:p14="http://schemas.microsoft.com/office/powerpoint/2010/main" val="2206010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補足 </a:t>
            </a:r>
            <a:r>
              <a:rPr lang="en-US" altLang="zh-TW" b="1" dirty="0" smtClean="0"/>
              <a:t>HIPAA </a:t>
            </a:r>
            <a:r>
              <a:rPr lang="zh-TW" altLang="en-US" b="1" dirty="0" smtClean="0"/>
              <a:t>的不足 </a:t>
            </a:r>
            <a:r>
              <a:rPr lang="en-US" altLang="zh-TW" b="1" dirty="0" smtClean="0"/>
              <a:t>(Addressing HIPAA’s Limitations)</a:t>
            </a:r>
          </a:p>
          <a:p>
            <a:r>
              <a:rPr lang="zh-TW" altLang="en-US" b="1" dirty="0" smtClean="0"/>
              <a:t>資產管理缺口</a:t>
            </a:r>
            <a:r>
              <a:rPr lang="zh-TW" altLang="en-US" dirty="0" smtClean="0"/>
              <a:t>：</a:t>
            </a:r>
            <a:r>
              <a:rPr lang="en-US" altLang="zh-TW" dirty="0" smtClean="0"/>
              <a:t>CMMC </a:t>
            </a:r>
            <a:r>
              <a:rPr lang="zh-TW" altLang="en-US" dirty="0" smtClean="0"/>
              <a:t>要求完整 </a:t>
            </a:r>
            <a:r>
              <a:rPr lang="en-US" altLang="zh-TW" dirty="0" smtClean="0"/>
              <a:t>IT </a:t>
            </a:r>
            <a:r>
              <a:rPr lang="zh-TW" altLang="en-US" dirty="0" smtClean="0"/>
              <a:t>資產清單（</a:t>
            </a:r>
            <a:r>
              <a:rPr lang="en-US" altLang="zh-TW" dirty="0" smtClean="0"/>
              <a:t>AM.L2-3.1.1</a:t>
            </a:r>
            <a:r>
              <a:rPr lang="zh-TW" altLang="en-US" dirty="0" smtClean="0"/>
              <a:t>），</a:t>
            </a:r>
            <a:r>
              <a:rPr lang="en-US" altLang="zh-TW" dirty="0" smtClean="0"/>
              <a:t>HIPAA </a:t>
            </a:r>
            <a:r>
              <a:rPr lang="zh-TW" altLang="en-US" dirty="0" smtClean="0"/>
              <a:t>未規範。</a:t>
            </a:r>
          </a:p>
          <a:p>
            <a:r>
              <a:rPr lang="zh-TW" altLang="en-US" b="1" dirty="0" smtClean="0"/>
              <a:t>基準組態</a:t>
            </a:r>
            <a:r>
              <a:rPr lang="zh-TW" altLang="en-US" dirty="0" smtClean="0"/>
              <a:t>：</a:t>
            </a:r>
            <a:r>
              <a:rPr lang="en-US" altLang="zh-TW" dirty="0" smtClean="0"/>
              <a:t>CMMC </a:t>
            </a:r>
            <a:r>
              <a:rPr lang="zh-TW" altLang="en-US" dirty="0" smtClean="0"/>
              <a:t>要求建立 </a:t>
            </a:r>
            <a:r>
              <a:rPr lang="en-US" altLang="zh-TW" dirty="0" smtClean="0"/>
              <a:t>baseline</a:t>
            </a:r>
            <a:r>
              <a:rPr lang="zh-TW" altLang="en-US" dirty="0" smtClean="0"/>
              <a:t>，避免設定錯誤；</a:t>
            </a:r>
            <a:r>
              <a:rPr lang="en-US" altLang="zh-TW" dirty="0" smtClean="0"/>
              <a:t>HIPAA </a:t>
            </a:r>
            <a:r>
              <a:rPr lang="zh-TW" altLang="en-US" dirty="0" smtClean="0"/>
              <a:t>無此規範。</a:t>
            </a:r>
          </a:p>
          <a:p>
            <a:r>
              <a:rPr lang="zh-TW" altLang="en-US" b="1" dirty="0" smtClean="0"/>
              <a:t>威脅情報</a:t>
            </a:r>
            <a:r>
              <a:rPr lang="zh-TW" altLang="en-US" dirty="0" smtClean="0"/>
              <a:t>：</a:t>
            </a:r>
            <a:r>
              <a:rPr lang="en-US" altLang="zh-TW" dirty="0" smtClean="0"/>
              <a:t>HIPAA </a:t>
            </a:r>
            <a:r>
              <a:rPr lang="zh-TW" altLang="en-US" dirty="0" smtClean="0"/>
              <a:t>缺乏即時威脅情報，</a:t>
            </a:r>
            <a:r>
              <a:rPr lang="en-US" altLang="zh-TW" dirty="0" smtClean="0"/>
              <a:t>CMMC </a:t>
            </a:r>
            <a:r>
              <a:rPr lang="zh-TW" altLang="en-US" dirty="0" smtClean="0"/>
              <a:t>提供情境感知能力。</a:t>
            </a:r>
          </a:p>
          <a:p>
            <a:r>
              <a:rPr lang="zh-TW" altLang="en-US" b="1" dirty="0" smtClean="0"/>
              <a:t>供應鏈管理</a:t>
            </a:r>
            <a:r>
              <a:rPr lang="zh-TW" altLang="en-US" dirty="0" smtClean="0"/>
              <a:t>：</a:t>
            </a:r>
            <a:r>
              <a:rPr lang="en-US" altLang="zh-TW" dirty="0" smtClean="0"/>
              <a:t>HIPAA </a:t>
            </a:r>
            <a:r>
              <a:rPr lang="zh-TW" altLang="en-US" dirty="0" smtClean="0"/>
              <a:t>僅要求 </a:t>
            </a:r>
            <a:r>
              <a:rPr lang="en-US" altLang="zh-TW" dirty="0" smtClean="0"/>
              <a:t>BAA</a:t>
            </a:r>
            <a:r>
              <a:rPr lang="zh-TW" altLang="en-US" dirty="0" smtClean="0"/>
              <a:t>，</a:t>
            </a:r>
            <a:r>
              <a:rPr lang="en-US" altLang="zh-TW" dirty="0" smtClean="0"/>
              <a:t>CMMC </a:t>
            </a:r>
            <a:r>
              <a:rPr lang="zh-TW" altLang="en-US" dirty="0" smtClean="0"/>
              <a:t>則有完整的供應鏈安全規範。</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22</a:t>
            </a:fld>
            <a:endParaRPr lang="en-US" altLang="zh-TW"/>
          </a:p>
        </p:txBody>
      </p:sp>
    </p:spTree>
    <p:extLst>
      <p:ext uri="{BB962C8B-B14F-4D97-AF65-F5344CB8AC3E}">
        <p14:creationId xmlns:p14="http://schemas.microsoft.com/office/powerpoint/2010/main" val="11894932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導入挑戰 </a:t>
            </a:r>
            <a:r>
              <a:rPr lang="en-US" altLang="zh-TW" b="1" dirty="0" smtClean="0"/>
              <a:t>(Challenges in Implementation)</a:t>
            </a:r>
          </a:p>
          <a:p>
            <a:r>
              <a:rPr lang="zh-TW" altLang="en-US" b="1" dirty="0" smtClean="0"/>
              <a:t>資源限制</a:t>
            </a:r>
            <a:r>
              <a:rPr lang="zh-TW" altLang="en-US" dirty="0" smtClean="0"/>
              <a:t>：小型機構缺乏財務與技術資源導入進階控制。</a:t>
            </a:r>
          </a:p>
          <a:p>
            <a:r>
              <a:rPr lang="zh-TW" altLang="en-US" b="1" dirty="0" smtClean="0"/>
              <a:t>法規重疊</a:t>
            </a:r>
            <a:r>
              <a:rPr lang="zh-TW" altLang="en-US" dirty="0" smtClean="0"/>
              <a:t>：</a:t>
            </a:r>
            <a:r>
              <a:rPr lang="en-US" altLang="zh-TW" dirty="0" smtClean="0"/>
              <a:t>HIPAA </a:t>
            </a:r>
            <a:r>
              <a:rPr lang="zh-TW" altLang="en-US" dirty="0" smtClean="0"/>
              <a:t>與 </a:t>
            </a:r>
            <a:r>
              <a:rPr lang="en-US" altLang="zh-TW" dirty="0" smtClean="0"/>
              <a:t>CMMC </a:t>
            </a:r>
            <a:r>
              <a:rPr lang="zh-TW" altLang="en-US" dirty="0" smtClean="0"/>
              <a:t>的整合複雜、耗時。</a:t>
            </a:r>
          </a:p>
          <a:p>
            <a:r>
              <a:rPr lang="zh-TW" altLang="en-US" b="1" dirty="0" smtClean="0"/>
              <a:t>人員適應性</a:t>
            </a:r>
            <a:r>
              <a:rPr lang="zh-TW" altLang="en-US" dirty="0" smtClean="0"/>
              <a:t>：員工抗拒新流程，需更多培訓。</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23</a:t>
            </a:fld>
            <a:endParaRPr lang="en-US" altLang="zh-TW"/>
          </a:p>
        </p:txBody>
      </p:sp>
    </p:spTree>
    <p:extLst>
      <p:ext uri="{BB962C8B-B14F-4D97-AF65-F5344CB8AC3E}">
        <p14:creationId xmlns:p14="http://schemas.microsoft.com/office/powerpoint/2010/main" val="1190506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策略建議 </a:t>
            </a:r>
            <a:r>
              <a:rPr lang="en-US" altLang="zh-TW" b="1" dirty="0" smtClean="0"/>
              <a:t>(Strategic Recommendations)</a:t>
            </a:r>
          </a:p>
          <a:p>
            <a:r>
              <a:rPr lang="zh-TW" altLang="en-US" b="1" dirty="0" smtClean="0"/>
              <a:t>分階段導入</a:t>
            </a:r>
            <a:r>
              <a:rPr lang="zh-TW" altLang="en-US" dirty="0" smtClean="0"/>
              <a:t>：先從與 </a:t>
            </a:r>
            <a:r>
              <a:rPr lang="en-US" altLang="zh-TW" dirty="0" smtClean="0"/>
              <a:t>HIPAA </a:t>
            </a:r>
            <a:r>
              <a:rPr lang="zh-TW" altLang="en-US" dirty="0" smtClean="0"/>
              <a:t>重疊度高的 </a:t>
            </a:r>
            <a:r>
              <a:rPr lang="en-US" altLang="zh-TW" dirty="0" smtClean="0"/>
              <a:t>CMMC </a:t>
            </a:r>
            <a:r>
              <a:rPr lang="zh-TW" altLang="en-US" dirty="0" smtClean="0"/>
              <a:t>基礎控制開始，再逐步擴展。</a:t>
            </a:r>
          </a:p>
          <a:p>
            <a:r>
              <a:rPr lang="zh-TW" altLang="en-US" b="1" dirty="0" smtClean="0"/>
              <a:t>善用自動化</a:t>
            </a:r>
            <a:r>
              <a:rPr lang="zh-TW" altLang="en-US" dirty="0" smtClean="0"/>
              <a:t>：自動化資產盤點、合規追蹤、威脅偵測，降低人力負擔。</a:t>
            </a:r>
          </a:p>
          <a:p>
            <a:r>
              <a:rPr lang="zh-TW" altLang="en-US" b="1" dirty="0" smtClean="0"/>
              <a:t>強化訓練</a:t>
            </a:r>
            <a:r>
              <a:rPr lang="zh-TW" altLang="en-US" dirty="0" smtClean="0"/>
              <a:t>：針對不同角色設計培訓課程，提升員工接受度。</a:t>
            </a:r>
          </a:p>
          <a:p>
            <a:r>
              <a:rPr lang="zh-TW" altLang="en-US" b="1" dirty="0" smtClean="0"/>
              <a:t>尋求外部專家</a:t>
            </a:r>
            <a:r>
              <a:rPr lang="zh-TW" altLang="en-US" dirty="0" smtClean="0"/>
              <a:t>：透過顧問或資安服務商，協助加速落地。</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24</a:t>
            </a:fld>
            <a:endParaRPr lang="en-US" altLang="zh-TW"/>
          </a:p>
        </p:txBody>
      </p:sp>
    </p:spTree>
    <p:extLst>
      <p:ext uri="{BB962C8B-B14F-4D97-AF65-F5344CB8AC3E}">
        <p14:creationId xmlns:p14="http://schemas.microsoft.com/office/powerpoint/2010/main" val="19837068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更廣泛的影響 </a:t>
            </a:r>
            <a:r>
              <a:rPr lang="en-US" altLang="zh-TW" b="1" dirty="0" smtClean="0"/>
              <a:t>(Broader Implications)</a:t>
            </a:r>
          </a:p>
          <a:p>
            <a:r>
              <a:rPr lang="zh-TW" altLang="en-US" b="1" dirty="0" smtClean="0"/>
              <a:t>推動數位轉型</a:t>
            </a:r>
            <a:r>
              <a:rPr lang="zh-TW" altLang="en-US" dirty="0" smtClean="0"/>
              <a:t>：</a:t>
            </a:r>
            <a:r>
              <a:rPr lang="en-US" altLang="zh-TW" dirty="0" smtClean="0"/>
              <a:t>CMMC </a:t>
            </a:r>
            <a:r>
              <a:rPr lang="zh-TW" altLang="en-US" dirty="0" smtClean="0"/>
              <a:t>確保遠距醫療、</a:t>
            </a:r>
            <a:r>
              <a:rPr lang="en-US" altLang="zh-TW" dirty="0" err="1" smtClean="0"/>
              <a:t>IoT</a:t>
            </a:r>
            <a:r>
              <a:rPr lang="zh-TW" altLang="en-US" dirty="0" smtClean="0"/>
              <a:t>、雲端等技術的安全落地。</a:t>
            </a:r>
          </a:p>
          <a:p>
            <a:r>
              <a:rPr lang="zh-TW" altLang="en-US" b="1" dirty="0" smtClean="0"/>
              <a:t>標準化資安實務</a:t>
            </a:r>
            <a:r>
              <a:rPr lang="zh-TW" altLang="en-US" dirty="0" smtClean="0"/>
              <a:t>：整合 </a:t>
            </a:r>
            <a:r>
              <a:rPr lang="en-US" altLang="zh-TW" dirty="0" smtClean="0"/>
              <a:t>HIPAA + CMMC</a:t>
            </a:r>
            <a:r>
              <a:rPr lang="zh-TW" altLang="en-US" dirty="0" smtClean="0"/>
              <a:t>，建立醫療資安標準，可作為其他產業的典範。</a:t>
            </a:r>
          </a:p>
          <a:p>
            <a:r>
              <a:rPr lang="zh-TW" altLang="en-US" b="1" dirty="0" smtClean="0"/>
              <a:t>前瞻合規性</a:t>
            </a:r>
            <a:r>
              <a:rPr lang="zh-TW" altLang="en-US" dirty="0" smtClean="0"/>
              <a:t>：有助因應未來更嚴格的法規，確保長期安全與永續性。</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25</a:t>
            </a:fld>
            <a:endParaRPr lang="en-US" altLang="zh-TW"/>
          </a:p>
        </p:txBody>
      </p:sp>
    </p:spTree>
    <p:extLst>
      <p:ext uri="{BB962C8B-B14F-4D97-AF65-F5344CB8AC3E}">
        <p14:creationId xmlns:p14="http://schemas.microsoft.com/office/powerpoint/2010/main" val="10245963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研究發現 </a:t>
            </a:r>
            <a:r>
              <a:rPr lang="en-US" altLang="zh-TW" b="1" dirty="0" smtClean="0"/>
              <a:t>(Key Findings)</a:t>
            </a:r>
          </a:p>
          <a:p>
            <a:r>
              <a:rPr lang="zh-TW" altLang="en-US" b="1" dirty="0" smtClean="0"/>
              <a:t>互補性框架</a:t>
            </a:r>
            <a:endParaRPr lang="zh-TW" altLang="en-US" dirty="0" smtClean="0"/>
          </a:p>
          <a:p>
            <a:pPr lvl="1"/>
            <a:r>
              <a:rPr lang="en-US" altLang="zh-TW" dirty="0" smtClean="0"/>
              <a:t>HIPAA </a:t>
            </a:r>
            <a:r>
              <a:rPr lang="zh-TW" altLang="en-US" dirty="0" smtClean="0"/>
              <a:t>提供 </a:t>
            </a:r>
            <a:r>
              <a:rPr lang="en-US" altLang="zh-TW" dirty="0" err="1" smtClean="0"/>
              <a:t>ePHI</a:t>
            </a:r>
            <a:r>
              <a:rPr lang="zh-TW" altLang="en-US" dirty="0" smtClean="0"/>
              <a:t>（電子受保護健康資訊）的基礎保障。</a:t>
            </a:r>
          </a:p>
          <a:p>
            <a:pPr lvl="1"/>
            <a:r>
              <a:rPr lang="en-US" altLang="zh-TW" dirty="0" smtClean="0"/>
              <a:t>CMMC </a:t>
            </a:r>
            <a:r>
              <a:rPr lang="zh-TW" altLang="en-US" dirty="0" smtClean="0"/>
              <a:t>補足缺口，包含：</a:t>
            </a:r>
          </a:p>
          <a:p>
            <a:pPr lvl="2"/>
            <a:r>
              <a:rPr lang="zh-TW" altLang="en-US" dirty="0" smtClean="0"/>
              <a:t>供應鏈風險管理 </a:t>
            </a:r>
            <a:r>
              <a:rPr lang="en-US" altLang="zh-TW" dirty="0" smtClean="0"/>
              <a:t>(SR.L2-3.11.1)</a:t>
            </a:r>
          </a:p>
          <a:p>
            <a:pPr lvl="2"/>
            <a:r>
              <a:rPr lang="zh-TW" altLang="en-US" dirty="0" smtClean="0"/>
              <a:t>情境感知 </a:t>
            </a:r>
            <a:r>
              <a:rPr lang="en-US" altLang="zh-TW" dirty="0" smtClean="0"/>
              <a:t>(SA.L2-3.14.1)</a:t>
            </a:r>
          </a:p>
          <a:p>
            <a:pPr lvl="2"/>
            <a:r>
              <a:rPr lang="zh-TW" altLang="en-US" dirty="0" smtClean="0"/>
              <a:t>復原計畫 </a:t>
            </a:r>
            <a:r>
              <a:rPr lang="en-US" altLang="zh-TW" dirty="0" smtClean="0"/>
              <a:t>(RP.L2-3.5.1)</a:t>
            </a:r>
          </a:p>
          <a:p>
            <a:r>
              <a:rPr lang="zh-TW" altLang="en-US" b="1" dirty="0" smtClean="0"/>
              <a:t>提升韌性</a:t>
            </a:r>
            <a:endParaRPr lang="zh-TW" altLang="en-US" dirty="0" smtClean="0"/>
          </a:p>
          <a:p>
            <a:pPr lvl="1"/>
            <a:r>
              <a:rPr lang="zh-TW" altLang="en-US" dirty="0" smtClean="0"/>
              <a:t>案例研究顯示：採用 </a:t>
            </a:r>
            <a:r>
              <a:rPr lang="en-US" altLang="zh-TW" dirty="0" smtClean="0"/>
              <a:t>CMMC </a:t>
            </a:r>
            <a:r>
              <a:rPr lang="zh-TW" altLang="en-US" dirty="0" smtClean="0"/>
              <a:t>控制後，威脅偵測、事件回應、營運持續性顯著改善。</a:t>
            </a:r>
          </a:p>
          <a:p>
            <a:r>
              <a:rPr lang="zh-TW" altLang="en-US" b="1" dirty="0" smtClean="0"/>
              <a:t>挑戰與解決方案</a:t>
            </a:r>
            <a:endParaRPr lang="zh-TW" altLang="en-US" dirty="0" smtClean="0"/>
          </a:p>
          <a:p>
            <a:pPr lvl="1"/>
            <a:r>
              <a:rPr lang="zh-TW" altLang="en-US" dirty="0" smtClean="0"/>
              <a:t>挑戰：資源限制、法規重疊。</a:t>
            </a:r>
          </a:p>
          <a:p>
            <a:pPr lvl="1"/>
            <a:r>
              <a:rPr lang="zh-TW" altLang="en-US" dirty="0" smtClean="0"/>
              <a:t>解決：分階段導入、自動化、客製化訓練。</a:t>
            </a:r>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26</a:t>
            </a:fld>
            <a:endParaRPr lang="en-US" altLang="zh-TW"/>
          </a:p>
        </p:txBody>
      </p:sp>
    </p:spTree>
    <p:extLst>
      <p:ext uri="{BB962C8B-B14F-4D97-AF65-F5344CB8AC3E}">
        <p14:creationId xmlns:p14="http://schemas.microsoft.com/office/powerpoint/2010/main" val="3303754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廣泛影響 </a:t>
            </a:r>
            <a:r>
              <a:rPr lang="en-US" altLang="zh-TW" b="1" dirty="0" smtClean="0"/>
              <a:t>(Broader Implications)</a:t>
            </a:r>
          </a:p>
          <a:p>
            <a:r>
              <a:rPr lang="zh-TW" altLang="en-US" b="1" dirty="0" smtClean="0"/>
              <a:t>標準化資安實務</a:t>
            </a:r>
            <a:endParaRPr lang="zh-TW" altLang="en-US" dirty="0" smtClean="0"/>
          </a:p>
          <a:p>
            <a:pPr lvl="1"/>
            <a:r>
              <a:rPr lang="en-US" altLang="zh-TW" dirty="0" smtClean="0"/>
              <a:t>HIPAA + CMMC </a:t>
            </a:r>
            <a:r>
              <a:rPr lang="zh-TW" altLang="en-US" dirty="0" smtClean="0"/>
              <a:t>的混合框架可成為醫療資安新標準。</a:t>
            </a:r>
          </a:p>
          <a:p>
            <a:pPr lvl="1"/>
            <a:r>
              <a:rPr lang="zh-TW" altLang="en-US" dirty="0" smtClean="0"/>
              <a:t>若再結合 </a:t>
            </a:r>
            <a:r>
              <a:rPr lang="en-US" altLang="zh-TW" dirty="0" smtClean="0"/>
              <a:t>GDPR </a:t>
            </a:r>
            <a:r>
              <a:rPr lang="zh-TW" altLang="en-US" dirty="0" smtClean="0"/>
              <a:t>核心要求，將更強化醫療系統。</a:t>
            </a:r>
          </a:p>
          <a:p>
            <a:r>
              <a:rPr lang="zh-TW" altLang="en-US" b="1" dirty="0" smtClean="0"/>
              <a:t>未來合規準備</a:t>
            </a:r>
            <a:endParaRPr lang="zh-TW" altLang="en-US" dirty="0" smtClean="0"/>
          </a:p>
          <a:p>
            <a:pPr lvl="1"/>
            <a:r>
              <a:rPr lang="zh-TW" altLang="en-US" dirty="0" smtClean="0"/>
              <a:t>及早導入 </a:t>
            </a:r>
            <a:r>
              <a:rPr lang="en-US" altLang="zh-TW" dirty="0" smtClean="0"/>
              <a:t>CMMC</a:t>
            </a:r>
            <a:r>
              <a:rPr lang="zh-TW" altLang="en-US" dirty="0" smtClean="0"/>
              <a:t>，有助因應未來法規演變，避免營運中斷。</a:t>
            </a:r>
          </a:p>
          <a:p>
            <a:r>
              <a:rPr lang="zh-TW" altLang="en-US" b="1" dirty="0" smtClean="0"/>
              <a:t>跨產業適用性</a:t>
            </a:r>
            <a:endParaRPr lang="zh-TW" altLang="en-US" dirty="0" smtClean="0"/>
          </a:p>
          <a:p>
            <a:pPr lvl="1"/>
            <a:r>
              <a:rPr lang="en-US" altLang="zh-TW" dirty="0" smtClean="0"/>
              <a:t>HIPAA </a:t>
            </a:r>
            <a:r>
              <a:rPr lang="zh-TW" altLang="en-US" dirty="0" smtClean="0"/>
              <a:t>與 </a:t>
            </a:r>
            <a:r>
              <a:rPr lang="en-US" altLang="zh-TW" dirty="0" smtClean="0"/>
              <a:t>CMMC </a:t>
            </a:r>
            <a:r>
              <a:rPr lang="zh-TW" altLang="en-US" dirty="0" smtClean="0"/>
              <a:t>的整合經驗可延伸至金融、教育等同樣處理敏感資訊的產業。</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27</a:t>
            </a:fld>
            <a:endParaRPr lang="en-US" altLang="zh-TW"/>
          </a:p>
        </p:txBody>
      </p:sp>
    </p:spTree>
    <p:extLst>
      <p:ext uri="{BB962C8B-B14F-4D97-AF65-F5344CB8AC3E}">
        <p14:creationId xmlns:p14="http://schemas.microsoft.com/office/powerpoint/2010/main" val="37782722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未來研究建議 </a:t>
            </a:r>
            <a:r>
              <a:rPr lang="en-US" altLang="zh-TW" b="1" dirty="0" smtClean="0"/>
              <a:t>(Recommendations for Future Research)</a:t>
            </a:r>
          </a:p>
          <a:p>
            <a:r>
              <a:rPr lang="zh-TW" altLang="en-US" b="1" dirty="0" smtClean="0"/>
              <a:t>量化分析</a:t>
            </a:r>
            <a:endParaRPr lang="zh-TW" altLang="en-US" dirty="0" smtClean="0"/>
          </a:p>
          <a:p>
            <a:pPr lvl="1"/>
            <a:r>
              <a:rPr lang="zh-TW" altLang="en-US" dirty="0" smtClean="0"/>
              <a:t>收集數據（事件數量、合規成本、營運影響）以驗證效益。</a:t>
            </a:r>
          </a:p>
          <a:p>
            <a:r>
              <a:rPr lang="zh-TW" altLang="en-US" b="1" dirty="0" smtClean="0"/>
              <a:t>產業廣泛採用</a:t>
            </a:r>
            <a:endParaRPr lang="zh-TW" altLang="en-US" dirty="0" smtClean="0"/>
          </a:p>
          <a:p>
            <a:pPr lvl="1"/>
            <a:r>
              <a:rPr lang="zh-TW" altLang="en-US" dirty="0" smtClean="0"/>
              <a:t>研究小型與偏鄉醫療機構如何克服資源限制。</a:t>
            </a:r>
          </a:p>
          <a:p>
            <a:r>
              <a:rPr lang="zh-TW" altLang="en-US" b="1" dirty="0" smtClean="0"/>
              <a:t>整合框架</a:t>
            </a:r>
            <a:endParaRPr lang="zh-TW" altLang="en-US" dirty="0" smtClean="0"/>
          </a:p>
          <a:p>
            <a:pPr lvl="1"/>
            <a:r>
              <a:rPr lang="zh-TW" altLang="en-US" dirty="0" smtClean="0"/>
              <a:t>發展標準化方法，使 </a:t>
            </a:r>
            <a:r>
              <a:rPr lang="en-US" altLang="zh-TW" dirty="0" smtClean="0"/>
              <a:t>HIPAA </a:t>
            </a:r>
            <a:r>
              <a:rPr lang="zh-TW" altLang="en-US" dirty="0" smtClean="0"/>
              <a:t>與 </a:t>
            </a:r>
            <a:r>
              <a:rPr lang="en-US" altLang="zh-TW" dirty="0" smtClean="0"/>
              <a:t>CMMC </a:t>
            </a:r>
            <a:r>
              <a:rPr lang="zh-TW" altLang="en-US" dirty="0" smtClean="0"/>
              <a:t>對齊，提升實施效率與可擴展性。</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28</a:t>
            </a:fld>
            <a:endParaRPr lang="en-US" altLang="zh-TW"/>
          </a:p>
        </p:txBody>
      </p:sp>
    </p:spTree>
    <p:extLst>
      <p:ext uri="{BB962C8B-B14F-4D97-AF65-F5344CB8AC3E}">
        <p14:creationId xmlns:p14="http://schemas.microsoft.com/office/powerpoint/2010/main" val="2275300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1.</a:t>
            </a:r>
            <a:r>
              <a:rPr lang="zh-TW" altLang="en-US" b="1" dirty="0" smtClean="0"/>
              <a:t>醫療產業資安威脅現況</a:t>
            </a:r>
            <a:endParaRPr lang="zh-TW" altLang="en-US" dirty="0" smtClean="0"/>
          </a:p>
          <a:p>
            <a:r>
              <a:rPr lang="zh-TW" altLang="en-US" dirty="0" smtClean="0"/>
              <a:t>駭客攻擊型態：勒索軟體、釣魚攻擊、未授權存取。</a:t>
            </a:r>
          </a:p>
          <a:p>
            <a:r>
              <a:rPr lang="en-US" altLang="zh-TW" dirty="0" smtClean="0"/>
              <a:t>2023 </a:t>
            </a:r>
            <a:r>
              <a:rPr lang="zh-TW" altLang="en-US" dirty="0" smtClean="0"/>
              <a:t>年醫療業發生 </a:t>
            </a:r>
            <a:r>
              <a:rPr lang="en-US" altLang="zh-TW" b="1" dirty="0" smtClean="0"/>
              <a:t>1.33 </a:t>
            </a:r>
            <a:r>
              <a:rPr lang="zh-TW" altLang="en-US" b="1" dirty="0" smtClean="0"/>
              <a:t>億筆資料外洩</a:t>
            </a:r>
            <a:r>
              <a:rPr lang="zh-TW" altLang="en-US" dirty="0" smtClean="0"/>
              <a:t>，比前一年增加 </a:t>
            </a:r>
            <a:r>
              <a:rPr lang="en-US" altLang="zh-TW" b="1" dirty="0" smtClean="0"/>
              <a:t>156%</a:t>
            </a:r>
            <a:r>
              <a:rPr lang="zh-TW" altLang="en-US" dirty="0" smtClean="0"/>
              <a:t>。</a:t>
            </a:r>
          </a:p>
          <a:p>
            <a:r>
              <a:rPr lang="zh-TW" altLang="en-US" dirty="0" smtClean="0"/>
              <a:t>主要目標：病患資料、營運數據、關鍵系統。</a:t>
            </a:r>
          </a:p>
          <a:p>
            <a:r>
              <a:rPr lang="zh-TW" altLang="en-US" dirty="0" smtClean="0"/>
              <a:t>影響：財務損失、聲譽受損、營運中斷。</a:t>
            </a:r>
          </a:p>
          <a:p>
            <a:r>
              <a:rPr lang="en-US" altLang="zh-TW" b="1" dirty="0" smtClean="0"/>
              <a:t>2.</a:t>
            </a:r>
            <a:r>
              <a:rPr lang="zh-TW" altLang="en-US" b="1" dirty="0" smtClean="0"/>
              <a:t>現有挑戰案例</a:t>
            </a:r>
            <a:endParaRPr lang="zh-TW" altLang="en-US" dirty="0" smtClean="0"/>
          </a:p>
          <a:p>
            <a:r>
              <a:rPr lang="en-US" altLang="zh-TW" dirty="0" smtClean="0"/>
              <a:t>APT </a:t>
            </a:r>
            <a:r>
              <a:rPr lang="zh-TW" altLang="en-US" dirty="0" smtClean="0"/>
              <a:t>攻擊電子病歷（</a:t>
            </a:r>
            <a:r>
              <a:rPr lang="en-US" altLang="zh-TW" dirty="0" smtClean="0"/>
              <a:t>EHRs</a:t>
            </a:r>
            <a:r>
              <a:rPr lang="zh-TW" altLang="en-US" dirty="0" smtClean="0"/>
              <a:t>）導致長時間系統停機、醫療罰款。</a:t>
            </a:r>
          </a:p>
          <a:p>
            <a:r>
              <a:rPr lang="en-US" altLang="zh-TW" dirty="0" smtClean="0"/>
              <a:t>2017 </a:t>
            </a:r>
            <a:r>
              <a:rPr lang="zh-TW" altLang="en-US" dirty="0" smtClean="0"/>
              <a:t>年英國 </a:t>
            </a:r>
            <a:r>
              <a:rPr lang="en-US" altLang="zh-TW" dirty="0" smtClean="0"/>
              <a:t>NHS </a:t>
            </a:r>
            <a:r>
              <a:rPr lang="zh-TW" altLang="en-US" dirty="0" smtClean="0"/>
              <a:t>遭 </a:t>
            </a:r>
            <a:r>
              <a:rPr lang="en-US" altLang="zh-TW" dirty="0" err="1" smtClean="0"/>
              <a:t>WannaCry</a:t>
            </a:r>
            <a:r>
              <a:rPr lang="en-US" altLang="zh-TW" dirty="0" smtClean="0"/>
              <a:t> </a:t>
            </a:r>
            <a:r>
              <a:rPr lang="zh-TW" altLang="en-US" dirty="0" smtClean="0"/>
              <a:t>勒索、造成救護及門診延宕。</a:t>
            </a:r>
          </a:p>
          <a:p>
            <a:r>
              <a:rPr lang="zh-TW" altLang="en-US" dirty="0" smtClean="0"/>
              <a:t>醫療業連續多年為全產業中</a:t>
            </a:r>
            <a:r>
              <a:rPr lang="zh-TW" altLang="en-US" b="1" dirty="0" smtClean="0"/>
              <a:t>資料外洩平均總成本最高</a:t>
            </a:r>
            <a:endParaRPr lang="zh-TW" altLang="en-US" dirty="0" smtClean="0"/>
          </a:p>
          <a:p>
            <a:r>
              <a:rPr lang="en-US" altLang="zh-TW" b="1" dirty="0" smtClean="0"/>
              <a:t>3.NIST SP 800-171 </a:t>
            </a:r>
            <a:r>
              <a:rPr lang="zh-TW" altLang="en-US" b="1" dirty="0" smtClean="0"/>
              <a:t>與 </a:t>
            </a:r>
            <a:r>
              <a:rPr lang="en-US" altLang="zh-TW" b="1" dirty="0" smtClean="0"/>
              <a:t>CMMC </a:t>
            </a:r>
            <a:r>
              <a:rPr lang="zh-TW" altLang="en-US" b="1" dirty="0" smtClean="0"/>
              <a:t>的角色</a:t>
            </a:r>
            <a:endParaRPr lang="zh-TW" altLang="en-US" dirty="0" smtClean="0"/>
          </a:p>
          <a:p>
            <a:r>
              <a:rPr lang="en-US" altLang="zh-TW" b="1" dirty="0" smtClean="0"/>
              <a:t>NIST SP 800-171</a:t>
            </a:r>
            <a:r>
              <a:rPr lang="zh-TW" altLang="en-US" dirty="0" smtClean="0"/>
              <a:t>：針對非聯邦系統中的 </a:t>
            </a:r>
            <a:r>
              <a:rPr lang="en-US" altLang="zh-TW" b="1" dirty="0" smtClean="0"/>
              <a:t>CUI</a:t>
            </a:r>
            <a:r>
              <a:rPr lang="zh-TW" altLang="en-US" b="1" dirty="0" smtClean="0"/>
              <a:t>（受控未分類資訊）</a:t>
            </a:r>
            <a:r>
              <a:rPr lang="zh-TW" altLang="en-US" dirty="0" smtClean="0"/>
              <a:t> 安全要求。</a:t>
            </a:r>
          </a:p>
          <a:p>
            <a:r>
              <a:rPr lang="en-US" altLang="zh-TW" b="1" dirty="0" smtClean="0"/>
              <a:t>CMMC</a:t>
            </a:r>
            <a:r>
              <a:rPr lang="zh-TW" altLang="en-US" b="1" dirty="0" smtClean="0"/>
              <a:t>（網路安全成熟度模型認證）</a:t>
            </a:r>
            <a:r>
              <a:rPr lang="zh-TW" altLang="en-US" dirty="0" smtClean="0"/>
              <a:t>：</a:t>
            </a:r>
          </a:p>
          <a:p>
            <a:pPr lvl="1"/>
            <a:r>
              <a:rPr lang="zh-TW" altLang="en-US" dirty="0" smtClean="0"/>
              <a:t>原為聯邦承包商設計，分層級（</a:t>
            </a:r>
            <a:r>
              <a:rPr lang="en-US" altLang="zh-TW" dirty="0" smtClean="0"/>
              <a:t>Level</a:t>
            </a:r>
            <a:r>
              <a:rPr lang="zh-TW" altLang="en-US" dirty="0" smtClean="0"/>
              <a:t>）架構。</a:t>
            </a:r>
          </a:p>
          <a:p>
            <a:pPr lvl="1"/>
            <a:r>
              <a:rPr lang="zh-TW" altLang="en-US" dirty="0" smtClean="0"/>
              <a:t>可擴展至醫療 </a:t>
            </a:r>
            <a:r>
              <a:rPr lang="en-US" altLang="zh-TW" dirty="0" smtClean="0"/>
              <a:t>IT</a:t>
            </a:r>
            <a:r>
              <a:rPr lang="zh-TW" altLang="en-US" dirty="0" smtClean="0"/>
              <a:t>，補足 </a:t>
            </a:r>
            <a:r>
              <a:rPr lang="en-US" altLang="zh-TW" dirty="0" smtClean="0"/>
              <a:t>HIPAA </a:t>
            </a:r>
            <a:r>
              <a:rPr lang="zh-TW" altLang="en-US" dirty="0" smtClean="0"/>
              <a:t>的不足。</a:t>
            </a:r>
          </a:p>
          <a:p>
            <a:pPr lvl="1"/>
            <a:r>
              <a:rPr lang="zh-TW" altLang="en-US" dirty="0" smtClean="0"/>
              <a:t>幫助醫療單位安全導入新技術（遠距醫療、</a:t>
            </a:r>
            <a:r>
              <a:rPr lang="en-US" altLang="zh-TW" dirty="0" err="1" smtClean="0"/>
              <a:t>IoT</a:t>
            </a:r>
            <a:r>
              <a:rPr lang="zh-TW" altLang="en-US" dirty="0" smtClean="0"/>
              <a:t>、雲端）。</a:t>
            </a:r>
          </a:p>
          <a:p>
            <a:r>
              <a:rPr lang="en-US" altLang="zh-TW" b="1" dirty="0" smtClean="0"/>
              <a:t>4.</a:t>
            </a:r>
            <a:r>
              <a:rPr lang="zh-TW" altLang="en-US" b="1" dirty="0" smtClean="0"/>
              <a:t>研究目標</a:t>
            </a:r>
            <a:endParaRPr lang="zh-TW" altLang="en-US" dirty="0" smtClean="0"/>
          </a:p>
          <a:p>
            <a:r>
              <a:rPr lang="zh-TW" altLang="en-US" dirty="0" smtClean="0"/>
              <a:t>探討 </a:t>
            </a:r>
            <a:r>
              <a:rPr lang="en-US" altLang="zh-TW" b="1" dirty="0" smtClean="0"/>
              <a:t>CMMC </a:t>
            </a:r>
            <a:r>
              <a:rPr lang="zh-TW" altLang="en-US" b="1" dirty="0" smtClean="0"/>
              <a:t>與 </a:t>
            </a:r>
            <a:r>
              <a:rPr lang="en-US" altLang="zh-TW" b="1" dirty="0" smtClean="0"/>
              <a:t>HIPAA </a:t>
            </a:r>
            <a:r>
              <a:rPr lang="zh-TW" altLang="en-US" b="1" dirty="0" smtClean="0"/>
              <a:t>整合</a:t>
            </a:r>
            <a:r>
              <a:rPr lang="zh-TW" altLang="en-US" dirty="0" smtClean="0"/>
              <a:t>，如何提升醫療產業的 </a:t>
            </a:r>
            <a:r>
              <a:rPr lang="zh-TW" altLang="en-US" b="1" dirty="0" smtClean="0"/>
              <a:t>資安韌性與現代化</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3</a:t>
            </a:fld>
            <a:endParaRPr lang="en-US" altLang="zh-TW"/>
          </a:p>
        </p:txBody>
      </p:sp>
    </p:spTree>
    <p:extLst>
      <p:ext uri="{BB962C8B-B14F-4D97-AF65-F5344CB8AC3E}">
        <p14:creationId xmlns:p14="http://schemas.microsoft.com/office/powerpoint/2010/main" val="2836913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HIPAA </a:t>
            </a:r>
            <a:r>
              <a:rPr lang="zh-TW" altLang="en-US" b="1" dirty="0" smtClean="0"/>
              <a:t>的演變</a:t>
            </a:r>
          </a:p>
          <a:p>
            <a:r>
              <a:rPr lang="zh-TW" altLang="en-US" b="1" dirty="0" smtClean="0"/>
              <a:t>制定背景</a:t>
            </a:r>
            <a:r>
              <a:rPr lang="zh-TW" altLang="en-US" dirty="0" smtClean="0"/>
              <a:t>：</a:t>
            </a:r>
            <a:r>
              <a:rPr lang="en-US" altLang="zh-TW" dirty="0" smtClean="0"/>
              <a:t>1996 </a:t>
            </a:r>
            <a:r>
              <a:rPr lang="zh-TW" altLang="en-US" dirty="0" smtClean="0"/>
              <a:t>年制定，</a:t>
            </a:r>
            <a:r>
              <a:rPr lang="en-US" altLang="zh-TW" dirty="0" smtClean="0"/>
              <a:t>2003 </a:t>
            </a:r>
            <a:r>
              <a:rPr lang="zh-TW" altLang="en-US" dirty="0" smtClean="0"/>
              <a:t>年加入 </a:t>
            </a:r>
            <a:r>
              <a:rPr lang="en-US" altLang="zh-TW" b="1" dirty="0" smtClean="0"/>
              <a:t>Security Rule</a:t>
            </a:r>
            <a:r>
              <a:rPr lang="zh-TW" altLang="en-US" dirty="0" smtClean="0"/>
              <a:t>（行政、實體、技術保護措施）。</a:t>
            </a:r>
          </a:p>
          <a:p>
            <a:r>
              <a:rPr lang="zh-TW" altLang="en-US" b="1" dirty="0" smtClean="0"/>
              <a:t>主要特點</a:t>
            </a:r>
            <a:r>
              <a:rPr lang="zh-TW" altLang="en-US" dirty="0" smtClean="0"/>
              <a:t>：</a:t>
            </a:r>
          </a:p>
          <a:p>
            <a:pPr lvl="1"/>
            <a:r>
              <a:rPr lang="zh-TW" altLang="en-US" b="1" dirty="0" smtClean="0"/>
              <a:t>彈性實施</a:t>
            </a:r>
            <a:r>
              <a:rPr lang="zh-TW" altLang="en-US" dirty="0" smtClean="0"/>
              <a:t> → 可依組織規模與能力調整，但導致實務落差大。</a:t>
            </a:r>
          </a:p>
          <a:p>
            <a:pPr lvl="1"/>
            <a:r>
              <a:rPr lang="zh-TW" altLang="en-US" b="1" dirty="0" smtClean="0"/>
              <a:t>偏向被動</a:t>
            </a:r>
            <a:r>
              <a:rPr lang="zh-TW" altLang="en-US" dirty="0" smtClean="0"/>
              <a:t> → 注重事件發生後的應對，缺乏主動風險管理。</a:t>
            </a:r>
          </a:p>
          <a:p>
            <a:pPr lvl="1"/>
            <a:r>
              <a:rPr lang="zh-TW" altLang="en-US" b="1" dirty="0" smtClean="0"/>
              <a:t>供應鏈不足</a:t>
            </a:r>
            <a:r>
              <a:rPr lang="zh-TW" altLang="en-US" dirty="0" smtClean="0"/>
              <a:t> → 僅要求與合作廠商簽 </a:t>
            </a:r>
            <a:r>
              <a:rPr lang="en-US" altLang="zh-TW" dirty="0" smtClean="0"/>
              <a:t>BAA</a:t>
            </a:r>
            <a:r>
              <a:rPr lang="zh-TW" altLang="en-US" dirty="0" smtClean="0"/>
              <a:t>，無更全面供應鏈風險管理。</a:t>
            </a:r>
          </a:p>
          <a:p>
            <a:r>
              <a:rPr lang="zh-TW" altLang="en-US" b="1" dirty="0" smtClean="0"/>
              <a:t>限制</a:t>
            </a:r>
            <a:r>
              <a:rPr lang="zh-TW" altLang="en-US" dirty="0" smtClean="0"/>
              <a:t>：無法因應現代威脅（勒索軟體、釣魚、供應鏈攻擊）。</a:t>
            </a:r>
          </a:p>
          <a:p>
            <a:r>
              <a:rPr lang="zh-TW" altLang="en-US" b="1" dirty="0" smtClean="0"/>
              <a:t>數據現況</a:t>
            </a:r>
            <a:r>
              <a:rPr lang="zh-TW" altLang="en-US" dirty="0" smtClean="0"/>
              <a:t>：</a:t>
            </a:r>
            <a:r>
              <a:rPr lang="en-US" altLang="zh-TW" dirty="0" smtClean="0"/>
              <a:t>2023 </a:t>
            </a:r>
            <a:r>
              <a:rPr lang="zh-TW" altLang="en-US" dirty="0" smtClean="0"/>
              <a:t>年醫療業 </a:t>
            </a:r>
            <a:r>
              <a:rPr lang="en-US" altLang="zh-TW" b="1" dirty="0" smtClean="0"/>
              <a:t>1.33 </a:t>
            </a:r>
            <a:r>
              <a:rPr lang="zh-TW" altLang="en-US" b="1" dirty="0" smtClean="0"/>
              <a:t>億筆資料外洩</a:t>
            </a:r>
            <a:r>
              <a:rPr lang="zh-TW" altLang="en-US" dirty="0" smtClean="0"/>
              <a:t>，比前一年增加 </a:t>
            </a:r>
            <a:r>
              <a:rPr lang="en-US" altLang="zh-TW" b="1" dirty="0" smtClean="0"/>
              <a:t>156%</a:t>
            </a:r>
            <a:r>
              <a:rPr lang="zh-TW" altLang="en-US" dirty="0" smtClean="0"/>
              <a:t>。</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4</a:t>
            </a:fld>
            <a:endParaRPr lang="en-US" altLang="zh-TW"/>
          </a:p>
        </p:txBody>
      </p:sp>
    </p:spTree>
    <p:extLst>
      <p:ext uri="{BB962C8B-B14F-4D97-AF65-F5344CB8AC3E}">
        <p14:creationId xmlns:p14="http://schemas.microsoft.com/office/powerpoint/2010/main" val="1463452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CMMC </a:t>
            </a:r>
            <a:r>
              <a:rPr lang="zh-TW" altLang="en-US" b="1" dirty="0" smtClean="0"/>
              <a:t>作為現代資安框架</a:t>
            </a:r>
          </a:p>
          <a:p>
            <a:r>
              <a:rPr lang="zh-TW" altLang="en-US" b="1" dirty="0" smtClean="0"/>
              <a:t>起源</a:t>
            </a:r>
            <a:r>
              <a:rPr lang="zh-TW" altLang="en-US" dirty="0" smtClean="0"/>
              <a:t>：</a:t>
            </a:r>
            <a:r>
              <a:rPr lang="en-US" altLang="zh-TW" dirty="0" smtClean="0"/>
              <a:t>2020 </a:t>
            </a:r>
            <a:r>
              <a:rPr lang="zh-TW" altLang="en-US" dirty="0" smtClean="0"/>
              <a:t>年由美國國防部制定，保障 </a:t>
            </a:r>
            <a:r>
              <a:rPr lang="en-US" altLang="zh-TW" b="1" dirty="0" smtClean="0"/>
              <a:t>CUI</a:t>
            </a:r>
            <a:r>
              <a:rPr lang="zh-TW" altLang="en-US" b="1" dirty="0" smtClean="0"/>
              <a:t>（受控未分類資訊）</a:t>
            </a:r>
            <a:r>
              <a:rPr lang="zh-TW" altLang="en-US" dirty="0" smtClean="0"/>
              <a:t>。</a:t>
            </a:r>
          </a:p>
          <a:p>
            <a:r>
              <a:rPr lang="zh-TW" altLang="en-US" b="1" dirty="0" smtClean="0"/>
              <a:t>特點</a:t>
            </a:r>
            <a:r>
              <a:rPr lang="zh-TW" altLang="en-US" dirty="0" smtClean="0"/>
              <a:t>：</a:t>
            </a:r>
          </a:p>
          <a:p>
            <a:pPr lvl="1"/>
            <a:r>
              <a:rPr lang="zh-TW" altLang="en-US" b="1" dirty="0" smtClean="0"/>
              <a:t>分級成熟度</a:t>
            </a:r>
            <a:r>
              <a:rPr lang="zh-TW" altLang="en-US" dirty="0" smtClean="0"/>
              <a:t>：</a:t>
            </a:r>
            <a:r>
              <a:rPr kumimoji="1" lang="zh-TW" altLang="en-US" sz="1200" b="0" i="0" kern="1200" dirty="0" smtClean="0">
                <a:solidFill>
                  <a:schemeClr val="tx1"/>
                </a:solidFill>
                <a:effectLst/>
                <a:latin typeface="Arial" charset="0"/>
                <a:ea typeface="新細明體" pitchFamily="18" charset="-120"/>
                <a:cs typeface="+mn-cs"/>
              </a:rPr>
              <a:t>第一級：基礎防護</a:t>
            </a:r>
            <a:r>
              <a:rPr kumimoji="1" lang="en-US" altLang="zh-TW" sz="1200" b="0" i="0" kern="1200" dirty="0" smtClean="0">
                <a:solidFill>
                  <a:schemeClr val="tx1"/>
                </a:solidFill>
                <a:effectLst/>
                <a:latin typeface="Arial" charset="0"/>
                <a:ea typeface="新細明體" pitchFamily="18" charset="-120"/>
                <a:cs typeface="+mn-cs"/>
              </a:rPr>
              <a:t>(Foundational)</a:t>
            </a:r>
            <a:r>
              <a:rPr kumimoji="1" lang="zh-TW" altLang="en-US" sz="1200" b="0" i="0" kern="1200" dirty="0" smtClean="0">
                <a:solidFill>
                  <a:schemeClr val="tx1"/>
                </a:solidFill>
                <a:effectLst/>
                <a:latin typeface="Arial" charset="0"/>
                <a:ea typeface="新細明體" pitchFamily="18" charset="-120"/>
                <a:cs typeface="+mn-cs"/>
              </a:rPr>
              <a:t>，要求保護聯邦採購資訊</a:t>
            </a:r>
            <a:r>
              <a:rPr kumimoji="1" lang="en-US" altLang="zh-TW" sz="1200" b="0" i="0" kern="1200" dirty="0" smtClean="0">
                <a:solidFill>
                  <a:schemeClr val="tx1"/>
                </a:solidFill>
                <a:effectLst/>
                <a:latin typeface="Arial" charset="0"/>
                <a:ea typeface="新細明體" pitchFamily="18" charset="-120"/>
                <a:cs typeface="+mn-cs"/>
              </a:rPr>
              <a:t>(FCI) </a:t>
            </a:r>
            <a:r>
              <a:rPr kumimoji="1" lang="zh-TW" altLang="en-US" sz="1200" b="0" i="0" kern="1200" dirty="0" smtClean="0">
                <a:solidFill>
                  <a:schemeClr val="tx1"/>
                </a:solidFill>
                <a:effectLst/>
                <a:latin typeface="Arial" charset="0"/>
                <a:ea typeface="新細明體" pitchFamily="18" charset="-120"/>
                <a:cs typeface="+mn-cs"/>
              </a:rPr>
              <a:t>並可進行自我評估。 第二級：進階防護</a:t>
            </a:r>
            <a:r>
              <a:rPr kumimoji="1" lang="en-US" altLang="zh-TW" sz="1200" b="0" i="0" kern="1200" dirty="0" smtClean="0">
                <a:solidFill>
                  <a:schemeClr val="tx1"/>
                </a:solidFill>
                <a:effectLst/>
                <a:latin typeface="Arial" charset="0"/>
                <a:ea typeface="新細明體" pitchFamily="18" charset="-120"/>
                <a:cs typeface="+mn-cs"/>
              </a:rPr>
              <a:t>(Advanced)</a:t>
            </a:r>
            <a:r>
              <a:rPr kumimoji="1" lang="zh-TW" altLang="en-US" sz="1200" b="0" i="0" kern="1200" dirty="0" smtClean="0">
                <a:solidFill>
                  <a:schemeClr val="tx1"/>
                </a:solidFill>
                <a:effectLst/>
                <a:latin typeface="Arial" charset="0"/>
                <a:ea typeface="新細明體" pitchFamily="18" charset="-120"/>
                <a:cs typeface="+mn-cs"/>
              </a:rPr>
              <a:t>，處理受控非機密資訊</a:t>
            </a:r>
            <a:r>
              <a:rPr kumimoji="1" lang="en-US" altLang="zh-TW" sz="1200" b="0" i="0" kern="1200" dirty="0" smtClean="0">
                <a:solidFill>
                  <a:schemeClr val="tx1"/>
                </a:solidFill>
                <a:effectLst/>
                <a:latin typeface="Arial" charset="0"/>
                <a:ea typeface="新細明體" pitchFamily="18" charset="-120"/>
                <a:cs typeface="+mn-cs"/>
              </a:rPr>
              <a:t>(CUI) </a:t>
            </a:r>
            <a:r>
              <a:rPr kumimoji="1" lang="zh-TW" altLang="en-US" sz="1200" b="0" i="0" kern="1200" dirty="0" smtClean="0">
                <a:solidFill>
                  <a:schemeClr val="tx1"/>
                </a:solidFill>
                <a:effectLst/>
                <a:latin typeface="Arial" charset="0"/>
                <a:ea typeface="新細明體" pitchFamily="18" charset="-120"/>
                <a:cs typeface="+mn-cs"/>
              </a:rPr>
              <a:t>的組織須遵循</a:t>
            </a:r>
            <a:r>
              <a:rPr kumimoji="1" lang="en-US" altLang="zh-TW" sz="1200" b="0" i="0" kern="1200" dirty="0" smtClean="0">
                <a:solidFill>
                  <a:schemeClr val="tx1"/>
                </a:solidFill>
                <a:effectLst/>
                <a:latin typeface="Arial" charset="0"/>
                <a:ea typeface="新細明體" pitchFamily="18" charset="-120"/>
                <a:cs typeface="+mn-cs"/>
              </a:rPr>
              <a:t>NIST SP 800-171 </a:t>
            </a:r>
            <a:r>
              <a:rPr kumimoji="1" lang="zh-TW" altLang="en-US" sz="1200" b="0" i="0" kern="1200" dirty="0" smtClean="0">
                <a:solidFill>
                  <a:schemeClr val="tx1"/>
                </a:solidFill>
                <a:effectLst/>
                <a:latin typeface="Arial" charset="0"/>
                <a:ea typeface="新細明體" pitchFamily="18" charset="-120"/>
                <a:cs typeface="+mn-cs"/>
              </a:rPr>
              <a:t>的</a:t>
            </a:r>
            <a:r>
              <a:rPr kumimoji="1" lang="en-US" altLang="zh-TW" sz="1200" b="0" i="0" kern="1200" dirty="0" smtClean="0">
                <a:solidFill>
                  <a:schemeClr val="tx1"/>
                </a:solidFill>
                <a:effectLst/>
                <a:latin typeface="Arial" charset="0"/>
                <a:ea typeface="新細明體" pitchFamily="18" charset="-120"/>
                <a:cs typeface="+mn-cs"/>
              </a:rPr>
              <a:t>110 </a:t>
            </a:r>
            <a:r>
              <a:rPr kumimoji="1" lang="zh-TW" altLang="en-US" sz="1200" b="0" i="0" kern="1200" dirty="0" smtClean="0">
                <a:solidFill>
                  <a:schemeClr val="tx1"/>
                </a:solidFill>
                <a:effectLst/>
                <a:latin typeface="Arial" charset="0"/>
                <a:ea typeface="新細明體" pitchFamily="18" charset="-120"/>
                <a:cs typeface="+mn-cs"/>
              </a:rPr>
              <a:t>項控制措施，並須由第三方進行評估。 第三級：專家防護</a:t>
            </a:r>
            <a:r>
              <a:rPr kumimoji="1" lang="en-US" altLang="zh-TW" sz="1200" b="0" i="0" kern="1200" dirty="0" smtClean="0">
                <a:solidFill>
                  <a:schemeClr val="tx1"/>
                </a:solidFill>
                <a:effectLst/>
                <a:latin typeface="Arial" charset="0"/>
                <a:ea typeface="新細明體" pitchFamily="18" charset="-120"/>
                <a:cs typeface="+mn-cs"/>
              </a:rPr>
              <a:t>(Expert)</a:t>
            </a:r>
            <a:r>
              <a:rPr kumimoji="1" lang="zh-TW" altLang="en-US" sz="1200" b="0" i="0" kern="1200" dirty="0" smtClean="0">
                <a:solidFill>
                  <a:schemeClr val="tx1"/>
                </a:solidFill>
                <a:effectLst/>
                <a:latin typeface="Arial" charset="0"/>
                <a:ea typeface="新細明體" pitchFamily="18" charset="-120"/>
                <a:cs typeface="+mn-cs"/>
              </a:rPr>
              <a:t>適用於處理關鍵</a:t>
            </a:r>
            <a:r>
              <a:rPr kumimoji="1" lang="en-US" altLang="zh-TW" sz="1200" b="0" i="0" kern="1200" dirty="0" smtClean="0">
                <a:solidFill>
                  <a:schemeClr val="tx1"/>
                </a:solidFill>
                <a:effectLst/>
                <a:latin typeface="Arial" charset="0"/>
                <a:ea typeface="新細明體" pitchFamily="18" charset="-120"/>
                <a:cs typeface="+mn-cs"/>
              </a:rPr>
              <a:t>CUI </a:t>
            </a:r>
            <a:r>
              <a:rPr kumimoji="1" lang="zh-TW" altLang="en-US" sz="1200" b="0" i="0" kern="1200" dirty="0" smtClean="0">
                <a:solidFill>
                  <a:schemeClr val="tx1"/>
                </a:solidFill>
                <a:effectLst/>
                <a:latin typeface="Arial" charset="0"/>
                <a:ea typeface="新細明體" pitchFamily="18" charset="-120"/>
                <a:cs typeface="+mn-cs"/>
              </a:rPr>
              <a:t>的組織，須額外符合</a:t>
            </a:r>
            <a:r>
              <a:rPr kumimoji="1" lang="en-US" altLang="zh-TW" sz="1200" b="0" i="0" kern="1200" dirty="0" smtClean="0">
                <a:solidFill>
                  <a:schemeClr val="tx1"/>
                </a:solidFill>
                <a:effectLst/>
                <a:latin typeface="Arial" charset="0"/>
                <a:ea typeface="新細明體" pitchFamily="18" charset="-120"/>
                <a:cs typeface="+mn-cs"/>
              </a:rPr>
              <a:t>NIST SP 800-172 </a:t>
            </a:r>
            <a:r>
              <a:rPr kumimoji="1" lang="zh-TW" altLang="en-US" sz="1200" b="0" i="0" kern="1200" dirty="0" smtClean="0">
                <a:solidFill>
                  <a:schemeClr val="tx1"/>
                </a:solidFill>
                <a:effectLst/>
                <a:latin typeface="Arial" charset="0"/>
                <a:ea typeface="新細明體" pitchFamily="18" charset="-120"/>
                <a:cs typeface="+mn-cs"/>
              </a:rPr>
              <a:t>的要求，並接受政府主導的評估。 </a:t>
            </a:r>
            <a:endParaRPr kumimoji="1" lang="en-US" altLang="zh-TW" sz="1200" b="0" i="0" kern="1200" dirty="0" smtClean="0">
              <a:solidFill>
                <a:schemeClr val="tx1"/>
              </a:solidFill>
              <a:effectLst/>
              <a:latin typeface="Arial" charset="0"/>
              <a:ea typeface="新細明體" pitchFamily="18" charset="-120"/>
              <a:cs typeface="+mn-cs"/>
            </a:endParaRPr>
          </a:p>
          <a:p>
            <a:pPr lvl="1"/>
            <a:r>
              <a:rPr lang="zh-TW" altLang="en-US" b="1" dirty="0" smtClean="0"/>
              <a:t>範疇全面</a:t>
            </a:r>
            <a:r>
              <a:rPr lang="zh-TW" altLang="en-US" dirty="0" smtClean="0"/>
              <a:t>：</a:t>
            </a:r>
            <a:r>
              <a:rPr lang="en-US" altLang="zh-TW" dirty="0" smtClean="0"/>
              <a:t>14 </a:t>
            </a:r>
            <a:r>
              <a:rPr lang="zh-TW" altLang="en-US" dirty="0" smtClean="0"/>
              <a:t>個領域，涵蓋資產管理、情境感知、供應鏈風險管理。</a:t>
            </a:r>
          </a:p>
          <a:p>
            <a:pPr lvl="1"/>
            <a:r>
              <a:rPr lang="zh-TW" altLang="en-US" b="1" dirty="0" smtClean="0"/>
              <a:t>主動威脅管理</a:t>
            </a:r>
            <a:r>
              <a:rPr lang="zh-TW" altLang="en-US" dirty="0" smtClean="0"/>
              <a:t>：強調持續監控、威脅情報、預防措施。</a:t>
            </a:r>
          </a:p>
          <a:p>
            <a:r>
              <a:rPr lang="zh-TW" altLang="en-US" b="1" dirty="0" smtClean="0"/>
              <a:t>價值</a:t>
            </a:r>
            <a:r>
              <a:rPr lang="zh-TW" altLang="en-US" dirty="0" smtClean="0"/>
              <a:t>：符合現代 </a:t>
            </a:r>
            <a:r>
              <a:rPr lang="en-US" altLang="zh-TW" dirty="0" smtClean="0"/>
              <a:t>IT </a:t>
            </a:r>
            <a:r>
              <a:rPr lang="zh-TW" altLang="en-US" dirty="0" smtClean="0"/>
              <a:t>架構（</a:t>
            </a:r>
            <a:r>
              <a:rPr lang="en-US" altLang="zh-TW" dirty="0" err="1" smtClean="0"/>
              <a:t>IoT</a:t>
            </a:r>
            <a:r>
              <a:rPr lang="zh-TW" altLang="en-US" dirty="0" smtClean="0"/>
              <a:t>、雲端、遠距醫療），適合處理 </a:t>
            </a:r>
            <a:r>
              <a:rPr lang="en-US" altLang="zh-TW" dirty="0" smtClean="0"/>
              <a:t>CUI </a:t>
            </a:r>
            <a:r>
              <a:rPr lang="zh-TW" altLang="en-US" dirty="0" smtClean="0"/>
              <a:t>與複雜威脅。</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5</a:t>
            </a:fld>
            <a:endParaRPr lang="en-US" altLang="zh-TW"/>
          </a:p>
        </p:txBody>
      </p:sp>
    </p:spTree>
    <p:extLst>
      <p:ext uri="{BB962C8B-B14F-4D97-AF65-F5344CB8AC3E}">
        <p14:creationId xmlns:p14="http://schemas.microsoft.com/office/powerpoint/2010/main" val="1118074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smtClean="0"/>
              <a:t>HIPAA </a:t>
            </a:r>
            <a:r>
              <a:rPr lang="zh-TW" altLang="en-US" dirty="0" smtClean="0"/>
              <a:t>與 </a:t>
            </a:r>
            <a:r>
              <a:rPr lang="en-US" altLang="zh-TW" dirty="0" smtClean="0"/>
              <a:t>CMMC </a:t>
            </a:r>
            <a:r>
              <a:rPr lang="zh-TW" altLang="en-US" dirty="0" smtClean="0"/>
              <a:t>的重疊與缺口</a:t>
            </a:r>
            <a:r>
              <a:rPr lang="en-US" altLang="zh-TW" dirty="0" smtClean="0"/>
              <a:t/>
            </a:r>
            <a:br>
              <a:rPr lang="en-US" altLang="zh-TW" dirty="0" smtClean="0"/>
            </a:br>
            <a:r>
              <a:rPr lang="zh-TW" altLang="en-US" dirty="0" smtClean="0"/>
              <a:t>重疊部分：</a:t>
            </a:r>
            <a:r>
              <a:rPr lang="en-US" altLang="zh-TW" dirty="0" smtClean="0"/>
              <a:t/>
            </a:r>
            <a:br>
              <a:rPr lang="en-US" altLang="zh-TW" dirty="0" smtClean="0"/>
            </a:br>
            <a:r>
              <a:rPr lang="zh-TW" altLang="en-US" dirty="0" smtClean="0"/>
              <a:t>訪問控制、加密、事件回應。</a:t>
            </a:r>
            <a:r>
              <a:rPr lang="en-US" altLang="zh-TW" dirty="0" smtClean="0"/>
              <a:t/>
            </a:r>
            <a:br>
              <a:rPr lang="en-US" altLang="zh-TW" dirty="0" smtClean="0"/>
            </a:br>
            <a:r>
              <a:rPr lang="zh-TW" altLang="en-US" dirty="0" smtClean="0"/>
              <a:t>人員訓練與資安意識。</a:t>
            </a:r>
            <a:r>
              <a:rPr lang="en-US" altLang="zh-TW" dirty="0" smtClean="0"/>
              <a:t/>
            </a:r>
            <a:br>
              <a:rPr lang="en-US" altLang="zh-TW" dirty="0" smtClean="0"/>
            </a:br>
            <a:r>
              <a:rPr lang="zh-TW" altLang="en-US" dirty="0" smtClean="0"/>
              <a:t>稽核控制。</a:t>
            </a:r>
            <a:r>
              <a:rPr lang="en-US" altLang="zh-TW" dirty="0" smtClean="0"/>
              <a:t/>
            </a:r>
            <a:br>
              <a:rPr lang="en-US" altLang="zh-TW" dirty="0" smtClean="0"/>
            </a:br>
            <a:r>
              <a:rPr lang="zh-TW" altLang="en-US" dirty="0" smtClean="0"/>
              <a:t>缺口部分：</a:t>
            </a:r>
            <a:r>
              <a:rPr lang="en-US" altLang="zh-TW" dirty="0" smtClean="0"/>
              <a:t/>
            </a:r>
            <a:br>
              <a:rPr lang="en-US" altLang="zh-TW" dirty="0" smtClean="0"/>
            </a:br>
            <a:r>
              <a:rPr lang="en-US" altLang="zh-TW" dirty="0" smtClean="0"/>
              <a:t>HIPAA</a:t>
            </a:r>
            <a:r>
              <a:rPr lang="zh-TW" altLang="en-US" dirty="0" smtClean="0"/>
              <a:t>沒有明確要求進階威脅情報</a:t>
            </a:r>
            <a:endParaRPr lang="en-US" altLang="zh-TW" dirty="0" smtClean="0"/>
          </a:p>
          <a:p>
            <a:r>
              <a:rPr lang="zh-TW" altLang="en-US" dirty="0" smtClean="0"/>
              <a:t>供應鏈風險 → </a:t>
            </a:r>
            <a:r>
              <a:rPr lang="en-US" altLang="zh-TW" dirty="0" smtClean="0"/>
              <a:t>CMMC </a:t>
            </a:r>
            <a:r>
              <a:rPr lang="zh-TW" altLang="en-US" dirty="0" smtClean="0"/>
              <a:t>有涵蓋，</a:t>
            </a:r>
            <a:r>
              <a:rPr lang="en-US" altLang="zh-TW" dirty="0" smtClean="0"/>
              <a:t>HIPAA </a:t>
            </a:r>
            <a:r>
              <a:rPr lang="zh-TW" altLang="en-US" dirty="0" smtClean="0"/>
              <a:t>不足。</a:t>
            </a:r>
            <a:r>
              <a:rPr lang="en-US" altLang="zh-TW" dirty="0" smtClean="0"/>
              <a:t/>
            </a:r>
            <a:br>
              <a:rPr lang="en-US" altLang="zh-TW" dirty="0" smtClean="0"/>
            </a:br>
            <a:r>
              <a:rPr lang="zh-TW" altLang="en-US" dirty="0" smtClean="0"/>
              <a:t>資產盤點、配置管理 → </a:t>
            </a:r>
            <a:r>
              <a:rPr lang="en-US" altLang="zh-TW" dirty="0" smtClean="0"/>
              <a:t>CMMC </a:t>
            </a:r>
            <a:r>
              <a:rPr lang="zh-TW" altLang="en-US" dirty="0" smtClean="0"/>
              <a:t>要求，</a:t>
            </a:r>
            <a:r>
              <a:rPr lang="en-US" altLang="zh-TW" dirty="0" smtClean="0"/>
              <a:t>HIPAA </a:t>
            </a:r>
            <a:r>
              <a:rPr lang="zh-TW" altLang="en-US" dirty="0" smtClean="0"/>
              <a:t>無強制。</a:t>
            </a:r>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6</a:t>
            </a:fld>
            <a:endParaRPr lang="en-US" altLang="zh-TW"/>
          </a:p>
        </p:txBody>
      </p:sp>
    </p:spTree>
    <p:extLst>
      <p:ext uri="{BB962C8B-B14F-4D97-AF65-F5344CB8AC3E}">
        <p14:creationId xmlns:p14="http://schemas.microsoft.com/office/powerpoint/2010/main" val="4171310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b="1" dirty="0" smtClean="0"/>
              <a:t>CMMC </a:t>
            </a:r>
            <a:r>
              <a:rPr lang="zh-TW" altLang="en-US" b="1" dirty="0" smtClean="0"/>
              <a:t>在醫療導入的挑戰</a:t>
            </a:r>
          </a:p>
          <a:p>
            <a:r>
              <a:rPr lang="zh-TW" altLang="en-US" b="1" dirty="0" smtClean="0"/>
              <a:t>成本與複雜度高</a:t>
            </a:r>
            <a:r>
              <a:rPr lang="zh-TW" altLang="en-US" dirty="0" smtClean="0"/>
              <a:t> → 中小型醫療機構缺乏資源。</a:t>
            </a:r>
          </a:p>
          <a:p>
            <a:r>
              <a:rPr lang="zh-TW" altLang="en-US" b="1" dirty="0" smtClean="0"/>
              <a:t>法規重疊</a:t>
            </a:r>
            <a:r>
              <a:rPr lang="zh-TW" altLang="en-US" dirty="0" smtClean="0"/>
              <a:t> → 同時符合 </a:t>
            </a:r>
            <a:r>
              <a:rPr lang="en-US" altLang="zh-TW" dirty="0" smtClean="0"/>
              <a:t>HIPAA </a:t>
            </a:r>
            <a:r>
              <a:rPr lang="zh-TW" altLang="en-US" dirty="0" smtClean="0"/>
              <a:t>與 </a:t>
            </a:r>
            <a:r>
              <a:rPr lang="en-US" altLang="zh-TW" dirty="0" smtClean="0"/>
              <a:t>CMMC</a:t>
            </a:r>
            <a:r>
              <a:rPr lang="zh-TW" altLang="en-US" dirty="0" smtClean="0"/>
              <a:t>，容易重工或效率低。</a:t>
            </a:r>
          </a:p>
          <a:p>
            <a:r>
              <a:rPr lang="zh-TW" altLang="en-US" b="1" dirty="0" smtClean="0"/>
              <a:t>落實困難</a:t>
            </a:r>
            <a:r>
              <a:rPr lang="zh-TW" altLang="en-US" dirty="0" smtClean="0"/>
              <a:t> → 醫療產業對 </a:t>
            </a:r>
            <a:r>
              <a:rPr lang="en-US" altLang="zh-TW" dirty="0" smtClean="0"/>
              <a:t>CMMC </a:t>
            </a:r>
            <a:r>
              <a:rPr lang="zh-TW" altLang="en-US" dirty="0" smtClean="0"/>
              <a:t>認知與專業不足，採用速度慢。</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7</a:t>
            </a:fld>
            <a:endParaRPr lang="en-US" altLang="zh-TW"/>
          </a:p>
        </p:txBody>
      </p:sp>
    </p:spTree>
    <p:extLst>
      <p:ext uri="{BB962C8B-B14F-4D97-AF65-F5344CB8AC3E}">
        <p14:creationId xmlns:p14="http://schemas.microsoft.com/office/powerpoint/2010/main" val="8081520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研究缺口</a:t>
            </a:r>
          </a:p>
          <a:p>
            <a:r>
              <a:rPr lang="zh-TW" altLang="en-US" b="1" dirty="0" smtClean="0"/>
              <a:t>缺乏量化研究</a:t>
            </a:r>
            <a:r>
              <a:rPr lang="zh-TW" altLang="en-US" dirty="0" smtClean="0"/>
              <a:t>：少有實證數據顯示 </a:t>
            </a:r>
            <a:r>
              <a:rPr lang="en-US" altLang="zh-TW" dirty="0" smtClean="0"/>
              <a:t>CMMC </a:t>
            </a:r>
            <a:r>
              <a:rPr lang="zh-TW" altLang="en-US" dirty="0" smtClean="0"/>
              <a:t>對 </a:t>
            </a:r>
            <a:r>
              <a:rPr lang="en-US" altLang="zh-TW" dirty="0" smtClean="0"/>
              <a:t>HIPAA </a:t>
            </a:r>
            <a:r>
              <a:rPr lang="zh-TW" altLang="en-US" dirty="0" smtClean="0"/>
              <a:t>的實際效益。</a:t>
            </a:r>
          </a:p>
          <a:p>
            <a:r>
              <a:rPr lang="zh-TW" altLang="en-US" b="1" dirty="0" smtClean="0"/>
              <a:t>產業特定研究不足</a:t>
            </a:r>
            <a:r>
              <a:rPr lang="zh-TW" altLang="en-US" dirty="0" smtClean="0"/>
              <a:t>：</a:t>
            </a:r>
            <a:r>
              <a:rPr lang="en-US" altLang="zh-TW" dirty="0" err="1" smtClean="0"/>
              <a:t>IoT</a:t>
            </a:r>
            <a:r>
              <a:rPr lang="zh-TW" altLang="en-US" dirty="0" smtClean="0"/>
              <a:t>、遠距醫療的安全需求如何對應 </a:t>
            </a:r>
            <a:r>
              <a:rPr lang="en-US" altLang="zh-TW" dirty="0" smtClean="0"/>
              <a:t>CMMC </a:t>
            </a:r>
            <a:r>
              <a:rPr lang="zh-TW" altLang="en-US" dirty="0" smtClean="0"/>
              <a:t>未被充分探討。</a:t>
            </a:r>
          </a:p>
          <a:p>
            <a:r>
              <a:rPr lang="zh-TW" altLang="en-US" b="1" dirty="0" smtClean="0"/>
              <a:t>採用策略缺乏</a:t>
            </a:r>
            <a:r>
              <a:rPr lang="zh-TW" altLang="en-US" dirty="0" smtClean="0"/>
              <a:t>：缺乏中小型醫療機構如何分階段、具成本效益地導入 </a:t>
            </a:r>
            <a:r>
              <a:rPr lang="en-US" altLang="zh-TW" dirty="0" smtClean="0"/>
              <a:t>CMMC </a:t>
            </a:r>
            <a:r>
              <a:rPr lang="zh-TW" altLang="en-US" dirty="0" smtClean="0"/>
              <a:t>的研究。</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8</a:t>
            </a:fld>
            <a:endParaRPr lang="en-US" altLang="zh-TW"/>
          </a:p>
        </p:txBody>
      </p:sp>
    </p:spTree>
    <p:extLst>
      <p:ext uri="{BB962C8B-B14F-4D97-AF65-F5344CB8AC3E}">
        <p14:creationId xmlns:p14="http://schemas.microsoft.com/office/powerpoint/2010/main" val="16554865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1" dirty="0" smtClean="0"/>
              <a:t>全球觀點：</a:t>
            </a:r>
            <a:r>
              <a:rPr lang="en-US" altLang="zh-TW" b="1" dirty="0" smtClean="0"/>
              <a:t>GDPR</a:t>
            </a:r>
          </a:p>
          <a:p>
            <a:r>
              <a:rPr lang="zh-TW" altLang="en-US" b="1" dirty="0" smtClean="0"/>
              <a:t>範圍更廣</a:t>
            </a:r>
            <a:r>
              <a:rPr lang="zh-TW" altLang="en-US" dirty="0" smtClean="0"/>
              <a:t>：保障所有個資（不限醫療資料），視為基本人權。</a:t>
            </a:r>
          </a:p>
          <a:p>
            <a:r>
              <a:rPr lang="zh-TW" altLang="en-US" b="1" dirty="0" smtClean="0"/>
              <a:t>強化隱私權利</a:t>
            </a:r>
            <a:r>
              <a:rPr lang="zh-TW" altLang="en-US" dirty="0" smtClean="0"/>
              <a:t>：包含存取權、刪除權、資料可攜性。</a:t>
            </a:r>
          </a:p>
          <a:p>
            <a:r>
              <a:rPr lang="zh-TW" altLang="en-US" b="1" dirty="0" smtClean="0"/>
              <a:t>與 </a:t>
            </a:r>
            <a:r>
              <a:rPr lang="en-US" altLang="zh-TW" b="1" dirty="0" smtClean="0"/>
              <a:t>HIPAA </a:t>
            </a:r>
            <a:r>
              <a:rPr lang="zh-TW" altLang="en-US" b="1" dirty="0" smtClean="0"/>
              <a:t>差異</a:t>
            </a:r>
            <a:r>
              <a:rPr lang="zh-TW" altLang="en-US" dirty="0" smtClean="0"/>
              <a:t>：</a:t>
            </a:r>
            <a:r>
              <a:rPr lang="en-US" altLang="zh-TW" dirty="0" smtClean="0"/>
              <a:t>GDPR </a:t>
            </a:r>
            <a:r>
              <a:rPr lang="zh-TW" altLang="en-US" dirty="0" smtClean="0"/>
              <a:t>要求「明確且知情同意」，</a:t>
            </a:r>
            <a:r>
              <a:rPr lang="en-US" altLang="zh-TW" dirty="0" smtClean="0"/>
              <a:t>HIPAA </a:t>
            </a:r>
            <a:r>
              <a:rPr lang="zh-TW" altLang="en-US" dirty="0" smtClean="0"/>
              <a:t>在某些情況可無須同意。</a:t>
            </a:r>
          </a:p>
          <a:p>
            <a:r>
              <a:rPr lang="zh-TW" altLang="en-US" b="1" dirty="0" smtClean="0"/>
              <a:t>與 </a:t>
            </a:r>
            <a:r>
              <a:rPr lang="en-US" altLang="zh-TW" b="1" dirty="0" smtClean="0"/>
              <a:t>CMMC </a:t>
            </a:r>
            <a:r>
              <a:rPr lang="zh-TW" altLang="en-US" b="1" dirty="0" smtClean="0"/>
              <a:t>差異</a:t>
            </a:r>
            <a:r>
              <a:rPr lang="zh-TW" altLang="en-US" dirty="0" smtClean="0"/>
              <a:t>：</a:t>
            </a:r>
            <a:r>
              <a:rPr lang="en-US" altLang="zh-TW" dirty="0" smtClean="0"/>
              <a:t>CMMC </a:t>
            </a:r>
            <a:r>
              <a:rPr lang="zh-TW" altLang="en-US" dirty="0" smtClean="0"/>
              <a:t>側重資安（供應鏈、情境感知），</a:t>
            </a:r>
            <a:r>
              <a:rPr lang="en-US" altLang="zh-TW" dirty="0" smtClean="0"/>
              <a:t>GDPR </a:t>
            </a:r>
            <a:r>
              <a:rPr lang="zh-TW" altLang="en-US" dirty="0" smtClean="0"/>
              <a:t>側重隱私（</a:t>
            </a:r>
            <a:r>
              <a:rPr lang="en-US" altLang="zh-TW" dirty="0" smtClean="0"/>
              <a:t>privacy by design / default</a:t>
            </a:r>
            <a:r>
              <a:rPr lang="zh-TW" altLang="en-US" dirty="0" smtClean="0"/>
              <a:t>）。</a:t>
            </a:r>
          </a:p>
          <a:p>
            <a:r>
              <a:rPr lang="zh-TW" altLang="en-US" b="1" dirty="0" smtClean="0"/>
              <a:t>互補性</a:t>
            </a:r>
            <a:r>
              <a:rPr lang="zh-TW" altLang="en-US" dirty="0" smtClean="0"/>
              <a:t>：</a:t>
            </a:r>
            <a:r>
              <a:rPr lang="en-US" altLang="zh-TW" dirty="0" smtClean="0"/>
              <a:t>GDPR </a:t>
            </a:r>
            <a:r>
              <a:rPr lang="zh-TW" altLang="en-US" dirty="0" smtClean="0"/>
              <a:t>的隱私原則 </a:t>
            </a:r>
            <a:r>
              <a:rPr lang="en-US" altLang="zh-TW" dirty="0" smtClean="0"/>
              <a:t>+ CMMC </a:t>
            </a:r>
            <a:r>
              <a:rPr lang="zh-TW" altLang="en-US" dirty="0" smtClean="0"/>
              <a:t>的資安控制 → 有助於建構更完整的框架。</a:t>
            </a:r>
          </a:p>
          <a:p>
            <a:r>
              <a:rPr lang="en-US" altLang="zh-TW" dirty="0" smtClean="0"/>
              <a:t/>
            </a:r>
            <a:br>
              <a:rPr lang="en-US" altLang="zh-TW" dirty="0" smtClean="0"/>
            </a:br>
            <a:r>
              <a:rPr lang="en-US" altLang="zh-TW" b="1" dirty="0" smtClean="0"/>
              <a:t>GDPR </a:t>
            </a:r>
            <a:r>
              <a:rPr lang="zh-TW" altLang="en-US" b="1" dirty="0" smtClean="0"/>
              <a:t>介紹（著重全球觀點）</a:t>
            </a:r>
          </a:p>
          <a:p>
            <a:r>
              <a:rPr lang="en-US" altLang="zh-TW" b="1" dirty="0" smtClean="0"/>
              <a:t>1. </a:t>
            </a:r>
            <a:r>
              <a:rPr lang="zh-TW" altLang="en-US" b="1" dirty="0" smtClean="0"/>
              <a:t>背景與目的</a:t>
            </a:r>
          </a:p>
          <a:p>
            <a:r>
              <a:rPr lang="zh-TW" altLang="en-US" b="1" dirty="0" smtClean="0"/>
              <a:t>頒布年份</a:t>
            </a:r>
            <a:r>
              <a:rPr lang="zh-TW" altLang="en-US" dirty="0" smtClean="0"/>
              <a:t>：</a:t>
            </a:r>
            <a:r>
              <a:rPr lang="en-US" altLang="zh-TW" dirty="0" smtClean="0"/>
              <a:t>2016 </a:t>
            </a:r>
            <a:r>
              <a:rPr lang="zh-TW" altLang="en-US" dirty="0" smtClean="0"/>
              <a:t>年通過，</a:t>
            </a:r>
            <a:r>
              <a:rPr lang="en-US" altLang="zh-TW" dirty="0" smtClean="0"/>
              <a:t>2018 </a:t>
            </a:r>
            <a:r>
              <a:rPr lang="zh-TW" altLang="en-US" dirty="0" smtClean="0"/>
              <a:t>年 </a:t>
            </a:r>
            <a:r>
              <a:rPr lang="en-US" altLang="zh-TW" dirty="0" smtClean="0"/>
              <a:t>5 </a:t>
            </a:r>
            <a:r>
              <a:rPr lang="zh-TW" altLang="en-US" dirty="0" smtClean="0"/>
              <a:t>月 </a:t>
            </a:r>
            <a:r>
              <a:rPr lang="en-US" altLang="zh-TW" dirty="0" smtClean="0"/>
              <a:t>25 </a:t>
            </a:r>
            <a:r>
              <a:rPr lang="zh-TW" altLang="en-US" dirty="0" smtClean="0"/>
              <a:t>日正式生效。</a:t>
            </a:r>
          </a:p>
          <a:p>
            <a:r>
              <a:rPr lang="zh-TW" altLang="en-US" b="1" dirty="0" smtClean="0"/>
              <a:t>立法動機</a:t>
            </a:r>
            <a:r>
              <a:rPr lang="zh-TW" altLang="en-US" dirty="0" smtClean="0"/>
              <a:t>：歐盟希望在數位經濟時代中，統一成員國的資料保護標準，並強化個人對於自身資料的掌控權。</a:t>
            </a:r>
          </a:p>
          <a:p>
            <a:r>
              <a:rPr lang="zh-TW" altLang="en-US" b="1" dirty="0" smtClean="0"/>
              <a:t>核心精神</a:t>
            </a:r>
            <a:r>
              <a:rPr lang="zh-TW" altLang="en-US" dirty="0" smtClean="0"/>
              <a:t>：保障歐盟居民的隱私與資料安全，同時提升跨國企業在數位市場的信任度。</a:t>
            </a:r>
          </a:p>
          <a:p>
            <a:r>
              <a:rPr lang="en-US" altLang="zh-TW" b="1" dirty="0" smtClean="0"/>
              <a:t>2. GDPR </a:t>
            </a:r>
            <a:r>
              <a:rPr lang="zh-TW" altLang="en-US" b="1" dirty="0" smtClean="0"/>
              <a:t>的核心原則</a:t>
            </a:r>
          </a:p>
          <a:p>
            <a:r>
              <a:rPr lang="zh-TW" altLang="en-US" b="1" dirty="0" smtClean="0"/>
              <a:t>合法性、公平性與透明性</a:t>
            </a:r>
            <a:r>
              <a:rPr lang="zh-TW" altLang="en-US" dirty="0" smtClean="0"/>
              <a:t> </a:t>
            </a:r>
            <a:r>
              <a:rPr lang="en-US" altLang="zh-TW" dirty="0" smtClean="0"/>
              <a:t>(Lawfulness, fairness, transparency)</a:t>
            </a:r>
          </a:p>
          <a:p>
            <a:r>
              <a:rPr lang="zh-TW" altLang="en-US" b="1" dirty="0" smtClean="0"/>
              <a:t>目的限制</a:t>
            </a:r>
            <a:r>
              <a:rPr lang="zh-TW" altLang="en-US" dirty="0" smtClean="0"/>
              <a:t> </a:t>
            </a:r>
            <a:r>
              <a:rPr lang="en-US" altLang="zh-TW" dirty="0" smtClean="0"/>
              <a:t>(Purpose limitation)</a:t>
            </a:r>
          </a:p>
          <a:p>
            <a:r>
              <a:rPr lang="zh-TW" altLang="en-US" b="1" dirty="0" smtClean="0"/>
              <a:t>資料最小化</a:t>
            </a:r>
            <a:r>
              <a:rPr lang="zh-TW" altLang="en-US" dirty="0" smtClean="0"/>
              <a:t> </a:t>
            </a:r>
            <a:r>
              <a:rPr lang="en-US" altLang="zh-TW" dirty="0" smtClean="0"/>
              <a:t>(Data minimization)</a:t>
            </a:r>
          </a:p>
          <a:p>
            <a:r>
              <a:rPr lang="zh-TW" altLang="en-US" b="1" dirty="0" smtClean="0"/>
              <a:t>準確性</a:t>
            </a:r>
            <a:r>
              <a:rPr lang="zh-TW" altLang="en-US" dirty="0" smtClean="0"/>
              <a:t> </a:t>
            </a:r>
            <a:r>
              <a:rPr lang="en-US" altLang="zh-TW" dirty="0" smtClean="0"/>
              <a:t>(Accuracy)</a:t>
            </a:r>
          </a:p>
          <a:p>
            <a:r>
              <a:rPr lang="zh-TW" altLang="en-US" b="1" dirty="0" smtClean="0"/>
              <a:t>儲存限制</a:t>
            </a:r>
            <a:r>
              <a:rPr lang="zh-TW" altLang="en-US" dirty="0" smtClean="0"/>
              <a:t> </a:t>
            </a:r>
            <a:r>
              <a:rPr lang="en-US" altLang="zh-TW" dirty="0" smtClean="0"/>
              <a:t>(Storage limitation)</a:t>
            </a:r>
          </a:p>
          <a:p>
            <a:r>
              <a:rPr lang="zh-TW" altLang="en-US" b="1" dirty="0" smtClean="0"/>
              <a:t>完整性與機密性</a:t>
            </a:r>
            <a:r>
              <a:rPr lang="zh-TW" altLang="en-US" dirty="0" smtClean="0"/>
              <a:t> </a:t>
            </a:r>
            <a:r>
              <a:rPr lang="en-US" altLang="zh-TW" dirty="0" smtClean="0"/>
              <a:t>(Integrity and confidentiality)</a:t>
            </a:r>
          </a:p>
          <a:p>
            <a:r>
              <a:rPr lang="zh-TW" altLang="en-US" b="1" dirty="0" smtClean="0"/>
              <a:t>問責性</a:t>
            </a:r>
            <a:r>
              <a:rPr lang="zh-TW" altLang="en-US" dirty="0" smtClean="0"/>
              <a:t> </a:t>
            </a:r>
            <a:r>
              <a:rPr lang="en-US" altLang="zh-TW" dirty="0" smtClean="0"/>
              <a:t>(Accountability)</a:t>
            </a:r>
          </a:p>
          <a:p>
            <a:r>
              <a:rPr lang="en-US" altLang="zh-TW" b="1" dirty="0" smtClean="0"/>
              <a:t>3. </a:t>
            </a:r>
            <a:r>
              <a:rPr lang="zh-TW" altLang="en-US" b="1" dirty="0" smtClean="0"/>
              <a:t>關鍵權利</a:t>
            </a:r>
          </a:p>
          <a:p>
            <a:r>
              <a:rPr lang="zh-TW" altLang="en-US" b="1" dirty="0" smtClean="0"/>
              <a:t>被遺忘權 </a:t>
            </a:r>
            <a:r>
              <a:rPr lang="en-US" altLang="zh-TW" b="1" dirty="0" smtClean="0"/>
              <a:t>(Right to be forgotten)</a:t>
            </a:r>
            <a:endParaRPr lang="en-US" altLang="zh-TW" dirty="0" smtClean="0"/>
          </a:p>
          <a:p>
            <a:r>
              <a:rPr lang="zh-TW" altLang="en-US" b="1" dirty="0" smtClean="0"/>
              <a:t>資料可攜權 </a:t>
            </a:r>
            <a:r>
              <a:rPr lang="en-US" altLang="zh-TW" b="1" dirty="0" smtClean="0"/>
              <a:t>(Right to data portability)</a:t>
            </a:r>
            <a:endParaRPr lang="en-US" altLang="zh-TW" dirty="0" smtClean="0"/>
          </a:p>
          <a:p>
            <a:r>
              <a:rPr lang="zh-TW" altLang="en-US" b="1" dirty="0" smtClean="0"/>
              <a:t>知情權與存取權 </a:t>
            </a:r>
            <a:r>
              <a:rPr lang="en-US" altLang="zh-TW" b="1" dirty="0" smtClean="0"/>
              <a:t>(Right of access &amp; Right to be informed)</a:t>
            </a:r>
            <a:endParaRPr lang="en-US" altLang="zh-TW" dirty="0" smtClean="0"/>
          </a:p>
          <a:p>
            <a:r>
              <a:rPr lang="zh-TW" altLang="en-US" b="1" dirty="0" smtClean="0"/>
              <a:t>反對權與限制處理權 </a:t>
            </a:r>
            <a:r>
              <a:rPr lang="en-US" altLang="zh-TW" b="1" dirty="0" smtClean="0"/>
              <a:t>(Right to object &amp; restrict processing)</a:t>
            </a:r>
            <a:endParaRPr lang="en-US" altLang="zh-TW" dirty="0" smtClean="0"/>
          </a:p>
          <a:p>
            <a:r>
              <a:rPr lang="en-US" altLang="zh-TW" b="1" dirty="0" smtClean="0"/>
              <a:t>4. </a:t>
            </a:r>
            <a:r>
              <a:rPr lang="zh-TW" altLang="en-US" b="1" dirty="0" smtClean="0"/>
              <a:t>全球影響（</a:t>
            </a:r>
            <a:r>
              <a:rPr lang="en-US" altLang="zh-TW" b="1" dirty="0" smtClean="0"/>
              <a:t>Global Perspectives</a:t>
            </a:r>
            <a:r>
              <a:rPr lang="zh-TW" altLang="en-US" b="1" dirty="0" smtClean="0"/>
              <a:t>）</a:t>
            </a:r>
          </a:p>
          <a:p>
            <a:r>
              <a:rPr lang="zh-TW" altLang="en-US" b="1" dirty="0" smtClean="0"/>
              <a:t>域外效力 </a:t>
            </a:r>
            <a:r>
              <a:rPr lang="en-US" altLang="zh-TW" b="1" dirty="0" smtClean="0"/>
              <a:t>(Extraterritorial effect)</a:t>
            </a:r>
            <a:r>
              <a:rPr lang="zh-TW" altLang="en-US" dirty="0" smtClean="0"/>
              <a:t>：</a:t>
            </a:r>
            <a:br>
              <a:rPr lang="zh-TW" altLang="en-US" dirty="0" smtClean="0"/>
            </a:br>
            <a:r>
              <a:rPr lang="en-US" altLang="zh-TW" dirty="0" smtClean="0"/>
              <a:t>GDPR </a:t>
            </a:r>
            <a:r>
              <a:rPr lang="zh-TW" altLang="en-US" dirty="0" smtClean="0"/>
              <a:t>不只適用於歐盟境內企業，也適用於任何處理歐盟居民個資的國際公司（如美國、亞洲企業）。</a:t>
            </a:r>
          </a:p>
          <a:p>
            <a:r>
              <a:rPr lang="zh-TW" altLang="en-US" b="1" dirty="0" smtClean="0"/>
              <a:t>引發其他國家立法跟進</a:t>
            </a:r>
            <a:r>
              <a:rPr lang="zh-TW" altLang="en-US" dirty="0" smtClean="0"/>
              <a:t>：</a:t>
            </a:r>
          </a:p>
          <a:p>
            <a:pPr lvl="1"/>
            <a:r>
              <a:rPr lang="zh-TW" altLang="en-US" dirty="0" smtClean="0"/>
              <a:t>美國：加州消費者隱私法 </a:t>
            </a:r>
            <a:r>
              <a:rPr lang="en-US" altLang="zh-TW" dirty="0" smtClean="0"/>
              <a:t>CCPA (California Consumer Privacy Act)</a:t>
            </a:r>
          </a:p>
          <a:p>
            <a:pPr lvl="1"/>
            <a:r>
              <a:rPr lang="zh-TW" altLang="en-US" dirty="0" smtClean="0"/>
              <a:t>巴西：</a:t>
            </a:r>
            <a:r>
              <a:rPr lang="en-US" altLang="zh-TW" dirty="0" smtClean="0"/>
              <a:t>LGPD (Lei </a:t>
            </a:r>
            <a:r>
              <a:rPr lang="en-US" altLang="zh-TW" dirty="0" err="1" smtClean="0"/>
              <a:t>Geral</a:t>
            </a:r>
            <a:r>
              <a:rPr lang="en-US" altLang="zh-TW" dirty="0" smtClean="0"/>
              <a:t> de </a:t>
            </a:r>
            <a:r>
              <a:rPr lang="en-US" altLang="zh-TW" dirty="0" err="1" smtClean="0"/>
              <a:t>Proteção</a:t>
            </a:r>
            <a:r>
              <a:rPr lang="en-US" altLang="zh-TW" dirty="0" smtClean="0"/>
              <a:t> de Dados)</a:t>
            </a:r>
          </a:p>
          <a:p>
            <a:pPr lvl="1"/>
            <a:r>
              <a:rPr lang="zh-TW" altLang="en-US" dirty="0" smtClean="0"/>
              <a:t>日本：</a:t>
            </a:r>
            <a:r>
              <a:rPr lang="en-US" altLang="zh-TW" dirty="0" smtClean="0"/>
              <a:t>APPI (Act on the Protection of Personal Information)</a:t>
            </a:r>
          </a:p>
          <a:p>
            <a:pPr lvl="1"/>
            <a:r>
              <a:rPr lang="zh-TW" altLang="en-US" dirty="0" smtClean="0"/>
              <a:t>中國：個人資訊保護法 </a:t>
            </a:r>
            <a:r>
              <a:rPr lang="en-US" altLang="zh-TW" dirty="0" smtClean="0"/>
              <a:t>(PIPL)</a:t>
            </a:r>
          </a:p>
          <a:p>
            <a:r>
              <a:rPr lang="zh-TW" altLang="en-US" b="1" dirty="0" smtClean="0"/>
              <a:t>成為全球隱私保護的標竿</a:t>
            </a:r>
            <a:r>
              <a:rPr lang="zh-TW" altLang="en-US" dirty="0" smtClean="0"/>
              <a:t>：</a:t>
            </a:r>
            <a:br>
              <a:rPr lang="zh-TW" altLang="en-US" dirty="0" smtClean="0"/>
            </a:br>
            <a:r>
              <a:rPr lang="zh-TW" altLang="en-US" dirty="0" smtClean="0"/>
              <a:t>各國在制定資料保護法律時，普遍參考 </a:t>
            </a:r>
            <a:r>
              <a:rPr lang="en-US" altLang="zh-TW" dirty="0" smtClean="0"/>
              <a:t>GDPR </a:t>
            </a:r>
            <a:r>
              <a:rPr lang="zh-TW" altLang="en-US" dirty="0" smtClean="0"/>
              <a:t>的規範。</a:t>
            </a:r>
          </a:p>
          <a:p>
            <a:r>
              <a:rPr lang="en-US" altLang="zh-TW" b="1" dirty="0" smtClean="0"/>
              <a:t>5. </a:t>
            </a:r>
            <a:r>
              <a:rPr lang="zh-TW" altLang="en-US" b="1" dirty="0" smtClean="0"/>
              <a:t>挑戰與爭議</a:t>
            </a:r>
          </a:p>
          <a:p>
            <a:r>
              <a:rPr lang="zh-TW" altLang="en-US" b="1" dirty="0" smtClean="0"/>
              <a:t>合規成本高</a:t>
            </a:r>
            <a:r>
              <a:rPr lang="zh-TW" altLang="en-US" dirty="0" smtClean="0"/>
              <a:t>：特別是中小企業需要投入大量資源。</a:t>
            </a:r>
          </a:p>
          <a:p>
            <a:r>
              <a:rPr lang="zh-TW" altLang="en-US" b="1" dirty="0" smtClean="0"/>
              <a:t>監管差異</a:t>
            </a:r>
            <a:r>
              <a:rPr lang="zh-TW" altLang="en-US" dirty="0" smtClean="0"/>
              <a:t>：不同國家與地區的解釋與執行力度不一。</a:t>
            </a:r>
          </a:p>
          <a:p>
            <a:r>
              <a:rPr lang="zh-TW" altLang="en-US" b="1" dirty="0" smtClean="0"/>
              <a:t>與 </a:t>
            </a:r>
            <a:r>
              <a:rPr lang="en-US" altLang="zh-TW" b="1" dirty="0" smtClean="0"/>
              <a:t>AI</a:t>
            </a:r>
            <a:r>
              <a:rPr lang="zh-TW" altLang="en-US" b="1" dirty="0" smtClean="0"/>
              <a:t>、跨境資料流動的衝突</a:t>
            </a:r>
            <a:r>
              <a:rPr lang="zh-TW" altLang="en-US" dirty="0" smtClean="0"/>
              <a:t>：如何平衡創新與隱私保護。</a:t>
            </a:r>
          </a:p>
          <a:p>
            <a:r>
              <a:rPr lang="en-US" altLang="zh-TW" b="1" dirty="0" smtClean="0"/>
              <a:t>6. </a:t>
            </a:r>
            <a:r>
              <a:rPr lang="zh-TW" altLang="en-US" b="1" dirty="0" smtClean="0"/>
              <a:t>總結</a:t>
            </a:r>
          </a:p>
          <a:p>
            <a:r>
              <a:rPr lang="en-US" altLang="zh-TW" dirty="0" smtClean="0"/>
              <a:t>GDPR </a:t>
            </a:r>
            <a:r>
              <a:rPr lang="zh-TW" altLang="en-US" dirty="0" smtClean="0"/>
              <a:t>不僅是歐盟的個資法規，更是全球隱私保護的「黃金標準」。它改變了全球數位經濟的合規模式，推動各國建立屬於自己的資料保護法規，形塑了 </a:t>
            </a:r>
            <a:r>
              <a:rPr lang="zh-TW" altLang="en-US" b="1" dirty="0" smtClean="0"/>
              <a:t>以個人權利為中心</a:t>
            </a:r>
            <a:r>
              <a:rPr lang="zh-TW" altLang="en-US" dirty="0" smtClean="0"/>
              <a:t> 的新隱私治理思維。</a:t>
            </a:r>
          </a:p>
          <a:p>
            <a:endParaRPr lang="zh-TW" altLang="en-US" dirty="0"/>
          </a:p>
        </p:txBody>
      </p:sp>
      <p:sp>
        <p:nvSpPr>
          <p:cNvPr id="4" name="投影片編號版面配置區 3"/>
          <p:cNvSpPr>
            <a:spLocks noGrp="1"/>
          </p:cNvSpPr>
          <p:nvPr>
            <p:ph type="sldNum" sz="quarter" idx="10"/>
          </p:nvPr>
        </p:nvSpPr>
        <p:spPr/>
        <p:txBody>
          <a:bodyPr/>
          <a:lstStyle/>
          <a:p>
            <a:pPr>
              <a:defRPr/>
            </a:pPr>
            <a:fld id="{E7AB60D5-C4BC-4232-A52C-FA82DDED1165}" type="slidenum">
              <a:rPr lang="en-US" altLang="zh-TW" smtClean="0"/>
              <a:pPr>
                <a:defRPr/>
              </a:pPr>
              <a:t>9</a:t>
            </a:fld>
            <a:endParaRPr lang="en-US" altLang="zh-TW"/>
          </a:p>
        </p:txBody>
      </p:sp>
    </p:spTree>
    <p:extLst>
      <p:ext uri="{BB962C8B-B14F-4D97-AF65-F5344CB8AC3E}">
        <p14:creationId xmlns:p14="http://schemas.microsoft.com/office/powerpoint/2010/main" val="9558822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685800" y="2130425"/>
            <a:ext cx="7772400" cy="1470025"/>
          </a:xfrm>
        </p:spPr>
        <p:txBody>
          <a:bodyPr/>
          <a:lstStyle/>
          <a:p>
            <a:r>
              <a:rPr lang="zh-TW" altLang="en-US"/>
              <a:t>按一下以編輯母片標題樣式</a:t>
            </a:r>
          </a:p>
        </p:txBody>
      </p:sp>
      <p:sp>
        <p:nvSpPr>
          <p:cNvPr id="3" name="副標題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a:t>按一下以編輯母片副標題樣式</a:t>
            </a:r>
          </a:p>
        </p:txBody>
      </p:sp>
      <p:sp>
        <p:nvSpPr>
          <p:cNvPr id="4" name="Rectangle 22"/>
          <p:cNvSpPr>
            <a:spLocks noGrp="1" noChangeArrowheads="1"/>
          </p:cNvSpPr>
          <p:nvPr>
            <p:ph type="sldNum" sz="quarter" idx="10"/>
          </p:nvPr>
        </p:nvSpPr>
        <p:spPr>
          <a:ln/>
        </p:spPr>
        <p:txBody>
          <a:bodyPr/>
          <a:lstStyle>
            <a:lvl1pPr>
              <a:defRPr/>
            </a:lvl1pPr>
          </a:lstStyle>
          <a:p>
            <a:pPr>
              <a:defRPr/>
            </a:pPr>
            <a:fld id="{F58501C0-0115-43DB-BE21-ADD015C18A5C}" type="slidenum">
              <a:rPr lang="en-US" altLang="zh-TW"/>
              <a:pPr>
                <a:defRPr/>
              </a:pPr>
              <a:t>‹#›</a:t>
            </a:fld>
            <a:endParaRPr lang="en-US" altLang="zh-TW"/>
          </a:p>
        </p:txBody>
      </p:sp>
    </p:spTree>
    <p:extLst>
      <p:ext uri="{BB962C8B-B14F-4D97-AF65-F5344CB8AC3E}">
        <p14:creationId xmlns:p14="http://schemas.microsoft.com/office/powerpoint/2010/main" val="18236023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2"/>
          <p:cNvSpPr>
            <a:spLocks noGrp="1" noChangeArrowheads="1"/>
          </p:cNvSpPr>
          <p:nvPr>
            <p:ph type="sldNum" sz="quarter" idx="10"/>
          </p:nvPr>
        </p:nvSpPr>
        <p:spPr>
          <a:ln/>
        </p:spPr>
        <p:txBody>
          <a:bodyPr/>
          <a:lstStyle>
            <a:lvl1pPr>
              <a:defRPr/>
            </a:lvl1pPr>
          </a:lstStyle>
          <a:p>
            <a:pPr>
              <a:defRPr/>
            </a:pPr>
            <a:fld id="{8676E22B-0852-4BD5-9AFA-F4E101BD68FB}" type="slidenum">
              <a:rPr lang="en-US" altLang="zh-TW"/>
              <a:pPr>
                <a:defRPr/>
              </a:pPr>
              <a:t>‹#›</a:t>
            </a:fld>
            <a:endParaRPr lang="en-US" altLang="zh-TW"/>
          </a:p>
        </p:txBody>
      </p:sp>
    </p:spTree>
    <p:extLst>
      <p:ext uri="{BB962C8B-B14F-4D97-AF65-F5344CB8AC3E}">
        <p14:creationId xmlns:p14="http://schemas.microsoft.com/office/powerpoint/2010/main" val="396040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404813"/>
            <a:ext cx="2057400" cy="5721350"/>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57200" y="404813"/>
            <a:ext cx="6019800" cy="572135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2"/>
          <p:cNvSpPr>
            <a:spLocks noGrp="1" noChangeArrowheads="1"/>
          </p:cNvSpPr>
          <p:nvPr>
            <p:ph type="sldNum" sz="quarter" idx="10"/>
          </p:nvPr>
        </p:nvSpPr>
        <p:spPr>
          <a:ln/>
        </p:spPr>
        <p:txBody>
          <a:bodyPr/>
          <a:lstStyle>
            <a:lvl1pPr>
              <a:defRPr/>
            </a:lvl1pPr>
          </a:lstStyle>
          <a:p>
            <a:pPr>
              <a:defRPr/>
            </a:pPr>
            <a:fld id="{619FB9C5-A143-4DA8-929A-66BB82D69FE8}" type="slidenum">
              <a:rPr lang="en-US" altLang="zh-TW"/>
              <a:pPr>
                <a:defRPr/>
              </a:pPr>
              <a:t>‹#›</a:t>
            </a:fld>
            <a:endParaRPr lang="en-US" altLang="zh-TW"/>
          </a:p>
        </p:txBody>
      </p:sp>
    </p:spTree>
    <p:extLst>
      <p:ext uri="{BB962C8B-B14F-4D97-AF65-F5344CB8AC3E}">
        <p14:creationId xmlns:p14="http://schemas.microsoft.com/office/powerpoint/2010/main" val="1817584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457200" y="404813"/>
            <a:ext cx="8229600" cy="863600"/>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1412875"/>
            <a:ext cx="4038600" cy="4713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412875"/>
            <a:ext cx="4038600" cy="47132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2"/>
          <p:cNvSpPr>
            <a:spLocks noGrp="1" noChangeArrowheads="1"/>
          </p:cNvSpPr>
          <p:nvPr>
            <p:ph type="sldNum" sz="quarter" idx="10"/>
          </p:nvPr>
        </p:nvSpPr>
        <p:spPr>
          <a:ln/>
        </p:spPr>
        <p:txBody>
          <a:bodyPr/>
          <a:lstStyle>
            <a:lvl1pPr>
              <a:defRPr/>
            </a:lvl1pPr>
          </a:lstStyle>
          <a:p>
            <a:pPr>
              <a:defRPr/>
            </a:pPr>
            <a:fld id="{B27BF163-859B-4454-9D71-2E974ED47796}" type="slidenum">
              <a:rPr lang="en-US" altLang="zh-TW"/>
              <a:pPr>
                <a:defRPr/>
              </a:pPr>
              <a:t>‹#›</a:t>
            </a:fld>
            <a:endParaRPr lang="en-US" altLang="zh-TW"/>
          </a:p>
        </p:txBody>
      </p:sp>
    </p:spTree>
    <p:extLst>
      <p:ext uri="{BB962C8B-B14F-4D97-AF65-F5344CB8AC3E}">
        <p14:creationId xmlns:p14="http://schemas.microsoft.com/office/powerpoint/2010/main" val="1563082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22"/>
          <p:cNvSpPr>
            <a:spLocks noGrp="1" noChangeArrowheads="1"/>
          </p:cNvSpPr>
          <p:nvPr>
            <p:ph type="sldNum" sz="quarter" idx="10"/>
          </p:nvPr>
        </p:nvSpPr>
        <p:spPr>
          <a:ln/>
        </p:spPr>
        <p:txBody>
          <a:bodyPr/>
          <a:lstStyle>
            <a:lvl1pPr>
              <a:defRPr/>
            </a:lvl1pPr>
          </a:lstStyle>
          <a:p>
            <a:pPr>
              <a:defRPr/>
            </a:pPr>
            <a:fld id="{03793AF9-E46E-4F14-9DA9-297735D151EA}" type="slidenum">
              <a:rPr lang="en-US" altLang="zh-TW"/>
              <a:pPr>
                <a:defRPr/>
              </a:pPr>
              <a:t>‹#›</a:t>
            </a:fld>
            <a:endParaRPr lang="en-US" altLang="zh-TW"/>
          </a:p>
        </p:txBody>
      </p:sp>
    </p:spTree>
    <p:extLst>
      <p:ext uri="{BB962C8B-B14F-4D97-AF65-F5344CB8AC3E}">
        <p14:creationId xmlns:p14="http://schemas.microsoft.com/office/powerpoint/2010/main" val="293693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0"/>
            <a:ext cx="77724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4" name="Rectangle 22"/>
          <p:cNvSpPr>
            <a:spLocks noGrp="1" noChangeArrowheads="1"/>
          </p:cNvSpPr>
          <p:nvPr>
            <p:ph type="sldNum" sz="quarter" idx="10"/>
          </p:nvPr>
        </p:nvSpPr>
        <p:spPr>
          <a:ln/>
        </p:spPr>
        <p:txBody>
          <a:bodyPr/>
          <a:lstStyle>
            <a:lvl1pPr>
              <a:defRPr/>
            </a:lvl1pPr>
          </a:lstStyle>
          <a:p>
            <a:pPr>
              <a:defRPr/>
            </a:pPr>
            <a:fld id="{D1CC7E64-2FCF-497A-844B-EE1B609B2C74}" type="slidenum">
              <a:rPr lang="en-US" altLang="zh-TW"/>
              <a:pPr>
                <a:defRPr/>
              </a:pPr>
              <a:t>‹#›</a:t>
            </a:fld>
            <a:endParaRPr lang="en-US" altLang="zh-TW"/>
          </a:p>
        </p:txBody>
      </p:sp>
    </p:spTree>
    <p:extLst>
      <p:ext uri="{BB962C8B-B14F-4D97-AF65-F5344CB8AC3E}">
        <p14:creationId xmlns:p14="http://schemas.microsoft.com/office/powerpoint/2010/main" val="3360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1412875"/>
            <a:ext cx="4038600" cy="4713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1412875"/>
            <a:ext cx="4038600" cy="4713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22"/>
          <p:cNvSpPr>
            <a:spLocks noGrp="1" noChangeArrowheads="1"/>
          </p:cNvSpPr>
          <p:nvPr>
            <p:ph type="sldNum" sz="quarter" idx="10"/>
          </p:nvPr>
        </p:nvSpPr>
        <p:spPr>
          <a:ln/>
        </p:spPr>
        <p:txBody>
          <a:bodyPr/>
          <a:lstStyle>
            <a:lvl1pPr>
              <a:defRPr/>
            </a:lvl1pPr>
          </a:lstStyle>
          <a:p>
            <a:pPr>
              <a:defRPr/>
            </a:pPr>
            <a:fld id="{0D7B5EF8-2B3F-4BDD-85FE-F272277EF84D}" type="slidenum">
              <a:rPr lang="en-US" altLang="zh-TW"/>
              <a:pPr>
                <a:defRPr/>
              </a:pPr>
              <a:t>‹#›</a:t>
            </a:fld>
            <a:endParaRPr lang="en-US" altLang="zh-TW"/>
          </a:p>
        </p:txBody>
      </p:sp>
    </p:spTree>
    <p:extLst>
      <p:ext uri="{BB962C8B-B14F-4D97-AF65-F5344CB8AC3E}">
        <p14:creationId xmlns:p14="http://schemas.microsoft.com/office/powerpoint/2010/main" val="3464793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22"/>
          <p:cNvSpPr>
            <a:spLocks noGrp="1" noChangeArrowheads="1"/>
          </p:cNvSpPr>
          <p:nvPr>
            <p:ph type="sldNum" sz="quarter" idx="10"/>
          </p:nvPr>
        </p:nvSpPr>
        <p:spPr>
          <a:ln/>
        </p:spPr>
        <p:txBody>
          <a:bodyPr/>
          <a:lstStyle>
            <a:lvl1pPr>
              <a:defRPr/>
            </a:lvl1pPr>
          </a:lstStyle>
          <a:p>
            <a:pPr>
              <a:defRPr/>
            </a:pPr>
            <a:fld id="{B9F1A8FC-3BF3-4DED-9F57-2852ECB0D560}" type="slidenum">
              <a:rPr lang="en-US" altLang="zh-TW"/>
              <a:pPr>
                <a:defRPr/>
              </a:pPr>
              <a:t>‹#›</a:t>
            </a:fld>
            <a:endParaRPr lang="en-US" altLang="zh-TW"/>
          </a:p>
        </p:txBody>
      </p:sp>
    </p:spTree>
    <p:extLst>
      <p:ext uri="{BB962C8B-B14F-4D97-AF65-F5344CB8AC3E}">
        <p14:creationId xmlns:p14="http://schemas.microsoft.com/office/powerpoint/2010/main" val="150528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22"/>
          <p:cNvSpPr>
            <a:spLocks noGrp="1" noChangeArrowheads="1"/>
          </p:cNvSpPr>
          <p:nvPr>
            <p:ph type="sldNum" sz="quarter" idx="10"/>
          </p:nvPr>
        </p:nvSpPr>
        <p:spPr>
          <a:ln/>
        </p:spPr>
        <p:txBody>
          <a:bodyPr/>
          <a:lstStyle>
            <a:lvl1pPr>
              <a:defRPr/>
            </a:lvl1pPr>
          </a:lstStyle>
          <a:p>
            <a:pPr>
              <a:defRPr/>
            </a:pPr>
            <a:fld id="{C2A75B6C-388A-4EAF-A3C0-92AA0ADC8D74}" type="slidenum">
              <a:rPr lang="en-US" altLang="zh-TW"/>
              <a:pPr>
                <a:defRPr/>
              </a:pPr>
              <a:t>‹#›</a:t>
            </a:fld>
            <a:endParaRPr lang="en-US" altLang="zh-TW"/>
          </a:p>
        </p:txBody>
      </p:sp>
    </p:spTree>
    <p:extLst>
      <p:ext uri="{BB962C8B-B14F-4D97-AF65-F5344CB8AC3E}">
        <p14:creationId xmlns:p14="http://schemas.microsoft.com/office/powerpoint/2010/main" val="2383375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2"/>
          <p:cNvSpPr>
            <a:spLocks noGrp="1" noChangeArrowheads="1"/>
          </p:cNvSpPr>
          <p:nvPr>
            <p:ph type="sldNum" sz="quarter" idx="10"/>
          </p:nvPr>
        </p:nvSpPr>
        <p:spPr>
          <a:ln/>
        </p:spPr>
        <p:txBody>
          <a:bodyPr/>
          <a:lstStyle>
            <a:lvl1pPr>
              <a:defRPr/>
            </a:lvl1pPr>
          </a:lstStyle>
          <a:p>
            <a:pPr>
              <a:defRPr/>
            </a:pPr>
            <a:fld id="{74739A75-DE9C-4868-B4A9-E777EAAF3714}" type="slidenum">
              <a:rPr lang="en-US" altLang="zh-TW"/>
              <a:pPr>
                <a:defRPr/>
              </a:pPr>
              <a:t>‹#›</a:t>
            </a:fld>
            <a:endParaRPr lang="en-US" altLang="zh-TW"/>
          </a:p>
        </p:txBody>
      </p:sp>
    </p:spTree>
    <p:extLst>
      <p:ext uri="{BB962C8B-B14F-4D97-AF65-F5344CB8AC3E}">
        <p14:creationId xmlns:p14="http://schemas.microsoft.com/office/powerpoint/2010/main" val="2804225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3008313"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2"/>
          <p:cNvSpPr>
            <a:spLocks noGrp="1" noChangeArrowheads="1"/>
          </p:cNvSpPr>
          <p:nvPr>
            <p:ph type="sldNum" sz="quarter" idx="10"/>
          </p:nvPr>
        </p:nvSpPr>
        <p:spPr>
          <a:ln/>
        </p:spPr>
        <p:txBody>
          <a:bodyPr/>
          <a:lstStyle>
            <a:lvl1pPr>
              <a:defRPr/>
            </a:lvl1pPr>
          </a:lstStyle>
          <a:p>
            <a:pPr>
              <a:defRPr/>
            </a:pPr>
            <a:fld id="{4B3B7CDF-0BFA-435D-9B1A-1A0FE0B5FD6E}" type="slidenum">
              <a:rPr lang="en-US" altLang="zh-TW"/>
              <a:pPr>
                <a:defRPr/>
              </a:pPr>
              <a:t>‹#›</a:t>
            </a:fld>
            <a:endParaRPr lang="en-US" altLang="zh-TW"/>
          </a:p>
        </p:txBody>
      </p:sp>
    </p:spTree>
    <p:extLst>
      <p:ext uri="{BB962C8B-B14F-4D97-AF65-F5344CB8AC3E}">
        <p14:creationId xmlns:p14="http://schemas.microsoft.com/office/powerpoint/2010/main" val="2847292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Rectangle 22"/>
          <p:cNvSpPr>
            <a:spLocks noGrp="1" noChangeArrowheads="1"/>
          </p:cNvSpPr>
          <p:nvPr>
            <p:ph type="sldNum" sz="quarter" idx="10"/>
          </p:nvPr>
        </p:nvSpPr>
        <p:spPr>
          <a:ln/>
        </p:spPr>
        <p:txBody>
          <a:bodyPr/>
          <a:lstStyle>
            <a:lvl1pPr>
              <a:defRPr/>
            </a:lvl1pPr>
          </a:lstStyle>
          <a:p>
            <a:pPr>
              <a:defRPr/>
            </a:pPr>
            <a:fld id="{CFAFDAE5-D8C4-470C-A50E-800BF1A42556}" type="slidenum">
              <a:rPr lang="en-US" altLang="zh-TW"/>
              <a:pPr>
                <a:defRPr/>
              </a:pPr>
              <a:t>‹#›</a:t>
            </a:fld>
            <a:endParaRPr lang="en-US" altLang="zh-TW"/>
          </a:p>
        </p:txBody>
      </p:sp>
    </p:spTree>
    <p:extLst>
      <p:ext uri="{BB962C8B-B14F-4D97-AF65-F5344CB8AC3E}">
        <p14:creationId xmlns:p14="http://schemas.microsoft.com/office/powerpoint/2010/main" val="330443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oleObject" Target="../embeddings/oleObject1.bin"/><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404813"/>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57200" y="1412875"/>
            <a:ext cx="8229600" cy="4713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1028" name="Rectangle 21"/>
          <p:cNvSpPr>
            <a:spLocks noChangeArrowheads="1"/>
          </p:cNvSpPr>
          <p:nvPr userDrawn="1"/>
        </p:nvSpPr>
        <p:spPr bwMode="auto">
          <a:xfrm flipV="1">
            <a:off x="395288" y="188913"/>
            <a:ext cx="8404225" cy="74612"/>
          </a:xfrm>
          <a:prstGeom prst="rect">
            <a:avLst/>
          </a:prstGeom>
          <a:gradFill rotWithShape="0">
            <a:gsLst>
              <a:gs pos="0">
                <a:srgbClr val="9B0000"/>
              </a:gs>
              <a:gs pos="50000">
                <a:srgbClr val="FFFF00"/>
              </a:gs>
              <a:gs pos="100000">
                <a:srgbClr val="9B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99350" name="Rectangle 22"/>
          <p:cNvSpPr>
            <a:spLocks noGrp="1" noChangeArrowheads="1"/>
          </p:cNvSpPr>
          <p:nvPr>
            <p:ph type="sldNum" sz="quarter" idx="4"/>
          </p:nvPr>
        </p:nvSpPr>
        <p:spPr bwMode="auto">
          <a:xfrm>
            <a:off x="3635375" y="6453188"/>
            <a:ext cx="1081088"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0" sz="1600">
                <a:latin typeface="Times New Roman" panose="02020603050405020304" pitchFamily="18" charset="0"/>
              </a:defRPr>
            </a:lvl1pPr>
          </a:lstStyle>
          <a:p>
            <a:pPr>
              <a:defRPr/>
            </a:pPr>
            <a:fld id="{985E4EF7-F888-40BA-A738-50CAE3B30CF6}" type="slidenum">
              <a:rPr lang="en-US" altLang="zh-TW"/>
              <a:pPr>
                <a:defRPr/>
              </a:pPr>
              <a:t>‹#›</a:t>
            </a:fld>
            <a:endParaRPr lang="en-US" altLang="zh-TW"/>
          </a:p>
        </p:txBody>
      </p:sp>
      <p:sp>
        <p:nvSpPr>
          <p:cNvPr id="1031" name="Rectangle 24"/>
          <p:cNvSpPr>
            <a:spLocks noChangeArrowheads="1"/>
          </p:cNvSpPr>
          <p:nvPr userDrawn="1"/>
        </p:nvSpPr>
        <p:spPr bwMode="auto">
          <a:xfrm flipV="1">
            <a:off x="395288" y="6234113"/>
            <a:ext cx="8404225" cy="74612"/>
          </a:xfrm>
          <a:prstGeom prst="rect">
            <a:avLst/>
          </a:prstGeom>
          <a:gradFill rotWithShape="0">
            <a:gsLst>
              <a:gs pos="0">
                <a:srgbClr val="9B0000"/>
              </a:gs>
              <a:gs pos="50000">
                <a:srgbClr val="FFFF00"/>
              </a:gs>
              <a:gs pos="100000">
                <a:srgbClr val="9B000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b="1">
                <a:solidFill>
                  <a:schemeClr val="tx1"/>
                </a:solidFill>
                <a:latin typeface="Arial" panose="020B0604020202020204" pitchFamily="34" charset="0"/>
                <a:ea typeface="新細明體" panose="02020500000000000000" pitchFamily="18" charset="-120"/>
              </a:defRPr>
            </a:lvl1pPr>
            <a:lvl2pPr marL="742950" indent="-285750" eaLnBrk="0" hangingPunct="0">
              <a:defRPr kumimoji="1" b="1">
                <a:solidFill>
                  <a:schemeClr val="tx1"/>
                </a:solidFill>
                <a:latin typeface="Arial" panose="020B0604020202020204" pitchFamily="34" charset="0"/>
                <a:ea typeface="新細明體" panose="02020500000000000000" pitchFamily="18" charset="-120"/>
              </a:defRPr>
            </a:lvl2pPr>
            <a:lvl3pPr marL="1143000" indent="-228600" eaLnBrk="0" hangingPunct="0">
              <a:defRPr kumimoji="1" b="1">
                <a:solidFill>
                  <a:schemeClr val="tx1"/>
                </a:solidFill>
                <a:latin typeface="Arial" panose="020B0604020202020204" pitchFamily="34" charset="0"/>
                <a:ea typeface="新細明體" panose="02020500000000000000" pitchFamily="18" charset="-120"/>
              </a:defRPr>
            </a:lvl3pPr>
            <a:lvl4pPr marL="1600200" indent="-228600" eaLnBrk="0" hangingPunct="0">
              <a:defRPr kumimoji="1" b="1">
                <a:solidFill>
                  <a:schemeClr val="tx1"/>
                </a:solidFill>
                <a:latin typeface="Arial" panose="020B0604020202020204" pitchFamily="34" charset="0"/>
                <a:ea typeface="新細明體" panose="02020500000000000000" pitchFamily="18" charset="-120"/>
              </a:defRPr>
            </a:lvl4pPr>
            <a:lvl5pPr marL="2057400" indent="-228600" eaLnBrk="0" hangingPunct="0">
              <a:defRPr kumimoji="1"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b="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99354" name="Rectangle 26"/>
          <p:cNvSpPr>
            <a:spLocks noChangeArrowheads="1"/>
          </p:cNvSpPr>
          <p:nvPr userDrawn="1"/>
        </p:nvSpPr>
        <p:spPr bwMode="auto">
          <a:xfrm>
            <a:off x="5724525" y="6381750"/>
            <a:ext cx="272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defTabSz="762000">
              <a:defRPr/>
            </a:pPr>
            <a:r>
              <a:rPr lang="zh-TW" altLang="en-US" sz="2000" dirty="0">
                <a:effectLst>
                  <a:outerShdw blurRad="38100" dist="38100" dir="2700000" algn="tl">
                    <a:srgbClr val="C0C0C0"/>
                  </a:outerShdw>
                </a:effectLst>
                <a:latin typeface="標楷體" pitchFamily="65" charset="-120"/>
                <a:ea typeface="標楷體" pitchFamily="65" charset="-120"/>
              </a:rPr>
              <a:t>資通訊安全工程實驗室</a:t>
            </a:r>
          </a:p>
        </p:txBody>
      </p:sp>
      <p:graphicFrame>
        <p:nvGraphicFramePr>
          <p:cNvPr id="1034" name="Object 27"/>
          <p:cNvGraphicFramePr>
            <a:graphicFrameLocks noChangeAspect="1"/>
          </p:cNvGraphicFramePr>
          <p:nvPr userDrawn="1"/>
        </p:nvGraphicFramePr>
        <p:xfrm>
          <a:off x="8448675" y="6284913"/>
          <a:ext cx="611188" cy="576262"/>
        </p:xfrm>
        <a:graphic>
          <a:graphicData uri="http://schemas.openxmlformats.org/presentationml/2006/ole">
            <mc:AlternateContent xmlns:mc="http://schemas.openxmlformats.org/markup-compatibility/2006">
              <mc:Choice xmlns:v="urn:schemas-microsoft-com:vml" Requires="v">
                <p:oleObj spid="_x0000_s1271" name="Visio" r:id="rId15" imgW="571500" imgH="538480" progId="Visio.Drawing.11">
                  <p:embed/>
                </p:oleObj>
              </mc:Choice>
              <mc:Fallback>
                <p:oleObj name="Visio" r:id="rId15" imgW="571500" imgH="538480" progId="Visio.Drawing.11">
                  <p:embed/>
                  <p:pic>
                    <p:nvPicPr>
                      <p:cNvPr id="0" name="Object 2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448675" y="6284913"/>
                        <a:ext cx="6111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eaLnBrk="0" fontAlgn="base" hangingPunct="0">
        <a:spcBef>
          <a:spcPct val="0"/>
        </a:spcBef>
        <a:spcAft>
          <a:spcPct val="0"/>
        </a:spcAft>
        <a:defRPr kumimoji="1" sz="3600" b="1">
          <a:solidFill>
            <a:schemeClr val="tx2"/>
          </a:solidFill>
          <a:latin typeface="微軟正黑體" pitchFamily="34" charset="-120"/>
          <a:ea typeface="微軟正黑體" pitchFamily="34" charset="-120"/>
          <a:cs typeface="+mj-cs"/>
        </a:defRPr>
      </a:lvl1pPr>
      <a:lvl2pPr algn="l" rtl="0" eaLnBrk="0" fontAlgn="base" hangingPunct="0">
        <a:spcBef>
          <a:spcPct val="0"/>
        </a:spcBef>
        <a:spcAft>
          <a:spcPct val="0"/>
        </a:spcAft>
        <a:defRPr kumimoji="1" sz="3600">
          <a:solidFill>
            <a:schemeClr val="tx2"/>
          </a:solidFill>
          <a:latin typeface="Arial" charset="0"/>
          <a:ea typeface="標楷體" pitchFamily="65" charset="-120"/>
        </a:defRPr>
      </a:lvl2pPr>
      <a:lvl3pPr algn="l" rtl="0" eaLnBrk="0" fontAlgn="base" hangingPunct="0">
        <a:spcBef>
          <a:spcPct val="0"/>
        </a:spcBef>
        <a:spcAft>
          <a:spcPct val="0"/>
        </a:spcAft>
        <a:defRPr kumimoji="1" sz="3600">
          <a:solidFill>
            <a:schemeClr val="tx2"/>
          </a:solidFill>
          <a:latin typeface="Arial" charset="0"/>
          <a:ea typeface="標楷體" pitchFamily="65" charset="-120"/>
        </a:defRPr>
      </a:lvl3pPr>
      <a:lvl4pPr algn="l" rtl="0" eaLnBrk="0" fontAlgn="base" hangingPunct="0">
        <a:spcBef>
          <a:spcPct val="0"/>
        </a:spcBef>
        <a:spcAft>
          <a:spcPct val="0"/>
        </a:spcAft>
        <a:defRPr kumimoji="1" sz="3600">
          <a:solidFill>
            <a:schemeClr val="tx2"/>
          </a:solidFill>
          <a:latin typeface="Arial" charset="0"/>
          <a:ea typeface="標楷體" pitchFamily="65" charset="-120"/>
        </a:defRPr>
      </a:lvl4pPr>
      <a:lvl5pPr algn="l" rtl="0" eaLnBrk="0" fontAlgn="base" hangingPunct="0">
        <a:spcBef>
          <a:spcPct val="0"/>
        </a:spcBef>
        <a:spcAft>
          <a:spcPct val="0"/>
        </a:spcAft>
        <a:defRPr kumimoji="1" sz="3600">
          <a:solidFill>
            <a:schemeClr val="tx2"/>
          </a:solidFill>
          <a:latin typeface="Arial" charset="0"/>
          <a:ea typeface="標楷體" pitchFamily="65" charset="-120"/>
        </a:defRPr>
      </a:lvl5pPr>
      <a:lvl6pPr marL="457200" algn="l" rtl="0" fontAlgn="base">
        <a:spcBef>
          <a:spcPct val="0"/>
        </a:spcBef>
        <a:spcAft>
          <a:spcPct val="0"/>
        </a:spcAft>
        <a:defRPr kumimoji="1" sz="3600">
          <a:solidFill>
            <a:schemeClr val="tx2"/>
          </a:solidFill>
          <a:latin typeface="Arial" charset="0"/>
          <a:ea typeface="標楷體" pitchFamily="65" charset="-120"/>
        </a:defRPr>
      </a:lvl6pPr>
      <a:lvl7pPr marL="914400" algn="l" rtl="0" fontAlgn="base">
        <a:spcBef>
          <a:spcPct val="0"/>
        </a:spcBef>
        <a:spcAft>
          <a:spcPct val="0"/>
        </a:spcAft>
        <a:defRPr kumimoji="1" sz="3600">
          <a:solidFill>
            <a:schemeClr val="tx2"/>
          </a:solidFill>
          <a:latin typeface="Arial" charset="0"/>
          <a:ea typeface="標楷體" pitchFamily="65" charset="-120"/>
        </a:defRPr>
      </a:lvl7pPr>
      <a:lvl8pPr marL="1371600" algn="l" rtl="0" fontAlgn="base">
        <a:spcBef>
          <a:spcPct val="0"/>
        </a:spcBef>
        <a:spcAft>
          <a:spcPct val="0"/>
        </a:spcAft>
        <a:defRPr kumimoji="1" sz="3600">
          <a:solidFill>
            <a:schemeClr val="tx2"/>
          </a:solidFill>
          <a:latin typeface="Arial" charset="0"/>
          <a:ea typeface="標楷體" pitchFamily="65" charset="-120"/>
        </a:defRPr>
      </a:lvl8pPr>
      <a:lvl9pPr marL="1828800" algn="l" rtl="0" fontAlgn="base">
        <a:spcBef>
          <a:spcPct val="0"/>
        </a:spcBef>
        <a:spcAft>
          <a:spcPct val="0"/>
        </a:spcAft>
        <a:defRPr kumimoji="1" sz="3600">
          <a:solidFill>
            <a:schemeClr val="tx2"/>
          </a:solidFill>
          <a:latin typeface="Arial" charset="0"/>
          <a:ea typeface="標楷體" pitchFamily="65" charset="-120"/>
        </a:defRPr>
      </a:lvl9pPr>
    </p:titleStyle>
    <p:bodyStyle>
      <a:lvl1pPr marL="342900" indent="-342900" algn="l" rtl="0" eaLnBrk="0" fontAlgn="base" hangingPunct="0">
        <a:lnSpc>
          <a:spcPct val="150000"/>
        </a:lnSpc>
        <a:spcBef>
          <a:spcPct val="20000"/>
        </a:spcBef>
        <a:spcAft>
          <a:spcPct val="0"/>
        </a:spcAft>
        <a:buChar char="•"/>
        <a:defRPr kumimoji="1" sz="2800">
          <a:solidFill>
            <a:schemeClr val="tx1"/>
          </a:solidFill>
          <a:latin typeface="微軟正黑體" pitchFamily="34" charset="-120"/>
          <a:ea typeface="微軟正黑體" pitchFamily="34" charset="-120"/>
          <a:cs typeface="+mn-cs"/>
        </a:defRPr>
      </a:lvl1pPr>
      <a:lvl2pPr marL="742950" indent="-285750" algn="l" rtl="0" eaLnBrk="0" fontAlgn="base" hangingPunct="0">
        <a:lnSpc>
          <a:spcPct val="150000"/>
        </a:lnSpc>
        <a:spcBef>
          <a:spcPct val="20000"/>
        </a:spcBef>
        <a:spcAft>
          <a:spcPct val="0"/>
        </a:spcAft>
        <a:buChar char="–"/>
        <a:defRPr kumimoji="1" sz="2600">
          <a:solidFill>
            <a:schemeClr val="tx1"/>
          </a:solidFill>
          <a:latin typeface="微軟正黑體" pitchFamily="34" charset="-120"/>
          <a:ea typeface="微軟正黑體" pitchFamily="34" charset="-120"/>
        </a:defRPr>
      </a:lvl2pPr>
      <a:lvl3pPr marL="1143000" indent="-228600" algn="l" rtl="0" eaLnBrk="0" fontAlgn="base" hangingPunct="0">
        <a:lnSpc>
          <a:spcPct val="150000"/>
        </a:lnSpc>
        <a:spcBef>
          <a:spcPct val="20000"/>
        </a:spcBef>
        <a:spcAft>
          <a:spcPct val="0"/>
        </a:spcAft>
        <a:buChar char="•"/>
        <a:defRPr kumimoji="1" sz="2400">
          <a:solidFill>
            <a:schemeClr val="tx1"/>
          </a:solidFill>
          <a:latin typeface="微軟正黑體" pitchFamily="34" charset="-120"/>
          <a:ea typeface="微軟正黑體" pitchFamily="34" charset="-120"/>
        </a:defRPr>
      </a:lvl3pPr>
      <a:lvl4pPr marL="1600200" indent="-228600" algn="l" rtl="0" eaLnBrk="0" fontAlgn="base" hangingPunct="0">
        <a:lnSpc>
          <a:spcPct val="150000"/>
        </a:lnSpc>
        <a:spcBef>
          <a:spcPct val="20000"/>
        </a:spcBef>
        <a:spcAft>
          <a:spcPct val="0"/>
        </a:spcAft>
        <a:buChar char="–"/>
        <a:defRPr kumimoji="1" sz="2200">
          <a:solidFill>
            <a:schemeClr val="tx1"/>
          </a:solidFill>
          <a:latin typeface="微軟正黑體" pitchFamily="34" charset="-120"/>
          <a:ea typeface="微軟正黑體" pitchFamily="34" charset="-120"/>
        </a:defRPr>
      </a:lvl4pPr>
      <a:lvl5pPr marL="2057400" indent="-228600" algn="l" rtl="0" eaLnBrk="0" fontAlgn="base" hangingPunct="0">
        <a:lnSpc>
          <a:spcPct val="150000"/>
        </a:lnSpc>
        <a:spcBef>
          <a:spcPct val="20000"/>
        </a:spcBef>
        <a:spcAft>
          <a:spcPct val="0"/>
        </a:spcAft>
        <a:buChar char="»"/>
        <a:defRPr kumimoji="1" sz="2000">
          <a:solidFill>
            <a:schemeClr val="tx1"/>
          </a:solidFill>
          <a:latin typeface="微軟正黑體" pitchFamily="34" charset="-120"/>
          <a:ea typeface="微軟正黑體" pitchFamily="34" charset="-120"/>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395536" y="2130425"/>
            <a:ext cx="8424936" cy="1470025"/>
          </a:xfrm>
        </p:spPr>
        <p:txBody>
          <a:bodyPr/>
          <a:lstStyle/>
          <a:p>
            <a:pPr algn="ctr"/>
            <a:r>
              <a:rPr lang="en-US" altLang="zh-TW" dirty="0"/>
              <a:t>Enhancing Healthcare IT </a:t>
            </a:r>
            <a:r>
              <a:rPr lang="en-US" altLang="zh-TW" dirty="0" err="1"/>
              <a:t>Cybersecurity</a:t>
            </a:r>
            <a:r>
              <a:rPr lang="en-US" altLang="zh-TW" dirty="0"/>
              <a:t> Resilience: Integrating CMMC Controls with HIPAA Compliance</a:t>
            </a:r>
            <a:endParaRPr lang="zh-TW" altLang="en-US" dirty="0"/>
          </a:p>
        </p:txBody>
      </p:sp>
      <p:sp>
        <p:nvSpPr>
          <p:cNvPr id="3" name="副標題 2"/>
          <p:cNvSpPr>
            <a:spLocks noGrp="1"/>
          </p:cNvSpPr>
          <p:nvPr>
            <p:ph type="subTitle" idx="1"/>
          </p:nvPr>
        </p:nvSpPr>
        <p:spPr>
          <a:xfrm>
            <a:off x="827584" y="3886200"/>
            <a:ext cx="7632848" cy="1752600"/>
          </a:xfrm>
        </p:spPr>
        <p:txBody>
          <a:bodyPr/>
          <a:lstStyle/>
          <a:p>
            <a:r>
              <a:rPr lang="en-US" altLang="zh-TW" dirty="0"/>
              <a:t>International Journal of Global Innovations and Solutions (IJGIS) </a:t>
            </a:r>
          </a:p>
          <a:p>
            <a:r>
              <a:rPr lang="en-US" altLang="zh-TW" dirty="0"/>
              <a:t> IJGIS November 2024</a:t>
            </a:r>
            <a:endParaRPr lang="zh-TW" altLang="en-US" dirty="0"/>
          </a:p>
        </p:txBody>
      </p:sp>
      <p:sp>
        <p:nvSpPr>
          <p:cNvPr id="4" name="投影片編號版面配置區 3"/>
          <p:cNvSpPr>
            <a:spLocks noGrp="1"/>
          </p:cNvSpPr>
          <p:nvPr>
            <p:ph type="sldNum" sz="quarter" idx="10"/>
          </p:nvPr>
        </p:nvSpPr>
        <p:spPr/>
        <p:txBody>
          <a:bodyPr/>
          <a:lstStyle/>
          <a:p>
            <a:pPr>
              <a:defRPr/>
            </a:pPr>
            <a:fld id="{F58501C0-0115-43DB-BE21-ADD015C18A5C}" type="slidenum">
              <a:rPr lang="en-US" altLang="zh-TW" smtClean="0"/>
              <a:pPr>
                <a:defRPr/>
              </a:pPr>
              <a:t>1</a:t>
            </a:fld>
            <a:endParaRPr lang="en-US" altLang="zh-TW"/>
          </a:p>
        </p:txBody>
      </p:sp>
    </p:spTree>
    <p:extLst>
      <p:ext uri="{BB962C8B-B14F-4D97-AF65-F5344CB8AC3E}">
        <p14:creationId xmlns:p14="http://schemas.microsoft.com/office/powerpoint/2010/main" val="29766650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Methodology(1/6)</a:t>
            </a:r>
            <a:endParaRPr lang="zh-TW" altLang="en-US" dirty="0"/>
          </a:p>
        </p:txBody>
      </p:sp>
      <p:sp>
        <p:nvSpPr>
          <p:cNvPr id="3" name="內容版面配置區 2"/>
          <p:cNvSpPr>
            <a:spLocks noGrp="1"/>
          </p:cNvSpPr>
          <p:nvPr>
            <p:ph idx="1"/>
          </p:nvPr>
        </p:nvSpPr>
        <p:spPr/>
        <p:txBody>
          <a:bodyPr/>
          <a:lstStyle/>
          <a:p>
            <a:r>
              <a:rPr lang="en-US" altLang="zh-TW" dirty="0"/>
              <a:t>Framework </a:t>
            </a:r>
            <a:r>
              <a:rPr lang="en-US" altLang="zh-TW" dirty="0" smtClean="0"/>
              <a:t>Comparison</a:t>
            </a:r>
          </a:p>
          <a:p>
            <a:pPr lvl="1"/>
            <a:r>
              <a:rPr lang="en-US" altLang="zh-TW" dirty="0"/>
              <a:t>Mapping </a:t>
            </a:r>
            <a:r>
              <a:rPr lang="en-US" altLang="zh-TW" dirty="0" smtClean="0"/>
              <a:t>Safeguards</a:t>
            </a:r>
          </a:p>
          <a:p>
            <a:pPr lvl="1"/>
            <a:r>
              <a:rPr lang="en-US" altLang="zh-TW" dirty="0"/>
              <a:t>Identifying </a:t>
            </a:r>
            <a:r>
              <a:rPr lang="en-US" altLang="zh-TW" dirty="0" smtClean="0"/>
              <a:t>Gaps</a:t>
            </a:r>
          </a:p>
          <a:p>
            <a:pPr lvl="1"/>
            <a:r>
              <a:rPr lang="en-US" altLang="zh-TW" dirty="0"/>
              <a:t>Evaluating Synergies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10</a:t>
            </a:fld>
            <a:endParaRPr lang="en-US" altLang="zh-TW"/>
          </a:p>
        </p:txBody>
      </p:sp>
    </p:spTree>
    <p:extLst>
      <p:ext uri="{BB962C8B-B14F-4D97-AF65-F5344CB8AC3E}">
        <p14:creationId xmlns:p14="http://schemas.microsoft.com/office/powerpoint/2010/main" val="28125438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Methodology(2/6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Case </a:t>
            </a:r>
            <a:r>
              <a:rPr lang="en-US" altLang="zh-TW" dirty="0" smtClean="0"/>
              <a:t>Studies</a:t>
            </a:r>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11</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1046235632"/>
              </p:ext>
            </p:extLst>
          </p:nvPr>
        </p:nvGraphicFramePr>
        <p:xfrm>
          <a:off x="827584" y="2132856"/>
          <a:ext cx="7920880" cy="4032447"/>
        </p:xfrm>
        <a:graphic>
          <a:graphicData uri="http://schemas.openxmlformats.org/drawingml/2006/table">
            <a:tbl>
              <a:tblPr firstRow="1" bandRow="1">
                <a:tableStyleId>{5C22544A-7EE6-4342-B048-85BDC9FD1C3A}</a:tableStyleId>
              </a:tblPr>
              <a:tblGrid>
                <a:gridCol w="1224136"/>
                <a:gridCol w="2232248"/>
                <a:gridCol w="2232248"/>
                <a:gridCol w="2232248"/>
              </a:tblGrid>
              <a:tr h="1344149">
                <a:tc>
                  <a:txBody>
                    <a:bodyPr/>
                    <a:lstStyle/>
                    <a:p>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err="1" smtClean="0">
                          <a:solidFill>
                            <a:schemeClr val="tx1"/>
                          </a:solidFill>
                          <a:latin typeface="微軟正黑體" pitchFamily="34" charset="-120"/>
                          <a:ea typeface="微軟正黑體" pitchFamily="34" charset="-120"/>
                        </a:rPr>
                        <a:t>Christus</a:t>
                      </a:r>
                      <a:r>
                        <a:rPr lang="en-US" altLang="zh-TW" dirty="0" smtClean="0">
                          <a:solidFill>
                            <a:schemeClr val="tx1"/>
                          </a:solidFill>
                          <a:latin typeface="微軟正黑體" pitchFamily="34" charset="-120"/>
                          <a:ea typeface="微軟正黑體" pitchFamily="34" charset="-120"/>
                        </a:rPr>
                        <a:t> Health</a:t>
                      </a:r>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smtClean="0">
                          <a:solidFill>
                            <a:schemeClr val="tx1"/>
                          </a:solidFill>
                          <a:latin typeface="微軟正黑體" pitchFamily="34" charset="-120"/>
                          <a:ea typeface="微軟正黑體" pitchFamily="34" charset="-120"/>
                        </a:rPr>
                        <a:t>Lloyd F. Moss Free Clinic</a:t>
                      </a:r>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smtClean="0">
                          <a:solidFill>
                            <a:schemeClr val="tx1"/>
                          </a:solidFill>
                          <a:latin typeface="微軟正黑體" pitchFamily="34" charset="-120"/>
                          <a:ea typeface="微軟正黑體" pitchFamily="34" charset="-120"/>
                        </a:rPr>
                        <a:t>Healthcare Organizations Preparing for </a:t>
                      </a:r>
                      <a:r>
                        <a:rPr lang="en-US" altLang="zh-TW" dirty="0" err="1" smtClean="0">
                          <a:solidFill>
                            <a:schemeClr val="tx1"/>
                          </a:solidFill>
                          <a:latin typeface="微軟正黑體" pitchFamily="34" charset="-120"/>
                          <a:ea typeface="微軟正黑體" pitchFamily="34" charset="-120"/>
                        </a:rPr>
                        <a:t>DoD</a:t>
                      </a:r>
                      <a:r>
                        <a:rPr lang="en-US" altLang="zh-TW" dirty="0" smtClean="0">
                          <a:solidFill>
                            <a:schemeClr val="tx1"/>
                          </a:solidFill>
                          <a:latin typeface="微軟正黑體" pitchFamily="34" charset="-120"/>
                          <a:ea typeface="微軟正黑體" pitchFamily="34" charset="-120"/>
                        </a:rPr>
                        <a:t> Compliance</a:t>
                      </a:r>
                      <a:endParaRPr lang="zh-TW" altLang="en-US" dirty="0">
                        <a:solidFill>
                          <a:schemeClr val="tx1"/>
                        </a:solidFill>
                        <a:latin typeface="微軟正黑體" pitchFamily="34" charset="-120"/>
                        <a:ea typeface="微軟正黑體" pitchFamily="34" charset="-120"/>
                      </a:endParaRPr>
                    </a:p>
                  </a:txBody>
                  <a:tcPr/>
                </a:tc>
              </a:tr>
              <a:tr h="1344149">
                <a:tc>
                  <a:txBody>
                    <a:bodyPr/>
                    <a:lstStyle/>
                    <a:p>
                      <a:r>
                        <a:rPr lang="en-US" altLang="zh-TW" dirty="0" smtClean="0">
                          <a:solidFill>
                            <a:schemeClr val="tx1"/>
                          </a:solidFill>
                          <a:latin typeface="微軟正黑體" pitchFamily="34" charset="-120"/>
                          <a:ea typeface="微軟正黑體" pitchFamily="34" charset="-120"/>
                        </a:rPr>
                        <a:t>Focus</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供應鏈風險管理</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基本控制（訪問控制 、資產管理）</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依 </a:t>
                      </a:r>
                      <a:r>
                        <a:rPr lang="en-US" altLang="zh-TW" dirty="0" smtClean="0">
                          <a:solidFill>
                            <a:schemeClr val="tx1"/>
                          </a:solidFill>
                          <a:latin typeface="微軟正黑體" pitchFamily="34" charset="-120"/>
                          <a:ea typeface="微軟正黑體" pitchFamily="34" charset="-120"/>
                        </a:rPr>
                        <a:t>CMMC </a:t>
                      </a:r>
                      <a:r>
                        <a:rPr lang="zh-TW" altLang="en-US" dirty="0" smtClean="0">
                          <a:solidFill>
                            <a:schemeClr val="tx1"/>
                          </a:solidFill>
                          <a:latin typeface="微軟正黑體" pitchFamily="34" charset="-120"/>
                          <a:ea typeface="微軟正黑體" pitchFamily="34" charset="-120"/>
                        </a:rPr>
                        <a:t>對齊 </a:t>
                      </a:r>
                      <a:r>
                        <a:rPr lang="en-US" altLang="zh-TW" dirty="0" smtClean="0">
                          <a:solidFill>
                            <a:schemeClr val="tx1"/>
                          </a:solidFill>
                          <a:latin typeface="微軟正黑體" pitchFamily="34" charset="-120"/>
                          <a:ea typeface="微軟正黑體" pitchFamily="34" charset="-120"/>
                        </a:rPr>
                        <a:t>NIST SP 800-171</a:t>
                      </a:r>
                      <a:endParaRPr lang="zh-TW" altLang="en-US" dirty="0">
                        <a:solidFill>
                          <a:schemeClr val="tx1"/>
                        </a:solidFill>
                        <a:latin typeface="微軟正黑體" pitchFamily="34" charset="-120"/>
                        <a:ea typeface="微軟正黑體" pitchFamily="34" charset="-120"/>
                      </a:endParaRPr>
                    </a:p>
                  </a:txBody>
                  <a:tcPr/>
                </a:tc>
              </a:tr>
              <a:tr h="1344149">
                <a:tc>
                  <a:txBody>
                    <a:bodyPr/>
                    <a:lstStyle/>
                    <a:p>
                      <a:r>
                        <a:rPr lang="en-US" altLang="zh-TW" dirty="0" smtClean="0">
                          <a:solidFill>
                            <a:schemeClr val="tx1"/>
                          </a:solidFill>
                          <a:latin typeface="微軟正黑體" pitchFamily="34" charset="-120"/>
                          <a:ea typeface="微軟正黑體" pitchFamily="34" charset="-120"/>
                        </a:rPr>
                        <a:t>Outcome</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降低供應商漏洞導致的事件</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提升基礎資安與威脅偵測能力</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提升稽核準備度，降低關鍵營運風險</a:t>
                      </a:r>
                      <a:endParaRPr lang="zh-TW" altLang="en-US" dirty="0">
                        <a:solidFill>
                          <a:schemeClr val="tx1"/>
                        </a:solidFill>
                        <a:latin typeface="微軟正黑體" pitchFamily="34" charset="-120"/>
                        <a:ea typeface="微軟正黑體" pitchFamily="34" charset="-120"/>
                      </a:endParaRPr>
                    </a:p>
                  </a:txBody>
                  <a:tcPr/>
                </a:tc>
              </a:tr>
            </a:tbl>
          </a:graphicData>
        </a:graphic>
      </p:graphicFrame>
    </p:spTree>
    <p:extLst>
      <p:ext uri="{BB962C8B-B14F-4D97-AF65-F5344CB8AC3E}">
        <p14:creationId xmlns:p14="http://schemas.microsoft.com/office/powerpoint/2010/main" val="43104169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Methodology(3/6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Interviews with Healthcare IT </a:t>
            </a:r>
            <a:r>
              <a:rPr lang="en-US" altLang="zh-TW" dirty="0" smtClean="0"/>
              <a:t>Managers</a:t>
            </a:r>
          </a:p>
          <a:p>
            <a:pPr lvl="1"/>
            <a:r>
              <a:rPr lang="en-US" altLang="zh-TW" dirty="0"/>
              <a:t>Operational </a:t>
            </a:r>
            <a:r>
              <a:rPr lang="en-US" altLang="zh-TW" dirty="0" smtClean="0"/>
              <a:t>Challenges</a:t>
            </a:r>
          </a:p>
          <a:p>
            <a:pPr lvl="1"/>
            <a:r>
              <a:rPr lang="en-US" altLang="zh-TW" dirty="0"/>
              <a:t>Perceived </a:t>
            </a:r>
            <a:r>
              <a:rPr lang="en-US" altLang="zh-TW" dirty="0" smtClean="0"/>
              <a:t>Benefits</a:t>
            </a:r>
          </a:p>
          <a:p>
            <a:pPr lvl="1"/>
            <a:r>
              <a:rPr lang="en-US" altLang="zh-TW" dirty="0"/>
              <a:t>Adoption Strategies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12</a:t>
            </a:fld>
            <a:endParaRPr lang="en-US" altLang="zh-TW"/>
          </a:p>
        </p:txBody>
      </p:sp>
    </p:spTree>
    <p:extLst>
      <p:ext uri="{BB962C8B-B14F-4D97-AF65-F5344CB8AC3E}">
        <p14:creationId xmlns:p14="http://schemas.microsoft.com/office/powerpoint/2010/main" val="344375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Methodology(4/6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Thematic </a:t>
            </a:r>
            <a:r>
              <a:rPr lang="en-US" altLang="zh-TW" dirty="0" smtClean="0"/>
              <a:t>Analysis</a:t>
            </a:r>
          </a:p>
          <a:p>
            <a:pPr lvl="1"/>
            <a:r>
              <a:rPr lang="en-US" altLang="zh-TW" dirty="0"/>
              <a:t>Gaps in </a:t>
            </a:r>
            <a:r>
              <a:rPr lang="en-US" altLang="zh-TW" dirty="0" smtClean="0"/>
              <a:t>HIPAA</a:t>
            </a:r>
          </a:p>
          <a:p>
            <a:pPr lvl="1"/>
            <a:r>
              <a:rPr lang="en-US" altLang="zh-TW" dirty="0"/>
              <a:t>CMMC </a:t>
            </a:r>
            <a:r>
              <a:rPr lang="en-US" altLang="zh-TW" dirty="0" smtClean="0"/>
              <a:t>Benefits</a:t>
            </a:r>
          </a:p>
          <a:p>
            <a:pPr lvl="1"/>
            <a:r>
              <a:rPr lang="en-US" altLang="zh-TW" dirty="0"/>
              <a:t>Implementation Barriers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13</a:t>
            </a:fld>
            <a:endParaRPr lang="en-US" altLang="zh-TW"/>
          </a:p>
        </p:txBody>
      </p:sp>
    </p:spTree>
    <p:extLst>
      <p:ext uri="{BB962C8B-B14F-4D97-AF65-F5344CB8AC3E}">
        <p14:creationId xmlns:p14="http://schemas.microsoft.com/office/powerpoint/2010/main" val="2112054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Methodology(5/6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Evaluation </a:t>
            </a:r>
            <a:r>
              <a:rPr lang="en-US" altLang="zh-TW" dirty="0" smtClean="0"/>
              <a:t>Metrics</a:t>
            </a:r>
          </a:p>
          <a:p>
            <a:pPr lvl="1"/>
            <a:r>
              <a:rPr lang="en-US" altLang="zh-TW" dirty="0"/>
              <a:t>Incident </a:t>
            </a:r>
            <a:r>
              <a:rPr lang="en-US" altLang="zh-TW" dirty="0" smtClean="0"/>
              <a:t>Reduction</a:t>
            </a:r>
          </a:p>
          <a:p>
            <a:pPr lvl="1"/>
            <a:r>
              <a:rPr lang="en-US" altLang="zh-TW" dirty="0"/>
              <a:t>Compliance </a:t>
            </a:r>
            <a:r>
              <a:rPr lang="en-US" altLang="zh-TW" dirty="0" smtClean="0"/>
              <a:t>Efficiency</a:t>
            </a:r>
          </a:p>
          <a:p>
            <a:pPr lvl="1"/>
            <a:r>
              <a:rPr lang="en-US" altLang="zh-TW" dirty="0"/>
              <a:t>Operational Resilience</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14</a:t>
            </a:fld>
            <a:endParaRPr lang="en-US" altLang="zh-TW"/>
          </a:p>
        </p:txBody>
      </p:sp>
    </p:spTree>
    <p:extLst>
      <p:ext uri="{BB962C8B-B14F-4D97-AF65-F5344CB8AC3E}">
        <p14:creationId xmlns:p14="http://schemas.microsoft.com/office/powerpoint/2010/main" val="2260466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Methodology(6/6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smtClean="0"/>
              <a:t>Limitations</a:t>
            </a:r>
          </a:p>
          <a:p>
            <a:pPr lvl="1"/>
            <a:r>
              <a:rPr lang="en-US" altLang="zh-TW" dirty="0"/>
              <a:t>Limited </a:t>
            </a:r>
            <a:r>
              <a:rPr lang="en-US" altLang="zh-TW" dirty="0" smtClean="0"/>
              <a:t>Generalizability</a:t>
            </a:r>
          </a:p>
          <a:p>
            <a:pPr lvl="1"/>
            <a:r>
              <a:rPr lang="en-US" altLang="zh-TW" dirty="0"/>
              <a:t>Qualitative </a:t>
            </a:r>
            <a:r>
              <a:rPr lang="en-US" altLang="zh-TW" dirty="0" smtClean="0"/>
              <a:t>Focus</a:t>
            </a:r>
          </a:p>
          <a:p>
            <a:pPr lvl="1"/>
            <a:r>
              <a:rPr lang="en-US" altLang="zh-TW" dirty="0"/>
              <a:t>Focus on U.S. Frameworks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15</a:t>
            </a:fld>
            <a:endParaRPr lang="en-US" altLang="zh-TW"/>
          </a:p>
        </p:txBody>
      </p:sp>
    </p:spTree>
    <p:extLst>
      <p:ext uri="{BB962C8B-B14F-4D97-AF65-F5344CB8AC3E}">
        <p14:creationId xmlns:p14="http://schemas.microsoft.com/office/powerpoint/2010/main" val="91958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Results(1/5)</a:t>
            </a:r>
            <a:endParaRPr lang="zh-TW" altLang="en-US" dirty="0"/>
          </a:p>
        </p:txBody>
      </p:sp>
      <p:sp>
        <p:nvSpPr>
          <p:cNvPr id="3" name="內容版面配置區 2"/>
          <p:cNvSpPr>
            <a:spLocks noGrp="1"/>
          </p:cNvSpPr>
          <p:nvPr>
            <p:ph idx="1"/>
          </p:nvPr>
        </p:nvSpPr>
        <p:spPr/>
        <p:txBody>
          <a:bodyPr/>
          <a:lstStyle/>
          <a:p>
            <a:r>
              <a:rPr lang="en-US" altLang="zh-TW" dirty="0"/>
              <a:t>Overlap Between HIPAA and </a:t>
            </a:r>
            <a:r>
              <a:rPr lang="en-US" altLang="zh-TW" dirty="0" smtClean="0"/>
              <a:t>CMMC</a:t>
            </a:r>
          </a:p>
          <a:p>
            <a:pPr lvl="1"/>
            <a:r>
              <a:rPr lang="en-US" altLang="zh-TW" dirty="0"/>
              <a:t>Access </a:t>
            </a:r>
            <a:r>
              <a:rPr lang="en-US" altLang="zh-TW" dirty="0" smtClean="0"/>
              <a:t>Control</a:t>
            </a:r>
          </a:p>
          <a:p>
            <a:pPr lvl="1"/>
            <a:r>
              <a:rPr lang="en-US" altLang="zh-TW" dirty="0"/>
              <a:t>Incident </a:t>
            </a:r>
            <a:r>
              <a:rPr lang="en-US" altLang="zh-TW" dirty="0" smtClean="0"/>
              <a:t>Response</a:t>
            </a:r>
          </a:p>
          <a:p>
            <a:pPr lvl="1"/>
            <a:r>
              <a:rPr lang="en-US" altLang="zh-TW" dirty="0"/>
              <a:t>Data </a:t>
            </a:r>
            <a:r>
              <a:rPr lang="en-US" altLang="zh-TW" dirty="0" smtClean="0"/>
              <a:t>Encryption</a:t>
            </a:r>
          </a:p>
          <a:p>
            <a:pPr lvl="1"/>
            <a:r>
              <a:rPr lang="en-US" altLang="zh-TW" dirty="0"/>
              <a:t>Audit Controls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16</a:t>
            </a:fld>
            <a:endParaRPr lang="en-US" altLang="zh-TW"/>
          </a:p>
        </p:txBody>
      </p:sp>
    </p:spTree>
    <p:extLst>
      <p:ext uri="{BB962C8B-B14F-4D97-AF65-F5344CB8AC3E}">
        <p14:creationId xmlns:p14="http://schemas.microsoft.com/office/powerpoint/2010/main" val="28764819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Results(2/5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Gaps Addressed by </a:t>
            </a:r>
            <a:r>
              <a:rPr lang="en-US" altLang="zh-TW" dirty="0" smtClean="0"/>
              <a:t>CMMC</a:t>
            </a:r>
          </a:p>
          <a:p>
            <a:pPr lvl="1"/>
            <a:r>
              <a:rPr lang="en-US" altLang="zh-TW" dirty="0"/>
              <a:t>Supply Chain Risk Management </a:t>
            </a:r>
            <a:r>
              <a:rPr lang="en-US" altLang="zh-TW" dirty="0" smtClean="0"/>
              <a:t>(</a:t>
            </a:r>
            <a:r>
              <a:rPr lang="en-US" altLang="zh-TW" dirty="0"/>
              <a:t>RA.L2-3.11.1</a:t>
            </a:r>
            <a:r>
              <a:rPr lang="en-US" altLang="zh-TW" dirty="0" smtClean="0"/>
              <a:t>)</a:t>
            </a:r>
          </a:p>
          <a:p>
            <a:pPr lvl="1"/>
            <a:r>
              <a:rPr lang="en-US" altLang="zh-TW" dirty="0"/>
              <a:t>Asset Management (AM.L2-3.1.1</a:t>
            </a:r>
            <a:r>
              <a:rPr lang="en-US" altLang="zh-TW" dirty="0" smtClean="0"/>
              <a:t>)</a:t>
            </a:r>
          </a:p>
          <a:p>
            <a:pPr lvl="1"/>
            <a:r>
              <a:rPr lang="en-US" altLang="zh-TW" dirty="0"/>
              <a:t>Situational Awareness </a:t>
            </a:r>
            <a:r>
              <a:rPr lang="en-US" altLang="zh-TW" dirty="0" smtClean="0"/>
              <a:t>(</a:t>
            </a:r>
            <a:r>
              <a:rPr lang="en-US" altLang="zh-TW" dirty="0"/>
              <a:t>SI.L2-3.14.1</a:t>
            </a:r>
            <a:r>
              <a:rPr lang="en-US" altLang="zh-TW" dirty="0" smtClean="0"/>
              <a:t>)</a:t>
            </a:r>
          </a:p>
          <a:p>
            <a:pPr lvl="1"/>
            <a:r>
              <a:rPr lang="en-US" altLang="zh-TW" dirty="0"/>
              <a:t>Configuration Management (CM.L2-3.4.1</a:t>
            </a:r>
            <a:r>
              <a:rPr lang="en-US" altLang="zh-TW" dirty="0" smtClean="0"/>
              <a:t>)</a:t>
            </a:r>
          </a:p>
          <a:p>
            <a:pPr lvl="1"/>
            <a:r>
              <a:rPr lang="en-US" altLang="zh-TW" dirty="0"/>
              <a:t>Recovery Planning </a:t>
            </a:r>
            <a:r>
              <a:rPr lang="en-US" altLang="zh-TW" dirty="0" smtClean="0"/>
              <a:t>(IA.L2-3.5.1</a:t>
            </a:r>
            <a:r>
              <a:rPr lang="en-US" altLang="zh-TW" dirty="0"/>
              <a:t>)</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17</a:t>
            </a:fld>
            <a:endParaRPr lang="en-US" altLang="zh-TW"/>
          </a:p>
        </p:txBody>
      </p:sp>
    </p:spTree>
    <p:extLst>
      <p:ext uri="{BB962C8B-B14F-4D97-AF65-F5344CB8AC3E}">
        <p14:creationId xmlns:p14="http://schemas.microsoft.com/office/powerpoint/2010/main" val="371306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Results(3/5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Case Study </a:t>
            </a:r>
            <a:r>
              <a:rPr lang="en-US" altLang="zh-TW" dirty="0" smtClean="0"/>
              <a:t>Outcomes</a:t>
            </a:r>
          </a:p>
          <a:p>
            <a:pPr lvl="1"/>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18</a:t>
            </a:fld>
            <a:endParaRPr lang="en-US" altLang="zh-TW"/>
          </a:p>
        </p:txBody>
      </p:sp>
      <p:graphicFrame>
        <p:nvGraphicFramePr>
          <p:cNvPr id="5" name="表格 4"/>
          <p:cNvGraphicFramePr>
            <a:graphicFrameLocks noGrp="1"/>
          </p:cNvGraphicFramePr>
          <p:nvPr>
            <p:extLst>
              <p:ext uri="{D42A27DB-BD31-4B8C-83A1-F6EECF244321}">
                <p14:modId xmlns:p14="http://schemas.microsoft.com/office/powerpoint/2010/main" val="546540590"/>
              </p:ext>
            </p:extLst>
          </p:nvPr>
        </p:nvGraphicFramePr>
        <p:xfrm>
          <a:off x="827584" y="2132856"/>
          <a:ext cx="7920880" cy="4032447"/>
        </p:xfrm>
        <a:graphic>
          <a:graphicData uri="http://schemas.openxmlformats.org/drawingml/2006/table">
            <a:tbl>
              <a:tblPr firstRow="1" bandRow="1">
                <a:tableStyleId>{5C22544A-7EE6-4342-B048-85BDC9FD1C3A}</a:tableStyleId>
              </a:tblPr>
              <a:tblGrid>
                <a:gridCol w="1224136"/>
                <a:gridCol w="2232248"/>
                <a:gridCol w="2232248"/>
                <a:gridCol w="2232248"/>
              </a:tblGrid>
              <a:tr h="1344149">
                <a:tc>
                  <a:txBody>
                    <a:bodyPr/>
                    <a:lstStyle/>
                    <a:p>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err="1" smtClean="0">
                          <a:solidFill>
                            <a:schemeClr val="tx1"/>
                          </a:solidFill>
                          <a:latin typeface="微軟正黑體" pitchFamily="34" charset="-120"/>
                          <a:ea typeface="微軟正黑體" pitchFamily="34" charset="-120"/>
                        </a:rPr>
                        <a:t>Christus</a:t>
                      </a:r>
                      <a:r>
                        <a:rPr lang="en-US" altLang="zh-TW" dirty="0" smtClean="0">
                          <a:solidFill>
                            <a:schemeClr val="tx1"/>
                          </a:solidFill>
                          <a:latin typeface="微軟正黑體" pitchFamily="34" charset="-120"/>
                          <a:ea typeface="微軟正黑體" pitchFamily="34" charset="-120"/>
                        </a:rPr>
                        <a:t> Health</a:t>
                      </a:r>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smtClean="0">
                          <a:solidFill>
                            <a:schemeClr val="tx1"/>
                          </a:solidFill>
                          <a:latin typeface="微軟正黑體" pitchFamily="34" charset="-120"/>
                          <a:ea typeface="微軟正黑體" pitchFamily="34" charset="-120"/>
                        </a:rPr>
                        <a:t>Lloyd F. Moss Free Clinic</a:t>
                      </a:r>
                      <a:endParaRPr lang="zh-TW" altLang="en-US" dirty="0">
                        <a:solidFill>
                          <a:schemeClr val="tx1"/>
                        </a:solidFill>
                        <a:latin typeface="微軟正黑體" pitchFamily="34" charset="-120"/>
                        <a:ea typeface="微軟正黑體" pitchFamily="34" charset="-120"/>
                      </a:endParaRPr>
                    </a:p>
                  </a:txBody>
                  <a:tcPr/>
                </a:tc>
                <a:tc>
                  <a:txBody>
                    <a:bodyPr/>
                    <a:lstStyle/>
                    <a:p>
                      <a:r>
                        <a:rPr lang="en-US" altLang="zh-TW" dirty="0" smtClean="0">
                          <a:solidFill>
                            <a:schemeClr val="tx1"/>
                          </a:solidFill>
                          <a:latin typeface="微軟正黑體" pitchFamily="34" charset="-120"/>
                          <a:ea typeface="微軟正黑體" pitchFamily="34" charset="-120"/>
                        </a:rPr>
                        <a:t>Healthcare Organizations Preparing for </a:t>
                      </a:r>
                      <a:r>
                        <a:rPr lang="en-US" altLang="zh-TW" dirty="0" err="1" smtClean="0">
                          <a:solidFill>
                            <a:schemeClr val="tx1"/>
                          </a:solidFill>
                          <a:latin typeface="微軟正黑體" pitchFamily="34" charset="-120"/>
                          <a:ea typeface="微軟正黑體" pitchFamily="34" charset="-120"/>
                        </a:rPr>
                        <a:t>DoD</a:t>
                      </a:r>
                      <a:r>
                        <a:rPr lang="en-US" altLang="zh-TW" dirty="0" smtClean="0">
                          <a:solidFill>
                            <a:schemeClr val="tx1"/>
                          </a:solidFill>
                          <a:latin typeface="微軟正黑體" pitchFamily="34" charset="-120"/>
                          <a:ea typeface="微軟正黑體" pitchFamily="34" charset="-120"/>
                        </a:rPr>
                        <a:t> Compliance</a:t>
                      </a:r>
                      <a:endParaRPr lang="zh-TW" altLang="en-US" dirty="0">
                        <a:solidFill>
                          <a:schemeClr val="tx1"/>
                        </a:solidFill>
                        <a:latin typeface="微軟正黑體" pitchFamily="34" charset="-120"/>
                        <a:ea typeface="微軟正黑體" pitchFamily="34" charset="-120"/>
                      </a:endParaRPr>
                    </a:p>
                  </a:txBody>
                  <a:tcPr/>
                </a:tc>
              </a:tr>
              <a:tr h="1344149">
                <a:tc>
                  <a:txBody>
                    <a:bodyPr/>
                    <a:lstStyle/>
                    <a:p>
                      <a:r>
                        <a:rPr lang="en-US" altLang="zh-TW" dirty="0" smtClean="0">
                          <a:solidFill>
                            <a:schemeClr val="tx1"/>
                          </a:solidFill>
                          <a:latin typeface="微軟正黑體" pitchFamily="34" charset="-120"/>
                          <a:ea typeface="微軟正黑體" pitchFamily="34" charset="-120"/>
                        </a:rPr>
                        <a:t>Focus</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供應鏈風險管理、情境感知</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基本控制（資產管理、存取控制）</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對齊 </a:t>
                      </a:r>
                      <a:r>
                        <a:rPr lang="en-US" altLang="zh-TW" dirty="0" smtClean="0">
                          <a:solidFill>
                            <a:schemeClr val="tx1"/>
                          </a:solidFill>
                          <a:latin typeface="微軟正黑體" pitchFamily="34" charset="-120"/>
                          <a:ea typeface="微軟正黑體" pitchFamily="34" charset="-120"/>
                        </a:rPr>
                        <a:t>CMMC </a:t>
                      </a:r>
                      <a:r>
                        <a:rPr lang="zh-TW" altLang="en-US" dirty="0" smtClean="0">
                          <a:solidFill>
                            <a:schemeClr val="tx1"/>
                          </a:solidFill>
                          <a:latin typeface="微軟正黑體" pitchFamily="34" charset="-120"/>
                          <a:ea typeface="微軟正黑體" pitchFamily="34" charset="-120"/>
                        </a:rPr>
                        <a:t>要求，符合國防部合約需求</a:t>
                      </a:r>
                      <a:endParaRPr lang="zh-TW" altLang="en-US" dirty="0">
                        <a:solidFill>
                          <a:schemeClr val="tx1"/>
                        </a:solidFill>
                        <a:latin typeface="微軟正黑體" pitchFamily="34" charset="-120"/>
                        <a:ea typeface="微軟正黑體" pitchFamily="34" charset="-120"/>
                      </a:endParaRPr>
                    </a:p>
                  </a:txBody>
                  <a:tcPr/>
                </a:tc>
              </a:tr>
              <a:tr h="1344149">
                <a:tc>
                  <a:txBody>
                    <a:bodyPr/>
                    <a:lstStyle/>
                    <a:p>
                      <a:r>
                        <a:rPr lang="en-US" altLang="zh-TW" dirty="0" smtClean="0">
                          <a:solidFill>
                            <a:schemeClr val="tx1"/>
                          </a:solidFill>
                          <a:latin typeface="微軟正黑體" pitchFamily="34" charset="-120"/>
                          <a:ea typeface="微軟正黑體" pitchFamily="34" charset="-120"/>
                        </a:rPr>
                        <a:t>Outcome</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提升威脅預警與緩解能力，降低事件數與嚴重度</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兼顧低成本與提升資安衛生威脅、偵測能力</a:t>
                      </a:r>
                      <a:endParaRPr lang="zh-TW" altLang="en-US" dirty="0">
                        <a:solidFill>
                          <a:schemeClr val="tx1"/>
                        </a:solidFill>
                        <a:latin typeface="微軟正黑體" pitchFamily="34" charset="-120"/>
                        <a:ea typeface="微軟正黑體" pitchFamily="34" charset="-120"/>
                      </a:endParaRPr>
                    </a:p>
                  </a:txBody>
                  <a:tcPr/>
                </a:tc>
                <a:tc>
                  <a:txBody>
                    <a:bodyPr/>
                    <a:lstStyle/>
                    <a:p>
                      <a:r>
                        <a:rPr lang="zh-TW" altLang="en-US" dirty="0" smtClean="0">
                          <a:solidFill>
                            <a:schemeClr val="tx1"/>
                          </a:solidFill>
                          <a:latin typeface="微軟正黑體" pitchFamily="34" charset="-120"/>
                          <a:ea typeface="微軟正黑體" pitchFamily="34" charset="-120"/>
                        </a:rPr>
                        <a:t>簡化合規流程，提升營運安全性</a:t>
                      </a:r>
                      <a:endParaRPr lang="zh-TW" altLang="en-US" dirty="0">
                        <a:solidFill>
                          <a:schemeClr val="tx1"/>
                        </a:solidFill>
                        <a:latin typeface="微軟正黑體" pitchFamily="34" charset="-120"/>
                        <a:ea typeface="微軟正黑體" pitchFamily="34" charset="-120"/>
                      </a:endParaRPr>
                    </a:p>
                  </a:txBody>
                  <a:tcPr/>
                </a:tc>
              </a:tr>
            </a:tbl>
          </a:graphicData>
        </a:graphic>
      </p:graphicFrame>
    </p:spTree>
    <p:extLst>
      <p:ext uri="{BB962C8B-B14F-4D97-AF65-F5344CB8AC3E}">
        <p14:creationId xmlns:p14="http://schemas.microsoft.com/office/powerpoint/2010/main" val="2139732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Results(4/5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Challenges in </a:t>
            </a:r>
            <a:r>
              <a:rPr lang="en-US" altLang="zh-TW" dirty="0" smtClean="0"/>
              <a:t>Implementation</a:t>
            </a:r>
          </a:p>
          <a:p>
            <a:pPr lvl="1"/>
            <a:r>
              <a:rPr lang="en-US" altLang="zh-TW" dirty="0"/>
              <a:t>Resource </a:t>
            </a:r>
            <a:r>
              <a:rPr lang="en-US" altLang="zh-TW" dirty="0" smtClean="0"/>
              <a:t>Constraints</a:t>
            </a:r>
          </a:p>
          <a:p>
            <a:pPr lvl="1"/>
            <a:r>
              <a:rPr lang="en-US" altLang="zh-TW" dirty="0"/>
              <a:t>Regulatory </a:t>
            </a:r>
            <a:r>
              <a:rPr lang="en-US" altLang="zh-TW" dirty="0" smtClean="0"/>
              <a:t>Overlap</a:t>
            </a:r>
          </a:p>
          <a:p>
            <a:pPr lvl="1"/>
            <a:r>
              <a:rPr lang="en-US" altLang="zh-TW" dirty="0"/>
              <a:t>Cultural Resistance</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19</a:t>
            </a:fld>
            <a:endParaRPr lang="en-US" altLang="zh-TW"/>
          </a:p>
        </p:txBody>
      </p:sp>
    </p:spTree>
    <p:extLst>
      <p:ext uri="{BB962C8B-B14F-4D97-AF65-F5344CB8AC3E}">
        <p14:creationId xmlns:p14="http://schemas.microsoft.com/office/powerpoint/2010/main" val="2190686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OUTLINE</a:t>
            </a:r>
            <a:endParaRPr lang="zh-TW" altLang="en-US" dirty="0"/>
          </a:p>
        </p:txBody>
      </p:sp>
      <p:sp>
        <p:nvSpPr>
          <p:cNvPr id="3" name="內容版面配置區 2"/>
          <p:cNvSpPr>
            <a:spLocks noGrp="1"/>
          </p:cNvSpPr>
          <p:nvPr>
            <p:ph idx="1"/>
          </p:nvPr>
        </p:nvSpPr>
        <p:spPr/>
        <p:txBody>
          <a:bodyPr/>
          <a:lstStyle/>
          <a:p>
            <a:r>
              <a:rPr lang="en-US" altLang="zh-TW" dirty="0" smtClean="0"/>
              <a:t>Introduction</a:t>
            </a:r>
          </a:p>
          <a:p>
            <a:r>
              <a:rPr lang="en-US" altLang="zh-TW" dirty="0"/>
              <a:t>Literature </a:t>
            </a:r>
            <a:r>
              <a:rPr lang="en-US" altLang="zh-TW" dirty="0" smtClean="0"/>
              <a:t>Review</a:t>
            </a:r>
          </a:p>
          <a:p>
            <a:r>
              <a:rPr lang="en-US" altLang="zh-TW" dirty="0" smtClean="0"/>
              <a:t>Methodology</a:t>
            </a:r>
          </a:p>
          <a:p>
            <a:r>
              <a:rPr lang="en-US" altLang="zh-TW" dirty="0" smtClean="0"/>
              <a:t>Results</a:t>
            </a:r>
          </a:p>
          <a:p>
            <a:r>
              <a:rPr lang="en-US" altLang="zh-TW" dirty="0" smtClean="0"/>
              <a:t>Discussion</a:t>
            </a:r>
          </a:p>
          <a:p>
            <a:r>
              <a:rPr lang="en-US" altLang="zh-TW" dirty="0"/>
              <a:t>Conclusion</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a:t>
            </a:fld>
            <a:endParaRPr lang="en-US" altLang="zh-TW"/>
          </a:p>
        </p:txBody>
      </p:sp>
    </p:spTree>
    <p:extLst>
      <p:ext uri="{BB962C8B-B14F-4D97-AF65-F5344CB8AC3E}">
        <p14:creationId xmlns:p14="http://schemas.microsoft.com/office/powerpoint/2010/main" val="39081948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Results(5/5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Quantitative </a:t>
            </a:r>
            <a:r>
              <a:rPr lang="en-US" altLang="zh-TW" dirty="0" smtClean="0"/>
              <a:t>Benefits</a:t>
            </a:r>
          </a:p>
          <a:p>
            <a:pPr lvl="1"/>
            <a:r>
              <a:rPr lang="en-US" altLang="zh-TW" dirty="0"/>
              <a:t>Incident </a:t>
            </a:r>
            <a:r>
              <a:rPr lang="en-US" altLang="zh-TW" dirty="0" smtClean="0"/>
              <a:t>Reduction</a:t>
            </a:r>
          </a:p>
          <a:p>
            <a:pPr lvl="1"/>
            <a:r>
              <a:rPr lang="en-US" altLang="zh-TW" dirty="0"/>
              <a:t>Compliance </a:t>
            </a:r>
            <a:r>
              <a:rPr lang="en-US" altLang="zh-TW" dirty="0" smtClean="0"/>
              <a:t>Efficiency</a:t>
            </a:r>
          </a:p>
          <a:p>
            <a:pPr lvl="1"/>
            <a:r>
              <a:rPr lang="en-US" altLang="zh-TW" dirty="0"/>
              <a:t>Operational Continuity</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20</a:t>
            </a:fld>
            <a:endParaRPr lang="en-US" altLang="zh-TW"/>
          </a:p>
        </p:txBody>
      </p:sp>
    </p:spTree>
    <p:extLst>
      <p:ext uri="{BB962C8B-B14F-4D97-AF65-F5344CB8AC3E}">
        <p14:creationId xmlns:p14="http://schemas.microsoft.com/office/powerpoint/2010/main" val="733124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Discussion(1/5)</a:t>
            </a:r>
            <a:endParaRPr lang="zh-TW" altLang="en-US" dirty="0"/>
          </a:p>
        </p:txBody>
      </p:sp>
      <p:sp>
        <p:nvSpPr>
          <p:cNvPr id="3" name="內容版面配置區 2"/>
          <p:cNvSpPr>
            <a:spLocks noGrp="1"/>
          </p:cNvSpPr>
          <p:nvPr>
            <p:ph idx="1"/>
          </p:nvPr>
        </p:nvSpPr>
        <p:spPr/>
        <p:txBody>
          <a:bodyPr/>
          <a:lstStyle/>
          <a:p>
            <a:r>
              <a:rPr lang="en-US" altLang="zh-TW" dirty="0"/>
              <a:t>Enhancing </a:t>
            </a:r>
            <a:r>
              <a:rPr lang="en-US" altLang="zh-TW" dirty="0" err="1"/>
              <a:t>Cybersecurity</a:t>
            </a:r>
            <a:r>
              <a:rPr lang="en-US" altLang="zh-TW" dirty="0"/>
              <a:t> </a:t>
            </a:r>
            <a:r>
              <a:rPr lang="en-US" altLang="zh-TW" dirty="0" smtClean="0"/>
              <a:t>Resilience</a:t>
            </a:r>
          </a:p>
          <a:p>
            <a:pPr lvl="1"/>
            <a:r>
              <a:rPr lang="en-US" altLang="zh-TW" dirty="0"/>
              <a:t>Proactive Risk </a:t>
            </a:r>
            <a:r>
              <a:rPr lang="en-US" altLang="zh-TW" dirty="0" smtClean="0"/>
              <a:t>Management</a:t>
            </a:r>
          </a:p>
          <a:p>
            <a:pPr lvl="1"/>
            <a:r>
              <a:rPr lang="en-US" altLang="zh-TW" dirty="0"/>
              <a:t>Operational </a:t>
            </a:r>
            <a:r>
              <a:rPr lang="en-US" altLang="zh-TW" dirty="0" smtClean="0"/>
              <a:t>Continuity</a:t>
            </a:r>
          </a:p>
          <a:p>
            <a:pPr lvl="1"/>
            <a:r>
              <a:rPr lang="en-US" altLang="zh-TW" dirty="0"/>
              <a:t>Improved Vendor </a:t>
            </a:r>
            <a:r>
              <a:rPr lang="en-US" altLang="zh-TW" dirty="0" smtClean="0"/>
              <a:t>Oversight</a:t>
            </a:r>
          </a:p>
          <a:p>
            <a:pPr lvl="1"/>
            <a:r>
              <a:rPr lang="en-US" altLang="zh-TW" dirty="0"/>
              <a:t>Enhanced Auditability</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21</a:t>
            </a:fld>
            <a:endParaRPr lang="en-US" altLang="zh-TW"/>
          </a:p>
        </p:txBody>
      </p:sp>
    </p:spTree>
    <p:extLst>
      <p:ext uri="{BB962C8B-B14F-4D97-AF65-F5344CB8AC3E}">
        <p14:creationId xmlns:p14="http://schemas.microsoft.com/office/powerpoint/2010/main" val="50536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Discussion(2/5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Addressing HIPAA’s </a:t>
            </a:r>
            <a:r>
              <a:rPr lang="en-US" altLang="zh-TW" dirty="0" smtClean="0"/>
              <a:t>Limitations</a:t>
            </a:r>
          </a:p>
          <a:p>
            <a:pPr lvl="1"/>
            <a:r>
              <a:rPr lang="en-US" altLang="zh-TW" dirty="0"/>
              <a:t>Asset </a:t>
            </a:r>
            <a:r>
              <a:rPr lang="en-US" altLang="zh-TW" dirty="0" smtClean="0"/>
              <a:t>Management</a:t>
            </a:r>
          </a:p>
          <a:p>
            <a:pPr lvl="1"/>
            <a:r>
              <a:rPr lang="en-US" altLang="zh-TW" dirty="0"/>
              <a:t>Baseline </a:t>
            </a:r>
            <a:r>
              <a:rPr lang="en-US" altLang="zh-TW" dirty="0" smtClean="0"/>
              <a:t>Configurations</a:t>
            </a:r>
          </a:p>
          <a:p>
            <a:pPr lvl="1"/>
            <a:r>
              <a:rPr lang="en-US" altLang="zh-TW" dirty="0"/>
              <a:t>Threat </a:t>
            </a:r>
            <a:r>
              <a:rPr lang="en-US" altLang="zh-TW" dirty="0" smtClean="0"/>
              <a:t>Intelligence</a:t>
            </a:r>
          </a:p>
          <a:p>
            <a:pPr lvl="1"/>
            <a:r>
              <a:rPr lang="en-US" altLang="zh-TW" dirty="0"/>
              <a:t>Vendor Management</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22</a:t>
            </a:fld>
            <a:endParaRPr lang="en-US" altLang="zh-TW"/>
          </a:p>
        </p:txBody>
      </p:sp>
    </p:spTree>
    <p:extLst>
      <p:ext uri="{BB962C8B-B14F-4D97-AF65-F5344CB8AC3E}">
        <p14:creationId xmlns:p14="http://schemas.microsoft.com/office/powerpoint/2010/main" val="34268163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Discussion(3/5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smtClean="0"/>
              <a:t>Challenges </a:t>
            </a:r>
            <a:r>
              <a:rPr lang="en-US" altLang="zh-TW" dirty="0"/>
              <a:t>in </a:t>
            </a:r>
            <a:r>
              <a:rPr lang="en-US" altLang="zh-TW" dirty="0" smtClean="0"/>
              <a:t>Implementation</a:t>
            </a:r>
          </a:p>
          <a:p>
            <a:pPr lvl="1"/>
            <a:r>
              <a:rPr lang="en-US" altLang="zh-TW" dirty="0"/>
              <a:t>Resource </a:t>
            </a:r>
            <a:r>
              <a:rPr lang="en-US" altLang="zh-TW" dirty="0" smtClean="0"/>
              <a:t>Constraints</a:t>
            </a:r>
          </a:p>
          <a:p>
            <a:pPr lvl="1"/>
            <a:r>
              <a:rPr lang="en-US" altLang="zh-TW" dirty="0"/>
              <a:t>Regulatory </a:t>
            </a:r>
            <a:r>
              <a:rPr lang="en-US" altLang="zh-TW" dirty="0" smtClean="0"/>
              <a:t>Overlap</a:t>
            </a:r>
          </a:p>
          <a:p>
            <a:pPr lvl="1"/>
            <a:r>
              <a:rPr lang="en-US" altLang="zh-TW" dirty="0"/>
              <a:t>Staff </a:t>
            </a:r>
            <a:r>
              <a:rPr lang="en-US" altLang="zh-TW" dirty="0" smtClean="0"/>
              <a:t>Adaptation</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23</a:t>
            </a:fld>
            <a:endParaRPr lang="en-US" altLang="zh-TW"/>
          </a:p>
        </p:txBody>
      </p:sp>
    </p:spTree>
    <p:extLst>
      <p:ext uri="{BB962C8B-B14F-4D97-AF65-F5344CB8AC3E}">
        <p14:creationId xmlns:p14="http://schemas.microsoft.com/office/powerpoint/2010/main" val="31941471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Discussion(4/5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Strategic </a:t>
            </a:r>
            <a:r>
              <a:rPr lang="en-US" altLang="zh-TW" dirty="0" smtClean="0"/>
              <a:t>Recommendations</a:t>
            </a:r>
          </a:p>
          <a:p>
            <a:pPr lvl="1"/>
            <a:r>
              <a:rPr lang="en-US" altLang="zh-TW" dirty="0"/>
              <a:t>Phased </a:t>
            </a:r>
            <a:r>
              <a:rPr lang="en-US" altLang="zh-TW" dirty="0" smtClean="0"/>
              <a:t>Implementation</a:t>
            </a:r>
          </a:p>
          <a:p>
            <a:pPr lvl="1"/>
            <a:r>
              <a:rPr lang="en-US" altLang="zh-TW" dirty="0"/>
              <a:t>Leverage </a:t>
            </a:r>
            <a:r>
              <a:rPr lang="en-US" altLang="zh-TW" dirty="0" smtClean="0"/>
              <a:t>Automation</a:t>
            </a:r>
          </a:p>
          <a:p>
            <a:pPr lvl="1"/>
            <a:r>
              <a:rPr lang="en-US" altLang="zh-TW" dirty="0"/>
              <a:t>Enhance Training </a:t>
            </a:r>
            <a:r>
              <a:rPr lang="en-US" altLang="zh-TW" dirty="0" smtClean="0"/>
              <a:t>Programs</a:t>
            </a:r>
          </a:p>
          <a:p>
            <a:pPr lvl="1"/>
            <a:r>
              <a:rPr lang="en-US" altLang="zh-TW" dirty="0"/>
              <a:t>Engage External Experts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24</a:t>
            </a:fld>
            <a:endParaRPr lang="en-US" altLang="zh-TW"/>
          </a:p>
        </p:txBody>
      </p:sp>
    </p:spTree>
    <p:extLst>
      <p:ext uri="{BB962C8B-B14F-4D97-AF65-F5344CB8AC3E}">
        <p14:creationId xmlns:p14="http://schemas.microsoft.com/office/powerpoint/2010/main" val="7509749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Discussion(5/5</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Broader </a:t>
            </a:r>
            <a:r>
              <a:rPr lang="en-US" altLang="zh-TW" dirty="0" smtClean="0"/>
              <a:t>Implications</a:t>
            </a:r>
          </a:p>
          <a:p>
            <a:pPr lvl="1"/>
            <a:r>
              <a:rPr lang="en-US" altLang="zh-TW" dirty="0"/>
              <a:t>Enabling Digital </a:t>
            </a:r>
            <a:r>
              <a:rPr lang="en-US" altLang="zh-TW" dirty="0" smtClean="0"/>
              <a:t>Transformation</a:t>
            </a:r>
          </a:p>
          <a:p>
            <a:pPr lvl="1"/>
            <a:r>
              <a:rPr lang="en-US" altLang="zh-TW" dirty="0"/>
              <a:t>Standardizing </a:t>
            </a:r>
            <a:r>
              <a:rPr lang="en-US" altLang="zh-TW" dirty="0" err="1"/>
              <a:t>Cybersecurity</a:t>
            </a:r>
            <a:r>
              <a:rPr lang="en-US" altLang="zh-TW" dirty="0"/>
              <a:t> </a:t>
            </a:r>
            <a:r>
              <a:rPr lang="en-US" altLang="zh-TW" dirty="0" smtClean="0"/>
              <a:t>Practices</a:t>
            </a:r>
          </a:p>
          <a:p>
            <a:pPr lvl="1"/>
            <a:r>
              <a:rPr lang="en-US" altLang="zh-TW" dirty="0"/>
              <a:t>Future-Proofing Compliance</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25</a:t>
            </a:fld>
            <a:endParaRPr lang="en-US" altLang="zh-TW"/>
          </a:p>
        </p:txBody>
      </p:sp>
    </p:spTree>
    <p:extLst>
      <p:ext uri="{BB962C8B-B14F-4D97-AF65-F5344CB8AC3E}">
        <p14:creationId xmlns:p14="http://schemas.microsoft.com/office/powerpoint/2010/main" val="385564438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Conclusion(1/3)</a:t>
            </a:r>
            <a:endParaRPr lang="zh-TW" altLang="en-US" dirty="0"/>
          </a:p>
        </p:txBody>
      </p:sp>
      <p:sp>
        <p:nvSpPr>
          <p:cNvPr id="3" name="內容版面配置區 2"/>
          <p:cNvSpPr>
            <a:spLocks noGrp="1"/>
          </p:cNvSpPr>
          <p:nvPr>
            <p:ph idx="1"/>
          </p:nvPr>
        </p:nvSpPr>
        <p:spPr/>
        <p:txBody>
          <a:bodyPr/>
          <a:lstStyle/>
          <a:p>
            <a:r>
              <a:rPr lang="en-US" altLang="zh-TW" dirty="0"/>
              <a:t>Key </a:t>
            </a:r>
            <a:r>
              <a:rPr lang="en-US" altLang="zh-TW" dirty="0" smtClean="0"/>
              <a:t>Findings</a:t>
            </a:r>
          </a:p>
          <a:p>
            <a:pPr lvl="1"/>
            <a:r>
              <a:rPr lang="en-US" altLang="zh-TW" dirty="0"/>
              <a:t>Complementary </a:t>
            </a:r>
            <a:r>
              <a:rPr lang="en-US" altLang="zh-TW" dirty="0" smtClean="0"/>
              <a:t>Frameworks</a:t>
            </a:r>
          </a:p>
          <a:p>
            <a:pPr lvl="1"/>
            <a:r>
              <a:rPr lang="en-US" altLang="zh-TW" dirty="0"/>
              <a:t>Enhanced </a:t>
            </a:r>
            <a:r>
              <a:rPr lang="en-US" altLang="zh-TW" dirty="0" smtClean="0"/>
              <a:t>Resilience</a:t>
            </a:r>
          </a:p>
          <a:p>
            <a:pPr lvl="1"/>
            <a:r>
              <a:rPr lang="en-US" altLang="zh-TW" dirty="0"/>
              <a:t>Addressing Challenges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26</a:t>
            </a:fld>
            <a:endParaRPr lang="en-US" altLang="zh-TW"/>
          </a:p>
        </p:txBody>
      </p:sp>
    </p:spTree>
    <p:extLst>
      <p:ext uri="{BB962C8B-B14F-4D97-AF65-F5344CB8AC3E}">
        <p14:creationId xmlns:p14="http://schemas.microsoft.com/office/powerpoint/2010/main" val="31169156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Conclusion(2/3</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Broader </a:t>
            </a:r>
            <a:r>
              <a:rPr lang="en-US" altLang="zh-TW" dirty="0" smtClean="0"/>
              <a:t>Implications</a:t>
            </a:r>
          </a:p>
          <a:p>
            <a:pPr lvl="1"/>
            <a:r>
              <a:rPr lang="en-US" altLang="zh-TW" dirty="0"/>
              <a:t>Standardizing </a:t>
            </a:r>
            <a:r>
              <a:rPr lang="en-US" altLang="zh-TW" dirty="0" err="1"/>
              <a:t>Cybersecurity</a:t>
            </a:r>
            <a:r>
              <a:rPr lang="en-US" altLang="zh-TW" dirty="0"/>
              <a:t> </a:t>
            </a:r>
            <a:r>
              <a:rPr lang="en-US" altLang="zh-TW" dirty="0" smtClean="0"/>
              <a:t>Practices</a:t>
            </a:r>
          </a:p>
          <a:p>
            <a:pPr lvl="1"/>
            <a:r>
              <a:rPr lang="en-US" altLang="zh-TW" dirty="0"/>
              <a:t>Future-Proofing </a:t>
            </a:r>
            <a:r>
              <a:rPr lang="en-US" altLang="zh-TW" dirty="0" smtClean="0"/>
              <a:t>Compliance</a:t>
            </a:r>
          </a:p>
          <a:p>
            <a:pPr lvl="1"/>
            <a:r>
              <a:rPr lang="en-US" altLang="zh-TW" dirty="0"/>
              <a:t>Cross-Sector Adaptability</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27</a:t>
            </a:fld>
            <a:endParaRPr lang="en-US" altLang="zh-TW"/>
          </a:p>
        </p:txBody>
      </p:sp>
    </p:spTree>
    <p:extLst>
      <p:ext uri="{BB962C8B-B14F-4D97-AF65-F5344CB8AC3E}">
        <p14:creationId xmlns:p14="http://schemas.microsoft.com/office/powerpoint/2010/main" val="33011440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Conclusion(3/3</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Recommendations for Future </a:t>
            </a:r>
            <a:r>
              <a:rPr lang="en-US" altLang="zh-TW" dirty="0" smtClean="0"/>
              <a:t>Research</a:t>
            </a:r>
          </a:p>
          <a:p>
            <a:pPr lvl="1"/>
            <a:r>
              <a:rPr lang="en-US" altLang="zh-TW" dirty="0"/>
              <a:t>Quantitative </a:t>
            </a:r>
            <a:r>
              <a:rPr lang="en-US" altLang="zh-TW" dirty="0" smtClean="0"/>
              <a:t>Analysis</a:t>
            </a:r>
          </a:p>
          <a:p>
            <a:pPr lvl="1"/>
            <a:r>
              <a:rPr lang="en-US" altLang="zh-TW" dirty="0"/>
              <a:t>Sector-Wide </a:t>
            </a:r>
            <a:r>
              <a:rPr lang="en-US" altLang="zh-TW" dirty="0" smtClean="0"/>
              <a:t>Adoption</a:t>
            </a:r>
          </a:p>
          <a:p>
            <a:pPr lvl="1"/>
            <a:r>
              <a:rPr lang="en-US" altLang="zh-TW" dirty="0"/>
              <a:t>Integration Frameworks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28</a:t>
            </a:fld>
            <a:endParaRPr lang="en-US" altLang="zh-TW"/>
          </a:p>
        </p:txBody>
      </p:sp>
    </p:spTree>
    <p:extLst>
      <p:ext uri="{BB962C8B-B14F-4D97-AF65-F5344CB8AC3E}">
        <p14:creationId xmlns:p14="http://schemas.microsoft.com/office/powerpoint/2010/main" val="384058488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Introduction</a:t>
            </a:r>
            <a:endParaRPr lang="zh-TW" altLang="en-US" dirty="0"/>
          </a:p>
        </p:txBody>
      </p:sp>
      <p:sp>
        <p:nvSpPr>
          <p:cNvPr id="3" name="內容版面配置區 2"/>
          <p:cNvSpPr>
            <a:spLocks noGrp="1"/>
          </p:cNvSpPr>
          <p:nvPr>
            <p:ph idx="1"/>
          </p:nvPr>
        </p:nvSpPr>
        <p:spPr/>
        <p:txBody>
          <a:bodyPr/>
          <a:lstStyle/>
          <a:p>
            <a:r>
              <a:rPr lang="en-US" altLang="zh-TW" dirty="0"/>
              <a:t>Healthcare industry security </a:t>
            </a:r>
            <a:r>
              <a:rPr lang="en-US" altLang="zh-TW" dirty="0" smtClean="0"/>
              <a:t>threats</a:t>
            </a:r>
            <a:endParaRPr lang="en-US" altLang="zh-TW" dirty="0"/>
          </a:p>
          <a:p>
            <a:r>
              <a:rPr lang="en-US" altLang="zh-TW" dirty="0"/>
              <a:t>Existing challenges</a:t>
            </a:r>
          </a:p>
          <a:p>
            <a:r>
              <a:rPr lang="en-US" altLang="zh-TW" dirty="0"/>
              <a:t>NIST SP 800-171 and the role of CMMC</a:t>
            </a:r>
          </a:p>
          <a:p>
            <a:r>
              <a:rPr lang="en-US" altLang="zh-TW" dirty="0"/>
              <a:t>Research objectives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3</a:t>
            </a:fld>
            <a:endParaRPr lang="en-US" altLang="zh-TW"/>
          </a:p>
        </p:txBody>
      </p:sp>
    </p:spTree>
    <p:extLst>
      <p:ext uri="{BB962C8B-B14F-4D97-AF65-F5344CB8AC3E}">
        <p14:creationId xmlns:p14="http://schemas.microsoft.com/office/powerpoint/2010/main" val="13026547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Review(1/6)</a:t>
            </a:r>
            <a:endParaRPr lang="zh-TW" altLang="en-US" dirty="0"/>
          </a:p>
        </p:txBody>
      </p:sp>
      <p:sp>
        <p:nvSpPr>
          <p:cNvPr id="3" name="內容版面配置區 2"/>
          <p:cNvSpPr>
            <a:spLocks noGrp="1"/>
          </p:cNvSpPr>
          <p:nvPr>
            <p:ph idx="1"/>
          </p:nvPr>
        </p:nvSpPr>
        <p:spPr/>
        <p:txBody>
          <a:bodyPr/>
          <a:lstStyle/>
          <a:p>
            <a:r>
              <a:rPr lang="en-US" altLang="zh-TW" dirty="0"/>
              <a:t>HIPAA’s Evolution in </a:t>
            </a:r>
            <a:r>
              <a:rPr lang="en-US" altLang="zh-TW" dirty="0" err="1" smtClean="0"/>
              <a:t>Cybersecurity</a:t>
            </a:r>
            <a:endParaRPr lang="en-US" altLang="zh-TW" dirty="0" smtClean="0"/>
          </a:p>
          <a:p>
            <a:pPr lvl="1"/>
            <a:r>
              <a:rPr lang="en-US" altLang="zh-TW" dirty="0"/>
              <a:t>Flexibility of </a:t>
            </a:r>
            <a:r>
              <a:rPr lang="en-US" altLang="zh-TW" dirty="0" smtClean="0"/>
              <a:t>Approach</a:t>
            </a:r>
          </a:p>
          <a:p>
            <a:pPr lvl="1"/>
            <a:r>
              <a:rPr lang="en-US" altLang="zh-TW" dirty="0"/>
              <a:t>Reactive </a:t>
            </a:r>
            <a:r>
              <a:rPr lang="en-US" altLang="zh-TW" dirty="0" smtClean="0"/>
              <a:t>Framework</a:t>
            </a:r>
          </a:p>
          <a:p>
            <a:pPr lvl="1"/>
            <a:r>
              <a:rPr lang="en-US" altLang="zh-TW" dirty="0"/>
              <a:t>Minimal Supply Chain Considerations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4</a:t>
            </a:fld>
            <a:endParaRPr lang="en-US" altLang="zh-TW"/>
          </a:p>
        </p:txBody>
      </p:sp>
    </p:spTree>
    <p:extLst>
      <p:ext uri="{BB962C8B-B14F-4D97-AF65-F5344CB8AC3E}">
        <p14:creationId xmlns:p14="http://schemas.microsoft.com/office/powerpoint/2010/main" val="3759464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Review(2/6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CMMC as a Modern </a:t>
            </a:r>
            <a:r>
              <a:rPr lang="en-US" altLang="zh-TW" dirty="0" err="1"/>
              <a:t>Cybersecurity</a:t>
            </a:r>
            <a:r>
              <a:rPr lang="en-US" altLang="zh-TW" dirty="0"/>
              <a:t> </a:t>
            </a:r>
            <a:r>
              <a:rPr lang="en-US" altLang="zh-TW" dirty="0" smtClean="0"/>
              <a:t>Framework</a:t>
            </a:r>
          </a:p>
          <a:p>
            <a:pPr lvl="1"/>
            <a:r>
              <a:rPr lang="en-US" altLang="zh-TW" dirty="0"/>
              <a:t>Tiered Maturity </a:t>
            </a:r>
            <a:r>
              <a:rPr lang="en-US" altLang="zh-TW" dirty="0" smtClean="0"/>
              <a:t>Levels</a:t>
            </a:r>
          </a:p>
          <a:p>
            <a:pPr lvl="1"/>
            <a:r>
              <a:rPr lang="en-US" altLang="zh-TW" dirty="0"/>
              <a:t>Comprehensive </a:t>
            </a:r>
            <a:r>
              <a:rPr lang="en-US" altLang="zh-TW" dirty="0" smtClean="0"/>
              <a:t>Scope</a:t>
            </a:r>
          </a:p>
          <a:p>
            <a:pPr lvl="1"/>
            <a:r>
              <a:rPr lang="en-US" altLang="zh-TW" dirty="0"/>
              <a:t>Proactive Threat Management</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5</a:t>
            </a:fld>
            <a:endParaRPr lang="en-US" altLang="zh-TW"/>
          </a:p>
        </p:txBody>
      </p:sp>
    </p:spTree>
    <p:extLst>
      <p:ext uri="{BB962C8B-B14F-4D97-AF65-F5344CB8AC3E}">
        <p14:creationId xmlns:p14="http://schemas.microsoft.com/office/powerpoint/2010/main" val="8080951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Review(3/6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Overlap and Gaps Between HIPAA and </a:t>
            </a:r>
            <a:r>
              <a:rPr lang="en-US" altLang="zh-TW" dirty="0" smtClean="0"/>
              <a:t>CMMC</a:t>
            </a:r>
          </a:p>
          <a:p>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6</a:t>
            </a:fld>
            <a:endParaRPr lang="en-US" altLang="zh-TW"/>
          </a:p>
        </p:txBody>
      </p:sp>
      <p:graphicFrame>
        <p:nvGraphicFramePr>
          <p:cNvPr id="6" name="表格 5"/>
          <p:cNvGraphicFramePr>
            <a:graphicFrameLocks noGrp="1"/>
          </p:cNvGraphicFramePr>
          <p:nvPr>
            <p:extLst>
              <p:ext uri="{D42A27DB-BD31-4B8C-83A1-F6EECF244321}">
                <p14:modId xmlns:p14="http://schemas.microsoft.com/office/powerpoint/2010/main" val="3979774009"/>
              </p:ext>
            </p:extLst>
          </p:nvPr>
        </p:nvGraphicFramePr>
        <p:xfrm>
          <a:off x="899592" y="2060848"/>
          <a:ext cx="7632848" cy="3888432"/>
        </p:xfrm>
        <a:graphic>
          <a:graphicData uri="http://schemas.openxmlformats.org/drawingml/2006/table">
            <a:tbl>
              <a:tblPr firstRow="1" bandRow="1">
                <a:tableStyleId>{5C22544A-7EE6-4342-B048-85BDC9FD1C3A}</a:tableStyleId>
              </a:tblPr>
              <a:tblGrid>
                <a:gridCol w="3816424"/>
                <a:gridCol w="3816424"/>
              </a:tblGrid>
              <a:tr h="843211">
                <a:tc>
                  <a:txBody>
                    <a:bodyPr/>
                    <a:lstStyle/>
                    <a:p>
                      <a:r>
                        <a:rPr lang="en-US" altLang="zh-TW" sz="2400" dirty="0" smtClean="0">
                          <a:solidFill>
                            <a:schemeClr val="tx1"/>
                          </a:solidFill>
                          <a:latin typeface="微軟正黑體" pitchFamily="34" charset="-120"/>
                          <a:ea typeface="微軟正黑體" pitchFamily="34" charset="-120"/>
                        </a:rPr>
                        <a:t>Overlap</a:t>
                      </a:r>
                      <a:endParaRPr lang="zh-TW" altLang="en-US" sz="2400" dirty="0">
                        <a:solidFill>
                          <a:schemeClr val="tx1"/>
                        </a:solidFill>
                        <a:latin typeface="微軟正黑體" pitchFamily="34" charset="-120"/>
                        <a:ea typeface="微軟正黑體" pitchFamily="34" charset="-120"/>
                      </a:endParaRPr>
                    </a:p>
                  </a:txBody>
                  <a:tcPr/>
                </a:tc>
                <a:tc>
                  <a:txBody>
                    <a:bodyPr/>
                    <a:lstStyle/>
                    <a:p>
                      <a:r>
                        <a:rPr lang="en-US" altLang="zh-TW" sz="2400" dirty="0" smtClean="0">
                          <a:solidFill>
                            <a:schemeClr val="tx1"/>
                          </a:solidFill>
                          <a:latin typeface="微軟正黑體" pitchFamily="34" charset="-120"/>
                          <a:ea typeface="微軟正黑體" pitchFamily="34" charset="-120"/>
                        </a:rPr>
                        <a:t>Gaps</a:t>
                      </a:r>
                      <a:endParaRPr lang="zh-TW" altLang="en-US" sz="2400" dirty="0">
                        <a:solidFill>
                          <a:schemeClr val="tx1"/>
                        </a:solidFill>
                        <a:latin typeface="微軟正黑體" pitchFamily="34" charset="-120"/>
                        <a:ea typeface="微軟正黑體" pitchFamily="34" charset="-120"/>
                      </a:endParaRPr>
                    </a:p>
                  </a:txBody>
                  <a:tcPr/>
                </a:tc>
              </a:tr>
              <a:tr h="1358799">
                <a:tc>
                  <a:txBody>
                    <a:bodyPr/>
                    <a:lstStyle/>
                    <a:p>
                      <a:r>
                        <a:rPr lang="zh-TW" altLang="en-US" sz="2400" dirty="0" smtClean="0">
                          <a:latin typeface="微軟正黑體" pitchFamily="34" charset="-120"/>
                          <a:ea typeface="微軟正黑體" pitchFamily="34" charset="-120"/>
                        </a:rPr>
                        <a:t>訪問控制、加密、事件回應</a:t>
                      </a:r>
                      <a:endParaRPr lang="zh-TW" altLang="en-US" sz="2400" dirty="0">
                        <a:latin typeface="微軟正黑體" pitchFamily="34" charset="-120"/>
                        <a:ea typeface="微軟正黑體" pitchFamily="34" charset="-120"/>
                      </a:endParaRPr>
                    </a:p>
                  </a:txBody>
                  <a:tcPr/>
                </a:tc>
                <a:tc>
                  <a:txBody>
                    <a:bodyPr/>
                    <a:lstStyle/>
                    <a:p>
                      <a:r>
                        <a:rPr lang="en-US" altLang="zh-TW" sz="2400" dirty="0" smtClean="0">
                          <a:latin typeface="微軟正黑體" pitchFamily="34" charset="-120"/>
                          <a:ea typeface="微軟正黑體" pitchFamily="34" charset="-120"/>
                        </a:rPr>
                        <a:t>HIPAA</a:t>
                      </a:r>
                      <a:r>
                        <a:rPr lang="zh-TW" altLang="en-US" sz="2400" dirty="0" smtClean="0">
                          <a:latin typeface="微軟正黑體" pitchFamily="34" charset="-120"/>
                          <a:ea typeface="微軟正黑體" pitchFamily="34" charset="-120"/>
                        </a:rPr>
                        <a:t>沒有明確要求進階威脅情報</a:t>
                      </a:r>
                      <a:endParaRPr lang="zh-TW" altLang="en-US" sz="2400" dirty="0">
                        <a:latin typeface="微軟正黑體" pitchFamily="34" charset="-120"/>
                        <a:ea typeface="微軟正黑體" pitchFamily="34" charset="-120"/>
                      </a:endParaRPr>
                    </a:p>
                  </a:txBody>
                  <a:tcPr/>
                </a:tc>
              </a:tr>
              <a:tr h="843211">
                <a:tc>
                  <a:txBody>
                    <a:bodyPr/>
                    <a:lstStyle/>
                    <a:p>
                      <a:r>
                        <a:rPr lang="zh-TW" altLang="en-US" sz="2400" dirty="0" smtClean="0">
                          <a:latin typeface="微軟正黑體" pitchFamily="34" charset="-120"/>
                          <a:ea typeface="微軟正黑體" pitchFamily="34" charset="-120"/>
                        </a:rPr>
                        <a:t>人員訓練與資安意識</a:t>
                      </a:r>
                      <a:endParaRPr lang="zh-TW" altLang="en-US" sz="2400" dirty="0">
                        <a:latin typeface="微軟正黑體" pitchFamily="34" charset="-120"/>
                        <a:ea typeface="微軟正黑體" pitchFamily="34" charset="-120"/>
                      </a:endParaRPr>
                    </a:p>
                  </a:txBody>
                  <a:tcPr/>
                </a:tc>
                <a:tc>
                  <a:txBody>
                    <a:bodyPr/>
                    <a:lstStyle/>
                    <a:p>
                      <a:r>
                        <a:rPr lang="zh-TW" altLang="en-US" sz="2400" dirty="0" smtClean="0">
                          <a:latin typeface="微軟正黑體" pitchFamily="34" charset="-120"/>
                          <a:ea typeface="微軟正黑體" pitchFamily="34" charset="-120"/>
                        </a:rPr>
                        <a:t>供應鏈風險</a:t>
                      </a:r>
                      <a:endParaRPr lang="zh-TW" altLang="en-US" sz="2400" dirty="0">
                        <a:latin typeface="微軟正黑體" pitchFamily="34" charset="-120"/>
                        <a:ea typeface="微軟正黑體" pitchFamily="34" charset="-120"/>
                      </a:endParaRPr>
                    </a:p>
                  </a:txBody>
                  <a:tcPr/>
                </a:tc>
              </a:tr>
              <a:tr h="843211">
                <a:tc>
                  <a:txBody>
                    <a:bodyPr/>
                    <a:lstStyle/>
                    <a:p>
                      <a:r>
                        <a:rPr lang="zh-TW" altLang="en-US" sz="2400" dirty="0" smtClean="0">
                          <a:latin typeface="微軟正黑體" pitchFamily="34" charset="-120"/>
                          <a:ea typeface="微軟正黑體" pitchFamily="34" charset="-120"/>
                        </a:rPr>
                        <a:t>稽核控制</a:t>
                      </a:r>
                      <a:endParaRPr lang="zh-TW" altLang="en-US" sz="2400" dirty="0">
                        <a:latin typeface="微軟正黑體" pitchFamily="34" charset="-120"/>
                        <a:ea typeface="微軟正黑體" pitchFamily="34" charset="-120"/>
                      </a:endParaRPr>
                    </a:p>
                  </a:txBody>
                  <a:tcPr/>
                </a:tc>
                <a:tc>
                  <a:txBody>
                    <a:bodyPr/>
                    <a:lstStyle/>
                    <a:p>
                      <a:r>
                        <a:rPr lang="zh-TW" altLang="en-US" sz="2400" dirty="0" smtClean="0">
                          <a:latin typeface="微軟正黑體" pitchFamily="34" charset="-120"/>
                          <a:ea typeface="微軟正黑體" pitchFamily="34" charset="-120"/>
                        </a:rPr>
                        <a:t>資產盤點、配置管理</a:t>
                      </a:r>
                      <a:endParaRPr lang="zh-TW" altLang="en-US" sz="2400" dirty="0">
                        <a:latin typeface="微軟正黑體" pitchFamily="34" charset="-120"/>
                        <a:ea typeface="微軟正黑體" pitchFamily="34" charset="-120"/>
                      </a:endParaRPr>
                    </a:p>
                  </a:txBody>
                  <a:tcPr/>
                </a:tc>
              </a:tr>
            </a:tbl>
          </a:graphicData>
        </a:graphic>
      </p:graphicFrame>
    </p:spTree>
    <p:extLst>
      <p:ext uri="{BB962C8B-B14F-4D97-AF65-F5344CB8AC3E}">
        <p14:creationId xmlns:p14="http://schemas.microsoft.com/office/powerpoint/2010/main" val="36456141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Review(4/6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Challenges and Criticisms of CMMC</a:t>
            </a:r>
          </a:p>
          <a:p>
            <a:pPr lvl="1"/>
            <a:r>
              <a:rPr lang="en-US" altLang="zh-TW" dirty="0"/>
              <a:t>Cost and </a:t>
            </a:r>
            <a:r>
              <a:rPr lang="en-US" altLang="zh-TW" dirty="0" smtClean="0"/>
              <a:t>Complexity</a:t>
            </a:r>
          </a:p>
          <a:p>
            <a:pPr lvl="1"/>
            <a:r>
              <a:rPr lang="en-US" altLang="zh-TW" dirty="0"/>
              <a:t>Regulatory </a:t>
            </a:r>
            <a:r>
              <a:rPr lang="en-US" altLang="zh-TW" dirty="0" smtClean="0"/>
              <a:t>Overlap</a:t>
            </a:r>
          </a:p>
          <a:p>
            <a:pPr lvl="1"/>
            <a:r>
              <a:rPr lang="en-US" altLang="zh-TW" dirty="0" smtClean="0"/>
              <a:t>Implementation </a:t>
            </a:r>
            <a:r>
              <a:rPr lang="en-US" altLang="zh-TW" dirty="0"/>
              <a:t>Barriers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7</a:t>
            </a:fld>
            <a:endParaRPr lang="en-US" altLang="zh-TW"/>
          </a:p>
        </p:txBody>
      </p:sp>
    </p:spTree>
    <p:extLst>
      <p:ext uri="{BB962C8B-B14F-4D97-AF65-F5344CB8AC3E}">
        <p14:creationId xmlns:p14="http://schemas.microsoft.com/office/powerpoint/2010/main" val="1329517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Review(5/6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Current Research </a:t>
            </a:r>
            <a:r>
              <a:rPr lang="en-US" altLang="zh-TW" dirty="0" smtClean="0"/>
              <a:t>Gaps</a:t>
            </a:r>
          </a:p>
          <a:p>
            <a:pPr lvl="1"/>
            <a:r>
              <a:rPr lang="en-US" altLang="zh-TW" dirty="0"/>
              <a:t>Lack of Quantitative </a:t>
            </a:r>
            <a:r>
              <a:rPr lang="en-US" altLang="zh-TW" dirty="0" smtClean="0"/>
              <a:t>Studies</a:t>
            </a:r>
          </a:p>
          <a:p>
            <a:pPr lvl="1"/>
            <a:r>
              <a:rPr lang="en-US" altLang="zh-TW" dirty="0"/>
              <a:t>Sector-Specific </a:t>
            </a:r>
            <a:r>
              <a:rPr lang="en-US" altLang="zh-TW" dirty="0" smtClean="0"/>
              <a:t>Research</a:t>
            </a:r>
          </a:p>
          <a:p>
            <a:pPr lvl="1"/>
            <a:r>
              <a:rPr lang="en-US" altLang="zh-TW" dirty="0"/>
              <a:t>Adoption Strategies</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8</a:t>
            </a:fld>
            <a:endParaRPr lang="en-US" altLang="zh-TW"/>
          </a:p>
        </p:txBody>
      </p:sp>
    </p:spTree>
    <p:extLst>
      <p:ext uri="{BB962C8B-B14F-4D97-AF65-F5344CB8AC3E}">
        <p14:creationId xmlns:p14="http://schemas.microsoft.com/office/powerpoint/2010/main" val="2686826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Literature </a:t>
            </a:r>
            <a:r>
              <a:rPr lang="en-US" altLang="zh-TW" dirty="0" smtClean="0"/>
              <a:t>Review(6/6</a:t>
            </a:r>
            <a:r>
              <a:rPr lang="en-US" altLang="zh-TW" dirty="0"/>
              <a:t>)</a:t>
            </a:r>
            <a:endParaRPr lang="zh-TW" altLang="en-US" dirty="0"/>
          </a:p>
        </p:txBody>
      </p:sp>
      <p:sp>
        <p:nvSpPr>
          <p:cNvPr id="3" name="內容版面配置區 2"/>
          <p:cNvSpPr>
            <a:spLocks noGrp="1"/>
          </p:cNvSpPr>
          <p:nvPr>
            <p:ph idx="1"/>
          </p:nvPr>
        </p:nvSpPr>
        <p:spPr/>
        <p:txBody>
          <a:bodyPr/>
          <a:lstStyle/>
          <a:p>
            <a:r>
              <a:rPr lang="en-US" altLang="zh-TW" dirty="0"/>
              <a:t>Global Perspectives on </a:t>
            </a:r>
            <a:r>
              <a:rPr lang="en-US" altLang="zh-TW" dirty="0" smtClean="0"/>
              <a:t>Data </a:t>
            </a:r>
            <a:r>
              <a:rPr lang="en-US" altLang="zh-TW" dirty="0"/>
              <a:t>Protection: </a:t>
            </a:r>
            <a:r>
              <a:rPr lang="en-US" altLang="zh-TW" dirty="0" smtClean="0"/>
              <a:t>GDPR</a:t>
            </a:r>
          </a:p>
          <a:p>
            <a:pPr lvl="1"/>
            <a:r>
              <a:rPr lang="en-US" altLang="zh-TW" dirty="0"/>
              <a:t>Broader scope</a:t>
            </a:r>
          </a:p>
          <a:p>
            <a:pPr lvl="1"/>
            <a:r>
              <a:rPr lang="en-US" altLang="zh-TW" dirty="0"/>
              <a:t>Strengthening privacy rights</a:t>
            </a:r>
          </a:p>
          <a:p>
            <a:pPr lvl="1"/>
            <a:r>
              <a:rPr lang="en-US" altLang="zh-TW" dirty="0"/>
              <a:t>Differences from HIPAA</a:t>
            </a:r>
          </a:p>
          <a:p>
            <a:pPr lvl="1"/>
            <a:r>
              <a:rPr lang="en-US" altLang="zh-TW" dirty="0"/>
              <a:t>Differences from CMMC</a:t>
            </a:r>
          </a:p>
          <a:p>
            <a:pPr lvl="1"/>
            <a:r>
              <a:rPr lang="en-US" altLang="zh-TW" dirty="0"/>
              <a:t>Complementarity</a:t>
            </a:r>
            <a:endParaRPr lang="zh-TW" altLang="en-US" dirty="0"/>
          </a:p>
        </p:txBody>
      </p:sp>
      <p:sp>
        <p:nvSpPr>
          <p:cNvPr id="4" name="投影片編號版面配置區 3"/>
          <p:cNvSpPr>
            <a:spLocks noGrp="1"/>
          </p:cNvSpPr>
          <p:nvPr>
            <p:ph type="sldNum" sz="quarter" idx="10"/>
          </p:nvPr>
        </p:nvSpPr>
        <p:spPr/>
        <p:txBody>
          <a:bodyPr/>
          <a:lstStyle/>
          <a:p>
            <a:pPr>
              <a:defRPr/>
            </a:pPr>
            <a:fld id="{03793AF9-E46E-4F14-9DA9-297735D151EA}" type="slidenum">
              <a:rPr lang="en-US" altLang="zh-TW" smtClean="0"/>
              <a:pPr>
                <a:defRPr/>
              </a:pPr>
              <a:t>9</a:t>
            </a:fld>
            <a:endParaRPr lang="en-US" altLang="zh-TW"/>
          </a:p>
        </p:txBody>
      </p:sp>
    </p:spTree>
    <p:extLst>
      <p:ext uri="{BB962C8B-B14F-4D97-AF65-F5344CB8AC3E}">
        <p14:creationId xmlns:p14="http://schemas.microsoft.com/office/powerpoint/2010/main" val="1762489986"/>
      </p:ext>
    </p:extLst>
  </p:cSld>
  <p:clrMapOvr>
    <a:masterClrMapping/>
  </p:clrMapOvr>
</p:sld>
</file>

<file path=ppt/theme/theme1.xml><?xml version="1.0" encoding="utf-8"?>
<a:theme xmlns:a="http://schemas.openxmlformats.org/drawingml/2006/main" name="Module5-5">
  <a:themeElements>
    <a:clrScheme name="Module5-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Module5-5">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bg1"/>
            </a:gs>
            <a:gs pos="100000">
              <a:schemeClr val="accent1"/>
            </a:gs>
          </a:gsLst>
          <a:lin ang="5400000" scaled="1"/>
        </a:gra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gradFill rotWithShape="0">
          <a:gsLst>
            <a:gs pos="0">
              <a:schemeClr val="bg1"/>
            </a:gs>
            <a:gs pos="100000">
              <a:schemeClr val="accent1"/>
            </a:gs>
          </a:gsLst>
          <a:lin ang="5400000" scaled="1"/>
        </a:gra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ctr"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Module5-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odule5-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odule5-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odule5-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odule5-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odule5-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odule5-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odule5-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odule5-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odule5-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odule5-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odule5-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Module5-5</Template>
  <TotalTime>2288</TotalTime>
  <Words>2544</Words>
  <Application>Microsoft Office PowerPoint</Application>
  <PresentationFormat>如螢幕大小 (4:3)</PresentationFormat>
  <Paragraphs>424</Paragraphs>
  <Slides>28</Slides>
  <Notes>28</Notes>
  <HiddenSlides>0</HiddenSlides>
  <MMClips>0</MMClips>
  <ScaleCrop>false</ScaleCrop>
  <HeadingPairs>
    <vt:vector size="6" baseType="variant">
      <vt:variant>
        <vt:lpstr>佈景主題</vt:lpstr>
      </vt:variant>
      <vt:variant>
        <vt:i4>1</vt:i4>
      </vt:variant>
      <vt:variant>
        <vt:lpstr>內嵌 OLE 伺服程式</vt:lpstr>
      </vt:variant>
      <vt:variant>
        <vt:i4>1</vt:i4>
      </vt:variant>
      <vt:variant>
        <vt:lpstr>投影片標題</vt:lpstr>
      </vt:variant>
      <vt:variant>
        <vt:i4>28</vt:i4>
      </vt:variant>
    </vt:vector>
  </HeadingPairs>
  <TitlesOfParts>
    <vt:vector size="30" baseType="lpstr">
      <vt:lpstr>Module5-5</vt:lpstr>
      <vt:lpstr>Visio</vt:lpstr>
      <vt:lpstr>Enhancing Healthcare IT Cybersecurity Resilience: Integrating CMMC Controls with HIPAA Compliance</vt:lpstr>
      <vt:lpstr>OUTLINE</vt:lpstr>
      <vt:lpstr>Introduction</vt:lpstr>
      <vt:lpstr>Literature Review(1/6)</vt:lpstr>
      <vt:lpstr>Literature Review(2/6)</vt:lpstr>
      <vt:lpstr>Literature Review(3/6)</vt:lpstr>
      <vt:lpstr>Literature Review(4/6)</vt:lpstr>
      <vt:lpstr>Literature Review(5/6)</vt:lpstr>
      <vt:lpstr>Literature Review(6/6)</vt:lpstr>
      <vt:lpstr>Methodology(1/6)</vt:lpstr>
      <vt:lpstr>Methodology(2/6)</vt:lpstr>
      <vt:lpstr>Methodology(3/6)</vt:lpstr>
      <vt:lpstr>Methodology(4/6)</vt:lpstr>
      <vt:lpstr>Methodology(5/6)</vt:lpstr>
      <vt:lpstr>Methodology(6/6)</vt:lpstr>
      <vt:lpstr>Results(1/5)</vt:lpstr>
      <vt:lpstr>Results(2/5)</vt:lpstr>
      <vt:lpstr>Results(3/5)</vt:lpstr>
      <vt:lpstr>Results(4/5)</vt:lpstr>
      <vt:lpstr>Results(5/5)</vt:lpstr>
      <vt:lpstr>Discussion(1/5)</vt:lpstr>
      <vt:lpstr>Discussion(2/5)</vt:lpstr>
      <vt:lpstr>Discussion(3/5)</vt:lpstr>
      <vt:lpstr>Discussion(4/5)</vt:lpstr>
      <vt:lpstr>Discussion(5/5)</vt:lpstr>
      <vt:lpstr>Conclusion(1/3)</vt:lpstr>
      <vt:lpstr>Conclusion(2/3)</vt:lpstr>
      <vt:lpstr>Conclusion(3/3)</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5-1 網路使用行為與安全威脅</dc:title>
  <dc:creator>Kitty</dc:creator>
  <cp:lastModifiedBy>User</cp:lastModifiedBy>
  <cp:revision>432</cp:revision>
  <cp:lastPrinted>2019-09-17T01:21:13Z</cp:lastPrinted>
  <dcterms:created xsi:type="dcterms:W3CDTF">2007-01-10T13:07:20Z</dcterms:created>
  <dcterms:modified xsi:type="dcterms:W3CDTF">2025-08-26T05:19:42Z</dcterms:modified>
</cp:coreProperties>
</file>