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1145" r:id="rId3"/>
    <p:sldId id="1222" r:id="rId4"/>
    <p:sldId id="1215" r:id="rId5"/>
    <p:sldId id="1221" r:id="rId6"/>
    <p:sldId id="1224" r:id="rId7"/>
    <p:sldId id="1225" r:id="rId8"/>
    <p:sldId id="1226" r:id="rId9"/>
    <p:sldId id="1227" r:id="rId10"/>
    <p:sldId id="1258" r:id="rId11"/>
    <p:sldId id="1223" r:id="rId12"/>
    <p:sldId id="1234" r:id="rId13"/>
    <p:sldId id="1236" r:id="rId14"/>
    <p:sldId id="1191" r:id="rId15"/>
    <p:sldId id="1183" r:id="rId16"/>
    <p:sldId id="1193" r:id="rId17"/>
    <p:sldId id="1194" r:id="rId18"/>
    <p:sldId id="1196" r:id="rId19"/>
    <p:sldId id="1199" r:id="rId20"/>
    <p:sldId id="1200" r:id="rId21"/>
    <p:sldId id="1201" r:id="rId22"/>
    <p:sldId id="1202" r:id="rId23"/>
    <p:sldId id="1203" r:id="rId24"/>
    <p:sldId id="1204" r:id="rId25"/>
    <p:sldId id="1211" r:id="rId26"/>
    <p:sldId id="1214" r:id="rId27"/>
    <p:sldId id="1228" r:id="rId28"/>
    <p:sldId id="1242" r:id="rId29"/>
    <p:sldId id="1243" r:id="rId30"/>
    <p:sldId id="1231" r:id="rId31"/>
    <p:sldId id="1229" r:id="rId32"/>
    <p:sldId id="1232" r:id="rId33"/>
    <p:sldId id="1247" r:id="rId34"/>
    <p:sldId id="1250" r:id="rId35"/>
    <p:sldId id="1181" r:id="rId36"/>
    <p:sldId id="1257" r:id="rId37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800000"/>
    <a:srgbClr val="680000"/>
    <a:srgbClr val="990000"/>
    <a:srgbClr val="A50021"/>
    <a:srgbClr val="0000CC"/>
    <a:srgbClr val="000099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5897" autoAdjust="0"/>
  </p:normalViewPr>
  <p:slideViewPr>
    <p:cSldViewPr>
      <p:cViewPr varScale="1">
        <p:scale>
          <a:sx n="69" d="100"/>
          <a:sy n="69" d="100"/>
        </p:scale>
        <p:origin x="1206" y="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C0E42A7-E73E-4231-B76B-892E832F3388}" type="datetimeFigureOut">
              <a:rPr lang="zh-TW" altLang="en-US" smtClean="0"/>
              <a:t>2018/7/21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62540B-E334-40DA-8D4C-FE7F27FBA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07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37B56E99-B1E3-40ED-852F-9085FB209A66}" type="datetimeFigureOut">
              <a:rPr lang="zh-TW" altLang="en-US"/>
              <a:pPr/>
              <a:t>2018/7/21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IN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71B22440-9619-4DF3-814E-E27D79084A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08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037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038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CC1D393-2E5D-44A7-8E60-41825D895435}" type="datetime1">
              <a:rPr lang="zh-TW" altLang="en-US" smtClean="0"/>
              <a:pPr/>
              <a:t>2018/7/21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4600" y="6553201"/>
            <a:ext cx="2311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3B695C03-F6CF-44D4-BA74-E907717935B2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817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B2591-9004-4848-AC8E-4D138E092FC6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EC50E-E044-4EA0-B1AC-D1179C051E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62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9811D-82D1-4F09-8EC7-47B47484A082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FF7D3-D938-4D65-B197-47E3CD9B375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992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51038"/>
            <a:ext cx="437515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35550" y="1951039"/>
            <a:ext cx="437515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5550" y="4289426"/>
            <a:ext cx="437515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95300" y="6569076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fld id="{BB1E7D7D-D1EC-4BEF-9D57-193EDB7222A6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4550" y="6569076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99300" y="6569076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fld id="{4AE6FCDA-42BE-4956-95AB-7585676221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8135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51038"/>
            <a:ext cx="437515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51038"/>
            <a:ext cx="437515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569076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fld id="{F3DF9CD3-8C6E-4230-95AA-8FAE12A26811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569076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569076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fld id="{49E745F4-546B-46E1-8F8D-31BA760E50D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431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457200"/>
            <a:ext cx="89154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569076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fld id="{FC6EEB2D-D228-4054-97F6-CD1133488CD5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569076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569076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fld id="{7E13307A-B13F-467B-8EA2-7A1E8E2C3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96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73800" cy="533400"/>
          </a:xfrm>
        </p:spPr>
        <p:txBody>
          <a:bodyPr/>
          <a:lstStyle>
            <a:lvl1pPr algn="l">
              <a:defRPr sz="2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5410200"/>
          </a:xfrm>
        </p:spPr>
        <p:txBody>
          <a:bodyPr/>
          <a:lstStyle>
            <a:lvl1pPr marL="342900" indent="-3429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1143000" indent="-2286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─"/>
              <a:defRPr sz="1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 sz="16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5F69F58A-6388-496B-B290-15AB925BA62D}" type="datetime1">
              <a:rPr lang="zh-TW" altLang="en-US" smtClean="0"/>
              <a:pPr/>
              <a:t>2018/7/21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4600" y="6569076"/>
            <a:ext cx="2311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D1A4A0C9-B9A7-476D-937D-D39AF8FB51D3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TextBox 8"/>
          <p:cNvSpPr txBox="1"/>
          <p:nvPr userDrawn="1"/>
        </p:nvSpPr>
        <p:spPr>
          <a:xfrm>
            <a:off x="-13758" y="6553200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  <a:latin typeface="Monotype Corsiva" panose="03010101010201010101" pitchFamily="66" charset="0"/>
                <a:ea typeface="標楷體" panose="03000509000000000000" pitchFamily="65" charset="-120"/>
                <a:cs typeface="Arial" panose="020B0604020202020204" pitchFamily="34" charset="0"/>
              </a:rPr>
              <a:t>Productivity</a:t>
            </a:r>
            <a:r>
              <a:rPr lang="en-US" sz="1600" b="0" baseline="0" dirty="0" smtClean="0">
                <a:solidFill>
                  <a:schemeClr val="tx1"/>
                </a:solidFill>
                <a:latin typeface="Monotype Corsiva" panose="03010101010201010101" pitchFamily="66" charset="0"/>
                <a:ea typeface="標楷體" panose="03000509000000000000" pitchFamily="65" charset="-120"/>
                <a:cs typeface="Arial" panose="020B0604020202020204" pitchFamily="34" charset="0"/>
              </a:rPr>
              <a:t> Optimization Lab</a:t>
            </a:r>
            <a:endParaRPr lang="en-US" sz="1600" b="0" dirty="0">
              <a:solidFill>
                <a:schemeClr val="tx1"/>
              </a:solidFill>
              <a:latin typeface="Monotype Corsiva" panose="03010101010201010101" pitchFamily="66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07350" y="655320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  <a:latin typeface="Monotype Corsiva" panose="03010101010201010101" pitchFamily="66" charset="0"/>
                <a:ea typeface="標楷體" panose="03000509000000000000" pitchFamily="65" charset="-120"/>
                <a:cs typeface="Arial" panose="020B0604020202020204" pitchFamily="34" charset="0"/>
              </a:rPr>
              <a:t>Dr. Chia-Yen</a:t>
            </a:r>
            <a:r>
              <a:rPr lang="en-US" sz="1600" b="0" baseline="0" dirty="0" smtClean="0">
                <a:solidFill>
                  <a:schemeClr val="tx1"/>
                </a:solidFill>
                <a:latin typeface="Monotype Corsiva" panose="03010101010201010101" pitchFamily="66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latin typeface="Monotype Corsiva" panose="03010101010201010101" pitchFamily="66" charset="0"/>
                <a:ea typeface="標楷體" panose="03000509000000000000" pitchFamily="65" charset="-120"/>
                <a:cs typeface="Arial" panose="020B0604020202020204" pitchFamily="34" charset="0"/>
              </a:rPr>
              <a:t>Lee</a:t>
            </a:r>
            <a:endParaRPr lang="en-US" sz="1600" b="0" dirty="0">
              <a:solidFill>
                <a:schemeClr val="tx1"/>
              </a:solidFill>
              <a:latin typeface="Monotype Corsiva" panose="03010101010201010101" pitchFamily="66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4800" y="65532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0" dirty="0" smtClean="0">
                <a:solidFill>
                  <a:schemeClr val="tx1"/>
                </a:solidFill>
                <a:latin typeface="Monotype Corsiva" panose="03010101010201010101" pitchFamily="66" charset="0"/>
                <a:ea typeface="標楷體" panose="03000509000000000000" pitchFamily="65" charset="-120"/>
                <a:cs typeface="Arial" panose="020B0604020202020204" pitchFamily="34" charset="0"/>
              </a:rPr>
              <a:t>成功者的邏輯再探</a:t>
            </a:r>
            <a:endParaRPr lang="en-US" sz="1600" b="0" dirty="0">
              <a:solidFill>
                <a:schemeClr val="tx1"/>
              </a:solidFill>
              <a:latin typeface="Monotype Corsiva" panose="03010101010201010101" pitchFamily="66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94" y="-1684"/>
            <a:ext cx="1971220" cy="5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F2D6E-4D7B-4EDE-BBE1-2D4128A91E23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73123-1BEA-4755-944D-64B0E488B28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420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5436F-EE03-4A3A-9754-D17C57F3D779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135C6-E3B9-46B9-9D4B-C9B8C7542D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37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72E4C7-BA3E-497A-B220-FC0D376DB4EA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C0E03-9B84-44FC-8B93-6D0B27D095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58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98585-2E21-4249-934A-68C51AA87E4F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19E84-F827-4288-A616-8605518989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42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02A8DA-BCC0-4847-AB27-0131F9AC329D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27DDE-393A-4510-AD02-89F3DCBC88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17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73ADF3-EF2B-4257-A784-B127E8DA3C4B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6DC4B-0C4E-434E-8DB6-E4255CA092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88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EC399-4251-4E57-AC1A-3A54CC5C8CC7}" type="datetime1">
              <a:rPr lang="zh-TW" altLang="en-US"/>
              <a:pPr/>
              <a:t>2018/7/21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C569-0C5F-46C4-AB92-0DE14F52B7B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0873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4572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951038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56907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61FB720F-B56D-4D9F-8C97-8B95E94DBA45}" type="datetime1">
              <a:rPr lang="zh-TW" altLang="en-US" smtClean="0"/>
              <a:pPr/>
              <a:t>2018/7/21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56907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65532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220DCDFD-9B20-4A44-8E30-A493ABD9DB1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/>
          </p:cNvSpPr>
          <p:nvPr>
            <p:ph type="ctrTitle"/>
          </p:nvPr>
        </p:nvSpPr>
        <p:spPr>
          <a:xfrm>
            <a:off x="-65428" y="1600200"/>
            <a:ext cx="10143369" cy="1470025"/>
          </a:xfrm>
        </p:spPr>
        <p:txBody>
          <a:bodyPr/>
          <a:lstStyle/>
          <a:p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5400" dirty="0" smtClean="0"/>
              <a:t>大</a:t>
            </a:r>
            <a:r>
              <a:rPr lang="en-US" altLang="zh-TW" sz="5400" dirty="0" smtClean="0"/>
              <a:t>GM</a:t>
            </a:r>
            <a:r>
              <a:rPr lang="en-US" altLang="zh-TW" sz="5400" dirty="0" smtClean="0">
                <a:latin typeface="標楷體" panose="03000509000000000000" pitchFamily="65" charset="-120"/>
              </a:rPr>
              <a:t/>
            </a:r>
            <a:br>
              <a:rPr lang="en-US" altLang="zh-TW" sz="5400" dirty="0" smtClean="0">
                <a:latin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</a:rPr>
              <a:t>成</a:t>
            </a:r>
            <a:r>
              <a:rPr lang="zh-TW" altLang="en-US" dirty="0">
                <a:latin typeface="標楷體" panose="03000509000000000000" pitchFamily="65" charset="-120"/>
              </a:rPr>
              <a:t>功</a:t>
            </a:r>
            <a:r>
              <a:rPr lang="zh-TW" altLang="en-US" dirty="0" smtClean="0">
                <a:latin typeface="標楷體" panose="03000509000000000000" pitchFamily="65" charset="-120"/>
              </a:rPr>
              <a:t>者的邏輯再探</a:t>
            </a:r>
            <a:endParaRPr lang="zh-TW" altLang="en-US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877" name="Rectangle 5"/>
          <p:cNvSpPr>
            <a:spLocks noGrp="1"/>
          </p:cNvSpPr>
          <p:nvPr>
            <p:ph type="subTitle" idx="1"/>
          </p:nvPr>
        </p:nvSpPr>
        <p:spPr>
          <a:xfrm>
            <a:off x="1539156" y="4271307"/>
            <a:ext cx="6934200" cy="685800"/>
          </a:xfrm>
        </p:spPr>
        <p:txBody>
          <a:bodyPr/>
          <a:lstStyle/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Dr</a:t>
            </a:r>
            <a:r>
              <a:rPr lang="en-US" altLang="zh-TW" dirty="0" smtClean="0">
                <a:solidFill>
                  <a:schemeClr val="tx1"/>
                </a:solidFill>
              </a:rPr>
              <a:t>. Chia-Yen Lee (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李家岩 博士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marL="0" lvl="1"/>
            <a:endParaRPr lang="en-US" altLang="zh-TW" sz="3600" baseline="30000" dirty="0">
              <a:solidFill>
                <a:schemeClr val="tx1"/>
              </a:solidFill>
            </a:endParaRPr>
          </a:p>
          <a:p>
            <a:pPr marL="0" lvl="1"/>
            <a:r>
              <a:rPr lang="en-US" altLang="zh-TW" sz="3600" baseline="30000" dirty="0" smtClean="0">
                <a:solidFill>
                  <a:schemeClr val="tx1"/>
                </a:solidFill>
              </a:rPr>
              <a:t>July 20, 2018</a:t>
            </a:r>
            <a:endParaRPr lang="en-US" altLang="zh-TW" sz="3600" baseline="30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AFCF-868C-4131-B78F-1F0B6AE69A06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42297" y="5489138"/>
            <a:ext cx="832792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Institute of Manufacturing Information and Systems 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製造資訊與系統研究所</a:t>
            </a:r>
            <a:r>
              <a:rPr lang="en-US" altLang="zh-TW" dirty="0"/>
              <a:t>)</a:t>
            </a:r>
          </a:p>
          <a:p>
            <a:pPr algn="ctr"/>
            <a:r>
              <a:rPr lang="en-US" altLang="zh-TW" dirty="0" smtClean="0"/>
              <a:t>Department </a:t>
            </a:r>
            <a:r>
              <a:rPr lang="en-US" altLang="zh-TW" dirty="0"/>
              <a:t>of Computer Science and Information Engineering 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資訊工程學系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/>
              <a:t>Institute of Engineering Management 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工程管理碩士在職專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班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National </a:t>
            </a:r>
            <a:r>
              <a:rPr lang="en-US" altLang="zh-TW" dirty="0"/>
              <a:t>Cheng Kung University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國立成功大學</a:t>
            </a:r>
            <a:r>
              <a:rPr lang="en-US" altLang="zh-TW" dirty="0"/>
              <a:t>)</a:t>
            </a: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-1"/>
            <a:ext cx="1326972" cy="129540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06" y="6408"/>
            <a:ext cx="1252994" cy="1218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2667000"/>
            <a:ext cx="8915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000" dirty="0" smtClean="0"/>
              <a:t>懂得接受不完美的自己</a:t>
            </a:r>
            <a:r>
              <a:rPr lang="en-US" altLang="zh-TW" sz="4000" dirty="0" smtClean="0"/>
              <a:t>~~</a:t>
            </a:r>
          </a:p>
          <a:p>
            <a:pPr marL="0" indent="0" algn="ctr">
              <a:buNone/>
            </a:pPr>
            <a:r>
              <a:rPr lang="zh-TW" altLang="en-US" sz="4000" dirty="0" smtClean="0"/>
              <a:t>覺</a:t>
            </a:r>
            <a:r>
              <a:rPr lang="zh-TW" altLang="en-US" sz="4000" dirty="0"/>
              <a:t>知</a:t>
            </a:r>
            <a:r>
              <a:rPr lang="zh-TW" altLang="en-US" sz="4000" dirty="0" smtClean="0"/>
              <a:t>後朝下一步邁進</a:t>
            </a:r>
            <a:r>
              <a:rPr lang="en-US" altLang="zh-TW" sz="4000" dirty="0" smtClean="0"/>
              <a:t>…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知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838200"/>
            <a:ext cx="8915400" cy="5410200"/>
          </a:xfrm>
        </p:spPr>
        <p:txBody>
          <a:bodyPr/>
          <a:lstStyle/>
          <a:p>
            <a:r>
              <a:rPr lang="zh-TW" altLang="en-US" dirty="0" smtClean="0"/>
              <a:t>指的是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認知能力</a:t>
            </a:r>
            <a:r>
              <a:rPr lang="en-US" altLang="zh-TW" dirty="0" smtClean="0"/>
              <a:t>”…</a:t>
            </a:r>
          </a:p>
          <a:p>
            <a:endParaRPr lang="en-US" altLang="zh-TW" dirty="0"/>
          </a:p>
          <a:p>
            <a:r>
              <a:rPr lang="zh-TW" altLang="en-US" dirty="0" smtClean="0"/>
              <a:t>並不是懂的東西有多少</a:t>
            </a:r>
            <a:r>
              <a:rPr lang="en-US" altLang="zh-TW" dirty="0" smtClean="0"/>
              <a:t>(</a:t>
            </a:r>
            <a:r>
              <a:rPr lang="zh-TW" altLang="en-US" dirty="0" smtClean="0"/>
              <a:t>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，或是知識體系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而是</a:t>
            </a:r>
            <a:r>
              <a:rPr lang="en-US" altLang="zh-TW" dirty="0" smtClean="0"/>
              <a:t>…”</a:t>
            </a:r>
            <a:r>
              <a:rPr lang="zh-TW" altLang="en-US" dirty="0" smtClean="0">
                <a:solidFill>
                  <a:srgbClr val="0000FF"/>
                </a:solidFill>
              </a:rPr>
              <a:t>看透視物本質的能力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洞察力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提升認知的方法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創新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經濟學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多看書：大前研一、羅振宇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有效的學習方法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刻意</a:t>
            </a:r>
            <a:r>
              <a:rPr lang="zh-TW" altLang="en-US" dirty="0">
                <a:solidFill>
                  <a:srgbClr val="FF0000"/>
                </a:solidFill>
              </a:rPr>
              <a:t>練習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74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小創新、大成功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8200"/>
            <a:ext cx="8915400" cy="5410200"/>
          </a:xfrm>
        </p:spPr>
        <p:txBody>
          <a:bodyPr/>
          <a:lstStyle/>
          <a:p>
            <a:r>
              <a:rPr lang="zh-TW" altLang="en-US" dirty="0" smtClean="0"/>
              <a:t>我們來談談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洗手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這件事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十九世紀的維也納總醫院</a:t>
            </a:r>
            <a:r>
              <a:rPr lang="en-US" altLang="zh-TW" dirty="0" smtClean="0"/>
              <a:t>(</a:t>
            </a:r>
            <a:r>
              <a:rPr lang="zh-TW" altLang="en-US" dirty="0" smtClean="0"/>
              <a:t>研究</a:t>
            </a:r>
            <a:r>
              <a:rPr lang="zh-TW" altLang="en-US" dirty="0"/>
              <a:t>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其他病房都很正常，</a:t>
            </a:r>
            <a:r>
              <a:rPr lang="zh-TW" altLang="en-US" dirty="0" smtClean="0">
                <a:solidFill>
                  <a:srgbClr val="0000FF"/>
                </a:solidFill>
              </a:rPr>
              <a:t>婦產科死亡率奇高</a:t>
            </a:r>
            <a:r>
              <a:rPr lang="en-US" altLang="zh-TW" dirty="0" smtClean="0">
                <a:solidFill>
                  <a:srgbClr val="0000FF"/>
                </a:solidFill>
              </a:rPr>
              <a:t>10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婦產科醫生</a:t>
            </a:r>
            <a:r>
              <a:rPr lang="en-US" altLang="zh-TW" dirty="0" err="1" smtClean="0"/>
              <a:t>Semmelweis</a:t>
            </a:r>
            <a:r>
              <a:rPr lang="zh-TW" altLang="en-US" dirty="0" smtClean="0"/>
              <a:t>自己盡心盡力看管，百思不得其解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通風不良</a:t>
            </a:r>
            <a:r>
              <a:rPr lang="en-US" altLang="zh-TW" dirty="0" smtClean="0"/>
              <a:t>?</a:t>
            </a:r>
            <a:r>
              <a:rPr lang="zh-TW" altLang="en-US" dirty="0" smtClean="0"/>
              <a:t>接生流程</a:t>
            </a:r>
            <a:r>
              <a:rPr lang="en-US" altLang="zh-TW" dirty="0" smtClean="0"/>
              <a:t>?</a:t>
            </a:r>
            <a:r>
              <a:rPr lang="zh-TW" altLang="en-US" dirty="0" smtClean="0"/>
              <a:t>設施佈置</a:t>
            </a:r>
            <a:r>
              <a:rPr lang="en-US" altLang="zh-TW" dirty="0" smtClean="0"/>
              <a:t>?</a:t>
            </a:r>
          </a:p>
          <a:p>
            <a:pPr lvl="2"/>
            <a:r>
              <a:rPr lang="zh-TW" altLang="en-US" dirty="0" smtClean="0"/>
              <a:t>流程標準化 </a:t>
            </a:r>
            <a:r>
              <a:rPr lang="en-US" altLang="zh-TW" dirty="0" smtClean="0"/>
              <a:t>(SOP)</a:t>
            </a:r>
            <a:r>
              <a:rPr lang="zh-TW" altLang="en-US" dirty="0" smtClean="0"/>
              <a:t>：甚至接生孩子的動作都跟其他醫生一樣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但依然死亡率高</a:t>
            </a:r>
            <a:r>
              <a:rPr lang="en-US" altLang="zh-TW" dirty="0" smtClean="0"/>
              <a:t>..</a:t>
            </a:r>
          </a:p>
          <a:p>
            <a:pPr lvl="1"/>
            <a:r>
              <a:rPr lang="zh-TW" altLang="en-US" dirty="0" smtClean="0"/>
              <a:t>高燒不退、噁心、嘔吐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過幾天就死了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>
                <a:solidFill>
                  <a:srgbClr val="0000FF"/>
                </a:solidFill>
              </a:rPr>
              <a:t>產褥熱</a:t>
            </a:r>
            <a:r>
              <a:rPr lang="zh-TW" altLang="en-US" dirty="0" smtClean="0"/>
              <a:t>：產後病菌侵入女性生殖器官所引起的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現代醫學知道，但當時未知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有一次，他去其他醫院考察四個月不在，死亡率下降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/>
              <a:t>問題在自己身上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/>
              <a:t>發現：研究醫院，常解剖屍體，是不是後來把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甚麼東西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帶進了產房</a:t>
            </a:r>
            <a:r>
              <a:rPr lang="en-US" altLang="zh-TW" dirty="0" smtClean="0"/>
              <a:t>..</a:t>
            </a:r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消毒洗手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：</a:t>
            </a:r>
            <a:r>
              <a:rPr lang="en-US" altLang="zh-TW" dirty="0" smtClean="0">
                <a:solidFill>
                  <a:srgbClr val="FF0000"/>
                </a:solidFill>
              </a:rPr>
              <a:t>10%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1%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後續：</a:t>
            </a:r>
            <a:r>
              <a:rPr lang="en-US" altLang="zh-TW" dirty="0" smtClean="0">
                <a:sym typeface="Wingdings" panose="05000000000000000000" pitchFamily="2" charset="2"/>
              </a:rPr>
              <a:t>1850</a:t>
            </a:r>
            <a:r>
              <a:rPr lang="zh-TW" altLang="en-US" dirty="0" smtClean="0">
                <a:sym typeface="Wingdings" panose="05000000000000000000" pitchFamily="2" charset="2"/>
              </a:rPr>
              <a:t>開始宣傳</a:t>
            </a:r>
            <a:r>
              <a:rPr lang="zh-TW" altLang="en-US" dirty="0" smtClean="0"/>
              <a:t>「</a:t>
            </a:r>
            <a:r>
              <a:rPr lang="zh-TW" altLang="en-US" dirty="0" smtClean="0">
                <a:sym typeface="Wingdings" panose="05000000000000000000" pitchFamily="2" charset="2"/>
              </a:rPr>
              <a:t>醫生不洗手，就是罪人，是殺人犯</a:t>
            </a:r>
            <a:r>
              <a:rPr lang="en-US" altLang="zh-TW" dirty="0" smtClean="0">
                <a:sym typeface="Wingdings" panose="05000000000000000000" pitchFamily="2" charset="2"/>
              </a:rPr>
              <a:t>…</a:t>
            </a:r>
            <a:r>
              <a:rPr lang="zh-TW" altLang="en-US" dirty="0" smtClean="0"/>
              <a:t>」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被解雇</a:t>
            </a:r>
            <a:endParaRPr lang="en-US" altLang="zh-TW" dirty="0"/>
          </a:p>
          <a:p>
            <a:r>
              <a:rPr lang="zh-TW" altLang="en-US" dirty="0" smtClean="0"/>
              <a:t>認知的提昇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72" y="838200"/>
            <a:ext cx="1730856" cy="18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經濟學的視角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2000"/>
            <a:ext cx="8915400" cy="5410200"/>
          </a:xfrm>
        </p:spPr>
        <p:txBody>
          <a:bodyPr/>
          <a:lstStyle/>
          <a:p>
            <a:r>
              <a:rPr lang="zh-TW" altLang="en-US" dirty="0" smtClean="0"/>
              <a:t>美國唯一撤銷的憲法修正案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rgbClr val="0000FF"/>
                </a:solidFill>
              </a:rPr>
              <a:t>禁酒令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/>
              <a:t>美國西部開發，牛仔愛喝酒，回家打老婆</a:t>
            </a:r>
            <a:r>
              <a:rPr lang="en-US" altLang="zh-TW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女性有投票權，支持禁酒候選人</a:t>
            </a:r>
            <a:endParaRPr lang="en-US" altLang="zh-TW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1920-1933</a:t>
            </a:r>
            <a:r>
              <a:rPr lang="zh-TW" altLang="en-US" dirty="0" smtClean="0">
                <a:sym typeface="Wingdings" panose="05000000000000000000" pitchFamily="2" charset="2"/>
              </a:rPr>
              <a:t>年</a:t>
            </a:r>
            <a:r>
              <a:rPr lang="en-US" altLang="zh-TW" dirty="0" smtClean="0">
                <a:sym typeface="Wingdings" panose="05000000000000000000" pitchFamily="2" charset="2"/>
              </a:rPr>
              <a:t>“</a:t>
            </a:r>
            <a:r>
              <a:rPr lang="zh-TW" altLang="en-US" dirty="0" smtClean="0">
                <a:sym typeface="Wingdings" panose="05000000000000000000" pitchFamily="2" charset="2"/>
              </a:rPr>
              <a:t>凡是製造、販賣乃至運輸酒精含量超過</a:t>
            </a:r>
            <a:r>
              <a:rPr lang="en-US" altLang="zh-TW" dirty="0" smtClean="0">
                <a:sym typeface="Wingdings" panose="05000000000000000000" pitchFamily="2" charset="2"/>
              </a:rPr>
              <a:t>0.5%</a:t>
            </a:r>
            <a:r>
              <a:rPr lang="zh-TW" altLang="en-US" dirty="0" smtClean="0">
                <a:sym typeface="Wingdings" panose="05000000000000000000" pitchFamily="2" charset="2"/>
              </a:rPr>
              <a:t>的飲料，皆屬違法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美國男人都變成了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偽君子</a:t>
            </a:r>
            <a:r>
              <a:rPr lang="zh-TW" altLang="en-US" dirty="0" smtClean="0">
                <a:sym typeface="Wingdings" panose="05000000000000000000" pitchFamily="2" charset="2"/>
              </a:rPr>
              <a:t>，只能回家偷喝，在外面說從來不喝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酒變稀少、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價格飆升</a:t>
            </a:r>
            <a:r>
              <a:rPr lang="zh-TW" altLang="en-US" dirty="0" smtClean="0">
                <a:sym typeface="Wingdings" panose="05000000000000000000" pitchFamily="2" charset="2"/>
              </a:rPr>
              <a:t>、出現黑市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偷工業酒精，一年偷掉五千萬加侖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1926</a:t>
            </a:r>
            <a:r>
              <a:rPr lang="zh-TW" altLang="en-US" dirty="0" smtClean="0">
                <a:sym typeface="Wingdings" panose="05000000000000000000" pitchFamily="2" charset="2"/>
              </a:rPr>
              <a:t>年紐約</a:t>
            </a:r>
            <a:r>
              <a:rPr lang="en-US" altLang="zh-TW" dirty="0" smtClean="0">
                <a:sym typeface="Wingdings" panose="05000000000000000000" pitchFamily="2" charset="2"/>
              </a:rPr>
              <a:t>1200</a:t>
            </a:r>
            <a:r>
              <a:rPr lang="zh-TW" altLang="en-US" dirty="0" smtClean="0">
                <a:sym typeface="Wingdings" panose="05000000000000000000" pitchFamily="2" charset="2"/>
              </a:rPr>
              <a:t>人中毒，</a:t>
            </a:r>
            <a:r>
              <a:rPr lang="en-US" altLang="zh-TW" dirty="0" smtClean="0">
                <a:sym typeface="Wingdings" panose="05000000000000000000" pitchFamily="2" charset="2"/>
              </a:rPr>
              <a:t>400</a:t>
            </a:r>
            <a:r>
              <a:rPr lang="zh-TW" altLang="en-US" dirty="0" smtClean="0">
                <a:sym typeface="Wingdings" panose="05000000000000000000" pitchFamily="2" charset="2"/>
              </a:rPr>
              <a:t>人死亡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黑社會</a:t>
            </a:r>
            <a:r>
              <a:rPr lang="zh-TW" altLang="en-US" dirty="0" smtClean="0">
                <a:sym typeface="Wingdings" panose="05000000000000000000" pitchFamily="2" charset="2"/>
              </a:rPr>
              <a:t>發達，帶槍帶刀來保護高利潤的走私酒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黑色會要有保護傘，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行賄官員</a:t>
            </a:r>
            <a:r>
              <a:rPr lang="zh-TW" altLang="en-US" dirty="0" smtClean="0">
                <a:sym typeface="Wingdings" panose="05000000000000000000" pitchFamily="2" charset="2"/>
              </a:rPr>
              <a:t>，政府道德敗壞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例外：醫院酒精消毒，基督教耶穌受難日儀式等，醫生神父用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特權</a:t>
            </a:r>
            <a:r>
              <a:rPr lang="zh-TW" altLang="en-US" dirty="0" smtClean="0">
                <a:sym typeface="Wingdings" panose="05000000000000000000" pitchFamily="2" charset="2"/>
              </a:rPr>
              <a:t>去賣酒</a:t>
            </a:r>
            <a:r>
              <a:rPr lang="en-US" altLang="zh-TW" dirty="0" smtClean="0">
                <a:sym typeface="Wingdings" panose="05000000000000000000" pitchFamily="2" charset="2"/>
              </a:rPr>
              <a:t>…</a:t>
            </a:r>
          </a:p>
          <a:p>
            <a:r>
              <a:rPr lang="zh-TW" altLang="en-US" dirty="0"/>
              <a:t>認知的提昇</a:t>
            </a:r>
            <a:endParaRPr lang="en-US" altLang="zh-TW" dirty="0"/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羅斯福總統的競選綱領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01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有效學習方法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刻意練習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一萬的小時練習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sz="2400" dirty="0"/>
              <a:t>唯</a:t>
            </a:r>
            <a:r>
              <a:rPr lang="zh-TW" altLang="en-US" sz="2400" dirty="0" smtClean="0"/>
              <a:t>手熟耳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有缺陷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sym typeface="Wingdings" panose="05000000000000000000" pitchFamily="2" charset="2"/>
              </a:rPr>
              <a:t>因為</a:t>
            </a:r>
            <a:r>
              <a:rPr lang="zh-TW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農業民族</a:t>
            </a:r>
            <a:r>
              <a:rPr lang="zh-TW" altLang="en-US" sz="2400" dirty="0" smtClean="0">
                <a:sym typeface="Wingdings" panose="05000000000000000000" pitchFamily="2" charset="2"/>
              </a:rPr>
              <a:t>的結論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sz="2000" dirty="0" smtClean="0">
                <a:sym typeface="Wingdings" panose="05000000000000000000" pitchFamily="2" charset="2"/>
              </a:rPr>
              <a:t>勤奮苦練：種豆得豆、種瓜得瓜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sz="2000" dirty="0" smtClean="0">
                <a:sym typeface="Wingdings" panose="05000000000000000000" pitchFamily="2" charset="2"/>
              </a:rPr>
              <a:t>部落形成權力結構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sz="2000" dirty="0" smtClean="0">
                <a:sym typeface="Wingdings" panose="05000000000000000000" pitchFamily="2" charset="2"/>
              </a:rPr>
              <a:t>看老天爺吃飯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dirty="0">
              <a:sym typeface="Wingdings" panose="05000000000000000000" pitchFamily="2" charset="2"/>
            </a:endParaRPr>
          </a:p>
          <a:p>
            <a:pPr lvl="1"/>
            <a:r>
              <a:rPr lang="zh-TW" altLang="en-US" sz="2400" dirty="0" smtClean="0">
                <a:sym typeface="Wingdings" panose="05000000000000000000" pitchFamily="2" charset="2"/>
              </a:rPr>
              <a:t>在國家改革開放開始，靠自己奮鬥是真的可以出頭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sz="2400" dirty="0" smtClean="0">
                <a:sym typeface="Wingdings" panose="05000000000000000000" pitchFamily="2" charset="2"/>
              </a:rPr>
              <a:t>反例：</a:t>
            </a:r>
            <a:r>
              <a:rPr lang="zh-TW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運動員</a:t>
            </a:r>
            <a:r>
              <a:rPr lang="zh-TW" altLang="en-US" sz="2400" dirty="0" smtClean="0">
                <a:sym typeface="Wingdings" panose="05000000000000000000" pitchFamily="2" charset="2"/>
              </a:rPr>
              <a:t>下功夫但卻因</a:t>
            </a:r>
            <a:r>
              <a:rPr lang="zh-TW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天生素質</a:t>
            </a:r>
            <a:r>
              <a:rPr lang="zh-TW" altLang="en-US" sz="2400" dirty="0" smtClean="0">
                <a:sym typeface="Wingdings" panose="05000000000000000000" pitchFamily="2" charset="2"/>
              </a:rPr>
              <a:t>差距而有遺憾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sz="2000" dirty="0" smtClean="0">
                <a:sym typeface="Wingdings" panose="05000000000000000000" pitchFamily="2" charset="2"/>
              </a:rPr>
              <a:t>不同民族在</a:t>
            </a:r>
            <a:r>
              <a:rPr lang="en-US" altLang="zh-TW" sz="2000" dirty="0" smtClean="0">
                <a:sym typeface="Wingdings" panose="05000000000000000000" pitchFamily="2" charset="2"/>
              </a:rPr>
              <a:t>”</a:t>
            </a:r>
            <a:r>
              <a:rPr lang="zh-TW" altLang="en-US" sz="2000" dirty="0" smtClean="0">
                <a:sym typeface="Wingdings" panose="05000000000000000000" pitchFamily="2" charset="2"/>
              </a:rPr>
              <a:t>個別項目</a:t>
            </a:r>
            <a:r>
              <a:rPr lang="en-US" altLang="zh-TW" sz="2000" dirty="0" smtClean="0">
                <a:sym typeface="Wingdings" panose="05000000000000000000" pitchFamily="2" charset="2"/>
              </a:rPr>
              <a:t>”</a:t>
            </a:r>
            <a:r>
              <a:rPr lang="zh-TW" altLang="en-US" sz="2000" dirty="0" smtClean="0">
                <a:sym typeface="Wingdings" panose="05000000000000000000" pitchFamily="2" charset="2"/>
              </a:rPr>
              <a:t>上有強項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sz="2000" dirty="0" smtClean="0">
                <a:sym typeface="Wingdings" panose="05000000000000000000" pitchFamily="2" charset="2"/>
              </a:rPr>
              <a:t>中國的乒乓球、美國籃球</a:t>
            </a:r>
            <a:r>
              <a:rPr lang="en-US" altLang="zh-TW" sz="2000" dirty="0" smtClean="0">
                <a:sym typeface="Wingdings" panose="05000000000000000000" pitchFamily="2" charset="2"/>
              </a:rPr>
              <a:t>NBA</a:t>
            </a:r>
          </a:p>
          <a:p>
            <a:pPr lvl="1"/>
            <a:endParaRPr lang="en-US" altLang="zh-TW" sz="2400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sz="2400" dirty="0" smtClean="0">
                <a:sym typeface="Wingdings" panose="05000000000000000000" pitchFamily="2" charset="2"/>
              </a:rPr>
              <a:t>找到一個好的訓練方法，就可以</a:t>
            </a:r>
            <a:r>
              <a:rPr lang="zh-TW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成批</a:t>
            </a:r>
            <a:r>
              <a:rPr lang="zh-TW" altLang="en-US" sz="2400" dirty="0" smtClean="0">
                <a:sym typeface="Wingdings" panose="05000000000000000000" pitchFamily="2" charset="2"/>
              </a:rPr>
              <a:t>出人</a:t>
            </a:r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7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/>
              <a:t>刻意練習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怎樣成為一個高手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討論有效的學習方法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刻意練習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拆解後的模組化反覆練習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刻意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做自己不熟悉的領域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學習就是脫離舒適圈學習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8" y="1343025"/>
            <a:ext cx="4552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81" y="0"/>
            <a:ext cx="4491038" cy="26120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762000"/>
            <a:ext cx="8915400" cy="5410200"/>
          </a:xfrm>
        </p:spPr>
        <p:txBody>
          <a:bodyPr/>
          <a:lstStyle/>
          <a:p>
            <a:r>
              <a:rPr lang="zh-TW" altLang="en-US" dirty="0" smtClean="0"/>
              <a:t>人類知識</a:t>
            </a:r>
            <a:r>
              <a:rPr lang="zh-TW" altLang="en-US" dirty="0" smtClean="0">
                <a:solidFill>
                  <a:srgbClr val="0000FF"/>
                </a:solidFill>
              </a:rPr>
              <a:t>如何建構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你用手機不一定知道怎麼造出來的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你用馬桶也不見得知道原理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知識到底如何建構呢</a:t>
            </a:r>
            <a:r>
              <a:rPr lang="en-US" altLang="zh-TW" dirty="0" smtClean="0"/>
              <a:t>?</a:t>
            </a:r>
          </a:p>
          <a:p>
            <a:pPr lvl="2"/>
            <a:endParaRPr lang="en-US" altLang="zh-TW" dirty="0"/>
          </a:p>
          <a:p>
            <a:r>
              <a:rPr lang="zh-TW" altLang="en-US" dirty="0" smtClean="0">
                <a:solidFill>
                  <a:srgbClr val="0000FF"/>
                </a:solidFill>
              </a:rPr>
              <a:t>把前人的經驗封裝在一個小的概念當中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後來拿來直接用，不用重新思考學習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/>
              <a:t>例如：小時候為啥背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成語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詩詞</a:t>
            </a:r>
            <a:r>
              <a:rPr lang="en-US" altLang="zh-TW" dirty="0" smtClean="0"/>
              <a:t>”</a:t>
            </a:r>
          </a:p>
          <a:p>
            <a:pPr lvl="2"/>
            <a:r>
              <a:rPr lang="zh-TW" altLang="en-US" dirty="0" smtClean="0"/>
              <a:t>四字成語確實表達出最精鍊的感受與想法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因為成語背後有大量的故事與情境</a:t>
            </a:r>
            <a:r>
              <a:rPr lang="en-US" altLang="zh-TW" dirty="0" smtClean="0"/>
              <a:t>(scenario)</a:t>
            </a:r>
            <a:r>
              <a:rPr lang="zh-TW" altLang="en-US" dirty="0" smtClean="0"/>
              <a:t>中的情節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子曰：不知詩、無以言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2"/>
            <a:endParaRPr lang="en-US" altLang="zh-TW" dirty="0" smtClean="0"/>
          </a:p>
          <a:p>
            <a:r>
              <a:rPr lang="zh-TW" altLang="en-US" dirty="0" smtClean="0"/>
              <a:t>釜底抽薪</a:t>
            </a:r>
            <a:endParaRPr lang="en-US" altLang="zh-TW" dirty="0" smtClean="0"/>
          </a:p>
          <a:p>
            <a:pPr lvl="1"/>
            <a:r>
              <a:rPr lang="zh-TW" altLang="en-US" dirty="0"/>
              <a:t>不敵其力，而消其勢，</a:t>
            </a:r>
            <a:r>
              <a:rPr lang="zh-TW" altLang="en-US" dirty="0">
                <a:solidFill>
                  <a:srgbClr val="0000FF"/>
                </a:solidFill>
              </a:rPr>
              <a:t>兌下乾上</a:t>
            </a:r>
            <a:r>
              <a:rPr lang="zh-TW" altLang="en-US" dirty="0"/>
              <a:t>之象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典故：北宋薜長儒做漢州通判，守衛的士兵</a:t>
            </a:r>
            <a:r>
              <a:rPr lang="zh-TW" altLang="en-US" dirty="0" smtClean="0"/>
              <a:t>叛變</a:t>
            </a:r>
            <a:r>
              <a:rPr lang="en-US" altLang="zh-TW" dirty="0" smtClean="0"/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349500" y="6310745"/>
            <a:ext cx="7848600" cy="31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https://cn.depositphotos.com/25062307/stock-photo-open-book-and-building-construction.html</a:t>
            </a:r>
          </a:p>
        </p:txBody>
      </p:sp>
    </p:spTree>
    <p:extLst>
      <p:ext uri="{BB962C8B-B14F-4D97-AF65-F5344CB8AC3E}">
        <p14:creationId xmlns:p14="http://schemas.microsoft.com/office/powerpoint/2010/main" val="14760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非洲很多原始部落的酋長判案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最大的本事的就是引用一個老祖先的諺語</a:t>
            </a:r>
            <a:r>
              <a:rPr lang="en-US" altLang="zh-TW" dirty="0" smtClean="0"/>
              <a:t>..</a:t>
            </a:r>
            <a:r>
              <a:rPr lang="zh-TW" altLang="en-US" dirty="0" smtClean="0"/>
              <a:t>說出來大家都接受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把前人搞明白的東西，抽出重要簡潔的概念思維，我們拿來用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這就是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套路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r>
              <a:rPr lang="zh-TW" altLang="en-US" dirty="0" smtClean="0"/>
              <a:t>換句話說</a:t>
            </a:r>
            <a:r>
              <a:rPr lang="en-US" altLang="zh-TW" dirty="0" smtClean="0"/>
              <a:t>…</a:t>
            </a:r>
            <a:r>
              <a:rPr lang="zh-TW" altLang="en-US" dirty="0" smtClean="0">
                <a:solidFill>
                  <a:srgbClr val="0000FF"/>
                </a:solidFill>
              </a:rPr>
              <a:t>分</a:t>
            </a:r>
            <a:r>
              <a:rPr lang="en-US" altLang="zh-TW" dirty="0" smtClean="0">
                <a:solidFill>
                  <a:srgbClr val="0000FF"/>
                </a:solidFill>
              </a:rPr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類別</a:t>
            </a:r>
            <a:r>
              <a:rPr lang="en-US" altLang="zh-TW" dirty="0" smtClean="0">
                <a:solidFill>
                  <a:srgbClr val="0000FF"/>
                </a:solidFill>
              </a:rPr>
              <a:t>”(</a:t>
            </a:r>
            <a:r>
              <a:rPr lang="zh-TW" altLang="en-US" dirty="0" smtClean="0">
                <a:solidFill>
                  <a:srgbClr val="0000FF"/>
                </a:solidFill>
              </a:rPr>
              <a:t>模組化</a:t>
            </a:r>
            <a:r>
              <a:rPr lang="en-US" altLang="zh-TW" dirty="0" smtClean="0">
                <a:solidFill>
                  <a:srgbClr val="0000FF"/>
                </a:solidFill>
              </a:rPr>
              <a:t>module)</a:t>
            </a:r>
            <a:r>
              <a:rPr lang="zh-TW" altLang="en-US" dirty="0" smtClean="0">
                <a:solidFill>
                  <a:srgbClr val="0000FF"/>
                </a:solidFill>
              </a:rPr>
              <a:t>個別練習</a:t>
            </a:r>
            <a:r>
              <a:rPr lang="en-US" altLang="zh-TW" dirty="0" smtClean="0">
                <a:solidFill>
                  <a:srgbClr val="0000FF"/>
                </a:solidFill>
              </a:rPr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基本功</a:t>
            </a:r>
            <a:r>
              <a:rPr lang="en-US" altLang="zh-TW" dirty="0" smtClean="0"/>
              <a:t>”..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寫程序</a:t>
            </a:r>
            <a:r>
              <a:rPr lang="en-US" altLang="zh-TW" dirty="0" smtClean="0"/>
              <a:t>(programming)</a:t>
            </a:r>
            <a:r>
              <a:rPr lang="zh-TW" altLang="en-US" dirty="0" smtClean="0"/>
              <a:t>的套件</a:t>
            </a:r>
            <a:r>
              <a:rPr lang="en-US" altLang="zh-TW" dirty="0" smtClean="0"/>
              <a:t>(package)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85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smtClean="0"/>
              <a:t>…</a:t>
            </a:r>
            <a:r>
              <a:rPr lang="zh-TW" altLang="en-US" dirty="0" smtClean="0"/>
              <a:t>並不是單純的</a:t>
            </a:r>
            <a:r>
              <a:rPr lang="zh-TW" altLang="en-US" dirty="0" smtClean="0">
                <a:solidFill>
                  <a:srgbClr val="0000FF"/>
                </a:solidFill>
              </a:rPr>
              <a:t>重複性地做</a:t>
            </a:r>
            <a:r>
              <a:rPr lang="en-US" altLang="zh-TW" dirty="0" smtClean="0">
                <a:solidFill>
                  <a:srgbClr val="0000FF"/>
                </a:solidFill>
              </a:rPr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基礎練習</a:t>
            </a:r>
            <a:r>
              <a:rPr lang="en-US" altLang="zh-TW" dirty="0" smtClean="0">
                <a:solidFill>
                  <a:srgbClr val="0000FF"/>
                </a:solidFill>
              </a:rPr>
              <a:t>”</a:t>
            </a:r>
          </a:p>
          <a:p>
            <a:pPr lvl="1"/>
            <a:r>
              <a:rPr lang="zh-TW" altLang="en-US" dirty="0" smtClean="0"/>
              <a:t>並不是一直參加比賽</a:t>
            </a:r>
            <a:r>
              <a:rPr lang="en-US" altLang="zh-TW" dirty="0" smtClean="0">
                <a:sym typeface="Wingdings" panose="05000000000000000000" pitchFamily="2" charset="2"/>
              </a:rPr>
              <a:t>”</a:t>
            </a:r>
            <a:r>
              <a:rPr lang="zh-TW" altLang="en-US" dirty="0" smtClean="0">
                <a:sym typeface="Wingdings" panose="05000000000000000000" pitchFamily="2" charset="2"/>
              </a:rPr>
              <a:t>以賽代練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也並不是一直彈拉一首曲子</a:t>
            </a:r>
            <a:r>
              <a:rPr lang="en-US" altLang="zh-TW" dirty="0" smtClean="0">
                <a:sym typeface="Wingdings" panose="05000000000000000000" pitchFamily="2" charset="2"/>
              </a:rPr>
              <a:t>..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棋士並不是每天上網跟人下圍棋殺的痛快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這樣做</a:t>
            </a:r>
            <a:r>
              <a:rPr lang="en-US" altLang="zh-TW" dirty="0" smtClean="0">
                <a:sym typeface="Wingdings" panose="05000000000000000000" pitchFamily="2" charset="2"/>
              </a:rPr>
              <a:t>..</a:t>
            </a:r>
            <a:r>
              <a:rPr lang="zh-TW" altLang="en-US" dirty="0" smtClean="0">
                <a:sym typeface="Wingdings" panose="05000000000000000000" pitchFamily="2" charset="2"/>
              </a:rPr>
              <a:t>大概效果很差</a:t>
            </a:r>
            <a:r>
              <a:rPr lang="en-US" altLang="zh-TW" dirty="0" smtClean="0">
                <a:sym typeface="Wingdings" panose="05000000000000000000" pitchFamily="2" charset="2"/>
              </a:rPr>
              <a:t>…</a:t>
            </a: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“</a:t>
            </a:r>
            <a:r>
              <a:rPr lang="zh-TW" altLang="en-US" dirty="0" smtClean="0">
                <a:sym typeface="Wingdings" panose="05000000000000000000" pitchFamily="2" charset="2"/>
              </a:rPr>
              <a:t>真正的練習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把大的知識體系拆碎，成為一小塊一小塊的模組</a:t>
            </a:r>
            <a:endParaRPr lang="en-US" altLang="zh-TW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然後</a:t>
            </a:r>
            <a:r>
              <a:rPr lang="en-US" altLang="zh-TW" dirty="0" smtClean="0">
                <a:sym typeface="Wingdings" panose="05000000000000000000" pitchFamily="2" charset="2"/>
              </a:rPr>
              <a:t>…”</a:t>
            </a:r>
            <a:r>
              <a:rPr lang="zh-TW" altLang="en-US" dirty="0" smtClean="0">
                <a:sym typeface="Wingdings" panose="05000000000000000000" pitchFamily="2" charset="2"/>
              </a:rPr>
              <a:t>分頭去練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音樂：練吉他、練鋼琴、都要做不同的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指法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訓練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運動：速度訓練、隊形訓練、特定肌肉群訓練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NBA</a:t>
            </a:r>
            <a:r>
              <a:rPr lang="zh-TW" altLang="en-US" dirty="0" smtClean="0">
                <a:sym typeface="Wingdings" panose="05000000000000000000" pitchFamily="2" charset="2"/>
              </a:rPr>
              <a:t>籃球明星，平時打拳擊，訓練下肢的移動速度與上肢的力量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律師、</a:t>
            </a:r>
            <a:r>
              <a:rPr lang="en-US" altLang="zh-TW" dirty="0" smtClean="0">
                <a:sym typeface="Wingdings" panose="05000000000000000000" pitchFamily="2" charset="2"/>
              </a:rPr>
              <a:t>MBA</a:t>
            </a:r>
            <a:r>
              <a:rPr lang="zh-TW" altLang="en-US" dirty="0" smtClean="0">
                <a:sym typeface="Wingdings" panose="05000000000000000000" pitchFamily="2" charset="2"/>
              </a:rPr>
              <a:t>與棋士：看大量的案例、</a:t>
            </a:r>
            <a:r>
              <a:rPr lang="en-US" altLang="zh-TW" dirty="0" smtClean="0">
                <a:sym typeface="Wingdings" panose="05000000000000000000" pitchFamily="2" charset="2"/>
              </a:rPr>
              <a:t>case study</a:t>
            </a:r>
            <a:r>
              <a:rPr lang="zh-TW" altLang="en-US" dirty="0" smtClean="0">
                <a:sym typeface="Wingdings" panose="05000000000000000000" pitchFamily="2" charset="2"/>
              </a:rPr>
              <a:t>與古譜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各行業的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高手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，其實都是這樣從套路中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反覆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地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練習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3124200" cy="18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刻意練習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什麼是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刻意</a:t>
            </a:r>
            <a:r>
              <a:rPr lang="en-US" altLang="zh-TW" dirty="0" smtClean="0"/>
              <a:t>”?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持續地做你不會做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不擅長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的事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針對性重複練習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就是練習的本質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心理學界把人的學習分成三個區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舒適區：全會、全擅長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脫離舒適區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恐慌區：全不會、全不懂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</a:rPr>
              <a:t>“</a:t>
            </a:r>
            <a:r>
              <a:rPr lang="zh-TW" altLang="en-US" dirty="0">
                <a:solidFill>
                  <a:srgbClr val="0000FF"/>
                </a:solidFill>
              </a:rPr>
              <a:t>學習，從來不存在甚麼輕鬆、省力的捷徑</a:t>
            </a:r>
            <a:r>
              <a:rPr lang="en-US" altLang="zh-TW" dirty="0">
                <a:solidFill>
                  <a:srgbClr val="0000FF"/>
                </a:solidFill>
              </a:rPr>
              <a:t>”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41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參考文獻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685800"/>
            <a:ext cx="8915400" cy="5410200"/>
          </a:xfrm>
        </p:spPr>
        <p:txBody>
          <a:bodyPr/>
          <a:lstStyle/>
          <a:p>
            <a:pPr algn="just"/>
            <a:r>
              <a:rPr kumimoji="1" lang="en-US" altLang="zh-TW" sz="2000" dirty="0"/>
              <a:t>Anders Ericsson, Robert Pool(2017)</a:t>
            </a:r>
            <a:r>
              <a:rPr kumimoji="1" lang="zh-TW" altLang="en-US" sz="2000" dirty="0"/>
              <a:t>，</a:t>
            </a:r>
            <a:r>
              <a:rPr kumimoji="1" lang="en-US" altLang="zh-TW" sz="2000" dirty="0"/>
              <a:t>Peak: Secrets from the New Science of Expertise.</a:t>
            </a:r>
            <a:r>
              <a:rPr kumimoji="1" lang="zh-TW" altLang="en-US" sz="2000" dirty="0"/>
              <a:t>刻意練習：原創者全面解析，比天賦更關鍵的學習法。方智。</a:t>
            </a:r>
            <a:endParaRPr kumimoji="1" lang="en-US" altLang="zh-TW" sz="2000" dirty="0"/>
          </a:p>
          <a:p>
            <a:pPr algn="just"/>
            <a:r>
              <a:rPr kumimoji="1" lang="en-US" altLang="zh-TW" sz="2000" dirty="0" smtClean="0"/>
              <a:t>Chen</a:t>
            </a:r>
            <a:r>
              <a:rPr kumimoji="1" lang="en-US" altLang="zh-TW" sz="2000" dirty="0"/>
              <a:t>, M.-J. and Danny Miller (2010), West Meets East: Toward an </a:t>
            </a:r>
            <a:r>
              <a:rPr kumimoji="1" lang="en-US" altLang="zh-TW" sz="2000" dirty="0" err="1"/>
              <a:t>Ambicultural</a:t>
            </a:r>
            <a:r>
              <a:rPr kumimoji="1" lang="en-US" altLang="zh-TW" sz="2000" dirty="0"/>
              <a:t> Approach to Management. Academy of Management Perspectives, 24(4), 17-24</a:t>
            </a:r>
            <a:r>
              <a:rPr kumimoji="1" lang="en-US" altLang="zh-TW" sz="2000" dirty="0" smtClean="0"/>
              <a:t>.</a:t>
            </a:r>
          </a:p>
          <a:p>
            <a:pPr algn="just"/>
            <a:r>
              <a:rPr lang="en-US" altLang="zh-TW" sz="2000" dirty="0" smtClean="0"/>
              <a:t>Rana, Z. (2018).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If </a:t>
            </a:r>
            <a:r>
              <a:rPr lang="en-US" altLang="zh-TW" sz="2000" dirty="0"/>
              <a:t>you want to stay successful, learn to think like Leonardo da </a:t>
            </a:r>
            <a:r>
              <a:rPr lang="en-US" altLang="zh-TW" sz="2000" dirty="0" smtClean="0"/>
              <a:t>Vinci, Quartz. https</a:t>
            </a:r>
            <a:r>
              <a:rPr lang="en-US" altLang="zh-TW" sz="2000" dirty="0"/>
              <a:t>://qz.com/1229090/if-you-want-to-stay-successful-learn-to-think-like-leonardo-da-vinci/</a:t>
            </a:r>
            <a:endParaRPr lang="en-US" altLang="zh-TW" sz="2000" dirty="0" smtClean="0"/>
          </a:p>
          <a:p>
            <a:pPr algn="just"/>
            <a:r>
              <a:rPr lang="en-US" altLang="zh-TW" sz="2000" dirty="0"/>
              <a:t>Thompson, T. (2014). Life is Luck — Here’s How to Plan a Career Around It. Harvard Business Review.</a:t>
            </a:r>
          </a:p>
          <a:p>
            <a:pPr algn="just"/>
            <a:r>
              <a:rPr kumimoji="1" lang="zh-TW" altLang="en-US" sz="2000" dirty="0" smtClean="0"/>
              <a:t>李家岩</a:t>
            </a:r>
            <a:r>
              <a:rPr kumimoji="1" lang="en-US" altLang="zh-TW" sz="2000" dirty="0"/>
              <a:t>(2017)</a:t>
            </a:r>
            <a:r>
              <a:rPr kumimoji="1" lang="zh-TW" altLang="en-US" sz="2000" dirty="0" smtClean="0"/>
              <a:t>，智慧製造與生產線上的資料科學，</a:t>
            </a:r>
            <a:r>
              <a:rPr kumimoji="1" lang="zh-TW" altLang="en-US" sz="2000" dirty="0"/>
              <a:t>台灣資料科學協會。</a:t>
            </a:r>
            <a:endParaRPr kumimoji="1" lang="en-US" altLang="zh-TW" sz="2000" dirty="0"/>
          </a:p>
          <a:p>
            <a:pPr algn="just"/>
            <a:r>
              <a:rPr kumimoji="1" lang="zh-TW" altLang="en-US" sz="2000" dirty="0" smtClean="0"/>
              <a:t>羅振宇</a:t>
            </a:r>
            <a:r>
              <a:rPr kumimoji="1" lang="en-US" altLang="zh-TW" sz="2000" dirty="0" smtClean="0"/>
              <a:t>(2016)</a:t>
            </a:r>
            <a:r>
              <a:rPr kumimoji="1" lang="zh-TW" altLang="en-US" sz="2000" dirty="0" smtClean="0"/>
              <a:t>，羅輯思維</a:t>
            </a:r>
            <a:r>
              <a:rPr kumimoji="1" lang="en-US" altLang="zh-TW" sz="2000" dirty="0" smtClean="0"/>
              <a:t>183—</a:t>
            </a:r>
            <a:r>
              <a:rPr kumimoji="1" lang="zh-TW" altLang="en-US" sz="2000" dirty="0" smtClean="0"/>
              <a:t>怎樣成為一個高手。</a:t>
            </a:r>
          </a:p>
          <a:p>
            <a:pPr algn="just"/>
            <a:r>
              <a:rPr kumimoji="1" lang="zh-TW" altLang="en-US" sz="2000" dirty="0"/>
              <a:t>羅振宇</a:t>
            </a:r>
            <a:r>
              <a:rPr kumimoji="1" lang="en-US" altLang="zh-TW" sz="2000" dirty="0"/>
              <a:t>(</a:t>
            </a:r>
            <a:r>
              <a:rPr kumimoji="1" lang="en-US" altLang="zh-TW" sz="2000" dirty="0" smtClean="0"/>
              <a:t>2017)</a:t>
            </a:r>
            <a:r>
              <a:rPr kumimoji="1" lang="zh-TW" altLang="en-US" sz="2000" dirty="0" smtClean="0"/>
              <a:t>，羅輯思維：我懂你的知識焦慮，中國友誼出版公司。</a:t>
            </a:r>
            <a:endParaRPr kumimoji="1" lang="en-US" altLang="zh-TW" sz="2000" dirty="0" smtClean="0"/>
          </a:p>
          <a:p>
            <a:pPr algn="just"/>
            <a:r>
              <a:rPr kumimoji="1" lang="zh-TW" altLang="en-US" sz="2000" dirty="0" smtClean="0"/>
              <a:t>萬維綱</a:t>
            </a:r>
            <a:r>
              <a:rPr kumimoji="1" lang="en-US" altLang="zh-TW" sz="2000" dirty="0" smtClean="0"/>
              <a:t>(2017)</a:t>
            </a:r>
            <a:r>
              <a:rPr kumimoji="1" lang="zh-TW" altLang="en-US" sz="2000" dirty="0" smtClean="0"/>
              <a:t>，萬萬</a:t>
            </a:r>
            <a:r>
              <a:rPr kumimoji="1" lang="zh-TW" altLang="en-US" sz="2000" dirty="0"/>
              <a:t>沒想到：用理工科思維理解世界。新視野</a:t>
            </a:r>
            <a:r>
              <a:rPr kumimoji="1" lang="en-US" altLang="zh-TW" sz="2000" dirty="0" err="1" smtClean="0"/>
              <a:t>NewVision</a:t>
            </a:r>
            <a:r>
              <a:rPr kumimoji="1" lang="zh-TW" altLang="en-US" sz="2000" dirty="0" smtClean="0"/>
              <a:t>。</a:t>
            </a:r>
            <a:endParaRPr kumimoji="1" lang="en-US" altLang="zh-TW" sz="2000" dirty="0" smtClean="0"/>
          </a:p>
          <a:p>
            <a:pPr algn="just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84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打遊戲也分成三個境界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為了爽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其實</a:t>
            </a:r>
            <a:r>
              <a:rPr lang="zh-TW" altLang="en-US" dirty="0" smtClean="0"/>
              <a:t>不是在玩遊戲、是遊戲在玩你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為了贏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永遠不會成為專業的遊戲高手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真正遊戲高手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做自己不會的事情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把遊戲地圖細節完全搞清楚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把遊戲參數</a:t>
            </a:r>
            <a:r>
              <a:rPr lang="zh-TW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算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法、隱藏數值完全參透</a:t>
            </a:r>
            <a:endParaRPr lang="en-US" altLang="zh-TW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真正會讀書的人，永遠去找一些對自己有挑戰的書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過去舒適區：針</a:t>
            </a:r>
            <a:r>
              <a:rPr lang="zh-TW" altLang="en-US" dirty="0">
                <a:sym typeface="Wingdings" panose="05000000000000000000" pitchFamily="2" charset="2"/>
              </a:rPr>
              <a:t>對</a:t>
            </a:r>
            <a:r>
              <a:rPr lang="zh-TW" altLang="en-US" dirty="0" smtClean="0">
                <a:sym typeface="Wingdings" panose="05000000000000000000" pitchFamily="2" charset="2"/>
              </a:rPr>
              <a:t>基本技能、單一技能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ym typeface="Wingdings" panose="05000000000000000000" pitchFamily="2" charset="2"/>
              </a:rPr>
              <a:t>eg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  <a:r>
              <a:rPr lang="zh-TW" altLang="en-US" dirty="0" smtClean="0">
                <a:sym typeface="Wingdings" panose="05000000000000000000" pitchFamily="2" charset="2"/>
              </a:rPr>
              <a:t>鐵匠、蛋糕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現在社會需要</a:t>
            </a:r>
            <a:r>
              <a:rPr lang="en-US" altLang="zh-TW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綜合技能</a:t>
            </a:r>
            <a:r>
              <a:rPr lang="en-US" altLang="zh-TW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”(multi-inter-disciplines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跨領域</a:t>
            </a:r>
            <a:r>
              <a:rPr lang="en-US" altLang="zh-TW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一個頂尖蛋糕師傅做蛋糕不是只要好吃，還要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有藝術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有樂趣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能不胖</a:t>
            </a:r>
            <a:r>
              <a:rPr lang="en-US" altLang="zh-TW" dirty="0" smtClean="0">
                <a:sym typeface="Wingdings" panose="05000000000000000000" pitchFamily="2" charset="2"/>
              </a:rPr>
              <a:t>”….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9924"/>
            <a:ext cx="3694033" cy="24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練習會產生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肌肉記憶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，而形成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下意識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的反射動作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zh-TW" altLang="en-US" dirty="0" smtClean="0"/>
              <a:t>然而，高手就是永遠讓自己脫離舒適區</a:t>
            </a:r>
            <a:endParaRPr lang="en-US" altLang="zh-TW" dirty="0" smtClean="0"/>
          </a:p>
          <a:p>
            <a:r>
              <a:rPr lang="zh-TW" altLang="en-US" dirty="0" smtClean="0"/>
              <a:t>任何動作與行為都是要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有意識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老虎伍茲任何一個動作都不允許進入舒適區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賽車高手的每一個動作都是要有意識的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跟平常開車下意識熟練不同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教練給游泳高手</a:t>
            </a:r>
            <a:r>
              <a:rPr lang="zh-TW" altLang="en-US" dirty="0"/>
              <a:t>菲</a:t>
            </a:r>
            <a:r>
              <a:rPr lang="zh-TW" altLang="en-US" dirty="0" smtClean="0"/>
              <a:t>爾</a:t>
            </a:r>
            <a:r>
              <a:rPr lang="zh-TW" altLang="en-US" dirty="0"/>
              <a:t>普</a:t>
            </a:r>
            <a:r>
              <a:rPr lang="zh-TW" altLang="en-US" dirty="0" smtClean="0"/>
              <a:t>斯經常搗亂，</a:t>
            </a:r>
            <a:r>
              <a:rPr lang="zh-TW" altLang="en-US" dirty="0" smtClean="0">
                <a:solidFill>
                  <a:srgbClr val="0000FF"/>
                </a:solidFill>
              </a:rPr>
              <a:t>製造各種意外</a:t>
            </a:r>
            <a:r>
              <a:rPr lang="zh-TW" altLang="en-US" dirty="0" smtClean="0"/>
              <a:t>，衣服破了、水道出問題</a:t>
            </a:r>
            <a:r>
              <a:rPr lang="en-US" altLang="zh-TW" dirty="0" smtClean="0"/>
              <a:t>…</a:t>
            </a:r>
            <a:r>
              <a:rPr lang="zh-TW" altLang="en-US" dirty="0" smtClean="0"/>
              <a:t>長久下來對於意外不但不慌張，反而更加興奮</a:t>
            </a:r>
            <a:r>
              <a:rPr lang="en-US" altLang="zh-TW" dirty="0" smtClean="0"/>
              <a:t>…(2008</a:t>
            </a:r>
            <a:r>
              <a:rPr lang="zh-TW" altLang="en-US" dirty="0" smtClean="0"/>
              <a:t>年奧運一下水泳鏡有問題，所以只能盲泳，但拿下金牌</a:t>
            </a:r>
            <a:r>
              <a:rPr lang="en-US" altLang="zh-TW" dirty="0" smtClean="0"/>
              <a:t>…)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高手，就是要挑戰</a:t>
            </a:r>
            <a:r>
              <a:rPr lang="zh-TW" altLang="en-US" dirty="0" smtClean="0">
                <a:solidFill>
                  <a:srgbClr val="0000FF"/>
                </a:solidFill>
              </a:rPr>
              <a:t>高難度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35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教育只要以</a:t>
            </a:r>
            <a:r>
              <a:rPr lang="zh-TW" altLang="en-US" dirty="0" smtClean="0">
                <a:solidFill>
                  <a:srgbClr val="0000FF"/>
                </a:solidFill>
              </a:rPr>
              <a:t>考試</a:t>
            </a:r>
            <a:r>
              <a:rPr lang="zh-TW" altLang="en-US" dirty="0" smtClean="0"/>
              <a:t>為中心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就會出問題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因為從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確定性的問題中去回答</a:t>
            </a:r>
            <a:r>
              <a:rPr lang="en-US" altLang="zh-TW" dirty="0" smtClean="0"/>
              <a:t>”..</a:t>
            </a:r>
          </a:p>
          <a:p>
            <a:r>
              <a:rPr lang="zh-TW" altLang="en-US" dirty="0" smtClean="0"/>
              <a:t>大量做各種習題，讓自己進入舒適區</a:t>
            </a:r>
            <a:r>
              <a:rPr lang="en-US" altLang="zh-TW" dirty="0" smtClean="0"/>
              <a:t>!!!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補習班</a:t>
            </a:r>
            <a:r>
              <a:rPr lang="en-US" altLang="zh-TW" dirty="0" smtClean="0"/>
              <a:t>….)</a:t>
            </a:r>
          </a:p>
          <a:p>
            <a:endParaRPr lang="en-US" altLang="zh-TW" dirty="0"/>
          </a:p>
          <a:p>
            <a:r>
              <a:rPr lang="zh-TW" altLang="en-US" dirty="0" smtClean="0"/>
              <a:t>但常常高考狀元在事業中不一定發達</a:t>
            </a:r>
            <a:r>
              <a:rPr lang="en-US" altLang="zh-TW" dirty="0" smtClean="0"/>
              <a:t>..</a:t>
            </a:r>
          </a:p>
          <a:p>
            <a:r>
              <a:rPr lang="zh-TW" altLang="en-US" dirty="0" smtClean="0"/>
              <a:t>這就實質地證明了他不是會學習的人</a:t>
            </a:r>
            <a:r>
              <a:rPr lang="en-US" altLang="zh-TW" dirty="0" smtClean="0"/>
              <a:t>..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工作能力就是學習能力</a:t>
            </a:r>
            <a:r>
              <a:rPr lang="en-US" altLang="zh-TW" dirty="0" smtClean="0">
                <a:solidFill>
                  <a:srgbClr val="FF0000"/>
                </a:solidFill>
              </a:rPr>
              <a:t>!!!</a:t>
            </a:r>
          </a:p>
          <a:p>
            <a:endParaRPr lang="en-US" altLang="zh-TW" dirty="0"/>
          </a:p>
          <a:p>
            <a:r>
              <a:rPr lang="zh-TW" altLang="en-US" dirty="0" smtClean="0"/>
              <a:t>現實生活，各式各樣的不確定性與意外，以前都沒學過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00FF"/>
                </a:solidFill>
              </a:rPr>
              <a:t>潛力：就是短時間把自己不會的東西學習起來的能力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邊際決策</a:t>
            </a:r>
            <a:r>
              <a:rPr lang="en-US" altLang="zh-TW" dirty="0" smtClean="0">
                <a:solidFill>
                  <a:srgbClr val="FF0000"/>
                </a:solidFill>
              </a:rPr>
              <a:t>Marginal Decision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6089242" y="6261299"/>
            <a:ext cx="3795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http://www.hnsindia.com/a-story-of-the-wallet/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42" y="2362200"/>
            <a:ext cx="2978558" cy="19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 smtClean="0"/>
              <a:t>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3810000"/>
          </a:xfrm>
        </p:spPr>
        <p:txBody>
          <a:bodyPr/>
          <a:lstStyle/>
          <a:p>
            <a:r>
              <a:rPr lang="en-US" altLang="zh-TW" dirty="0" smtClean="0"/>
              <a:t>FB</a:t>
            </a:r>
            <a:r>
              <a:rPr lang="zh-TW" altLang="en-US" dirty="0" smtClean="0"/>
              <a:t>創辦人</a:t>
            </a:r>
            <a:r>
              <a:rPr lang="en-US" altLang="zh-TW" dirty="0"/>
              <a:t>Mark </a:t>
            </a:r>
            <a:r>
              <a:rPr lang="en-US" altLang="zh-TW" dirty="0" smtClean="0"/>
              <a:t>Zuckerberg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不斷讓自己挑戰非舒適區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2010</a:t>
            </a:r>
            <a:r>
              <a:rPr lang="zh-TW" altLang="en-US" sz="2400" dirty="0" smtClean="0"/>
              <a:t>年學中文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2011</a:t>
            </a:r>
            <a:r>
              <a:rPr lang="zh-TW" altLang="en-US" sz="2400" dirty="0" smtClean="0"/>
              <a:t>年只吃自己親手殺死的動物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2012</a:t>
            </a:r>
            <a:r>
              <a:rPr lang="zh-TW" altLang="en-US" sz="2400" dirty="0" smtClean="0"/>
              <a:t>年自己重新學習編程寫程式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2013</a:t>
            </a:r>
            <a:r>
              <a:rPr lang="zh-TW" altLang="en-US" sz="2400" dirty="0" smtClean="0"/>
              <a:t>年每天認識一個新朋友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2014</a:t>
            </a:r>
            <a:r>
              <a:rPr lang="zh-TW" altLang="en-US" sz="2400" dirty="0" smtClean="0"/>
              <a:t>年每天寫小便籤感謝一個人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2015</a:t>
            </a:r>
            <a:r>
              <a:rPr lang="zh-TW" altLang="en-US" sz="2400" dirty="0" smtClean="0"/>
              <a:t>年每兩周讀一本新書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2016</a:t>
            </a:r>
            <a:r>
              <a:rPr lang="zh-TW" altLang="en-US" sz="2400" dirty="0" smtClean="0"/>
              <a:t>年自己要做人工智能做自己生活的助手、整年跑</a:t>
            </a:r>
            <a:r>
              <a:rPr lang="en-US" altLang="zh-TW" sz="2400" dirty="0" smtClean="0"/>
              <a:t>365</a:t>
            </a:r>
            <a:r>
              <a:rPr lang="zh-TW" altLang="en-US" sz="2400" dirty="0" smtClean="0"/>
              <a:t>英里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28600"/>
            <a:ext cx="4061230" cy="2362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35762" y="6261299"/>
            <a:ext cx="75374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http://fortune.com/2017/01/23/president-trumps-victory-opens-a-door-for-mark-zuckerberg/</a:t>
            </a:r>
          </a:p>
        </p:txBody>
      </p:sp>
    </p:spTree>
    <p:extLst>
      <p:ext uri="{BB962C8B-B14F-4D97-AF65-F5344CB8AC3E}">
        <p14:creationId xmlns:p14="http://schemas.microsoft.com/office/powerpoint/2010/main" val="25936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/>
              <a:t>刻意練習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好的學習環境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能夠提供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即時反饋</a:t>
            </a:r>
            <a:r>
              <a:rPr lang="en-US" altLang="zh-TW" dirty="0" smtClean="0"/>
              <a:t>”</a:t>
            </a:r>
            <a:r>
              <a:rPr lang="zh-TW" altLang="en-US" dirty="0"/>
              <a:t>的環境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會</a:t>
            </a:r>
            <a:r>
              <a:rPr lang="zh-TW" altLang="en-US" dirty="0"/>
              <a:t>議</a:t>
            </a:r>
            <a:r>
              <a:rPr lang="zh-TW" altLang="en-US" dirty="0" smtClean="0"/>
              <a:t>大家報告完，老師長官一定會即時講解分析回饋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即時反饋</a:t>
            </a:r>
            <a:r>
              <a:rPr lang="zh-TW" altLang="en-US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每一個微小的進步，外界環境都會即時告訴你哪裡需要調整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1980</a:t>
            </a:r>
            <a:r>
              <a:rPr lang="zh-TW" altLang="en-US" dirty="0" smtClean="0">
                <a:sym typeface="Wingdings" panose="05000000000000000000" pitchFamily="2" charset="2"/>
              </a:rPr>
              <a:t>年代文學青年、每天寫小說、隔天投稿、收信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每天都覺得自己懷才不遇，覺得自己寫得好，任何的批評都是對我的迫害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但現在有網路，好的文章馬上會有人追蹤按讚，粉絲多自然出版社會拿著合約來追你出版</a:t>
            </a:r>
            <a:r>
              <a:rPr lang="en-US" altLang="zh-TW" dirty="0" smtClean="0">
                <a:sym typeface="Wingdings" panose="05000000000000000000" pitchFamily="2" charset="2"/>
              </a:rPr>
              <a:t>..</a:t>
            </a: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Kaggle</a:t>
            </a:r>
            <a:r>
              <a:rPr lang="zh-TW" altLang="en-US" dirty="0" smtClean="0">
                <a:sym typeface="Wingdings" panose="05000000000000000000" pitchFamily="2" charset="2"/>
              </a:rPr>
              <a:t>比賽也是如此，馬上知道結果，而其他人分享給意見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79" y="0"/>
            <a:ext cx="50962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洞察力與專業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漁民看</a:t>
            </a:r>
            <a:r>
              <a:rPr lang="zh-TW" altLang="en-US" dirty="0"/>
              <a:t>魚</a:t>
            </a:r>
            <a:r>
              <a:rPr lang="en-US" altLang="zh-TW" dirty="0" smtClean="0"/>
              <a:t>..</a:t>
            </a:r>
          </a:p>
          <a:p>
            <a:pPr lvl="1"/>
            <a:r>
              <a:rPr lang="zh-TW" altLang="en-US" dirty="0" smtClean="0"/>
              <a:t>我們看的是形狀、圓的、扁的、</a:t>
            </a:r>
            <a:r>
              <a:rPr lang="zh-TW" altLang="en-US" dirty="0"/>
              <a:t>長</a:t>
            </a:r>
            <a:r>
              <a:rPr lang="zh-TW" altLang="en-US" dirty="0" smtClean="0"/>
              <a:t>的、短的、刺多刺少、海水淡水</a:t>
            </a:r>
            <a:r>
              <a:rPr lang="en-US" altLang="zh-TW" dirty="0" smtClean="0"/>
              <a:t>..</a:t>
            </a:r>
          </a:p>
          <a:p>
            <a:pPr lvl="1"/>
            <a:r>
              <a:rPr lang="zh-TW" altLang="en-US" dirty="0" smtClean="0"/>
              <a:t>但他們看的是整個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結構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：巡游習慣</a:t>
            </a:r>
            <a:r>
              <a:rPr lang="en-US" altLang="zh-TW" dirty="0" smtClean="0"/>
              <a:t>?</a:t>
            </a:r>
            <a:r>
              <a:rPr lang="zh-TW" altLang="en-US" dirty="0" smtClean="0"/>
              <a:t>在哪出沒</a:t>
            </a:r>
            <a:r>
              <a:rPr lang="en-US" altLang="zh-TW" dirty="0" smtClean="0"/>
              <a:t>?</a:t>
            </a:r>
            <a:r>
              <a:rPr lang="zh-TW" altLang="en-US" dirty="0" smtClean="0"/>
              <a:t>市場價值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科學家</a:t>
            </a:r>
            <a:r>
              <a:rPr lang="en-US" altLang="zh-TW" dirty="0" smtClean="0"/>
              <a:t>..</a:t>
            </a:r>
          </a:p>
          <a:p>
            <a:pPr lvl="1"/>
            <a:r>
              <a:rPr lang="zh-TW" altLang="en-US" dirty="0" smtClean="0"/>
              <a:t>腦子裡不是公式、習題、答案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這學科各分支上有哪些人、江湖地位如何、參加過哪些學術會議</a:t>
            </a:r>
            <a:r>
              <a:rPr lang="en-US" altLang="zh-TW" dirty="0" smtClean="0"/>
              <a:t>?</a:t>
            </a:r>
            <a:r>
              <a:rPr lang="zh-TW" altLang="en-US" dirty="0" smtClean="0"/>
              <a:t>得過什麼獎項</a:t>
            </a:r>
            <a:r>
              <a:rPr lang="en-US" altLang="zh-TW" dirty="0" smtClean="0"/>
              <a:t>?</a:t>
            </a:r>
            <a:r>
              <a:rPr lang="zh-TW" altLang="en-US" dirty="0" smtClean="0"/>
              <a:t>發過甚麼文章</a:t>
            </a:r>
            <a:r>
              <a:rPr lang="en-US" altLang="zh-TW" dirty="0" smtClean="0"/>
              <a:t>?</a:t>
            </a:r>
            <a:r>
              <a:rPr lang="zh-TW" altLang="en-US" dirty="0" smtClean="0"/>
              <a:t>新研究推到了哪一步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把新東西對接到原來的研究成果上，來判斷其貢獻與價值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真正高手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家中沒藏書，但有</a:t>
            </a:r>
            <a:r>
              <a:rPr lang="zh-TW" altLang="en-US" dirty="0" smtClean="0">
                <a:solidFill>
                  <a:srgbClr val="0000FF"/>
                </a:solidFill>
              </a:rPr>
              <a:t>筆記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筆記協助建構新知識連接，是</a:t>
            </a:r>
            <a:r>
              <a:rPr lang="zh-TW" altLang="en-US" dirty="0" smtClean="0">
                <a:solidFill>
                  <a:srgbClr val="0000FF"/>
                </a:solidFill>
              </a:rPr>
              <a:t>大腦的外掛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無</a:t>
            </a:r>
            <a:r>
              <a:rPr lang="zh-TW" altLang="en-US" dirty="0"/>
              <a:t>招勝有招，不滯於物，草木竹石均可為劍。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48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有效學習方法</a:t>
            </a:r>
            <a:r>
              <a:rPr lang="en-US" altLang="zh-TW" dirty="0"/>
              <a:t>- </a:t>
            </a:r>
            <a:r>
              <a:rPr lang="zh-TW" altLang="en-US" dirty="0"/>
              <a:t>刻意練習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85800"/>
            <a:ext cx="8915400" cy="5410200"/>
          </a:xfrm>
        </p:spPr>
        <p:txBody>
          <a:bodyPr/>
          <a:lstStyle/>
          <a:p>
            <a:r>
              <a:rPr lang="zh-TW" altLang="en-US" dirty="0" smtClean="0"/>
              <a:t>學習的本質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刻意練習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有明確的具體目標，積小勝為大勝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注意力集中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即時反饋帶來的改進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>
                <a:solidFill>
                  <a:srgbClr val="0000FF"/>
                </a:solidFill>
              </a:rPr>
              <a:t>跨</a:t>
            </a:r>
            <a:r>
              <a:rPr lang="zh-TW" altLang="en-US" dirty="0" smtClean="0">
                <a:solidFill>
                  <a:srgbClr val="0000FF"/>
                </a:solidFill>
              </a:rPr>
              <a:t>出舒適圈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3"/>
            <a:endParaRPr lang="en-US" altLang="zh-TW" dirty="0"/>
          </a:p>
          <a:p>
            <a:r>
              <a:rPr lang="zh-TW" altLang="en-US" dirty="0" smtClean="0"/>
              <a:t>學習</a:t>
            </a:r>
            <a:r>
              <a:rPr lang="zh-TW" altLang="en-US" dirty="0" smtClean="0"/>
              <a:t>的真相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真正在學習的人，往往總是一小部分地人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學習</a:t>
            </a:r>
            <a:r>
              <a:rPr lang="zh-TW" altLang="en-US" dirty="0">
                <a:solidFill>
                  <a:srgbClr val="FF0000"/>
                </a:solidFill>
              </a:rPr>
              <a:t>的過程：就是把新東西跟舊東西連接在一起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知識</a:t>
            </a:r>
            <a:r>
              <a:rPr lang="zh-TW" altLang="en-US" dirty="0"/>
              <a:t>的學習，是你要不斷地跟它</a:t>
            </a:r>
            <a:r>
              <a:rPr lang="en-US" altLang="zh-TW" dirty="0"/>
              <a:t>”</a:t>
            </a:r>
            <a:r>
              <a:rPr lang="zh-TW" altLang="en-US" dirty="0">
                <a:solidFill>
                  <a:srgbClr val="0000FF"/>
                </a:solidFill>
              </a:rPr>
              <a:t>主動地</a:t>
            </a:r>
            <a:r>
              <a:rPr lang="en-US" altLang="zh-TW" dirty="0"/>
              <a:t>”</a:t>
            </a:r>
            <a:r>
              <a:rPr lang="zh-TW" altLang="en-US" dirty="0"/>
              <a:t>互動的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zh-TW" altLang="en-US" dirty="0" smtClean="0"/>
              <a:t>智商與認知的差別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智商在人群中是常態分布</a:t>
            </a:r>
            <a:r>
              <a:rPr lang="en-US" altLang="zh-TW" dirty="0" smtClean="0"/>
              <a:t>normal distribution</a:t>
            </a:r>
          </a:p>
          <a:p>
            <a:pPr lvl="1"/>
            <a:r>
              <a:rPr lang="zh-TW" altLang="en-US" dirty="0" smtClean="0"/>
              <a:t>但認知</a:t>
            </a:r>
            <a:r>
              <a:rPr lang="en-US" altLang="zh-TW" dirty="0" smtClean="0"/>
              <a:t>(</a:t>
            </a:r>
            <a:r>
              <a:rPr lang="zh-TW" altLang="en-US" dirty="0" smtClean="0"/>
              <a:t>知識體系的呈現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在人群中是冪律分布</a:t>
            </a:r>
            <a:r>
              <a:rPr lang="en-US" altLang="zh-TW" dirty="0" smtClean="0"/>
              <a:t>power-law distribution</a:t>
            </a:r>
            <a:r>
              <a:rPr lang="zh-TW" altLang="en-US" dirty="0" smtClean="0"/>
              <a:t>，只有極少數的人能夠達到認知的高層，因為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認知是學習得來的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8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力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“</a:t>
                </a:r>
                <a:r>
                  <a:rPr lang="zh-TW" altLang="en-US" dirty="0" smtClean="0"/>
                  <a:t>力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就是，怎麼做</a:t>
                </a:r>
                <a:r>
                  <a:rPr lang="en-US" altLang="zh-TW" dirty="0" smtClean="0"/>
                  <a:t>?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How</a:t>
                </a:r>
                <a:r>
                  <a:rPr lang="en-US" altLang="zh-TW" dirty="0" smtClean="0"/>
                  <a:t> to make it?</a:t>
                </a:r>
              </a:p>
              <a:p>
                <a:r>
                  <a:rPr lang="zh-TW" altLang="en-US" dirty="0" smtClean="0"/>
                  <a:t>牛頓第二運動定律：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</a:t>
                </a:r>
              </a:p>
              <a:p>
                <a:pPr lvl="1"/>
                <a:r>
                  <a:rPr lang="zh-TW" altLang="en-US" dirty="0" smtClean="0"/>
                  <a:t>質量</a:t>
                </a:r>
                <a:r>
                  <a:rPr lang="en-US" altLang="zh-TW" dirty="0" smtClean="0"/>
                  <a:t>(mass)</a:t>
                </a:r>
              </a:p>
              <a:p>
                <a:pPr lvl="1"/>
                <a:r>
                  <a:rPr lang="zh-TW" altLang="en-US" dirty="0" smtClean="0"/>
                  <a:t>兵、馬、錢、糧</a:t>
                </a:r>
                <a:endParaRPr lang="en-US" altLang="zh-TW" dirty="0" smtClean="0"/>
              </a:p>
              <a:p>
                <a:pPr lvl="1"/>
                <a:r>
                  <a:rPr lang="zh-TW" altLang="en-US" dirty="0">
                    <a:solidFill>
                      <a:srgbClr val="0000FF"/>
                    </a:solidFill>
                  </a:rPr>
                  <a:t>強調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”</a:t>
                </a:r>
                <a:r>
                  <a:rPr lang="zh-TW" altLang="en-US" dirty="0">
                    <a:solidFill>
                      <a:srgbClr val="0000FF"/>
                    </a:solidFill>
                  </a:rPr>
                  <a:t>集中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”</a:t>
                </a:r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關鍵不在於多，要集中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團隊、團體、合作</a:t>
                </a:r>
                <a:r>
                  <a:rPr lang="en-US" altLang="zh-TW" dirty="0" smtClean="0"/>
                  <a:t>…</a:t>
                </a:r>
              </a:p>
              <a:p>
                <a:pPr lvl="1"/>
                <a:r>
                  <a:rPr lang="zh-TW" altLang="en-US" dirty="0" smtClean="0"/>
                  <a:t>方法：平台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媒合供需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r>
                  <a:rPr lang="en-US" altLang="zh-TW" dirty="0"/>
                  <a:t>a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加速度</a:t>
                </a:r>
                <a:r>
                  <a:rPr lang="en-US" altLang="zh-TW" dirty="0" smtClean="0"/>
                  <a:t>(acceleration)</a:t>
                </a:r>
              </a:p>
              <a:p>
                <a:pPr lvl="1"/>
                <a:r>
                  <a:rPr lang="zh-TW" altLang="en-US" dirty="0" smtClean="0"/>
                  <a:t>不是速度、是速度的邊際</a:t>
                </a:r>
                <a:r>
                  <a:rPr lang="en-US" altLang="zh-TW" dirty="0" smtClean="0"/>
                  <a:t>(marginal)</a:t>
                </a:r>
              </a:p>
              <a:p>
                <a:pPr lvl="1"/>
                <a:r>
                  <a:rPr lang="zh-TW" altLang="en-US" dirty="0" smtClean="0">
                    <a:solidFill>
                      <a:srgbClr val="0000FF"/>
                    </a:solidFill>
                  </a:rPr>
                  <a:t>強調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”</a:t>
                </a:r>
                <a:r>
                  <a:rPr lang="zh-TW" altLang="en-US" dirty="0" smtClean="0">
                    <a:solidFill>
                      <a:srgbClr val="0000FF"/>
                    </a:solidFill>
                  </a:rPr>
                  <a:t>邊際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”</a:t>
                </a:r>
              </a:p>
              <a:p>
                <a:pPr lvl="1"/>
                <a:r>
                  <a:rPr lang="zh-TW" altLang="en-US" dirty="0" smtClean="0"/>
                  <a:t>為了某個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特定目的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，打了就跑</a:t>
                </a:r>
                <a:r>
                  <a:rPr lang="en-US" altLang="zh-TW" dirty="0" smtClean="0"/>
                  <a:t>..</a:t>
                </a:r>
              </a:p>
              <a:p>
                <a:pPr lvl="1"/>
                <a:r>
                  <a:rPr lang="zh-TW" altLang="en-US" dirty="0" smtClean="0"/>
                  <a:t>方法：游擊戰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901" b="-23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4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力</a:t>
            </a:r>
            <a:r>
              <a:rPr lang="en-US" altLang="zh-TW" dirty="0"/>
              <a:t>- </a:t>
            </a:r>
            <a:r>
              <a:rPr lang="zh-TW" altLang="en-US" dirty="0"/>
              <a:t>案例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667347"/>
            <a:ext cx="8915400" cy="5410200"/>
          </a:xfrm>
        </p:spPr>
        <p:txBody>
          <a:bodyPr/>
          <a:lstStyle/>
          <a:p>
            <a:r>
              <a:rPr lang="zh-TW" altLang="en-US" dirty="0" smtClean="0"/>
              <a:t>網紅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某種程度是早期電視銷售頻道的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轉型</a:t>
            </a:r>
            <a:r>
              <a:rPr lang="en-US" altLang="zh-TW" dirty="0" smtClean="0"/>
              <a:t>”)</a:t>
            </a:r>
          </a:p>
          <a:p>
            <a:pPr lvl="3"/>
            <a:endParaRPr lang="en-US" altLang="zh-TW" dirty="0" smtClean="0"/>
          </a:p>
          <a:p>
            <a:r>
              <a:rPr lang="en-US" altLang="zh-TW" dirty="0" smtClean="0"/>
              <a:t>m </a:t>
            </a:r>
            <a:r>
              <a:rPr lang="en-US" altLang="zh-TW" dirty="0"/>
              <a:t>(</a:t>
            </a:r>
            <a:r>
              <a:rPr lang="zh-TW" altLang="en-US" dirty="0"/>
              <a:t>集中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網路技術跨平台推播</a:t>
            </a:r>
            <a:r>
              <a:rPr lang="zh-TW" altLang="en-US" dirty="0"/>
              <a:t>、</a:t>
            </a:r>
            <a:r>
              <a:rPr lang="zh-TW" altLang="en-US" dirty="0" smtClean="0"/>
              <a:t>低成本，但病毒式擴散傳播，節目頻率高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某個領域</a:t>
            </a:r>
            <a:r>
              <a:rPr lang="en-US" altLang="zh-TW" dirty="0" smtClean="0"/>
              <a:t>(</a:t>
            </a:r>
            <a:r>
              <a:rPr lang="zh-TW" altLang="en-US" dirty="0" smtClean="0"/>
              <a:t>動畫評論、課程學習、服飾販售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引領潮流文化，生產創作</a:t>
            </a:r>
            <a:r>
              <a:rPr lang="zh-TW" altLang="en-US" dirty="0">
                <a:solidFill>
                  <a:srgbClr val="0000FF"/>
                </a:solidFill>
              </a:rPr>
              <a:t>年輕</a:t>
            </a:r>
            <a:r>
              <a:rPr lang="zh-TW" altLang="en-US" dirty="0" smtClean="0">
                <a:solidFill>
                  <a:srgbClr val="0000FF"/>
                </a:solidFill>
              </a:rPr>
              <a:t>世代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客戶群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 smtClean="0"/>
              <a:t>普遍</a:t>
            </a:r>
            <a:r>
              <a:rPr lang="zh-TW" altLang="en-US" dirty="0"/>
              <a:t>關注和消費的內容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直播：</a:t>
            </a:r>
            <a:r>
              <a:rPr lang="zh-TW" altLang="en-US" dirty="0"/>
              <a:t>能製造瞬時焦點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具備</a:t>
            </a:r>
            <a:r>
              <a:rPr lang="zh-TW" altLang="en-US" dirty="0"/>
              <a:t>偶像</a:t>
            </a:r>
            <a:r>
              <a:rPr lang="zh-TW" altLang="en-US" dirty="0" smtClean="0"/>
              <a:t>氣質，別人</a:t>
            </a:r>
            <a:r>
              <a:rPr lang="zh-TW" altLang="en-US" dirty="0"/>
              <a:t>無法取代的個人</a:t>
            </a:r>
            <a:r>
              <a:rPr lang="zh-TW" altLang="en-US" dirty="0" smtClean="0"/>
              <a:t>風格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0000FF"/>
                </a:solidFill>
              </a:rPr>
              <a:t>有</a:t>
            </a:r>
            <a:r>
              <a:rPr lang="zh-TW" altLang="en-US" dirty="0">
                <a:solidFill>
                  <a:srgbClr val="0000FF"/>
                </a:solidFill>
              </a:rPr>
              <a:t>一個</a:t>
            </a:r>
            <a:r>
              <a:rPr lang="zh-TW" altLang="en-US" dirty="0" smtClean="0">
                <a:solidFill>
                  <a:srgbClr val="0000FF"/>
                </a:solidFill>
              </a:rPr>
              <a:t>主線或核心</a:t>
            </a:r>
            <a:r>
              <a:rPr lang="zh-TW" altLang="en-US" dirty="0">
                <a:solidFill>
                  <a:srgbClr val="0000FF"/>
                </a:solidFill>
              </a:rPr>
              <a:t>價值觀</a:t>
            </a:r>
            <a:r>
              <a:rPr lang="zh-TW" altLang="en-US" dirty="0"/>
              <a:t>，有一個靈魂，「你只有這個靈魂、價值觀才會吸引到跟你一樣價值觀的粉絲跟你對話</a:t>
            </a:r>
            <a:r>
              <a:rPr lang="zh-TW" altLang="en-US" dirty="0" smtClean="0"/>
              <a:t>」</a:t>
            </a:r>
            <a:endParaRPr lang="zh-TW" altLang="en-US" dirty="0"/>
          </a:p>
          <a:p>
            <a:pPr lvl="3"/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(</a:t>
            </a:r>
            <a:r>
              <a:rPr lang="zh-TW" altLang="en-US" dirty="0"/>
              <a:t>邊際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話題性</a:t>
            </a:r>
            <a:r>
              <a:rPr lang="zh-TW" altLang="en-US" dirty="0" smtClean="0"/>
              <a:t>」：往往</a:t>
            </a:r>
            <a:r>
              <a:rPr lang="zh-TW" altLang="en-US" dirty="0"/>
              <a:t>能製造出</a:t>
            </a:r>
            <a:r>
              <a:rPr lang="zh-TW" altLang="en-US" dirty="0">
                <a:solidFill>
                  <a:srgbClr val="0000FF"/>
                </a:solidFill>
              </a:rPr>
              <a:t>曇花一現的</a:t>
            </a:r>
            <a:r>
              <a:rPr lang="zh-TW" altLang="en-US" dirty="0" smtClean="0">
                <a:solidFill>
                  <a:srgbClr val="0000FF"/>
                </a:solidFill>
              </a:rPr>
              <a:t>話題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/>
              <a:t>有清晰且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持續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</a:t>
            </a:r>
            <a:r>
              <a:rPr lang="zh-TW" altLang="en-US" dirty="0">
                <a:solidFill>
                  <a:srgbClr val="0000FF"/>
                </a:solidFill>
              </a:rPr>
              <a:t>商業變現</a:t>
            </a:r>
            <a:r>
              <a:rPr lang="zh-TW" altLang="en-US" dirty="0"/>
              <a:t>能力或</a:t>
            </a:r>
            <a:r>
              <a:rPr lang="zh-TW" altLang="en-US" dirty="0" smtClean="0"/>
              <a:t>潛力：</a:t>
            </a:r>
            <a:r>
              <a:rPr lang="zh-TW" altLang="en-US" dirty="0"/>
              <a:t>粉絲</a:t>
            </a:r>
            <a:r>
              <a:rPr lang="zh-TW" altLang="en-US" dirty="0" smtClean="0"/>
              <a:t>消費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乾爹乾媽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、廣告代言</a:t>
            </a:r>
            <a:endParaRPr lang="en-US" altLang="zh-TW" dirty="0" smtClean="0"/>
          </a:p>
          <a:p>
            <a:pPr lvl="1"/>
            <a:r>
              <a:rPr lang="zh-TW" altLang="en-US" dirty="0"/>
              <a:t>社交</a:t>
            </a:r>
            <a:r>
              <a:rPr lang="zh-TW" altLang="en-US" dirty="0" smtClean="0"/>
              <a:t>媒體</a:t>
            </a:r>
            <a:r>
              <a:rPr lang="zh-TW" altLang="en-US" dirty="0"/>
              <a:t>、</a:t>
            </a:r>
            <a:r>
              <a:rPr lang="zh-TW" altLang="en-US" dirty="0" smtClean="0"/>
              <a:t>互動：明星</a:t>
            </a:r>
            <a:r>
              <a:rPr lang="zh-TW" altLang="en-US" dirty="0"/>
              <a:t>與粉絲的距離可以變得很近</a:t>
            </a:r>
            <a:endParaRPr lang="en-US" altLang="zh-TW" dirty="0"/>
          </a:p>
          <a:p>
            <a:pPr lvl="1"/>
            <a:r>
              <a:rPr lang="zh-TW" altLang="en-US" dirty="0" smtClean="0"/>
              <a:t>長</a:t>
            </a:r>
            <a:r>
              <a:rPr lang="zh-TW" altLang="en-US" dirty="0"/>
              <a:t>尾效應：以圖文分享為主，網絡關鍵詞</a:t>
            </a:r>
            <a:r>
              <a:rPr lang="zh-TW" altLang="en-US" dirty="0" smtClean="0"/>
              <a:t>搜索，不限時空都找的到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6672422" y="6399799"/>
            <a:ext cx="3233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https://read01.com/3KNGm5.html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74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力</a:t>
            </a:r>
            <a:r>
              <a:rPr lang="en-US" altLang="zh-TW" dirty="0"/>
              <a:t>- </a:t>
            </a:r>
            <a:r>
              <a:rPr lang="zh-TW" altLang="en-US" dirty="0"/>
              <a:t>案例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Startup (</a:t>
            </a:r>
            <a:r>
              <a:rPr lang="en-US" altLang="zh-TW" dirty="0"/>
              <a:t>Garage Spirit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m</a:t>
            </a:r>
            <a:r>
              <a:rPr lang="en-US" altLang="zh-TW" dirty="0" smtClean="0"/>
              <a:t> (</a:t>
            </a:r>
            <a:r>
              <a:rPr lang="zh-TW" altLang="en-US" dirty="0" smtClean="0"/>
              <a:t>集中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車庫創業、低成本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新技術、新產品、或新商業模式</a:t>
            </a:r>
            <a:r>
              <a:rPr lang="en-US" altLang="zh-TW" dirty="0" smtClean="0"/>
              <a:t>(business model)</a:t>
            </a:r>
          </a:p>
          <a:p>
            <a:pPr lvl="1"/>
            <a:r>
              <a:rPr lang="zh-TW" altLang="en-US" dirty="0" smtClean="0"/>
              <a:t>老闆親自下去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天使</a:t>
            </a:r>
            <a:r>
              <a:rPr lang="zh-TW" altLang="en-US" dirty="0"/>
              <a:t>基金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 (</a:t>
            </a:r>
            <a:r>
              <a:rPr lang="zh-TW" altLang="en-US" dirty="0" smtClean="0"/>
              <a:t>邊際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扁平組織、法規限制少</a:t>
            </a:r>
            <a:endParaRPr lang="en-US" altLang="zh-TW" dirty="0"/>
          </a:p>
          <a:p>
            <a:pPr lvl="1"/>
            <a:r>
              <a:rPr lang="zh-TW" altLang="en-US" dirty="0" smtClean="0"/>
              <a:t>零星散佈，但又形成聚落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科學園區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人才流動大</a:t>
            </a:r>
            <a:endParaRPr lang="en-US" altLang="zh-TW" dirty="0" smtClean="0"/>
          </a:p>
          <a:p>
            <a:pPr lvl="1"/>
            <a:r>
              <a:rPr lang="zh-TW" altLang="en-US" dirty="0"/>
              <a:t>群眾外</a:t>
            </a:r>
            <a:r>
              <a:rPr lang="zh-TW" altLang="en-US" dirty="0" smtClean="0"/>
              <a:t>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29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4343400" y="6292950"/>
            <a:ext cx="5753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http://apps.northbynorthwestern.com/magazine/2015/winter/garage/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3321798"/>
            <a:ext cx="3886200" cy="25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成功者的邏輯初探，具體作法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持續</a:t>
            </a:r>
            <a:r>
              <a:rPr lang="zh-TW" altLang="en-US" dirty="0"/>
              <a:t>學習，</a:t>
            </a:r>
            <a:r>
              <a:rPr lang="zh-TW" altLang="en-US" dirty="0">
                <a:solidFill>
                  <a:srgbClr val="0000FF"/>
                </a:solidFill>
              </a:rPr>
              <a:t>把握兩項技能練到前</a:t>
            </a:r>
            <a:r>
              <a:rPr lang="en-US" altLang="zh-TW" dirty="0">
                <a:solidFill>
                  <a:srgbClr val="0000FF"/>
                </a:solidFill>
              </a:rPr>
              <a:t>25%</a:t>
            </a:r>
            <a:r>
              <a:rPr lang="zh-TW" altLang="en-US" dirty="0"/>
              <a:t>，並加以</a:t>
            </a:r>
            <a:r>
              <a:rPr lang="zh-TW" altLang="en-US" dirty="0" smtClean="0"/>
              <a:t>融合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Efficiency(</a:t>
            </a:r>
            <a:r>
              <a:rPr lang="zh-TW" altLang="en-US" dirty="0" smtClean="0"/>
              <a:t>內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Effectiveness(</a:t>
            </a:r>
            <a:r>
              <a:rPr lang="zh-TW" altLang="en-US" dirty="0" smtClean="0"/>
              <a:t>外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之間取得平衡</a:t>
            </a:r>
            <a:endParaRPr lang="en-US" altLang="zh-TW" dirty="0" smtClean="0"/>
          </a:p>
          <a:p>
            <a:pPr lvl="1"/>
            <a:r>
              <a:rPr lang="zh-TW" altLang="en-US" dirty="0"/>
              <a:t>兩項專長、融會貫通</a:t>
            </a:r>
            <a:endParaRPr lang="en-US" altLang="zh-TW" dirty="0"/>
          </a:p>
          <a:p>
            <a:pPr lvl="1"/>
            <a:r>
              <a:rPr lang="zh-TW" altLang="en-US" dirty="0" smtClean="0"/>
              <a:t>人工智慧、能源、生物科技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比爾蓋茲</a:t>
            </a:r>
            <a:r>
              <a:rPr lang="en-US" altLang="zh-TW" dirty="0" smtClean="0"/>
              <a:t>, Harvard, 2017)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用</a:t>
            </a:r>
            <a:r>
              <a:rPr lang="zh-TW" altLang="en-US" dirty="0">
                <a:solidFill>
                  <a:srgbClr val="0000FF"/>
                </a:solidFill>
              </a:rPr>
              <a:t>愛</a:t>
            </a:r>
            <a:r>
              <a:rPr lang="zh-TW" altLang="en-US" dirty="0"/>
              <a:t>去關懷他人，對我們這片</a:t>
            </a:r>
            <a:r>
              <a:rPr lang="zh-TW" altLang="en-US" dirty="0">
                <a:solidFill>
                  <a:srgbClr val="0000FF"/>
                </a:solidFill>
              </a:rPr>
              <a:t>土地的認同</a:t>
            </a:r>
            <a:r>
              <a:rPr lang="zh-TW" altLang="en-US" dirty="0" smtClean="0">
                <a:solidFill>
                  <a:srgbClr val="0000FF"/>
                </a:solidFill>
              </a:rPr>
              <a:t>感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zh-TW" altLang="en-US" dirty="0" smtClean="0"/>
              <a:t>認同感帶來的信任，在從信念、盼望、到愛</a:t>
            </a:r>
            <a:endParaRPr lang="en-US" altLang="zh-TW" dirty="0" smtClean="0"/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Life </a:t>
            </a:r>
            <a:r>
              <a:rPr lang="en-US" altLang="zh-TW" sz="2400" b="1" dirty="0">
                <a:solidFill>
                  <a:srgbClr val="FF0000"/>
                </a:solidFill>
              </a:rPr>
              <a:t>is measured in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love 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生命是用愛來衡量的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以</a:t>
            </a:r>
            <a:r>
              <a:rPr lang="zh-TW" altLang="en-US" dirty="0">
                <a:solidFill>
                  <a:srgbClr val="0000FF"/>
                </a:solidFill>
              </a:rPr>
              <a:t>行動</a:t>
            </a:r>
            <a:r>
              <a:rPr lang="zh-TW" altLang="en-US" dirty="0"/>
              <a:t>走出去探索這世界，建立自己的</a:t>
            </a:r>
            <a:r>
              <a:rPr lang="zh-TW" altLang="en-US" dirty="0">
                <a:solidFill>
                  <a:srgbClr val="0000FF"/>
                </a:solidFill>
              </a:rPr>
              <a:t>人脈</a:t>
            </a:r>
            <a:r>
              <a:rPr lang="zh-TW" altLang="en-US" dirty="0"/>
              <a:t>網路</a:t>
            </a:r>
            <a:endParaRPr lang="en-US" altLang="zh-TW" dirty="0"/>
          </a:p>
          <a:p>
            <a:pPr lvl="1"/>
            <a:r>
              <a:rPr lang="zh-TW" altLang="en-US" dirty="0" smtClean="0"/>
              <a:t>你</a:t>
            </a:r>
            <a:r>
              <a:rPr lang="zh-TW" altLang="en-US" dirty="0"/>
              <a:t>無法控制別人，但你可以決定你</a:t>
            </a:r>
            <a:r>
              <a:rPr lang="zh-TW" altLang="en-US" dirty="0" smtClean="0"/>
              <a:t>自己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</a:t>
            </a:r>
            <a:r>
              <a:rPr lang="zh-TW" altLang="en-US" dirty="0"/>
              <a:t>輸為贏</a:t>
            </a:r>
            <a:r>
              <a:rPr lang="zh-TW" altLang="en-US" dirty="0" smtClean="0"/>
              <a:t>、趨</a:t>
            </a:r>
            <a:r>
              <a:rPr lang="zh-TW" altLang="en-US" dirty="0"/>
              <a:t>吉避凶</a:t>
            </a:r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如果一件事情可做、也可不做 </a:t>
            </a:r>
            <a:r>
              <a:rPr lang="en-US" altLang="zh-TW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時間允許的情況下就去做吧</a:t>
            </a:r>
            <a:endParaRPr lang="en-US" altLang="zh-TW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2"/>
            <a:r>
              <a:rPr lang="zh-TW" altLang="en-US" sz="2000" dirty="0" smtClean="0">
                <a:sym typeface="Wingdings" panose="05000000000000000000" pitchFamily="2" charset="2"/>
              </a:rPr>
              <a:t>因為</a:t>
            </a:r>
            <a:r>
              <a:rPr lang="zh-TW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隨機</a:t>
            </a:r>
            <a:r>
              <a:rPr lang="zh-TW" altLang="en-US" sz="2000" dirty="0" smtClean="0">
                <a:sym typeface="Wingdings" panose="05000000000000000000" pitchFamily="2" charset="2"/>
              </a:rPr>
              <a:t>可能帶</a:t>
            </a:r>
            <a:r>
              <a:rPr lang="zh-TW" altLang="en-US" sz="2000" dirty="0">
                <a:sym typeface="Wingdings" panose="05000000000000000000" pitchFamily="2" charset="2"/>
              </a:rPr>
              <a:t>來</a:t>
            </a:r>
            <a:r>
              <a:rPr lang="zh-TW" altLang="en-US" sz="2000" dirty="0" smtClean="0">
                <a:sym typeface="Wingdings" panose="05000000000000000000" pitchFamily="2" charset="2"/>
              </a:rPr>
              <a:t>幾年後的</a:t>
            </a:r>
            <a:r>
              <a:rPr lang="zh-TW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驚喜</a:t>
            </a:r>
            <a:r>
              <a:rPr lang="zh-TW" altLang="en-US" sz="2000" dirty="0" smtClean="0">
                <a:sym typeface="Wingdings" panose="05000000000000000000" pitchFamily="2" charset="2"/>
              </a:rPr>
              <a:t>收穫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</a:t>
            </a:fld>
            <a:endParaRPr lang="en-US" altLang="zh-TW"/>
          </a:p>
        </p:txBody>
      </p:sp>
      <p:sp>
        <p:nvSpPr>
          <p:cNvPr id="5" name="橢圓 4"/>
          <p:cNvSpPr/>
          <p:nvPr/>
        </p:nvSpPr>
        <p:spPr>
          <a:xfrm>
            <a:off x="8216900" y="2758487"/>
            <a:ext cx="1066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仁</a:t>
            </a:r>
            <a:endParaRPr lang="zh-TW" altLang="en-US" sz="4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216900" y="4541543"/>
            <a:ext cx="1066800" cy="10668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勇</a:t>
            </a:r>
            <a:endParaRPr lang="zh-TW" altLang="en-US" sz="4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216900" y="1036049"/>
            <a:ext cx="1066800" cy="1066800"/>
          </a:xfrm>
          <a:prstGeom prst="ellipse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solidFill>
                  <a:srgbClr val="0099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</a:t>
            </a:r>
            <a:endParaRPr lang="zh-TW" altLang="en-US" sz="4800" dirty="0">
              <a:solidFill>
                <a:srgbClr val="0099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6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力</a:t>
            </a:r>
            <a:r>
              <a:rPr lang="en-US" altLang="zh-TW" dirty="0" smtClean="0"/>
              <a:t>- </a:t>
            </a:r>
            <a:r>
              <a:rPr lang="zh-TW" altLang="en-US" dirty="0" smtClean="0"/>
              <a:t>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覺丸拉麵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 (</a:t>
            </a:r>
            <a:r>
              <a:rPr lang="zh-TW" altLang="en-US" dirty="0" smtClean="0"/>
              <a:t>集中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低固定成本、店面小且簡單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開放廚房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員工：夫妻兩人</a:t>
            </a:r>
            <a:r>
              <a:rPr lang="en-US" altLang="zh-TW" dirty="0" smtClean="0"/>
              <a:t>(?)</a:t>
            </a:r>
          </a:p>
          <a:p>
            <a:pPr lvl="1"/>
            <a:r>
              <a:rPr lang="zh-TW" altLang="en-US" dirty="0" smtClean="0"/>
              <a:t>菜色少、但客製化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 (</a:t>
            </a:r>
            <a:r>
              <a:rPr lang="zh-TW" altLang="en-US" dirty="0" smtClean="0"/>
              <a:t>邊際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現場排隊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牆</a:t>
            </a:r>
            <a:r>
              <a:rPr lang="zh-TW" altLang="en-US" dirty="0"/>
              <a:t>上有衣架可以掛</a:t>
            </a:r>
            <a:r>
              <a:rPr lang="zh-TW" altLang="en-US" dirty="0" smtClean="0"/>
              <a:t>外套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綁頭髮橡皮圈</a:t>
            </a:r>
            <a:endParaRPr lang="en-US" altLang="zh-TW" dirty="0" smtClean="0"/>
          </a:p>
          <a:p>
            <a:pPr lvl="1"/>
            <a:r>
              <a:rPr lang="zh-TW" altLang="en-US" dirty="0"/>
              <a:t>常去日本旅行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03" y="181015"/>
            <a:ext cx="4191000" cy="29005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08436" y="6139934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https://gwan.tw/juewanramen/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038273"/>
            <a:ext cx="3276600" cy="22676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05191"/>
            <a:ext cx="3281203" cy="22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31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31491"/>
              </p:ext>
            </p:extLst>
          </p:nvPr>
        </p:nvGraphicFramePr>
        <p:xfrm>
          <a:off x="990600" y="838200"/>
          <a:ext cx="7620000" cy="5166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743344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6071621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5689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F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本質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集中凝聚</a:t>
                      </a:r>
                      <a:endParaRPr lang="en-US" altLang="zh-TW" sz="240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一點突破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邊際</a:t>
                      </a:r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(marginal)</a:t>
                      </a:r>
                    </a:p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快、狠、準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2643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方法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團隊合作</a:t>
                      </a:r>
                      <a:endParaRPr lang="en-US" altLang="zh-TW" sz="240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平台媒合供需</a:t>
                      </a:r>
                    </a:p>
                    <a:p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Leverage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有</a:t>
                      </a:r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方向</a:t>
                      </a:r>
                      <a:r>
                        <a:rPr lang="en-US" altLang="zh-TW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的游擊戰</a:t>
                      </a:r>
                      <a:endParaRPr lang="en-US" altLang="zh-TW" sz="240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打了就跑</a:t>
                      </a:r>
                      <a:endParaRPr lang="en-US" altLang="zh-TW" sz="240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固定參加同好聚會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0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短期目的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建立</a:t>
                      </a:r>
                      <a:r>
                        <a:rPr lang="zh-TW" altLang="en-US" sz="2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共識</a:t>
                      </a:r>
                      <a:endParaRPr lang="zh-TW" altLang="en-US" sz="2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留下</a:t>
                      </a:r>
                      <a:r>
                        <a:rPr lang="zh-TW" altLang="en-US" sz="2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印象</a:t>
                      </a:r>
                      <a:endParaRPr lang="zh-TW" altLang="en-US" sz="2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3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長期目的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江湖上交朋友</a:t>
                      </a:r>
                      <a:endParaRPr lang="en-US" altLang="zh-TW" sz="240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2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志同道合</a:t>
                      </a:r>
                      <a:endParaRPr lang="zh-TW" altLang="en-US" sz="2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搶佔地盤</a:t>
                      </a:r>
                      <a:endParaRPr lang="en-US" altLang="zh-TW" sz="2400" dirty="0" smtClean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24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從邊緣變主流</a:t>
                      </a:r>
                      <a:endParaRPr lang="zh-TW" altLang="en-US" sz="2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7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例子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示威遊行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快閃表演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5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意涵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站在巨人肩膀上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逆風奔跑展翅高飛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3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讓我們看的更高更遠</a:t>
                      </a:r>
                      <a:endParaRPr lang="zh-TW" altLang="en-US" sz="24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心、知、力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32</a:t>
            </a:fld>
            <a:endParaRPr lang="en-US" altLang="zh-TW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95300" y="5621987"/>
            <a:ext cx="8915400" cy="93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─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貫穿三者的是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9900"/>
                </a:solidFill>
              </a:rPr>
              <a:t>知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認知學習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”</a:t>
            </a:r>
            <a:r>
              <a:rPr lang="zh-TW" altLang="en-US" dirty="0" smtClean="0">
                <a:solidFill>
                  <a:srgbClr val="0000FF"/>
                </a:solidFill>
              </a:rPr>
              <a:t>槓桿</a:t>
            </a:r>
            <a:r>
              <a:rPr lang="en-US" altLang="zh-TW" dirty="0" smtClean="0">
                <a:solidFill>
                  <a:srgbClr val="0000FF"/>
                </a:solidFill>
              </a:rPr>
              <a:t>(leverage)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，跨越心與力的鴻溝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14400" y="667040"/>
            <a:ext cx="7848600" cy="1085560"/>
            <a:chOff x="914400" y="647700"/>
            <a:chExt cx="7848600" cy="1085560"/>
          </a:xfrm>
        </p:grpSpPr>
        <p:sp>
          <p:nvSpPr>
            <p:cNvPr id="7" name="橢圓 6"/>
            <p:cNvSpPr/>
            <p:nvPr/>
          </p:nvSpPr>
          <p:spPr>
            <a:xfrm>
              <a:off x="914400" y="666460"/>
              <a:ext cx="1066800" cy="106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仁</a:t>
              </a:r>
              <a:endParaRPr lang="zh-TW" altLang="en-US" sz="4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696200" y="666460"/>
              <a:ext cx="1066800" cy="10668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勇</a:t>
              </a:r>
              <a:endParaRPr lang="zh-TW" altLang="en-US" sz="4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4419600" y="647700"/>
              <a:ext cx="1066800" cy="1066800"/>
            </a:xfrm>
            <a:prstGeom prst="ellipse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dirty="0" smtClean="0">
                  <a:solidFill>
                    <a:srgbClr val="0099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智</a:t>
              </a:r>
              <a:endParaRPr lang="zh-TW" altLang="en-US" sz="4800" dirty="0">
                <a:solidFill>
                  <a:srgbClr val="0099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914400" y="667040"/>
            <a:ext cx="7848600" cy="1085560"/>
            <a:chOff x="914400" y="647700"/>
            <a:chExt cx="7848600" cy="1085560"/>
          </a:xfrm>
        </p:grpSpPr>
        <p:sp>
          <p:nvSpPr>
            <p:cNvPr id="11" name="橢圓 10"/>
            <p:cNvSpPr/>
            <p:nvPr/>
          </p:nvSpPr>
          <p:spPr>
            <a:xfrm>
              <a:off x="914400" y="666460"/>
              <a:ext cx="1066800" cy="106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心</a:t>
              </a:r>
              <a:endParaRPr lang="zh-TW" altLang="en-US" sz="4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7696200" y="666460"/>
              <a:ext cx="1066800" cy="10668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力</a:t>
              </a:r>
            </a:p>
          </p:txBody>
        </p:sp>
        <p:sp>
          <p:nvSpPr>
            <p:cNvPr id="13" name="橢圓 12"/>
            <p:cNvSpPr/>
            <p:nvPr/>
          </p:nvSpPr>
          <p:spPr>
            <a:xfrm>
              <a:off x="4419600" y="647700"/>
              <a:ext cx="1066800" cy="1066800"/>
            </a:xfrm>
            <a:prstGeom prst="ellipse">
              <a:avLst/>
            </a:pr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dirty="0">
                  <a:solidFill>
                    <a:srgbClr val="0099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知</a:t>
              </a:r>
            </a:p>
          </p:txBody>
        </p:sp>
      </p:grpSp>
      <p:sp>
        <p:nvSpPr>
          <p:cNvPr id="14" name="左-右雙向箭號 13"/>
          <p:cNvSpPr/>
          <p:nvPr/>
        </p:nvSpPr>
        <p:spPr>
          <a:xfrm>
            <a:off x="1905000" y="1946004"/>
            <a:ext cx="5867400" cy="36256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175930" y="18288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</a:p>
        </p:txBody>
      </p:sp>
      <p:sp>
        <p:nvSpPr>
          <p:cNvPr id="16" name="矩形 15"/>
          <p:cNvSpPr/>
          <p:nvPr/>
        </p:nvSpPr>
        <p:spPr>
          <a:xfrm>
            <a:off x="7957730" y="18288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外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1905000" y="2631804"/>
            <a:ext cx="5867400" cy="36256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175930" y="25146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靜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57730" y="25146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</a:p>
        </p:txBody>
      </p:sp>
      <p:sp>
        <p:nvSpPr>
          <p:cNvPr id="20" name="左-右雙向箭號 19"/>
          <p:cNvSpPr/>
          <p:nvPr/>
        </p:nvSpPr>
        <p:spPr>
          <a:xfrm>
            <a:off x="1905000" y="3393804"/>
            <a:ext cx="5867400" cy="36256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175930" y="32766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拉</a:t>
            </a:r>
          </a:p>
        </p:txBody>
      </p:sp>
      <p:sp>
        <p:nvSpPr>
          <p:cNvPr id="22" name="矩形 21"/>
          <p:cNvSpPr/>
          <p:nvPr/>
        </p:nvSpPr>
        <p:spPr>
          <a:xfrm>
            <a:off x="7957730" y="32766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左-右雙向箭號 22"/>
          <p:cNvSpPr/>
          <p:nvPr/>
        </p:nvSpPr>
        <p:spPr>
          <a:xfrm>
            <a:off x="1898073" y="4157751"/>
            <a:ext cx="5867400" cy="36256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169003" y="40405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50803" y="404054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柔</a:t>
            </a:r>
          </a:p>
        </p:txBody>
      </p:sp>
      <p:sp>
        <p:nvSpPr>
          <p:cNvPr id="28" name="左-右雙向箭號 27"/>
          <p:cNvSpPr/>
          <p:nvPr/>
        </p:nvSpPr>
        <p:spPr>
          <a:xfrm>
            <a:off x="1905000" y="4971435"/>
            <a:ext cx="5867400" cy="36256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002189" y="4724400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改變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72400" y="4724400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他人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10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28" grpId="0" animBg="1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心、知、力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685800"/>
            <a:ext cx="8991600" cy="5410200"/>
          </a:xfrm>
        </p:spPr>
        <p:txBody>
          <a:bodyPr/>
          <a:lstStyle/>
          <a:p>
            <a:r>
              <a:rPr lang="en-US" altLang="zh-TW" sz="2000" dirty="0"/>
              <a:t>1999</a:t>
            </a:r>
            <a:r>
              <a:rPr lang="zh-TW" altLang="en-US" sz="2000" dirty="0"/>
              <a:t>年，惠普的</a:t>
            </a:r>
            <a:r>
              <a:rPr lang="en-US" altLang="zh-TW" sz="2000" dirty="0"/>
              <a:t>CEO</a:t>
            </a:r>
            <a:r>
              <a:rPr lang="zh-TW" altLang="en-US" sz="2000" dirty="0"/>
              <a:t>卡莉</a:t>
            </a:r>
            <a:r>
              <a:rPr lang="en-US" altLang="zh-TW" sz="2000" dirty="0"/>
              <a:t>‧</a:t>
            </a:r>
            <a:r>
              <a:rPr lang="zh-TW" altLang="en-US" sz="2000" dirty="0"/>
              <a:t>菲奧莉娜</a:t>
            </a:r>
            <a:r>
              <a:rPr lang="en-US" altLang="zh-TW" sz="2000" dirty="0"/>
              <a:t>(Carly Fiorina)</a:t>
            </a:r>
            <a:r>
              <a:rPr lang="zh-TW" altLang="en-US" sz="2000" dirty="0"/>
              <a:t>總結公司合夥人創業成功致富的惠普精神成為車庫規則</a:t>
            </a:r>
            <a:r>
              <a:rPr lang="en-US" altLang="zh-TW" sz="2000" dirty="0"/>
              <a:t>(Rules of the Garage)</a:t>
            </a:r>
            <a:r>
              <a:rPr lang="zh-TW" altLang="en-US" sz="2000" dirty="0"/>
              <a:t>：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心</a:t>
            </a:r>
            <a:r>
              <a:rPr lang="en-US" altLang="zh-TW" dirty="0" smtClean="0"/>
              <a:t>)1</a:t>
            </a:r>
            <a:r>
              <a:rPr lang="en-US" altLang="zh-TW" dirty="0"/>
              <a:t>.</a:t>
            </a:r>
            <a:r>
              <a:rPr lang="zh-TW" altLang="en-US" dirty="0"/>
              <a:t>相信你可以改變世界。</a:t>
            </a:r>
            <a:r>
              <a:rPr lang="en-US" altLang="zh-TW" dirty="0"/>
              <a:t>(Believe you can change the world.)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力</a:t>
            </a:r>
            <a:r>
              <a:rPr lang="en-US" altLang="zh-TW" dirty="0" smtClean="0"/>
              <a:t>)2</a:t>
            </a:r>
            <a:r>
              <a:rPr lang="en-US" altLang="zh-TW" dirty="0"/>
              <a:t>.</a:t>
            </a:r>
            <a:r>
              <a:rPr lang="zh-TW" altLang="en-US" dirty="0"/>
              <a:t>迅速工作，保持工具可運作，隨時工作。</a:t>
            </a:r>
            <a:r>
              <a:rPr lang="en-US" altLang="zh-TW" dirty="0"/>
              <a:t>(Work quickly, keep the tools unlocked, work whenever.)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009900"/>
                </a:solidFill>
              </a:rPr>
              <a:t>知</a:t>
            </a:r>
            <a:r>
              <a:rPr lang="en-US" altLang="zh-TW" dirty="0" smtClean="0"/>
              <a:t>)3</a:t>
            </a:r>
            <a:r>
              <a:rPr lang="en-US" altLang="zh-TW" dirty="0"/>
              <a:t>.</a:t>
            </a:r>
            <a:r>
              <a:rPr lang="zh-TW" altLang="en-US" dirty="0"/>
              <a:t>了解何時該獨自工作，何時該團隊工作。</a:t>
            </a:r>
            <a:r>
              <a:rPr lang="en-US" altLang="zh-TW" dirty="0"/>
              <a:t>(Know when to work alone and when to work together.)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9900"/>
                </a:solidFill>
              </a:rPr>
              <a:t>知</a:t>
            </a:r>
            <a:r>
              <a:rPr lang="en-US" altLang="zh-TW" dirty="0" smtClean="0"/>
              <a:t>)4</a:t>
            </a:r>
            <a:r>
              <a:rPr lang="en-US" altLang="zh-TW" dirty="0"/>
              <a:t>.</a:t>
            </a:r>
            <a:r>
              <a:rPr lang="zh-TW" altLang="en-US" dirty="0"/>
              <a:t>分享你的工具與想法，信任你的同事們。</a:t>
            </a:r>
            <a:r>
              <a:rPr lang="en-US" altLang="zh-TW" sz="1800" dirty="0"/>
              <a:t>(Share tools, ideas. Trust your colleagues.)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心</a:t>
            </a:r>
            <a:r>
              <a:rPr lang="en-US" altLang="zh-TW" dirty="0" smtClean="0"/>
              <a:t>)5</a:t>
            </a:r>
            <a:r>
              <a:rPr lang="en-US" altLang="zh-TW" dirty="0"/>
              <a:t>.</a:t>
            </a:r>
            <a:r>
              <a:rPr lang="zh-TW" altLang="en-US" dirty="0"/>
              <a:t>拒絕政治，拒絕官僚。</a:t>
            </a:r>
            <a:r>
              <a:rPr lang="en-US" altLang="zh-TW" dirty="0"/>
              <a:t>(No politics. No bureaucracy.) 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0000FF"/>
                </a:solidFill>
              </a:rPr>
              <a:t>力</a:t>
            </a:r>
            <a:r>
              <a:rPr lang="en-US" altLang="zh-TW" dirty="0" smtClean="0"/>
              <a:t>)6</a:t>
            </a:r>
            <a:r>
              <a:rPr lang="en-US" altLang="zh-TW" dirty="0"/>
              <a:t>.</a:t>
            </a:r>
            <a:r>
              <a:rPr lang="zh-TW" altLang="en-US" dirty="0"/>
              <a:t>客戶決定工作是否做的很好。</a:t>
            </a:r>
            <a:r>
              <a:rPr lang="en-US" altLang="zh-TW" sz="1800" dirty="0"/>
              <a:t>(The customer defines a job well done.)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009900"/>
                </a:solidFill>
              </a:rPr>
              <a:t>知</a:t>
            </a:r>
            <a:r>
              <a:rPr lang="en-US" altLang="zh-TW" dirty="0" smtClean="0"/>
              <a:t>)7</a:t>
            </a:r>
            <a:r>
              <a:rPr lang="en-US" altLang="zh-TW" dirty="0"/>
              <a:t>.</a:t>
            </a:r>
            <a:r>
              <a:rPr lang="zh-TW" altLang="en-US" dirty="0"/>
              <a:t>激進的想法並非是壞主意。</a:t>
            </a:r>
            <a:r>
              <a:rPr lang="en-US" altLang="zh-TW" dirty="0"/>
              <a:t>(Radical ideas are not bad ideas.)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0000FF"/>
                </a:solidFill>
              </a:rPr>
              <a:t>力</a:t>
            </a:r>
            <a:r>
              <a:rPr lang="en-US" altLang="zh-TW" dirty="0" smtClean="0"/>
              <a:t>)8</a:t>
            </a:r>
            <a:r>
              <a:rPr lang="en-US" altLang="zh-TW" dirty="0"/>
              <a:t>.</a:t>
            </a:r>
            <a:r>
              <a:rPr lang="zh-TW" altLang="en-US" dirty="0"/>
              <a:t>創造不同的工作方法。</a:t>
            </a:r>
            <a:r>
              <a:rPr lang="en-US" altLang="zh-TW" dirty="0"/>
              <a:t>(Invent different ways of working.)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0000FF"/>
                </a:solidFill>
              </a:rPr>
              <a:t>力</a:t>
            </a:r>
            <a:r>
              <a:rPr lang="en-US" altLang="zh-TW" dirty="0" smtClean="0"/>
              <a:t>)9</a:t>
            </a:r>
            <a:r>
              <a:rPr lang="en-US" altLang="zh-TW" dirty="0"/>
              <a:t>.</a:t>
            </a:r>
            <a:r>
              <a:rPr lang="zh-TW" altLang="en-US" dirty="0"/>
              <a:t>每天製造一項貢獻，如果貢獻不製造出來，它不會離開車庫。</a:t>
            </a:r>
            <a:r>
              <a:rPr lang="en-US" altLang="zh-TW" sz="1600" dirty="0"/>
              <a:t>(Make a contribution every day. If it doesn’t contribute, it doesn’t leave the garage.)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心</a:t>
            </a:r>
            <a:r>
              <a:rPr lang="en-US" altLang="zh-TW" dirty="0" smtClean="0"/>
              <a:t>)10</a:t>
            </a:r>
            <a:r>
              <a:rPr lang="en-US" altLang="zh-TW" dirty="0"/>
              <a:t>.</a:t>
            </a:r>
            <a:r>
              <a:rPr lang="zh-TW" altLang="en-US" dirty="0"/>
              <a:t>相信團隊合作可以萬事皆成。</a:t>
            </a:r>
            <a:r>
              <a:rPr lang="en-US" altLang="zh-TW" sz="1600" dirty="0"/>
              <a:t>(Believe that together we can do anything.)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009900"/>
                </a:solidFill>
              </a:rPr>
              <a:t>知</a:t>
            </a:r>
            <a:r>
              <a:rPr lang="en-US" altLang="zh-TW" dirty="0" smtClean="0"/>
              <a:t>)11</a:t>
            </a:r>
            <a:r>
              <a:rPr lang="en-US" altLang="zh-TW" dirty="0"/>
              <a:t>.</a:t>
            </a:r>
            <a:r>
              <a:rPr lang="zh-TW" altLang="en-US" dirty="0"/>
              <a:t>發明創造。</a:t>
            </a:r>
            <a:r>
              <a:rPr lang="en-US" altLang="zh-TW" dirty="0"/>
              <a:t>(Invent.)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9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2667000"/>
            <a:ext cx="8915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000" dirty="0" smtClean="0"/>
              <a:t>說了這麼多</a:t>
            </a:r>
            <a:r>
              <a:rPr lang="en-US" altLang="zh-TW" sz="4000" dirty="0" smtClean="0"/>
              <a:t>…</a:t>
            </a:r>
            <a:r>
              <a:rPr lang="zh-TW" altLang="en-US" sz="4000" dirty="0" smtClean="0"/>
              <a:t>就真的能成功嗎</a:t>
            </a:r>
            <a:r>
              <a:rPr lang="en-US" altLang="zh-TW" sz="4000" dirty="0" smtClean="0"/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1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2286000"/>
            <a:ext cx="8915400" cy="152400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000" dirty="0"/>
              <a:t>邏輯的盡頭，不是理性與秩序的理想國， 而是我用生命奉獻的</a:t>
            </a:r>
            <a:r>
              <a:rPr lang="zh-TW" altLang="en-US" sz="4000" dirty="0" smtClean="0">
                <a:solidFill>
                  <a:srgbClr val="FF0000"/>
                </a:solidFill>
              </a:rPr>
              <a:t>愛</a:t>
            </a:r>
            <a:r>
              <a:rPr lang="zh-TW" altLang="en-US" sz="4000" dirty="0" smtClean="0"/>
              <a:t>。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35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5715000" y="426720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東</a:t>
            </a:r>
            <a:r>
              <a:rPr lang="zh-TW" altLang="en-US" dirty="0"/>
              <a:t>野圭吾-《嫌疑人X的獻身</a:t>
            </a:r>
            <a:r>
              <a:rPr lang="zh-TW" altLang="en-US" dirty="0" smtClean="0"/>
              <a:t>》 </a:t>
            </a:r>
            <a:r>
              <a:rPr lang="en-US" altLang="zh-TW" dirty="0" smtClean="0"/>
              <a:t>(2005)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36</a:t>
            </a:fld>
            <a:endParaRPr lang="en-US" altLang="zh-TW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1302" y="6712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zh-TW" altLang="en-US" sz="6000" dirty="0" smtClean="0">
                <a:solidFill>
                  <a:srgbClr val="FF0000"/>
                </a:solidFill>
              </a:rPr>
              <a:t>愛與希望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11083"/>
            <a:ext cx="5410200" cy="36059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5723"/>
            <a:ext cx="4835602" cy="36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8420100" cy="1470025"/>
          </a:xfrm>
        </p:spPr>
        <p:txBody>
          <a:bodyPr/>
          <a:lstStyle/>
          <a:p>
            <a:r>
              <a:rPr lang="zh-TW" altLang="en-US" sz="5400" dirty="0" smtClean="0"/>
              <a:t>只要努力就會成功</a:t>
            </a:r>
            <a:r>
              <a:rPr lang="en-US" altLang="zh-TW" sz="5400" dirty="0" smtClean="0"/>
              <a:t>???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5C03-F6CF-44D4-BA74-E907717935B2}" type="slidenum">
              <a:rPr lang="zh-TW" altLang="en-US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8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今天跟大家討論的是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6" name="Oval 5"/>
          <p:cNvSpPr/>
          <p:nvPr/>
        </p:nvSpPr>
        <p:spPr>
          <a:xfrm>
            <a:off x="2362200" y="1271611"/>
            <a:ext cx="3124200" cy="3147989"/>
          </a:xfrm>
          <a:prstGeom prst="ellipse">
            <a:avLst/>
          </a:prstGeom>
          <a:solidFill>
            <a:srgbClr val="FF66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343400" y="1295400"/>
            <a:ext cx="3124200" cy="3147989"/>
          </a:xfrm>
          <a:prstGeom prst="ellipse">
            <a:avLst/>
          </a:prstGeom>
          <a:solidFill>
            <a:srgbClr val="00CC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3352800" y="3176611"/>
            <a:ext cx="3124200" cy="3147989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6409" y="1725355"/>
            <a:ext cx="1158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endParaRPr lang="zh-TW" altLang="en-US" sz="8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 rot="2063120">
            <a:off x="5164331" y="3581656"/>
            <a:ext cx="1219309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定位不清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欠缺格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局</a:t>
            </a:r>
          </a:p>
        </p:txBody>
      </p:sp>
      <p:sp>
        <p:nvSpPr>
          <p:cNvPr id="14" name="TextBox 13"/>
          <p:cNvSpPr txBox="1"/>
          <p:nvPr/>
        </p:nvSpPr>
        <p:spPr>
          <a:xfrm rot="19474302">
            <a:off x="3503873" y="3589417"/>
            <a:ext cx="122740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無方向感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亂槍打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鳥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5644" y="2340114"/>
            <a:ext cx="1296956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心餘力拙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懷才不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遇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5773" y="3200400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00"/>
                </a:solidFill>
              </a:rPr>
              <a:t>Success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162800" y="19812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0" y="1600200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提昇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認知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透析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本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質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79816" y="2330566"/>
            <a:ext cx="434784" cy="44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9310" y="1975097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堅定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信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念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</a:p>
          <a:p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定位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格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局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5934694" y="5688859"/>
            <a:ext cx="457200" cy="35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91894" y="5692914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集中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執行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</a:p>
          <a:p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運用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“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邊際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”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5836585" y="1793710"/>
            <a:ext cx="1158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知</a:t>
            </a:r>
            <a:endParaRPr lang="zh-TW" altLang="en-US" sz="8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4265644" y="4370977"/>
            <a:ext cx="1158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力</a:t>
            </a:r>
            <a:endParaRPr lang="zh-TW" altLang="en-US" sz="8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6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/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心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我博士班學姐說</a:t>
            </a:r>
            <a:r>
              <a:rPr lang="en-US" altLang="zh-TW" dirty="0" smtClean="0"/>
              <a:t>:</a:t>
            </a:r>
            <a:r>
              <a:rPr lang="zh-TW" altLang="en-US" dirty="0"/>
              <a:t> 「</a:t>
            </a:r>
            <a:r>
              <a:rPr lang="zh-TW" altLang="en-US" dirty="0">
                <a:solidFill>
                  <a:srgbClr val="0000FF"/>
                </a:solidFill>
              </a:rPr>
              <a:t>內心</a:t>
            </a:r>
            <a:r>
              <a:rPr lang="zh-TW" altLang="en-US" dirty="0" smtClean="0">
                <a:solidFill>
                  <a:srgbClr val="0000FF"/>
                </a:solidFill>
              </a:rPr>
              <a:t>要很</a:t>
            </a:r>
            <a:r>
              <a:rPr lang="zh-TW" altLang="en-US" dirty="0">
                <a:solidFill>
                  <a:srgbClr val="0000FF"/>
                </a:solidFill>
              </a:rPr>
              <a:t>強大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zh-TW" altLang="en-US" dirty="0" smtClean="0">
                <a:solidFill>
                  <a:srgbClr val="0000FF"/>
                </a:solidFill>
              </a:rPr>
              <a:t>信仰</a:t>
            </a:r>
            <a:r>
              <a:rPr lang="zh-TW" altLang="en-US" dirty="0" smtClean="0"/>
              <a:t>、常</a:t>
            </a:r>
            <a:r>
              <a:rPr lang="zh-TW" altLang="en-US" dirty="0" smtClean="0">
                <a:solidFill>
                  <a:srgbClr val="0000FF"/>
                </a:solidFill>
              </a:rPr>
              <a:t>反省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TW" altLang="en-US" dirty="0" smtClean="0"/>
              <a:t>信、望、愛</a:t>
            </a:r>
            <a:endParaRPr lang="en-US" altLang="zh-TW" dirty="0" smtClean="0"/>
          </a:p>
          <a:p>
            <a:r>
              <a:rPr lang="zh-TW" altLang="en-US" dirty="0" smtClean="0"/>
              <a:t>三字經：「</a:t>
            </a:r>
            <a:r>
              <a:rPr lang="zh-TW" altLang="en-US" dirty="0"/>
              <a:t>曰</a:t>
            </a:r>
            <a:r>
              <a:rPr lang="zh-TW" altLang="en-US" dirty="0">
                <a:solidFill>
                  <a:srgbClr val="0000FF"/>
                </a:solidFill>
              </a:rPr>
              <a:t>仁義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0000FF"/>
                </a:solidFill>
              </a:rPr>
              <a:t>禮智信</a:t>
            </a:r>
            <a:r>
              <a:rPr lang="zh-TW" altLang="en-US" dirty="0"/>
              <a:t>，此五常，不容紊。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正大光明 </a:t>
            </a:r>
            <a:r>
              <a:rPr lang="en-US" altLang="zh-TW" dirty="0" smtClean="0"/>
              <a:t>(</a:t>
            </a:r>
            <a:r>
              <a:rPr lang="zh-TW" altLang="en-US" dirty="0" smtClean="0"/>
              <a:t>紫禁城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意志力：有毅力、除惡習</a:t>
            </a:r>
            <a:endParaRPr lang="en-US" altLang="zh-TW" dirty="0" smtClean="0"/>
          </a:p>
          <a:p>
            <a:r>
              <a:rPr lang="zh-TW" altLang="en-US" dirty="0" smtClean="0"/>
              <a:t>態度</a:t>
            </a:r>
            <a:endParaRPr lang="en-US" altLang="zh-TW" dirty="0" smtClean="0"/>
          </a:p>
          <a:p>
            <a:r>
              <a:rPr lang="zh-TW" altLang="en-US" dirty="0" smtClean="0"/>
              <a:t>樂觀進取、正面</a:t>
            </a:r>
            <a:endParaRPr lang="en-US" altLang="zh-TW" dirty="0" smtClean="0"/>
          </a:p>
          <a:p>
            <a:r>
              <a:rPr lang="zh-TW" altLang="en-US" dirty="0" smtClean="0"/>
              <a:t>王陽明：心學、致良知</a:t>
            </a:r>
            <a:endParaRPr lang="en-US" altLang="zh-TW" dirty="0" smtClean="0"/>
          </a:p>
          <a:p>
            <a:r>
              <a:rPr lang="en-US" altLang="zh-TW" dirty="0" smtClean="0"/>
              <a:t>….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37" y="2971800"/>
            <a:ext cx="446216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/>
              <a:t>心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87" y="685800"/>
            <a:ext cx="3900000" cy="4953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7</a:t>
            </a:fld>
            <a:endParaRPr lang="en-US" altLang="zh-TW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304800" y="838200"/>
            <a:ext cx="5562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─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武志紅</a:t>
            </a:r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zh-TW" altLang="en-US" dirty="0" smtClean="0"/>
              <a:t>巨嬰國</a:t>
            </a:r>
            <a:r>
              <a:rPr lang="en-US" altLang="zh-TW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》(</a:t>
            </a:r>
            <a:r>
              <a:rPr lang="en-US" altLang="zh-TW" dirty="0" smtClean="0"/>
              <a:t>2016)</a:t>
            </a:r>
          </a:p>
          <a:p>
            <a:pPr lvl="1"/>
            <a:r>
              <a:rPr lang="zh-TW" altLang="en-US" dirty="0"/>
              <a:t>國內心理學家系統透視中國國民性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一旦</a:t>
            </a:r>
            <a:r>
              <a:rPr lang="zh-TW" altLang="en-US" dirty="0"/>
              <a:t>共生在集體中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他</a:t>
            </a:r>
            <a:r>
              <a:rPr lang="zh-TW" altLang="en-US" dirty="0"/>
              <a:t>總想控制和擺布別人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他們</a:t>
            </a:r>
            <a:r>
              <a:rPr lang="zh-TW" altLang="en-US" dirty="0"/>
              <a:t>對自己要求很完美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雖然</a:t>
            </a:r>
            <a:r>
              <a:rPr lang="zh-TW" altLang="en-US" dirty="0"/>
              <a:t>他自己做不到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但是</a:t>
            </a:r>
            <a:r>
              <a:rPr lang="zh-TW" altLang="en-US" dirty="0"/>
              <a:t>你不完美、他馬上就暴怒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你</a:t>
            </a:r>
            <a:r>
              <a:rPr lang="zh-TW" altLang="en-US" dirty="0"/>
              <a:t>只要不符合他的想像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他</a:t>
            </a:r>
            <a:r>
              <a:rPr lang="zh-TW" altLang="en-US" dirty="0"/>
              <a:t>就從抱怨到暴怒</a:t>
            </a:r>
            <a:r>
              <a:rPr lang="en-US" altLang="zh-TW" dirty="0"/>
              <a:t>..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這</a:t>
            </a:r>
            <a:r>
              <a:rPr lang="en-US" altLang="zh-TW" dirty="0"/>
              <a:t>…</a:t>
            </a:r>
            <a:r>
              <a:rPr lang="zh-TW" altLang="en-US" dirty="0"/>
              <a:t>就是</a:t>
            </a:r>
            <a:r>
              <a:rPr lang="zh-TW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「</a:t>
            </a:r>
            <a:r>
              <a:rPr lang="zh-TW" altLang="en-US" dirty="0">
                <a:solidFill>
                  <a:srgbClr val="0000FF"/>
                </a:solidFill>
              </a:rPr>
              <a:t>巨嬰</a:t>
            </a:r>
            <a:r>
              <a:rPr lang="zh-TW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1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/>
              <a:t>心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851972"/>
            <a:ext cx="9029700" cy="5410200"/>
          </a:xfrm>
        </p:spPr>
        <p:txBody>
          <a:bodyPr/>
          <a:lstStyle/>
          <a:p>
            <a:pPr algn="just"/>
            <a:r>
              <a:rPr lang="en-US" altLang="zh-TW" dirty="0" smtClean="0"/>
              <a:t>《</a:t>
            </a:r>
            <a:r>
              <a:rPr lang="zh-TW" altLang="en-US" dirty="0"/>
              <a:t>世代變遷</a:t>
            </a:r>
            <a:r>
              <a:rPr lang="en-US" altLang="zh-TW" dirty="0"/>
              <a:t>》 : </a:t>
            </a:r>
            <a:r>
              <a:rPr lang="zh-TW" altLang="en-US" dirty="0"/>
              <a:t>「刊載在旗艦級學術期刊 </a:t>
            </a:r>
            <a:r>
              <a:rPr lang="en-US" altLang="zh-TW" dirty="0"/>
              <a:t>《Psychological Bulletin》(Impact Factor: 20.655)</a:t>
            </a:r>
            <a:r>
              <a:rPr lang="zh-TW" altLang="en-US" dirty="0"/>
              <a:t>。英國研究完美主義世代差異性，結果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…</a:t>
            </a:r>
          </a:p>
          <a:p>
            <a:pPr lvl="1" algn="just"/>
            <a:r>
              <a:rPr lang="en-US" altLang="zh-TW" sz="2200" dirty="0" smtClean="0"/>
              <a:t>(</a:t>
            </a:r>
            <a:r>
              <a:rPr lang="en-US" altLang="zh-TW" sz="2200" dirty="0"/>
              <a:t>1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趨向</a:t>
            </a:r>
            <a:r>
              <a:rPr lang="zh-TW" altLang="en-US" sz="2200" dirty="0">
                <a:solidFill>
                  <a:srgbClr val="0000FF"/>
                </a:solidFill>
              </a:rPr>
              <a:t>完美主義</a:t>
            </a:r>
            <a:r>
              <a:rPr lang="zh-TW" altLang="en-US" sz="2200" dirty="0"/>
              <a:t>特質年輕人顯著愈來愈多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 algn="just"/>
            <a:r>
              <a:rPr lang="en-US" altLang="zh-TW" sz="2200" dirty="0" smtClean="0"/>
              <a:t>(</a:t>
            </a:r>
            <a:r>
              <a:rPr lang="en-US" altLang="zh-TW" sz="2200" dirty="0"/>
              <a:t>2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完美</a:t>
            </a:r>
            <a:r>
              <a:rPr lang="zh-TW" altLang="en-US" sz="2200" dirty="0"/>
              <a:t>主義意味不合理渴望、標準過高，同時</a:t>
            </a:r>
            <a:r>
              <a:rPr lang="zh-TW" altLang="en-US" sz="2200" dirty="0">
                <a:solidFill>
                  <a:srgbClr val="0000FF"/>
                </a:solidFill>
              </a:rPr>
              <a:t>過度批評自我或他人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 algn="just"/>
            <a:r>
              <a:rPr lang="en-US" altLang="zh-TW" sz="2200" dirty="0" smtClean="0"/>
              <a:t>(</a:t>
            </a:r>
            <a:r>
              <a:rPr lang="en-US" altLang="zh-TW" sz="2200" dirty="0"/>
              <a:t>3</a:t>
            </a:r>
            <a:r>
              <a:rPr lang="en-US" altLang="zh-TW" sz="2200" dirty="0" smtClean="0"/>
              <a:t>)</a:t>
            </a:r>
            <a:r>
              <a:rPr lang="zh-TW" altLang="en-US" sz="2200" dirty="0" smtClean="0">
                <a:solidFill>
                  <a:srgbClr val="0000FF"/>
                </a:solidFill>
              </a:rPr>
              <a:t>自我</a:t>
            </a:r>
            <a:r>
              <a:rPr lang="zh-TW" altLang="en-US" sz="2200" dirty="0">
                <a:solidFill>
                  <a:srgbClr val="0000FF"/>
                </a:solidFill>
              </a:rPr>
              <a:t>完美</a:t>
            </a:r>
            <a:r>
              <a:rPr lang="zh-TW" altLang="en-US" sz="2200" dirty="0"/>
              <a:t>主義平均提高 </a:t>
            </a:r>
            <a:r>
              <a:rPr lang="en-US" altLang="zh-TW" sz="2200" dirty="0"/>
              <a:t>10%</a:t>
            </a:r>
            <a:r>
              <a:rPr lang="zh-TW" altLang="en-US" sz="2200" dirty="0"/>
              <a:t>，</a:t>
            </a:r>
            <a:r>
              <a:rPr lang="zh-TW" altLang="en-US" sz="2200" dirty="0">
                <a:solidFill>
                  <a:srgbClr val="0000FF"/>
                </a:solidFill>
              </a:rPr>
              <a:t>社交完美</a:t>
            </a:r>
            <a:r>
              <a:rPr lang="zh-TW" altLang="en-US" sz="2200" dirty="0"/>
              <a:t>主義平均提高 </a:t>
            </a:r>
            <a:r>
              <a:rPr lang="en-US" altLang="zh-TW" sz="2200" dirty="0"/>
              <a:t>33%</a:t>
            </a:r>
            <a:r>
              <a:rPr lang="zh-TW" altLang="en-US" sz="2200" dirty="0"/>
              <a:t>，其他完美主義平均提高</a:t>
            </a:r>
            <a:r>
              <a:rPr lang="en-US" altLang="zh-TW" sz="2200" dirty="0"/>
              <a:t>16%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 algn="just"/>
            <a:r>
              <a:rPr lang="en-US" altLang="zh-TW" sz="2200" dirty="0" smtClean="0"/>
              <a:t>(</a:t>
            </a:r>
            <a:r>
              <a:rPr lang="en-US" altLang="zh-TW" sz="2200" dirty="0"/>
              <a:t>4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研究</a:t>
            </a:r>
            <a:r>
              <a:rPr lang="zh-TW" altLang="en-US" sz="2200" dirty="0"/>
              <a:t>推論社交媒體使用，讓年輕人變得</a:t>
            </a:r>
            <a:r>
              <a:rPr lang="zh-TW" altLang="en-US" sz="2200" dirty="0">
                <a:solidFill>
                  <a:srgbClr val="0000FF"/>
                </a:solidFill>
              </a:rPr>
              <a:t>更愛表現自己</a:t>
            </a:r>
            <a:r>
              <a:rPr lang="zh-TW" altLang="en-US" sz="2200" dirty="0"/>
              <a:t>，可當年輕人跟更完美他人比較後，對自己感到不滿，結果變得更追求完美，甚至更</a:t>
            </a:r>
            <a:r>
              <a:rPr lang="zh-TW" altLang="en-US" sz="2200" dirty="0">
                <a:solidFill>
                  <a:srgbClr val="0000FF"/>
                </a:solidFill>
              </a:rPr>
              <a:t>孤立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 algn="just"/>
            <a:r>
              <a:rPr lang="en-US" altLang="zh-TW" sz="2200" dirty="0" smtClean="0"/>
              <a:t>(</a:t>
            </a:r>
            <a:r>
              <a:rPr lang="en-US" altLang="zh-TW" sz="2200" dirty="0"/>
              <a:t>5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完美</a:t>
            </a:r>
            <a:r>
              <a:rPr lang="zh-TW" altLang="en-US" sz="2200" dirty="0"/>
              <a:t>主義特質可能影響學生</a:t>
            </a:r>
            <a:r>
              <a:rPr lang="zh-TW" altLang="en-US" sz="2200" dirty="0">
                <a:solidFill>
                  <a:srgbClr val="0000FF"/>
                </a:solidFill>
              </a:rPr>
              <a:t>心理健康</a:t>
            </a:r>
            <a:r>
              <a:rPr lang="zh-TW" altLang="en-US" sz="2200" dirty="0"/>
              <a:t>，跟十年前相比，學生產生更</a:t>
            </a:r>
            <a:r>
              <a:rPr lang="zh-TW" altLang="en-US" sz="2200" dirty="0">
                <a:solidFill>
                  <a:srgbClr val="0000FF"/>
                </a:solidFill>
              </a:rPr>
              <a:t>高抑鬱、焦慮、自殺念頭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lvl="1" algn="just"/>
            <a:r>
              <a:rPr lang="zh-TW" altLang="en-US" sz="2200" dirty="0" smtClean="0"/>
              <a:t>樣本 </a:t>
            </a:r>
            <a:r>
              <a:rPr lang="en-US" altLang="zh-TW" sz="2200" dirty="0"/>
              <a:t>1989~2016 </a:t>
            </a:r>
            <a:r>
              <a:rPr lang="zh-TW" altLang="en-US" sz="2200" dirty="0"/>
              <a:t>年美國、加拿大、英國 </a:t>
            </a:r>
            <a:r>
              <a:rPr lang="en-US" altLang="zh-TW" sz="2200" dirty="0"/>
              <a:t>41,641 </a:t>
            </a:r>
            <a:r>
              <a:rPr lang="zh-TW" altLang="en-US" sz="2200" dirty="0"/>
              <a:t>大學生</a:t>
            </a:r>
            <a:r>
              <a:rPr lang="zh-TW" altLang="en-US" sz="2200" dirty="0" smtClean="0"/>
              <a:t>。」</a:t>
            </a:r>
            <a:endParaRPr lang="zh-TW" altLang="en-US" sz="2200" dirty="0"/>
          </a:p>
          <a:p>
            <a:pPr algn="just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854036" y="6262172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http://www.apa.org/pubs/journals/releases/bul-bul0000138.pdf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4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/>
              <a:t>心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85800"/>
            <a:ext cx="8915400" cy="5410200"/>
          </a:xfrm>
        </p:spPr>
        <p:txBody>
          <a:bodyPr/>
          <a:lstStyle/>
          <a:p>
            <a:r>
              <a:rPr lang="zh-TW" altLang="en-US" dirty="0"/>
              <a:t>武志紅</a:t>
            </a:r>
            <a:r>
              <a:rPr lang="en-US" altLang="zh-TW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zh-TW" altLang="en-US" dirty="0"/>
              <a:t>巨嬰國</a:t>
            </a:r>
            <a:r>
              <a:rPr lang="en-US" altLang="zh-TW" dirty="0">
                <a:latin typeface="SimHei" panose="02010609060101010101" pitchFamily="49" charset="-122"/>
                <a:ea typeface="SimHei" panose="02010609060101010101" pitchFamily="49" charset="-122"/>
              </a:rPr>
              <a:t>》(</a:t>
            </a:r>
            <a:r>
              <a:rPr lang="en-US" altLang="zh-TW" dirty="0"/>
              <a:t>2016)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愛</a:t>
            </a:r>
            <a:endParaRPr lang="en-US" altLang="zh-TW" dirty="0" smtClean="0"/>
          </a:p>
          <a:p>
            <a:pPr lvl="1"/>
            <a:r>
              <a:rPr lang="zh-TW" altLang="en-US" strike="sngStrike" dirty="0" smtClean="0"/>
              <a:t>擺</a:t>
            </a:r>
            <a:r>
              <a:rPr lang="zh-TW" altLang="en-US" strike="sngStrike" dirty="0"/>
              <a:t>布</a:t>
            </a:r>
            <a:r>
              <a:rPr lang="zh-TW" altLang="en-US" strike="sngStrike" dirty="0" smtClean="0"/>
              <a:t>與控制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理解與接納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理治上認知的自由主義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3. </a:t>
            </a:r>
            <a:r>
              <a:rPr lang="zh-TW" altLang="en-US" dirty="0" smtClean="0">
                <a:solidFill>
                  <a:srgbClr val="0000FF"/>
                </a:solidFill>
              </a:rPr>
              <a:t>覺知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教育很大一部分是覺知與省思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TW" altLang="en-US" dirty="0"/>
              <a:t>精神病院裡</a:t>
            </a:r>
            <a:r>
              <a:rPr lang="zh-TW" altLang="en-US" dirty="0" smtClean="0"/>
              <a:t>的好多個</a:t>
            </a:r>
            <a:r>
              <a:rPr lang="zh-TW" altLang="en-US" dirty="0"/>
              <a:t>耶穌</a:t>
            </a:r>
            <a:endParaRPr lang="en-US" altLang="zh-TW" dirty="0"/>
          </a:p>
          <a:p>
            <a:pPr lvl="2"/>
            <a:r>
              <a:rPr lang="zh-TW" altLang="en-US" dirty="0" smtClean="0"/>
              <a:t>一個人當法官、讓另外兩個耶穌辯論自己是耶穌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自覺很蠢</a:t>
            </a:r>
            <a:endParaRPr lang="en-US" altLang="zh-TW" dirty="0"/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團隊不好管、讓他當老闆、一旦變老闆、一切變好管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 smtClean="0"/>
              <a:t>怒氣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慢一拍再說話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/>
              <a:t>寫完信把它</a:t>
            </a:r>
            <a:r>
              <a:rPr lang="zh-TW" altLang="en-US" dirty="0" smtClean="0"/>
              <a:t>撕掉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王陽明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心學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心即理</a:t>
            </a:r>
            <a:r>
              <a:rPr lang="zh-TW" altLang="en-US" dirty="0"/>
              <a:t>，知行合一，致良知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陽明</a:t>
            </a:r>
            <a:r>
              <a:rPr lang="zh-TW" altLang="en-US" dirty="0"/>
              <a:t>與弟子講學至</a:t>
            </a:r>
            <a:r>
              <a:rPr lang="zh-TW" altLang="en-US" dirty="0" smtClean="0"/>
              <a:t>深夜，盜賊闖入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行動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巨嬰只活在自己腦袋的牢籠當中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但人生中只要一踏出與他人協作，就會犯錯，面對不完美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A0C9-B9A7-476D-937D-D39AF8FB51D3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2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3946</Words>
  <Application>Microsoft Office PowerPoint</Application>
  <PresentationFormat>A4 紙張 (210x297 公釐)</PresentationFormat>
  <Paragraphs>490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SimHei</vt:lpstr>
      <vt:lpstr>新細明體</vt:lpstr>
      <vt:lpstr>標楷體</vt:lpstr>
      <vt:lpstr>Arial</vt:lpstr>
      <vt:lpstr>Calibri</vt:lpstr>
      <vt:lpstr>Cambria Math</vt:lpstr>
      <vt:lpstr>Monotype Corsiva</vt:lpstr>
      <vt:lpstr>Wingdings</vt:lpstr>
      <vt:lpstr>Office Theme</vt:lpstr>
      <vt:lpstr> 大GM  成功者的邏輯再探</vt:lpstr>
      <vt:lpstr>參考文獻</vt:lpstr>
      <vt:lpstr>成功者的邏輯初探，具體作法…</vt:lpstr>
      <vt:lpstr>只要努力就會成功???</vt:lpstr>
      <vt:lpstr>今天跟大家討論的是….</vt:lpstr>
      <vt:lpstr>“心”</vt:lpstr>
      <vt:lpstr>“心”</vt:lpstr>
      <vt:lpstr>“心”</vt:lpstr>
      <vt:lpstr>“心”</vt:lpstr>
      <vt:lpstr>PowerPoint 簡報</vt:lpstr>
      <vt:lpstr>“知”</vt:lpstr>
      <vt:lpstr>小創新、大成功</vt:lpstr>
      <vt:lpstr>經濟學的視角..</vt:lpstr>
      <vt:lpstr>有效學習方法- 刻意練習</vt:lpstr>
      <vt:lpstr>有效學習方法- 刻意練習</vt:lpstr>
      <vt:lpstr>有效學習方法- 練習</vt:lpstr>
      <vt:lpstr>有效學習方法- 練習</vt:lpstr>
      <vt:lpstr>有效學習方法- 練習</vt:lpstr>
      <vt:lpstr>有效學習方法- 刻意</vt:lpstr>
      <vt:lpstr>有效學習方法- 刻意</vt:lpstr>
      <vt:lpstr>有效學習方法- 刻意</vt:lpstr>
      <vt:lpstr>有效學習方法- 刻意</vt:lpstr>
      <vt:lpstr>有效學習方法- 刻意</vt:lpstr>
      <vt:lpstr>有效學習方法- 刻意練習</vt:lpstr>
      <vt:lpstr>洞察力與專業</vt:lpstr>
      <vt:lpstr>有效學習方法- 刻意練習</vt:lpstr>
      <vt:lpstr>“力”</vt:lpstr>
      <vt:lpstr>力- 案例</vt:lpstr>
      <vt:lpstr>力- 案例</vt:lpstr>
      <vt:lpstr>力- 案例</vt:lpstr>
      <vt:lpstr>力</vt:lpstr>
      <vt:lpstr>心、知、力</vt:lpstr>
      <vt:lpstr>心、知、力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POLab_Big_Forum</dc:title>
  <dc:creator>Prof CYLee</dc:creator>
  <cp:lastModifiedBy>CYLee</cp:lastModifiedBy>
  <cp:revision>1555</cp:revision>
  <cp:lastPrinted>2015-07-06T04:18:18Z</cp:lastPrinted>
  <dcterms:created xsi:type="dcterms:W3CDTF">2006-08-16T00:00:00Z</dcterms:created>
  <dcterms:modified xsi:type="dcterms:W3CDTF">2018-07-21T05:09:17Z</dcterms:modified>
</cp:coreProperties>
</file>