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74" r:id="rId3"/>
    <p:sldId id="284" r:id="rId4"/>
    <p:sldId id="285" r:id="rId5"/>
    <p:sldId id="286" r:id="rId6"/>
    <p:sldId id="279" r:id="rId7"/>
    <p:sldId id="287" r:id="rId8"/>
    <p:sldId id="288" r:id="rId9"/>
    <p:sldId id="258" r:id="rId10"/>
    <p:sldId id="260" r:id="rId11"/>
    <p:sldId id="278" r:id="rId12"/>
    <p:sldId id="28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597891aa@gmail.com" initials="5" lastIdx="1" clrIdx="0">
    <p:extLst>
      <p:ext uri="{19B8F6BF-5375-455C-9EA6-DF929625EA0E}">
        <p15:presenceInfo xmlns:p15="http://schemas.microsoft.com/office/powerpoint/2012/main" userId="2c73ac80e352df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84426" autoAdjust="0"/>
  </p:normalViewPr>
  <p:slideViewPr>
    <p:cSldViewPr snapToGrid="0">
      <p:cViewPr varScale="1">
        <p:scale>
          <a:sx n="96" d="100"/>
          <a:sy n="96" d="100"/>
        </p:scale>
        <p:origin x="10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Malgun Gothic Semilight" panose="020B0502040204020203"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Malgun Gothic Semilight" panose="020B0502040204020203" pitchFamily="34" charset="-120"/>
              </a:defRPr>
            </a:lvl1pPr>
          </a:lstStyle>
          <a:p>
            <a:fld id="{25A2380C-9A24-4F9C-BB6A-6431173291E4}" type="datetimeFigureOut">
              <a:rPr lang="zh-TW" altLang="en-US" smtClean="0"/>
              <a:pPr/>
              <a:t>2024/8/11</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Malgun Gothic Semilight" panose="020B0502040204020203"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Malgun Gothic Semilight" panose="020B0502040204020203" pitchFamily="34" charset="-120"/>
              </a:defRPr>
            </a:lvl1pPr>
          </a:lstStyle>
          <a:p>
            <a:fld id="{E8668688-9A4C-460E-B180-D4C3B2DB667A}" type="slidenum">
              <a:rPr lang="zh-TW" altLang="en-US" smtClean="0"/>
              <a:pPr/>
              <a:t>‹#›</a:t>
            </a:fld>
            <a:endParaRPr lang="zh-TW" altLang="en-US" dirty="0"/>
          </a:p>
        </p:txBody>
      </p:sp>
    </p:spTree>
    <p:extLst>
      <p:ext uri="{BB962C8B-B14F-4D97-AF65-F5344CB8AC3E}">
        <p14:creationId xmlns:p14="http://schemas.microsoft.com/office/powerpoint/2010/main" val="937651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algun Gothic Semilight" panose="020B0502040204020203" pitchFamily="34" charset="-120"/>
        <a:cs typeface="+mn-cs"/>
      </a:defRPr>
    </a:lvl1pPr>
    <a:lvl2pPr marL="457200" algn="l" defTabSz="914400" rtl="0" eaLnBrk="1" latinLnBrk="0" hangingPunct="1">
      <a:defRPr sz="1200" kern="1200">
        <a:solidFill>
          <a:schemeClr val="tx1"/>
        </a:solidFill>
        <a:latin typeface="+mn-lt"/>
        <a:ea typeface="Malgun Gothic Semilight" panose="020B0502040204020203" pitchFamily="34" charset="-120"/>
        <a:cs typeface="+mn-cs"/>
      </a:defRPr>
    </a:lvl2pPr>
    <a:lvl3pPr marL="914400" algn="l" defTabSz="914400" rtl="0" eaLnBrk="1" latinLnBrk="0" hangingPunct="1">
      <a:defRPr sz="1200" kern="1200">
        <a:solidFill>
          <a:schemeClr val="tx1"/>
        </a:solidFill>
        <a:latin typeface="+mn-lt"/>
        <a:ea typeface="Malgun Gothic Semilight" panose="020B0502040204020203" pitchFamily="34" charset="-120"/>
        <a:cs typeface="+mn-cs"/>
      </a:defRPr>
    </a:lvl3pPr>
    <a:lvl4pPr marL="1371600" algn="l" defTabSz="914400" rtl="0" eaLnBrk="1" latinLnBrk="0" hangingPunct="1">
      <a:defRPr sz="1200" kern="1200">
        <a:solidFill>
          <a:schemeClr val="tx1"/>
        </a:solidFill>
        <a:latin typeface="+mn-lt"/>
        <a:ea typeface="Malgun Gothic Semilight" panose="020B0502040204020203" pitchFamily="34" charset="-120"/>
        <a:cs typeface="+mn-cs"/>
      </a:defRPr>
    </a:lvl4pPr>
    <a:lvl5pPr marL="1828800" algn="l" defTabSz="914400" rtl="0" eaLnBrk="1" latinLnBrk="0" hangingPunct="1">
      <a:defRPr sz="1200" kern="1200">
        <a:solidFill>
          <a:schemeClr val="tx1"/>
        </a:solidFill>
        <a:latin typeface="+mn-lt"/>
        <a:ea typeface="Malgun Gothic Semilight" panose="020B0502040204020203"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Font typeface="+mj-lt"/>
              <a:buAutoNum type="arabicPeriod"/>
            </a:pPr>
            <a:r>
              <a:rPr lang="en-US" altLang="zh-TW" b="1" dirty="0"/>
              <a:t>F^(x)\hat{F}(x)F^(x)</a:t>
            </a:r>
            <a:r>
              <a:rPr lang="en-US" altLang="zh-TW" dirty="0"/>
              <a:t>: </a:t>
            </a:r>
            <a:r>
              <a:rPr lang="zh-TW" altLang="en-US" dirty="0"/>
              <a:t>這表示集成模型對輸入 </a:t>
            </a:r>
            <a:r>
              <a:rPr lang="en-US" altLang="zh-TW" dirty="0"/>
              <a:t>xxx </a:t>
            </a:r>
            <a:r>
              <a:rPr lang="zh-TW" altLang="en-US" dirty="0"/>
              <a:t>的最終預測結果。</a:t>
            </a:r>
          </a:p>
          <a:p>
            <a:pPr>
              <a:buFont typeface="+mj-lt"/>
              <a:buAutoNum type="arabicPeriod"/>
            </a:pPr>
            <a:r>
              <a:rPr lang="en-US" altLang="zh-TW" b="1" dirty="0"/>
              <a:t>mode\text{mode}mode</a:t>
            </a:r>
            <a:r>
              <a:rPr lang="en-US" altLang="zh-TW" dirty="0"/>
              <a:t>: </a:t>
            </a:r>
            <a:r>
              <a:rPr lang="zh-TW" altLang="en-US" dirty="0"/>
              <a:t>這是指模態函數，即返回其參數中最頻繁出現的類別。在集成學習的背景下，這意味著最終的預測結果是大多數單個模型所預測的類別。</a:t>
            </a:r>
          </a:p>
          <a:p>
            <a:pPr>
              <a:buFont typeface="+mj-lt"/>
              <a:buAutoNum type="arabicPeriod"/>
            </a:pPr>
            <a:r>
              <a:rPr lang="en-US" altLang="zh-TW" b="1" dirty="0" err="1"/>
              <a:t>f^i</a:t>
            </a:r>
            <a:r>
              <a:rPr lang="en-US" altLang="zh-TW" b="1" dirty="0"/>
              <a:t>(x)\hat{f}_</a:t>
            </a:r>
            <a:r>
              <a:rPr lang="en-US" altLang="zh-TW" b="1" dirty="0" err="1"/>
              <a:t>i</a:t>
            </a:r>
            <a:r>
              <a:rPr lang="en-US" altLang="zh-TW" b="1" dirty="0"/>
              <a:t>(x)f^​</a:t>
            </a:r>
            <a:r>
              <a:rPr lang="en-US" altLang="zh-TW" b="1" dirty="0" err="1"/>
              <a:t>i</a:t>
            </a:r>
            <a:r>
              <a:rPr lang="en-US" altLang="zh-TW" b="1" dirty="0"/>
              <a:t>​(x)</a:t>
            </a:r>
            <a:r>
              <a:rPr lang="en-US" altLang="zh-TW" dirty="0"/>
              <a:t>: </a:t>
            </a:r>
            <a:r>
              <a:rPr lang="zh-TW" altLang="en-US" dirty="0"/>
              <a:t>這代表第 </a:t>
            </a:r>
            <a:r>
              <a:rPr lang="en-US" altLang="zh-TW" dirty="0"/>
              <a:t>iii </a:t>
            </a:r>
            <a:r>
              <a:rPr lang="zh-TW" altLang="en-US" dirty="0"/>
              <a:t>個基模型對輸入 </a:t>
            </a:r>
            <a:r>
              <a:rPr lang="en-US" altLang="zh-TW" dirty="0"/>
              <a:t>xxx </a:t>
            </a:r>
            <a:r>
              <a:rPr lang="zh-TW" altLang="en-US" dirty="0"/>
              <a:t>的預測結果，</a:t>
            </a:r>
            <a:r>
              <a:rPr lang="en-US" altLang="zh-TW" dirty="0"/>
              <a:t>iii </a:t>
            </a:r>
            <a:r>
              <a:rPr lang="zh-TW" altLang="en-US" dirty="0"/>
              <a:t>的範圍是從 </a:t>
            </a:r>
            <a:r>
              <a:rPr lang="en-US" altLang="zh-TW" dirty="0"/>
              <a:t>1 </a:t>
            </a:r>
            <a:r>
              <a:rPr lang="zh-TW" altLang="en-US" dirty="0"/>
              <a:t>到 </a:t>
            </a:r>
            <a:r>
              <a:rPr lang="en-US" altLang="zh-TW" dirty="0"/>
              <a:t>TTT</a:t>
            </a:r>
            <a:r>
              <a:rPr lang="zh-TW" altLang="en-US" dirty="0"/>
              <a:t>，其中 </a:t>
            </a:r>
            <a:r>
              <a:rPr lang="en-US" altLang="zh-TW" dirty="0"/>
              <a:t>TTT </a:t>
            </a:r>
            <a:r>
              <a:rPr lang="zh-TW" altLang="en-US" dirty="0"/>
              <a:t>是基模型的總數。</a:t>
            </a:r>
          </a:p>
          <a:p>
            <a:r>
              <a:rPr lang="zh-TW" altLang="en-US" b="1" dirty="0"/>
              <a:t>總結</a:t>
            </a:r>
          </a:p>
          <a:p>
            <a:r>
              <a:rPr lang="zh-TW" altLang="en-US" dirty="0"/>
              <a:t>這個公式表示，最終的預測結果是所有基模型預測結果中出現頻率最高的那個類別。這種方法通常用於分類問題中的集成方法。</a:t>
            </a:r>
          </a:p>
          <a:p>
            <a:endParaRPr lang="zh-TW" altLang="en-US" dirty="0"/>
          </a:p>
        </p:txBody>
      </p:sp>
      <p:sp>
        <p:nvSpPr>
          <p:cNvPr id="4" name="投影片編號版面配置區 3"/>
          <p:cNvSpPr>
            <a:spLocks noGrp="1"/>
          </p:cNvSpPr>
          <p:nvPr>
            <p:ph type="sldNum" sz="quarter" idx="5"/>
          </p:nvPr>
        </p:nvSpPr>
        <p:spPr/>
        <p:txBody>
          <a:bodyPr/>
          <a:lstStyle/>
          <a:p>
            <a:fld id="{E8668688-9A4C-460E-B180-D4C3B2DB667A}" type="slidenum">
              <a:rPr lang="zh-TW" altLang="en-US" smtClean="0"/>
              <a:t>9</a:t>
            </a:fld>
            <a:endParaRPr lang="zh-TW" altLang="en-US"/>
          </a:p>
        </p:txBody>
      </p:sp>
    </p:spTree>
    <p:extLst>
      <p:ext uri="{BB962C8B-B14F-4D97-AF65-F5344CB8AC3E}">
        <p14:creationId xmlns:p14="http://schemas.microsoft.com/office/powerpoint/2010/main" val="422549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這個公式表示的是基尼係數（</a:t>
            </a:r>
            <a:r>
              <a:rPr lang="en-US" altLang="zh-TW" dirty="0"/>
              <a:t>Gini Index</a:t>
            </a:r>
            <a:r>
              <a:rPr lang="zh-TW" altLang="en-US" dirty="0"/>
              <a:t>），它是決策樹算法中用來衡量節點純度的一種指標。基尼係數越小，表示節點越純。</a:t>
            </a:r>
          </a:p>
        </p:txBody>
      </p:sp>
      <p:sp>
        <p:nvSpPr>
          <p:cNvPr id="4" name="投影片編號版面配置區 3"/>
          <p:cNvSpPr>
            <a:spLocks noGrp="1"/>
          </p:cNvSpPr>
          <p:nvPr>
            <p:ph type="sldNum" sz="quarter" idx="5"/>
          </p:nvPr>
        </p:nvSpPr>
        <p:spPr/>
        <p:txBody>
          <a:bodyPr/>
          <a:lstStyle/>
          <a:p>
            <a:fld id="{E8668688-9A4C-460E-B180-D4C3B2DB667A}" type="slidenum">
              <a:rPr lang="zh-TW" altLang="en-US" smtClean="0"/>
              <a:t>11</a:t>
            </a:fld>
            <a:endParaRPr lang="zh-TW" altLang="en-US"/>
          </a:p>
        </p:txBody>
      </p:sp>
    </p:spTree>
    <p:extLst>
      <p:ext uri="{BB962C8B-B14F-4D97-AF65-F5344CB8AC3E}">
        <p14:creationId xmlns:p14="http://schemas.microsoft.com/office/powerpoint/2010/main" val="374278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194501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96471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E317CB7-091A-441A-9AB8-BFFF9AB656F6}"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284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1055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E317CB7-091A-441A-9AB8-BFFF9AB656F6}"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1088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254041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2127943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326802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1318526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293686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3644489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2603623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11389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58347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372159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EDCEE1C-EA14-4D3D-9FA0-23AC953E5839}" type="datetimeFigureOut">
              <a:rPr lang="zh-TW" altLang="en-US" smtClean="0"/>
              <a:t>2024/8/11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E317CB7-091A-441A-9AB8-BFFF9AB656F6}" type="slidenum">
              <a:rPr lang="zh-TW" altLang="en-US" smtClean="0"/>
              <a:t>‹#›</a:t>
            </a:fld>
            <a:endParaRPr lang="zh-TW" altLang="en-US"/>
          </a:p>
        </p:txBody>
      </p:sp>
    </p:spTree>
    <p:extLst>
      <p:ext uri="{BB962C8B-B14F-4D97-AF65-F5344CB8AC3E}">
        <p14:creationId xmlns:p14="http://schemas.microsoft.com/office/powerpoint/2010/main" val="2229140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ea typeface="標楷體" panose="03000509000000000000" pitchFamily="65" charset="-120"/>
              </a:defRPr>
            </a:lvl1pPr>
          </a:lstStyle>
          <a:p>
            <a:fld id="{9EDCEE1C-EA14-4D3D-9FA0-23AC953E5839}" type="datetimeFigureOut">
              <a:rPr lang="zh-TW" altLang="en-US" smtClean="0"/>
              <a:pPr/>
              <a:t>2024/8/11</a:t>
            </a:fld>
            <a:endParaRPr lang="zh-TW" alt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ea typeface="標楷體" panose="03000509000000000000" pitchFamily="65" charset="-120"/>
              </a:defRPr>
            </a:lvl1pPr>
          </a:lstStyle>
          <a:p>
            <a:endParaRPr lang="zh-TW" alt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ea typeface="標楷體" panose="03000509000000000000" pitchFamily="65" charset="-120"/>
              </a:defRPr>
            </a:lvl1pPr>
          </a:lstStyle>
          <a:p>
            <a:fld id="{CE317CB7-091A-441A-9AB8-BFFF9AB656F6}" type="slidenum">
              <a:rPr lang="zh-TW" altLang="en-US" smtClean="0"/>
              <a:pPr/>
              <a:t>‹#›</a:t>
            </a:fld>
            <a:endParaRPr lang="zh-TW" altLang="en-US" dirty="0"/>
          </a:p>
        </p:txBody>
      </p:sp>
    </p:spTree>
    <p:extLst>
      <p:ext uri="{BB962C8B-B14F-4D97-AF65-F5344CB8AC3E}">
        <p14:creationId xmlns:p14="http://schemas.microsoft.com/office/powerpoint/2010/main" val="3761784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標楷體" panose="03000509000000000000" pitchFamily="65" charset="-12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標楷體" panose="03000509000000000000" pitchFamily="65" charset="-12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標楷體" panose="03000509000000000000" pitchFamily="65" charset="-12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標楷體" panose="03000509000000000000" pitchFamily="65" charset="-12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標楷體" panose="03000509000000000000" pitchFamily="65" charset="-12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3D9743-4DF1-4F10-9386-B9473D9702F5}"/>
              </a:ext>
            </a:extLst>
          </p:cNvPr>
          <p:cNvSpPr>
            <a:spLocks noGrp="1"/>
          </p:cNvSpPr>
          <p:nvPr>
            <p:ph type="ctrTitle"/>
          </p:nvPr>
        </p:nvSpPr>
        <p:spPr>
          <a:xfrm>
            <a:off x="666365" y="1219472"/>
            <a:ext cx="9022212" cy="923330"/>
          </a:xfrm>
        </p:spPr>
        <p:txBody>
          <a:bodyPr>
            <a:spAutoFit/>
          </a:bodyPr>
          <a:lstStyle/>
          <a:p>
            <a:pPr algn="ctr"/>
            <a:r>
              <a:rPr lang="zh-TW" altLang="en-US" b="0" i="0" dirty="0">
                <a:solidFill>
                  <a:schemeClr val="tx1"/>
                </a:solidFill>
                <a:effectLst/>
                <a:latin typeface="標楷體" panose="03000509000000000000" pitchFamily="65" charset="-120"/>
                <a:ea typeface="標楷體" panose="03000509000000000000" pitchFamily="65" charset="-120"/>
              </a:rPr>
              <a:t>機器學習</a:t>
            </a:r>
            <a:r>
              <a:rPr lang="zh-TW" altLang="en-US" dirty="0">
                <a:solidFill>
                  <a:schemeClr val="tx1"/>
                </a:solidFill>
                <a:latin typeface="標楷體" panose="03000509000000000000" pitchFamily="65" charset="-120"/>
                <a:ea typeface="標楷體" panose="03000509000000000000" pitchFamily="65" charset="-120"/>
              </a:rPr>
              <a:t>連接</a:t>
            </a:r>
            <a:r>
              <a:rPr lang="en-US" altLang="zh-TW" b="0" i="0" dirty="0" err="1">
                <a:solidFill>
                  <a:schemeClr val="tx1"/>
                </a:solidFill>
                <a:effectLst/>
                <a:latin typeface="標楷體" panose="03000509000000000000" pitchFamily="65" charset="-120"/>
                <a:ea typeface="標楷體" panose="03000509000000000000" pitchFamily="65" charset="-120"/>
              </a:rPr>
              <a:t>gpt</a:t>
            </a:r>
            <a:r>
              <a:rPr lang="zh-TW" altLang="en-US" b="0" i="0" dirty="0">
                <a:solidFill>
                  <a:schemeClr val="tx1"/>
                </a:solidFill>
                <a:effectLst/>
                <a:latin typeface="標楷體" panose="03000509000000000000" pitchFamily="65" charset="-120"/>
                <a:ea typeface="標楷體" panose="03000509000000000000" pitchFamily="65" charset="-120"/>
              </a:rPr>
              <a:t>給健康建議</a:t>
            </a:r>
            <a:endParaRPr lang="zh-TW" altLang="en-US" dirty="0">
              <a:solidFill>
                <a:schemeClr val="tx1"/>
              </a:solidFill>
              <a:latin typeface="標楷體" panose="03000509000000000000" pitchFamily="65" charset="-120"/>
              <a:ea typeface="標楷體" panose="03000509000000000000" pitchFamily="65" charset="-120"/>
            </a:endParaRPr>
          </a:p>
        </p:txBody>
      </p:sp>
      <p:sp>
        <p:nvSpPr>
          <p:cNvPr id="3" name="副標題 2">
            <a:extLst>
              <a:ext uri="{FF2B5EF4-FFF2-40B4-BE49-F238E27FC236}">
                <a16:creationId xmlns:a16="http://schemas.microsoft.com/office/drawing/2014/main" id="{645BC64A-F255-467B-809F-3295425B0BB1}"/>
              </a:ext>
            </a:extLst>
          </p:cNvPr>
          <p:cNvSpPr>
            <a:spLocks noGrp="1"/>
          </p:cNvSpPr>
          <p:nvPr>
            <p:ph type="subTitle" idx="1"/>
          </p:nvPr>
        </p:nvSpPr>
        <p:spPr>
          <a:xfrm>
            <a:off x="1294003" y="3429000"/>
            <a:ext cx="7766936" cy="2073228"/>
          </a:xfrm>
        </p:spPr>
        <p:txBody>
          <a:bodyPr anchor="ctr" anchorCtr="0">
            <a:normAutofit/>
          </a:bodyPr>
          <a:lstStyle/>
          <a:p>
            <a:pPr algn="l"/>
            <a:r>
              <a:rPr lang="zh-TW" altLang="en-US" sz="3000" b="1" dirty="0">
                <a:solidFill>
                  <a:schemeClr val="tx1"/>
                </a:solidFill>
                <a:latin typeface="標楷體" panose="03000509000000000000" pitchFamily="65" charset="-120"/>
                <a:ea typeface="標楷體" panose="03000509000000000000" pitchFamily="65" charset="-120"/>
              </a:rPr>
              <a:t>組員</a:t>
            </a:r>
            <a:r>
              <a:rPr lang="en-US" altLang="zh-TW" sz="3000" b="1" dirty="0">
                <a:solidFill>
                  <a:schemeClr val="tx1"/>
                </a:solidFill>
                <a:latin typeface="標楷體" panose="03000509000000000000" pitchFamily="65" charset="-120"/>
                <a:ea typeface="標楷體" panose="03000509000000000000" pitchFamily="65" charset="-120"/>
              </a:rPr>
              <a:t>:</a:t>
            </a:r>
            <a:br>
              <a:rPr lang="en-US" altLang="zh-TW" sz="3000" b="1" dirty="0">
                <a:solidFill>
                  <a:schemeClr val="tx1"/>
                </a:solidFill>
                <a:latin typeface="標楷體" panose="03000509000000000000" pitchFamily="65" charset="-120"/>
                <a:ea typeface="標楷體" panose="03000509000000000000" pitchFamily="65" charset="-120"/>
              </a:rPr>
            </a:br>
            <a:r>
              <a:rPr lang="en-US" altLang="zh-TW" sz="3000" b="1" dirty="0">
                <a:solidFill>
                  <a:schemeClr val="tx1"/>
                </a:solidFill>
                <a:latin typeface="標楷體" panose="03000509000000000000" pitchFamily="65" charset="-120"/>
                <a:ea typeface="標楷體" panose="03000509000000000000" pitchFamily="65" charset="-120"/>
              </a:rPr>
              <a:t>B10902048</a:t>
            </a:r>
            <a:r>
              <a:rPr lang="zh-TW" altLang="en-US" sz="3000" b="1" dirty="0">
                <a:solidFill>
                  <a:schemeClr val="tx1"/>
                </a:solidFill>
                <a:latin typeface="標楷體" panose="03000509000000000000" pitchFamily="65" charset="-120"/>
                <a:ea typeface="標楷體" panose="03000509000000000000" pitchFamily="65" charset="-120"/>
              </a:rPr>
              <a:t> 林昀頡</a:t>
            </a:r>
            <a:br>
              <a:rPr lang="en-US" altLang="zh-TW" sz="3000" b="1" dirty="0">
                <a:solidFill>
                  <a:schemeClr val="tx1"/>
                </a:solidFill>
                <a:latin typeface="標楷體" panose="03000509000000000000" pitchFamily="65" charset="-120"/>
                <a:ea typeface="標楷體" panose="03000509000000000000" pitchFamily="65" charset="-120"/>
              </a:rPr>
            </a:br>
            <a:r>
              <a:rPr lang="en-US" altLang="zh-TW" sz="3000" b="1" dirty="0">
                <a:solidFill>
                  <a:schemeClr val="tx1"/>
                </a:solidFill>
                <a:latin typeface="標楷體" panose="03000509000000000000" pitchFamily="65" charset="-120"/>
                <a:ea typeface="標楷體" panose="03000509000000000000" pitchFamily="65" charset="-120"/>
              </a:rPr>
              <a:t>B10902063</a:t>
            </a:r>
            <a:r>
              <a:rPr lang="zh-TW" altLang="en-US" sz="3000" b="1" dirty="0">
                <a:solidFill>
                  <a:schemeClr val="tx1"/>
                </a:solidFill>
                <a:latin typeface="標楷體" panose="03000509000000000000" pitchFamily="65" charset="-120"/>
                <a:ea typeface="標楷體" panose="03000509000000000000" pitchFamily="65" charset="-120"/>
              </a:rPr>
              <a:t> 湯其原</a:t>
            </a:r>
            <a:br>
              <a:rPr lang="en-US" altLang="zh-TW" sz="3000" b="1" dirty="0">
                <a:solidFill>
                  <a:schemeClr val="tx1"/>
                </a:solidFill>
                <a:latin typeface="標楷體" panose="03000509000000000000" pitchFamily="65" charset="-120"/>
                <a:ea typeface="標楷體" panose="03000509000000000000" pitchFamily="65" charset="-120"/>
              </a:rPr>
            </a:br>
            <a:r>
              <a:rPr lang="en-US" altLang="zh-TW" sz="3000" b="1" dirty="0">
                <a:solidFill>
                  <a:schemeClr val="tx1"/>
                </a:solidFill>
                <a:latin typeface="標楷體" panose="03000509000000000000" pitchFamily="65" charset="-120"/>
                <a:ea typeface="標楷體" panose="03000509000000000000" pitchFamily="65" charset="-120"/>
              </a:rPr>
              <a:t>B10902065</a:t>
            </a:r>
            <a:r>
              <a:rPr lang="zh-TW" altLang="en-US" sz="3000" b="1" dirty="0">
                <a:solidFill>
                  <a:schemeClr val="tx1"/>
                </a:solidFill>
                <a:latin typeface="標楷體" panose="03000509000000000000" pitchFamily="65" charset="-120"/>
                <a:ea typeface="標楷體" panose="03000509000000000000" pitchFamily="65" charset="-120"/>
              </a:rPr>
              <a:t> 廖晨育</a:t>
            </a:r>
            <a:endParaRPr lang="en-US" altLang="zh-TW" sz="3000" b="1" dirty="0">
              <a:solidFill>
                <a:schemeClr val="tx1"/>
              </a:solidFill>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9F921FB1-5E82-4617-8497-C561943C9061}"/>
              </a:ext>
            </a:extLst>
          </p:cNvPr>
          <p:cNvSpPr txBox="1"/>
          <p:nvPr/>
        </p:nvSpPr>
        <p:spPr>
          <a:xfrm>
            <a:off x="5687627" y="3449951"/>
            <a:ext cx="2108269" cy="1015663"/>
          </a:xfrm>
          <a:prstGeom prst="rect">
            <a:avLst/>
          </a:prstGeom>
          <a:noFill/>
        </p:spPr>
        <p:txBody>
          <a:bodyPr wrap="none" rtlCol="0">
            <a:spAutoFit/>
          </a:bodyPr>
          <a:lstStyle/>
          <a:p>
            <a:r>
              <a:rPr lang="zh-TW" altLang="en-US" sz="3000" b="1" dirty="0">
                <a:latin typeface="標楷體" panose="03000509000000000000" pitchFamily="65" charset="-120"/>
                <a:ea typeface="標楷體" panose="03000509000000000000" pitchFamily="65" charset="-120"/>
              </a:rPr>
              <a:t>指導教授：</a:t>
            </a:r>
            <a:br>
              <a:rPr lang="en-US" altLang="zh-TW" sz="3000" b="1" dirty="0">
                <a:latin typeface="標楷體" panose="03000509000000000000" pitchFamily="65" charset="-120"/>
                <a:ea typeface="標楷體" panose="03000509000000000000" pitchFamily="65" charset="-120"/>
              </a:rPr>
            </a:br>
            <a:r>
              <a:rPr lang="zh-TW" altLang="en-US" sz="3000" b="1" dirty="0">
                <a:latin typeface="標楷體" panose="03000509000000000000" pitchFamily="65" charset="-120"/>
                <a:ea typeface="標楷體" panose="03000509000000000000" pitchFamily="65" charset="-120"/>
              </a:rPr>
              <a:t>黃雅軒</a:t>
            </a:r>
            <a:endParaRPr lang="zh-TW" altLang="en-US" sz="3000" b="1" dirty="0">
              <a:ea typeface="標楷體" panose="03000509000000000000" pitchFamily="65" charset="-120"/>
            </a:endParaRPr>
          </a:p>
        </p:txBody>
      </p:sp>
    </p:spTree>
    <p:extLst>
      <p:ext uri="{BB962C8B-B14F-4D97-AF65-F5344CB8AC3E}">
        <p14:creationId xmlns:p14="http://schemas.microsoft.com/office/powerpoint/2010/main" val="370505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290664-CF1B-48DD-93C0-835A7BBFC1E6}"/>
              </a:ext>
            </a:extLst>
          </p:cNvPr>
          <p:cNvSpPr>
            <a:spLocks noGrp="1"/>
          </p:cNvSpPr>
          <p:nvPr>
            <p:ph type="title"/>
          </p:nvPr>
        </p:nvSpPr>
        <p:spPr>
          <a:xfrm>
            <a:off x="360000" y="360000"/>
            <a:ext cx="8596668" cy="584775"/>
          </a:xfrm>
        </p:spPr>
        <p:txBody>
          <a:bodyPr>
            <a:spAutoFit/>
          </a:bodyPr>
          <a:lstStyle/>
          <a:p>
            <a:r>
              <a:rPr lang="zh-TW" altLang="en-US" sz="3200">
                <a:solidFill>
                  <a:schemeClr val="tx1"/>
                </a:solidFill>
                <a:latin typeface="標楷體" panose="03000509000000000000" pitchFamily="65" charset="-120"/>
                <a:ea typeface="標楷體" panose="03000509000000000000" pitchFamily="65" charset="-120"/>
              </a:rPr>
              <a:t>隨機森林樹狀圖流程圖</a:t>
            </a:r>
            <a:endParaRPr lang="zh-TW" altLang="en-US" sz="3200" dirty="0">
              <a:solidFill>
                <a:schemeClr val="tx1"/>
              </a:solidFill>
              <a:latin typeface="標楷體" panose="03000509000000000000" pitchFamily="65" charset="-120"/>
              <a:ea typeface="標楷體" panose="03000509000000000000" pitchFamily="65" charset="-120"/>
            </a:endParaRPr>
          </a:p>
        </p:txBody>
      </p:sp>
      <p:sp>
        <p:nvSpPr>
          <p:cNvPr id="5" name="流程圖: 程序 4">
            <a:extLst>
              <a:ext uri="{FF2B5EF4-FFF2-40B4-BE49-F238E27FC236}">
                <a16:creationId xmlns:a16="http://schemas.microsoft.com/office/drawing/2014/main" id="{1687CF7E-BCE6-4056-B0E9-F3731B92DF4E}"/>
              </a:ext>
            </a:extLst>
          </p:cNvPr>
          <p:cNvSpPr/>
          <p:nvPr/>
        </p:nvSpPr>
        <p:spPr>
          <a:xfrm>
            <a:off x="5168349" y="320438"/>
            <a:ext cx="2047459" cy="4472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隨機抽取部分樣本</a:t>
            </a:r>
            <a:r>
              <a:rPr lang="en-US" altLang="zh-TW" dirty="0">
                <a:solidFill>
                  <a:schemeClr val="tx1"/>
                </a:solidFill>
                <a:latin typeface="+mj-ea"/>
                <a:ea typeface="+mj-ea"/>
              </a:rPr>
              <a:t>(</a:t>
            </a:r>
            <a:r>
              <a:rPr lang="zh-TW" altLang="en-US" dirty="0">
                <a:solidFill>
                  <a:schemeClr val="tx1"/>
                </a:solidFill>
                <a:latin typeface="+mj-ea"/>
                <a:ea typeface="+mj-ea"/>
              </a:rPr>
              <a:t>有放回</a:t>
            </a:r>
            <a:r>
              <a:rPr lang="en-US" altLang="zh-TW" dirty="0">
                <a:solidFill>
                  <a:schemeClr val="tx1"/>
                </a:solidFill>
                <a:latin typeface="+mj-ea"/>
                <a:ea typeface="+mj-ea"/>
              </a:rPr>
              <a:t>)</a:t>
            </a:r>
            <a:endParaRPr lang="zh-TW" altLang="en-US" dirty="0">
              <a:solidFill>
                <a:schemeClr val="tx1"/>
              </a:solidFill>
              <a:latin typeface="+mj-ea"/>
              <a:ea typeface="+mj-ea"/>
            </a:endParaRPr>
          </a:p>
        </p:txBody>
      </p:sp>
      <p:sp>
        <p:nvSpPr>
          <p:cNvPr id="6" name="流程圖: 程序 5">
            <a:extLst>
              <a:ext uri="{FF2B5EF4-FFF2-40B4-BE49-F238E27FC236}">
                <a16:creationId xmlns:a16="http://schemas.microsoft.com/office/drawing/2014/main" id="{F7E1B528-1C8F-4CD4-AFB5-3D461BE38CA8}"/>
              </a:ext>
            </a:extLst>
          </p:cNvPr>
          <p:cNvSpPr/>
          <p:nvPr/>
        </p:nvSpPr>
        <p:spPr>
          <a:xfrm>
            <a:off x="5168346" y="1038947"/>
            <a:ext cx="2047459" cy="4472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隨機抽取部分特徵作為待選特徵</a:t>
            </a:r>
          </a:p>
        </p:txBody>
      </p:sp>
      <p:sp>
        <p:nvSpPr>
          <p:cNvPr id="7" name="流程圖: 程序 6">
            <a:extLst>
              <a:ext uri="{FF2B5EF4-FFF2-40B4-BE49-F238E27FC236}">
                <a16:creationId xmlns:a16="http://schemas.microsoft.com/office/drawing/2014/main" id="{1D085347-F2E7-4AFA-A6E2-81F33F8F72E2}"/>
              </a:ext>
            </a:extLst>
          </p:cNvPr>
          <p:cNvSpPr/>
          <p:nvPr/>
        </p:nvSpPr>
        <p:spPr>
          <a:xfrm>
            <a:off x="4616719" y="1709839"/>
            <a:ext cx="3150707" cy="5763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利用</a:t>
            </a:r>
            <a:r>
              <a:rPr lang="en-US" altLang="zh-TW" dirty="0">
                <a:solidFill>
                  <a:schemeClr val="tx1"/>
                </a:solidFill>
                <a:latin typeface="+mj-ea"/>
                <a:ea typeface="+mj-ea"/>
              </a:rPr>
              <a:t>Gini</a:t>
            </a:r>
            <a:r>
              <a:rPr lang="zh-TW" altLang="en-US" dirty="0">
                <a:solidFill>
                  <a:schemeClr val="tx1"/>
                </a:solidFill>
                <a:latin typeface="+mj-ea"/>
                <a:ea typeface="+mj-ea"/>
              </a:rPr>
              <a:t>指標在待選特徵中確定測試特徵</a:t>
            </a:r>
          </a:p>
        </p:txBody>
      </p:sp>
      <p:sp>
        <p:nvSpPr>
          <p:cNvPr id="8" name="流程圖: 程序 7">
            <a:extLst>
              <a:ext uri="{FF2B5EF4-FFF2-40B4-BE49-F238E27FC236}">
                <a16:creationId xmlns:a16="http://schemas.microsoft.com/office/drawing/2014/main" id="{0A11E0FC-A4BE-4FCF-9DBF-EDA4AED9C544}"/>
              </a:ext>
            </a:extLst>
          </p:cNvPr>
          <p:cNvSpPr/>
          <p:nvPr/>
        </p:nvSpPr>
        <p:spPr>
          <a:xfrm>
            <a:off x="5619816" y="2498063"/>
            <a:ext cx="1144516" cy="4472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產生節點</a:t>
            </a:r>
          </a:p>
        </p:txBody>
      </p:sp>
      <p:sp>
        <p:nvSpPr>
          <p:cNvPr id="9" name="流程圖: 程序 8">
            <a:extLst>
              <a:ext uri="{FF2B5EF4-FFF2-40B4-BE49-F238E27FC236}">
                <a16:creationId xmlns:a16="http://schemas.microsoft.com/office/drawing/2014/main" id="{BF97F996-560E-4F60-A7EF-2A3D4FB0AC6B}"/>
              </a:ext>
            </a:extLst>
          </p:cNvPr>
          <p:cNvSpPr/>
          <p:nvPr/>
        </p:nvSpPr>
        <p:spPr>
          <a:xfrm>
            <a:off x="5168343" y="6291469"/>
            <a:ext cx="2047461" cy="4472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生成隨機森林</a:t>
            </a:r>
          </a:p>
        </p:txBody>
      </p:sp>
      <p:sp>
        <p:nvSpPr>
          <p:cNvPr id="10" name="流程圖: 程序 9">
            <a:extLst>
              <a:ext uri="{FF2B5EF4-FFF2-40B4-BE49-F238E27FC236}">
                <a16:creationId xmlns:a16="http://schemas.microsoft.com/office/drawing/2014/main" id="{05751547-54CB-4011-8921-7E686E3F81C8}"/>
              </a:ext>
            </a:extLst>
          </p:cNvPr>
          <p:cNvSpPr/>
          <p:nvPr/>
        </p:nvSpPr>
        <p:spPr>
          <a:xfrm>
            <a:off x="1880157" y="3301639"/>
            <a:ext cx="1182757" cy="4472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進行分支</a:t>
            </a:r>
          </a:p>
        </p:txBody>
      </p:sp>
      <p:sp>
        <p:nvSpPr>
          <p:cNvPr id="12" name="流程圖: 程序 11">
            <a:extLst>
              <a:ext uri="{FF2B5EF4-FFF2-40B4-BE49-F238E27FC236}">
                <a16:creationId xmlns:a16="http://schemas.microsoft.com/office/drawing/2014/main" id="{F4E763AE-620C-4DF2-B250-24B94C5BD63A}"/>
              </a:ext>
            </a:extLst>
          </p:cNvPr>
          <p:cNvSpPr/>
          <p:nvPr/>
        </p:nvSpPr>
        <p:spPr>
          <a:xfrm>
            <a:off x="5168343" y="4828658"/>
            <a:ext cx="2047461" cy="4472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儲存決策樹</a:t>
            </a:r>
          </a:p>
        </p:txBody>
      </p:sp>
      <p:sp>
        <p:nvSpPr>
          <p:cNvPr id="13" name="流程圖: 決策 12">
            <a:extLst>
              <a:ext uri="{FF2B5EF4-FFF2-40B4-BE49-F238E27FC236}">
                <a16:creationId xmlns:a16="http://schemas.microsoft.com/office/drawing/2014/main" id="{C5B4870A-957E-4DF5-932A-78F337E7D57C}"/>
              </a:ext>
            </a:extLst>
          </p:cNvPr>
          <p:cNvSpPr/>
          <p:nvPr/>
        </p:nvSpPr>
        <p:spPr>
          <a:xfrm>
            <a:off x="3841468" y="4051764"/>
            <a:ext cx="4701211"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是否決策樹停止生長</a:t>
            </a:r>
          </a:p>
        </p:txBody>
      </p:sp>
      <p:sp>
        <p:nvSpPr>
          <p:cNvPr id="14" name="流程圖: 決策 13">
            <a:extLst>
              <a:ext uri="{FF2B5EF4-FFF2-40B4-BE49-F238E27FC236}">
                <a16:creationId xmlns:a16="http://schemas.microsoft.com/office/drawing/2014/main" id="{4AEF63B2-5A9C-4F5C-A07A-FD7CD15F5677}"/>
              </a:ext>
            </a:extLst>
          </p:cNvPr>
          <p:cNvSpPr/>
          <p:nvPr/>
        </p:nvSpPr>
        <p:spPr>
          <a:xfrm>
            <a:off x="3646829" y="5567222"/>
            <a:ext cx="5090488"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是否決策樹木達到要求</a:t>
            </a:r>
          </a:p>
        </p:txBody>
      </p:sp>
      <p:sp>
        <p:nvSpPr>
          <p:cNvPr id="15" name="流程圖: 決策 14">
            <a:extLst>
              <a:ext uri="{FF2B5EF4-FFF2-40B4-BE49-F238E27FC236}">
                <a16:creationId xmlns:a16="http://schemas.microsoft.com/office/drawing/2014/main" id="{5E235773-1310-4619-9622-84C24D2F4FFD}"/>
              </a:ext>
            </a:extLst>
          </p:cNvPr>
          <p:cNvSpPr/>
          <p:nvPr/>
        </p:nvSpPr>
        <p:spPr>
          <a:xfrm>
            <a:off x="3841468" y="3301639"/>
            <a:ext cx="4701211"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是否可以成為葉節點</a:t>
            </a:r>
          </a:p>
        </p:txBody>
      </p:sp>
      <p:sp>
        <p:nvSpPr>
          <p:cNvPr id="19" name="內容版面配置區 2">
            <a:extLst>
              <a:ext uri="{FF2B5EF4-FFF2-40B4-BE49-F238E27FC236}">
                <a16:creationId xmlns:a16="http://schemas.microsoft.com/office/drawing/2014/main" id="{5DA15342-C3E4-4C7D-9939-2BE70C3279DD}"/>
              </a:ext>
            </a:extLst>
          </p:cNvPr>
          <p:cNvSpPr>
            <a:spLocks noGrp="1"/>
          </p:cNvSpPr>
          <p:nvPr>
            <p:ph idx="1"/>
          </p:nvPr>
        </p:nvSpPr>
        <p:spPr>
          <a:xfrm>
            <a:off x="360000" y="4868219"/>
            <a:ext cx="6378730" cy="1826141"/>
          </a:xfrm>
        </p:spPr>
        <p:txBody>
          <a:bodyPr wrap="square">
            <a:spAutoFit/>
          </a:bodyPr>
          <a:lstStyle/>
          <a:p>
            <a:r>
              <a:rPr lang="zh-TW" altLang="en-US" sz="2400" dirty="0">
                <a:solidFill>
                  <a:schemeClr val="tx1"/>
                </a:solidFill>
                <a:latin typeface="標楷體" panose="03000509000000000000" pitchFamily="65" charset="-120"/>
              </a:rPr>
              <a:t>從樣本以及特徵</a:t>
            </a:r>
            <a:br>
              <a:rPr lang="en-US" altLang="zh-TW" sz="2400" dirty="0">
                <a:solidFill>
                  <a:schemeClr val="tx1"/>
                </a:solidFill>
                <a:latin typeface="標楷體" panose="03000509000000000000" pitchFamily="65" charset="-120"/>
              </a:rPr>
            </a:br>
            <a:r>
              <a:rPr lang="zh-TW" altLang="en-US" sz="2400" dirty="0">
                <a:solidFill>
                  <a:schemeClr val="tx1"/>
                </a:solidFill>
                <a:latin typeface="標楷體" panose="03000509000000000000" pitchFamily="65" charset="-120"/>
              </a:rPr>
              <a:t>隨機抽取建構成一個決策樹</a:t>
            </a:r>
            <a:endParaRPr lang="en-US" altLang="zh-TW" sz="2400" dirty="0">
              <a:solidFill>
                <a:schemeClr val="tx1"/>
              </a:solidFill>
              <a:latin typeface="標楷體" panose="03000509000000000000" pitchFamily="65" charset="-120"/>
            </a:endParaRPr>
          </a:p>
          <a:p>
            <a:r>
              <a:rPr lang="zh-TW" altLang="en-US" sz="2400" dirty="0">
                <a:solidFill>
                  <a:schemeClr val="tx1"/>
                </a:solidFill>
                <a:latin typeface="標楷體" panose="03000509000000000000" pitchFamily="65" charset="-120"/>
              </a:rPr>
              <a:t>取後放回</a:t>
            </a:r>
            <a:endParaRPr lang="en-US" altLang="zh-TW" sz="2400" dirty="0">
              <a:solidFill>
                <a:schemeClr val="tx1"/>
              </a:solidFill>
              <a:latin typeface="標楷體" panose="03000509000000000000" pitchFamily="65" charset="-120"/>
            </a:endParaRPr>
          </a:p>
          <a:p>
            <a:r>
              <a:rPr lang="zh-TW" altLang="en-US" sz="2400" dirty="0">
                <a:solidFill>
                  <a:schemeClr val="tx1"/>
                </a:solidFill>
                <a:latin typeface="標楷體" panose="03000509000000000000" pitchFamily="65" charset="-120"/>
              </a:rPr>
              <a:t>重複此動作</a:t>
            </a:r>
            <a:endParaRPr lang="en-US" altLang="zh-TW" sz="2400" dirty="0">
              <a:solidFill>
                <a:schemeClr val="tx1"/>
              </a:solidFill>
              <a:latin typeface="標楷體" panose="03000509000000000000" pitchFamily="65" charset="-120"/>
            </a:endParaRPr>
          </a:p>
        </p:txBody>
      </p:sp>
      <p:sp>
        <p:nvSpPr>
          <p:cNvPr id="20" name="流程圖: 程序 19">
            <a:extLst>
              <a:ext uri="{FF2B5EF4-FFF2-40B4-BE49-F238E27FC236}">
                <a16:creationId xmlns:a16="http://schemas.microsoft.com/office/drawing/2014/main" id="{AD126CB6-C80B-452D-A433-2F2A374B8DDF}"/>
              </a:ext>
            </a:extLst>
          </p:cNvPr>
          <p:cNvSpPr/>
          <p:nvPr/>
        </p:nvSpPr>
        <p:spPr>
          <a:xfrm>
            <a:off x="1880157" y="4066929"/>
            <a:ext cx="1182757" cy="44726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進行分支</a:t>
            </a:r>
          </a:p>
        </p:txBody>
      </p:sp>
      <p:cxnSp>
        <p:nvCxnSpPr>
          <p:cNvPr id="22" name="直線單箭頭接點 21">
            <a:extLst>
              <a:ext uri="{FF2B5EF4-FFF2-40B4-BE49-F238E27FC236}">
                <a16:creationId xmlns:a16="http://schemas.microsoft.com/office/drawing/2014/main" id="{E6B774A8-5A04-4E1B-80C0-1D0D33D39088}"/>
              </a:ext>
            </a:extLst>
          </p:cNvPr>
          <p:cNvCxnSpPr>
            <a:stCxn id="5" idx="2"/>
            <a:endCxn id="6" idx="0"/>
          </p:cNvCxnSpPr>
          <p:nvPr/>
        </p:nvCxnSpPr>
        <p:spPr>
          <a:xfrm flipH="1">
            <a:off x="6192076" y="767699"/>
            <a:ext cx="3" cy="271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單箭頭接點 23">
            <a:extLst>
              <a:ext uri="{FF2B5EF4-FFF2-40B4-BE49-F238E27FC236}">
                <a16:creationId xmlns:a16="http://schemas.microsoft.com/office/drawing/2014/main" id="{802C2C48-0BB9-4579-AB2C-1ED312FD563A}"/>
              </a:ext>
            </a:extLst>
          </p:cNvPr>
          <p:cNvCxnSpPr>
            <a:cxnSpLocks/>
            <a:stCxn id="6" idx="2"/>
            <a:endCxn id="7" idx="0"/>
          </p:cNvCxnSpPr>
          <p:nvPr/>
        </p:nvCxnSpPr>
        <p:spPr>
          <a:xfrm flipH="1">
            <a:off x="6192073" y="1486208"/>
            <a:ext cx="3" cy="223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a:extLst>
              <a:ext uri="{FF2B5EF4-FFF2-40B4-BE49-F238E27FC236}">
                <a16:creationId xmlns:a16="http://schemas.microsoft.com/office/drawing/2014/main" id="{EDE54D0B-B5E6-4FC4-8161-101A9A752237}"/>
              </a:ext>
            </a:extLst>
          </p:cNvPr>
          <p:cNvCxnSpPr>
            <a:cxnSpLocks/>
            <a:stCxn id="7" idx="2"/>
            <a:endCxn id="8" idx="0"/>
          </p:cNvCxnSpPr>
          <p:nvPr/>
        </p:nvCxnSpPr>
        <p:spPr>
          <a:xfrm>
            <a:off x="6192073" y="2286237"/>
            <a:ext cx="1" cy="211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單箭頭接點 27">
            <a:extLst>
              <a:ext uri="{FF2B5EF4-FFF2-40B4-BE49-F238E27FC236}">
                <a16:creationId xmlns:a16="http://schemas.microsoft.com/office/drawing/2014/main" id="{ACA23ED9-0B91-4EE9-AD8D-7082F3B6673A}"/>
              </a:ext>
            </a:extLst>
          </p:cNvPr>
          <p:cNvCxnSpPr>
            <a:stCxn id="8" idx="2"/>
            <a:endCxn id="15" idx="0"/>
          </p:cNvCxnSpPr>
          <p:nvPr/>
        </p:nvCxnSpPr>
        <p:spPr>
          <a:xfrm>
            <a:off x="6192074" y="2945324"/>
            <a:ext cx="0" cy="356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單箭頭接點 29">
            <a:extLst>
              <a:ext uri="{FF2B5EF4-FFF2-40B4-BE49-F238E27FC236}">
                <a16:creationId xmlns:a16="http://schemas.microsoft.com/office/drawing/2014/main" id="{D94F09F7-42A0-4B18-8B51-05DC6F563BBE}"/>
              </a:ext>
            </a:extLst>
          </p:cNvPr>
          <p:cNvCxnSpPr>
            <a:stCxn id="15" idx="2"/>
            <a:endCxn id="13" idx="0"/>
          </p:cNvCxnSpPr>
          <p:nvPr/>
        </p:nvCxnSpPr>
        <p:spPr>
          <a:xfrm>
            <a:off x="6192074" y="3758839"/>
            <a:ext cx="0" cy="292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a:extLst>
              <a:ext uri="{FF2B5EF4-FFF2-40B4-BE49-F238E27FC236}">
                <a16:creationId xmlns:a16="http://schemas.microsoft.com/office/drawing/2014/main" id="{C8D6BDCB-0445-4A39-AA22-DE82DA3B17E5}"/>
              </a:ext>
            </a:extLst>
          </p:cNvPr>
          <p:cNvCxnSpPr>
            <a:stCxn id="13" idx="2"/>
            <a:endCxn id="12" idx="0"/>
          </p:cNvCxnSpPr>
          <p:nvPr/>
        </p:nvCxnSpPr>
        <p:spPr>
          <a:xfrm>
            <a:off x="6192074" y="4508964"/>
            <a:ext cx="0" cy="319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a:extLst>
              <a:ext uri="{FF2B5EF4-FFF2-40B4-BE49-F238E27FC236}">
                <a16:creationId xmlns:a16="http://schemas.microsoft.com/office/drawing/2014/main" id="{B9286D0C-70F4-4FB0-BD70-3AE189EA954B}"/>
              </a:ext>
            </a:extLst>
          </p:cNvPr>
          <p:cNvCxnSpPr>
            <a:stCxn id="12" idx="2"/>
            <a:endCxn id="14" idx="0"/>
          </p:cNvCxnSpPr>
          <p:nvPr/>
        </p:nvCxnSpPr>
        <p:spPr>
          <a:xfrm flipH="1">
            <a:off x="6192073" y="5275919"/>
            <a:ext cx="1" cy="291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a:extLst>
              <a:ext uri="{FF2B5EF4-FFF2-40B4-BE49-F238E27FC236}">
                <a16:creationId xmlns:a16="http://schemas.microsoft.com/office/drawing/2014/main" id="{EFB68D80-BBA2-44A3-9875-F550CE596E36}"/>
              </a:ext>
            </a:extLst>
          </p:cNvPr>
          <p:cNvCxnSpPr>
            <a:stCxn id="14" idx="2"/>
            <a:endCxn id="9" idx="0"/>
          </p:cNvCxnSpPr>
          <p:nvPr/>
        </p:nvCxnSpPr>
        <p:spPr>
          <a:xfrm>
            <a:off x="6192073" y="6024422"/>
            <a:ext cx="1" cy="267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線單箭頭接點 37">
            <a:extLst>
              <a:ext uri="{FF2B5EF4-FFF2-40B4-BE49-F238E27FC236}">
                <a16:creationId xmlns:a16="http://schemas.microsoft.com/office/drawing/2014/main" id="{D9DF6962-4888-43FE-B815-4872DA0D1694}"/>
              </a:ext>
            </a:extLst>
          </p:cNvPr>
          <p:cNvCxnSpPr>
            <a:stCxn id="13" idx="1"/>
            <a:endCxn id="20" idx="3"/>
          </p:cNvCxnSpPr>
          <p:nvPr/>
        </p:nvCxnSpPr>
        <p:spPr>
          <a:xfrm flipH="1">
            <a:off x="3062914" y="4280364"/>
            <a:ext cx="778554" cy="10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單箭頭接點 39">
            <a:extLst>
              <a:ext uri="{FF2B5EF4-FFF2-40B4-BE49-F238E27FC236}">
                <a16:creationId xmlns:a16="http://schemas.microsoft.com/office/drawing/2014/main" id="{838F0C6A-70D7-44AF-B448-C9C1593617CE}"/>
              </a:ext>
            </a:extLst>
          </p:cNvPr>
          <p:cNvCxnSpPr>
            <a:stCxn id="15" idx="1"/>
            <a:endCxn id="10" idx="3"/>
          </p:cNvCxnSpPr>
          <p:nvPr/>
        </p:nvCxnSpPr>
        <p:spPr>
          <a:xfrm flipH="1" flipV="1">
            <a:off x="3062914" y="3525270"/>
            <a:ext cx="778554" cy="4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接點: 肘形 41">
            <a:extLst>
              <a:ext uri="{FF2B5EF4-FFF2-40B4-BE49-F238E27FC236}">
                <a16:creationId xmlns:a16="http://schemas.microsoft.com/office/drawing/2014/main" id="{BCA8FA5C-2CDF-4866-BB99-F35C96F6CC98}"/>
              </a:ext>
            </a:extLst>
          </p:cNvPr>
          <p:cNvCxnSpPr>
            <a:stCxn id="10" idx="1"/>
            <a:endCxn id="6" idx="1"/>
          </p:cNvCxnSpPr>
          <p:nvPr/>
        </p:nvCxnSpPr>
        <p:spPr>
          <a:xfrm rot="10800000" flipH="1">
            <a:off x="1880156" y="1262578"/>
            <a:ext cx="3288189" cy="2262692"/>
          </a:xfrm>
          <a:prstGeom prst="bentConnector3">
            <a:avLst>
              <a:gd name="adj1" fmla="val -6952"/>
            </a:avLst>
          </a:prstGeom>
          <a:ln>
            <a:tailEnd type="triangle"/>
          </a:ln>
        </p:spPr>
        <p:style>
          <a:lnRef idx="1">
            <a:schemeClr val="dk1"/>
          </a:lnRef>
          <a:fillRef idx="0">
            <a:schemeClr val="dk1"/>
          </a:fillRef>
          <a:effectRef idx="0">
            <a:schemeClr val="dk1"/>
          </a:effectRef>
          <a:fontRef idx="minor">
            <a:schemeClr val="tx1"/>
          </a:fontRef>
        </p:style>
      </p:cxnSp>
      <p:cxnSp>
        <p:nvCxnSpPr>
          <p:cNvPr id="46" name="接點: 肘形 45">
            <a:extLst>
              <a:ext uri="{FF2B5EF4-FFF2-40B4-BE49-F238E27FC236}">
                <a16:creationId xmlns:a16="http://schemas.microsoft.com/office/drawing/2014/main" id="{1A6E71F6-4F9C-4E7A-A2E6-3E78C1627481}"/>
              </a:ext>
            </a:extLst>
          </p:cNvPr>
          <p:cNvCxnSpPr>
            <a:stCxn id="20" idx="1"/>
            <a:endCxn id="6" idx="1"/>
          </p:cNvCxnSpPr>
          <p:nvPr/>
        </p:nvCxnSpPr>
        <p:spPr>
          <a:xfrm rot="10800000" flipH="1">
            <a:off x="1880156" y="1262578"/>
            <a:ext cx="3288189" cy="3027982"/>
          </a:xfrm>
          <a:prstGeom prst="bentConnector3">
            <a:avLst>
              <a:gd name="adj1" fmla="val -6952"/>
            </a:avLst>
          </a:prstGeom>
          <a:ln>
            <a:tailEnd type="triangle"/>
          </a:ln>
        </p:spPr>
        <p:style>
          <a:lnRef idx="1">
            <a:schemeClr val="dk1"/>
          </a:lnRef>
          <a:fillRef idx="0">
            <a:schemeClr val="dk1"/>
          </a:fillRef>
          <a:effectRef idx="0">
            <a:schemeClr val="dk1"/>
          </a:effectRef>
          <a:fontRef idx="minor">
            <a:schemeClr val="tx1"/>
          </a:fontRef>
        </p:style>
      </p:cxnSp>
      <p:cxnSp>
        <p:nvCxnSpPr>
          <p:cNvPr id="48" name="接點: 肘形 47">
            <a:extLst>
              <a:ext uri="{FF2B5EF4-FFF2-40B4-BE49-F238E27FC236}">
                <a16:creationId xmlns:a16="http://schemas.microsoft.com/office/drawing/2014/main" id="{1C20378F-ACB8-48B8-A1CC-FB72C870D59C}"/>
              </a:ext>
            </a:extLst>
          </p:cNvPr>
          <p:cNvCxnSpPr>
            <a:stCxn id="14" idx="3"/>
            <a:endCxn id="5" idx="3"/>
          </p:cNvCxnSpPr>
          <p:nvPr/>
        </p:nvCxnSpPr>
        <p:spPr>
          <a:xfrm flipH="1" flipV="1">
            <a:off x="7215808" y="544069"/>
            <a:ext cx="1521509" cy="5251753"/>
          </a:xfrm>
          <a:prstGeom prst="bentConnector3">
            <a:avLst>
              <a:gd name="adj1" fmla="val -15025"/>
            </a:avLst>
          </a:prstGeom>
          <a:ln>
            <a:tailEnd type="triangle"/>
          </a:ln>
        </p:spPr>
        <p:style>
          <a:lnRef idx="1">
            <a:schemeClr val="dk1"/>
          </a:lnRef>
          <a:fillRef idx="0">
            <a:schemeClr val="dk1"/>
          </a:fillRef>
          <a:effectRef idx="0">
            <a:schemeClr val="dk1"/>
          </a:effectRef>
          <a:fontRef idx="minor">
            <a:schemeClr val="tx1"/>
          </a:fontRef>
        </p:style>
      </p:cxnSp>
      <p:sp>
        <p:nvSpPr>
          <p:cNvPr id="49" name="文字方塊 48">
            <a:extLst>
              <a:ext uri="{FF2B5EF4-FFF2-40B4-BE49-F238E27FC236}">
                <a16:creationId xmlns:a16="http://schemas.microsoft.com/office/drawing/2014/main" id="{8ECA76F4-45AC-4E9E-A566-9297AD01825B}"/>
              </a:ext>
            </a:extLst>
          </p:cNvPr>
          <p:cNvSpPr txBox="1"/>
          <p:nvPr/>
        </p:nvSpPr>
        <p:spPr>
          <a:xfrm>
            <a:off x="3208352" y="3155937"/>
            <a:ext cx="633116" cy="369332"/>
          </a:xfrm>
          <a:prstGeom prst="rect">
            <a:avLst/>
          </a:prstGeom>
          <a:noFill/>
        </p:spPr>
        <p:txBody>
          <a:bodyPr wrap="square" rtlCol="0">
            <a:spAutoFit/>
          </a:bodyPr>
          <a:lstStyle/>
          <a:p>
            <a:r>
              <a:rPr lang="zh-TW" altLang="en-US" dirty="0"/>
              <a:t>否</a:t>
            </a:r>
          </a:p>
        </p:txBody>
      </p:sp>
      <p:sp>
        <p:nvSpPr>
          <p:cNvPr id="50" name="文字方塊 49">
            <a:extLst>
              <a:ext uri="{FF2B5EF4-FFF2-40B4-BE49-F238E27FC236}">
                <a16:creationId xmlns:a16="http://schemas.microsoft.com/office/drawing/2014/main" id="{28ADBCDC-678E-4900-BD19-56DCFEE9B1B6}"/>
              </a:ext>
            </a:extLst>
          </p:cNvPr>
          <p:cNvSpPr txBox="1"/>
          <p:nvPr/>
        </p:nvSpPr>
        <p:spPr>
          <a:xfrm>
            <a:off x="3210861" y="3906062"/>
            <a:ext cx="633116" cy="369332"/>
          </a:xfrm>
          <a:prstGeom prst="rect">
            <a:avLst/>
          </a:prstGeom>
          <a:noFill/>
        </p:spPr>
        <p:txBody>
          <a:bodyPr wrap="square" rtlCol="0">
            <a:spAutoFit/>
          </a:bodyPr>
          <a:lstStyle/>
          <a:p>
            <a:r>
              <a:rPr lang="zh-TW" altLang="en-US" dirty="0"/>
              <a:t>否</a:t>
            </a:r>
          </a:p>
        </p:txBody>
      </p:sp>
      <p:sp>
        <p:nvSpPr>
          <p:cNvPr id="51" name="文字方塊 50">
            <a:extLst>
              <a:ext uri="{FF2B5EF4-FFF2-40B4-BE49-F238E27FC236}">
                <a16:creationId xmlns:a16="http://schemas.microsoft.com/office/drawing/2014/main" id="{6B34D11E-51FD-4B6C-924D-44E9E6FD5747}"/>
              </a:ext>
            </a:extLst>
          </p:cNvPr>
          <p:cNvSpPr txBox="1"/>
          <p:nvPr/>
        </p:nvSpPr>
        <p:spPr>
          <a:xfrm>
            <a:off x="8542679" y="5401671"/>
            <a:ext cx="633116" cy="369332"/>
          </a:xfrm>
          <a:prstGeom prst="rect">
            <a:avLst/>
          </a:prstGeom>
          <a:noFill/>
        </p:spPr>
        <p:txBody>
          <a:bodyPr wrap="square" rtlCol="0">
            <a:spAutoFit/>
          </a:bodyPr>
          <a:lstStyle/>
          <a:p>
            <a:r>
              <a:rPr lang="zh-TW" altLang="en-US" dirty="0"/>
              <a:t>否</a:t>
            </a:r>
          </a:p>
        </p:txBody>
      </p:sp>
      <p:sp>
        <p:nvSpPr>
          <p:cNvPr id="52" name="文字方塊 51">
            <a:extLst>
              <a:ext uri="{FF2B5EF4-FFF2-40B4-BE49-F238E27FC236}">
                <a16:creationId xmlns:a16="http://schemas.microsoft.com/office/drawing/2014/main" id="{3784E238-5254-4861-9E92-F2F2E4B28DEA}"/>
              </a:ext>
            </a:extLst>
          </p:cNvPr>
          <p:cNvSpPr txBox="1"/>
          <p:nvPr/>
        </p:nvSpPr>
        <p:spPr>
          <a:xfrm>
            <a:off x="6193415" y="3725866"/>
            <a:ext cx="633116" cy="369332"/>
          </a:xfrm>
          <a:prstGeom prst="rect">
            <a:avLst/>
          </a:prstGeom>
          <a:noFill/>
        </p:spPr>
        <p:txBody>
          <a:bodyPr wrap="square" rtlCol="0">
            <a:spAutoFit/>
          </a:bodyPr>
          <a:lstStyle/>
          <a:p>
            <a:r>
              <a:rPr lang="zh-TW" altLang="en-US" dirty="0"/>
              <a:t>是</a:t>
            </a:r>
          </a:p>
        </p:txBody>
      </p:sp>
      <p:sp>
        <p:nvSpPr>
          <p:cNvPr id="53" name="文字方塊 52">
            <a:extLst>
              <a:ext uri="{FF2B5EF4-FFF2-40B4-BE49-F238E27FC236}">
                <a16:creationId xmlns:a16="http://schemas.microsoft.com/office/drawing/2014/main" id="{6180F842-31F9-4368-8444-9EB209AF14FB}"/>
              </a:ext>
            </a:extLst>
          </p:cNvPr>
          <p:cNvSpPr txBox="1"/>
          <p:nvPr/>
        </p:nvSpPr>
        <p:spPr>
          <a:xfrm>
            <a:off x="6193415" y="4508964"/>
            <a:ext cx="633116" cy="369332"/>
          </a:xfrm>
          <a:prstGeom prst="rect">
            <a:avLst/>
          </a:prstGeom>
          <a:noFill/>
        </p:spPr>
        <p:txBody>
          <a:bodyPr wrap="square" rtlCol="0">
            <a:spAutoFit/>
          </a:bodyPr>
          <a:lstStyle/>
          <a:p>
            <a:r>
              <a:rPr lang="zh-TW" altLang="en-US" dirty="0"/>
              <a:t>是</a:t>
            </a:r>
          </a:p>
        </p:txBody>
      </p:sp>
    </p:spTree>
    <p:extLst>
      <p:ext uri="{BB962C8B-B14F-4D97-AF65-F5344CB8AC3E}">
        <p14:creationId xmlns:p14="http://schemas.microsoft.com/office/powerpoint/2010/main" val="69714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D22CEA-0ADF-4B40-8919-1B10684B10F2}"/>
              </a:ext>
            </a:extLst>
          </p:cNvPr>
          <p:cNvSpPr>
            <a:spLocks noGrp="1"/>
          </p:cNvSpPr>
          <p:nvPr>
            <p:ph type="title"/>
          </p:nvPr>
        </p:nvSpPr>
        <p:spPr>
          <a:xfrm>
            <a:off x="360000" y="360000"/>
            <a:ext cx="8596668" cy="584775"/>
          </a:xfrm>
        </p:spPr>
        <p:txBody>
          <a:bodyPr wrap="square" lIns="90000" anchor="t" anchorCtr="0">
            <a:spAutoFit/>
          </a:bodyPr>
          <a:lstStyle/>
          <a:p>
            <a:r>
              <a:rPr lang="zh-TW" altLang="en-US" sz="3200" dirty="0">
                <a:solidFill>
                  <a:schemeClr val="tx1"/>
                </a:solidFill>
                <a:latin typeface="標楷體" panose="03000509000000000000" pitchFamily="65" charset="-120"/>
                <a:ea typeface="標楷體" panose="03000509000000000000" pitchFamily="65" charset="-120"/>
              </a:rPr>
              <a:t>隨機森林</a:t>
            </a:r>
            <a:r>
              <a:rPr lang="en-US" altLang="zh-TW" sz="3200" dirty="0">
                <a:solidFill>
                  <a:schemeClr val="tx1"/>
                </a:solidFill>
                <a:latin typeface="標楷體" panose="03000509000000000000" pitchFamily="65" charset="-120"/>
                <a:ea typeface="標楷體" panose="03000509000000000000" pitchFamily="65" charset="-120"/>
              </a:rPr>
              <a:t>(Random forest)</a:t>
            </a:r>
            <a:r>
              <a:rPr lang="zh-TW" altLang="en-US" sz="3200" dirty="0">
                <a:solidFill>
                  <a:schemeClr val="tx1"/>
                </a:solidFill>
                <a:latin typeface="標楷體" panose="03000509000000000000" pitchFamily="65" charset="-120"/>
                <a:ea typeface="標楷體" panose="03000509000000000000" pitchFamily="65" charset="-120"/>
              </a:rPr>
              <a:t> </a:t>
            </a:r>
            <a:r>
              <a:rPr lang="en-US" altLang="zh-TW" sz="3200" dirty="0">
                <a:solidFill>
                  <a:schemeClr val="tx1"/>
                </a:solidFill>
                <a:latin typeface="標楷體" panose="03000509000000000000" pitchFamily="65" charset="-120"/>
                <a:ea typeface="標楷體" panose="03000509000000000000" pitchFamily="65" charset="-120"/>
              </a:rPr>
              <a:t>-</a:t>
            </a:r>
            <a:r>
              <a:rPr lang="zh-TW" altLang="en-US" sz="3200" dirty="0">
                <a:solidFill>
                  <a:schemeClr val="tx1"/>
                </a:solidFill>
                <a:latin typeface="標楷體" panose="03000509000000000000" pitchFamily="65" charset="-120"/>
                <a:ea typeface="標楷體" panose="03000509000000000000" pitchFamily="65" charset="-120"/>
              </a:rPr>
              <a:t>決策樹</a:t>
            </a:r>
            <a:r>
              <a:rPr lang="zh-TW" altLang="en-US" sz="3200" dirty="0">
                <a:solidFill>
                  <a:schemeClr val="tx1"/>
                </a:solidFill>
                <a:latin typeface="標楷體" panose="03000509000000000000" pitchFamily="65" charset="-120"/>
              </a:rPr>
              <a:t>根葉</a:t>
            </a:r>
            <a:r>
              <a:rPr lang="zh-TW" altLang="en-US" sz="3200" dirty="0">
                <a:solidFill>
                  <a:schemeClr val="tx1"/>
                </a:solidFill>
                <a:latin typeface="標楷體" panose="03000509000000000000" pitchFamily="65" charset="-120"/>
                <a:ea typeface="標楷體" panose="03000509000000000000" pitchFamily="65" charset="-120"/>
              </a:rPr>
              <a:t>示意圖</a:t>
            </a:r>
          </a:p>
        </p:txBody>
      </p:sp>
      <p:sp>
        <p:nvSpPr>
          <p:cNvPr id="74" name="內容版面配置區 2">
            <a:extLst>
              <a:ext uri="{FF2B5EF4-FFF2-40B4-BE49-F238E27FC236}">
                <a16:creationId xmlns:a16="http://schemas.microsoft.com/office/drawing/2014/main" id="{2914204C-AB4B-42EA-83DE-8B3DA261BB6B}"/>
              </a:ext>
            </a:extLst>
          </p:cNvPr>
          <p:cNvSpPr>
            <a:spLocks noGrp="1"/>
          </p:cNvSpPr>
          <p:nvPr>
            <p:ph idx="1"/>
          </p:nvPr>
        </p:nvSpPr>
        <p:spPr>
          <a:xfrm>
            <a:off x="360000" y="1181966"/>
            <a:ext cx="5722145" cy="2436564"/>
          </a:xfrm>
        </p:spPr>
        <p:txBody>
          <a:bodyPr wrap="square">
            <a:spAutoFit/>
          </a:bodyPr>
          <a:lstStyle/>
          <a:p>
            <a:r>
              <a:rPr lang="zh-TW" altLang="en-US" sz="2400" dirty="0">
                <a:solidFill>
                  <a:schemeClr val="tx1"/>
                </a:solidFill>
                <a:latin typeface="標楷體" panose="03000509000000000000" pitchFamily="65" charset="-120"/>
              </a:rPr>
              <a:t>計算所有可能切分點的</a:t>
            </a:r>
            <a:r>
              <a:rPr lang="en-US" altLang="zh-TW" sz="2400" dirty="0">
                <a:solidFill>
                  <a:schemeClr val="tx1"/>
                </a:solidFill>
                <a:latin typeface="標楷體" panose="03000509000000000000" pitchFamily="65" charset="-120"/>
              </a:rPr>
              <a:t>Gini impurity</a:t>
            </a:r>
            <a:r>
              <a:rPr lang="zh-TW" altLang="en-US" sz="2400" dirty="0">
                <a:solidFill>
                  <a:schemeClr val="tx1"/>
                </a:solidFill>
                <a:latin typeface="標楷體" panose="03000509000000000000" pitchFamily="65" charset="-120"/>
              </a:rPr>
              <a:t>，選擇能夠使分裂後的 </a:t>
            </a:r>
            <a:r>
              <a:rPr lang="en-US" altLang="zh-TW" sz="2400" dirty="0">
                <a:solidFill>
                  <a:schemeClr val="tx1"/>
                </a:solidFill>
                <a:latin typeface="標楷體" panose="03000509000000000000" pitchFamily="65" charset="-120"/>
              </a:rPr>
              <a:t>Gini impurity </a:t>
            </a:r>
            <a:r>
              <a:rPr lang="zh-TW" altLang="en-US" sz="2400" dirty="0">
                <a:solidFill>
                  <a:schemeClr val="tx1"/>
                </a:solidFill>
                <a:latin typeface="標楷體" panose="03000509000000000000" pitchFamily="65" charset="-120"/>
              </a:rPr>
              <a:t>總和最小的作為切分點</a:t>
            </a:r>
            <a:r>
              <a:rPr lang="zh-TW" altLang="en-US" sz="2400" dirty="0"/>
              <a:t>。</a:t>
            </a:r>
            <a:endParaRPr lang="en-US" altLang="zh-TW" sz="2400" dirty="0"/>
          </a:p>
          <a:p>
            <a:r>
              <a:rPr lang="zh-TW" altLang="en-US" sz="2400" dirty="0">
                <a:solidFill>
                  <a:schemeClr val="tx1"/>
                </a:solidFill>
                <a:latin typeface="標楷體" panose="03000509000000000000" pitchFamily="65" charset="-120"/>
              </a:rPr>
              <a:t>樹的每一層，會選擇能夠最大程度降低 </a:t>
            </a:r>
            <a:r>
              <a:rPr lang="en-US" altLang="zh-TW" sz="2400" dirty="0">
                <a:solidFill>
                  <a:schemeClr val="tx1"/>
                </a:solidFill>
                <a:latin typeface="標楷體" panose="03000509000000000000" pitchFamily="65" charset="-120"/>
              </a:rPr>
              <a:t>Gini impurity</a:t>
            </a:r>
            <a:r>
              <a:rPr lang="zh-TW" altLang="en-US" sz="2400" dirty="0">
                <a:solidFill>
                  <a:schemeClr val="tx1"/>
                </a:solidFill>
                <a:latin typeface="標楷體" panose="03000509000000000000" pitchFamily="65" charset="-120"/>
              </a:rPr>
              <a:t>，最終達到完全純的葉節點。</a:t>
            </a:r>
            <a:endParaRPr lang="en-US" altLang="zh-TW" sz="2400" dirty="0">
              <a:solidFill>
                <a:schemeClr val="tx1"/>
              </a:solidFill>
              <a:latin typeface="標楷體" panose="03000509000000000000" pitchFamily="65" charset="-120"/>
            </a:endParaRPr>
          </a:p>
        </p:txBody>
      </p:sp>
      <p:sp>
        <p:nvSpPr>
          <p:cNvPr id="54" name="文字方塊 53">
            <a:extLst>
              <a:ext uri="{FF2B5EF4-FFF2-40B4-BE49-F238E27FC236}">
                <a16:creationId xmlns:a16="http://schemas.microsoft.com/office/drawing/2014/main" id="{BA32AA28-E4BC-D9F7-C239-1BB8657F7D77}"/>
              </a:ext>
            </a:extLst>
          </p:cNvPr>
          <p:cNvSpPr txBox="1"/>
          <p:nvPr/>
        </p:nvSpPr>
        <p:spPr>
          <a:xfrm>
            <a:off x="280985" y="4581137"/>
            <a:ext cx="2432397" cy="646331"/>
          </a:xfrm>
          <a:prstGeom prst="rect">
            <a:avLst/>
          </a:prstGeom>
          <a:noFill/>
        </p:spPr>
        <p:txBody>
          <a:bodyPr wrap="square" rtlCol="0">
            <a:spAutoFit/>
          </a:bodyPr>
          <a:lstStyle/>
          <a:p>
            <a:r>
              <a:rPr lang="en-US" altLang="zh-TW" sz="3600" dirty="0"/>
              <a:t>Sample = n</a:t>
            </a:r>
            <a:endParaRPr lang="zh-TW" altLang="en-US" sz="3600" dirty="0"/>
          </a:p>
        </p:txBody>
      </p:sp>
      <p:sp>
        <p:nvSpPr>
          <p:cNvPr id="56" name="文字方塊 55">
            <a:extLst>
              <a:ext uri="{FF2B5EF4-FFF2-40B4-BE49-F238E27FC236}">
                <a16:creationId xmlns:a16="http://schemas.microsoft.com/office/drawing/2014/main" id="{AE8EC455-B387-075F-62AA-9F471798F7CC}"/>
              </a:ext>
            </a:extLst>
          </p:cNvPr>
          <p:cNvSpPr txBox="1"/>
          <p:nvPr/>
        </p:nvSpPr>
        <p:spPr>
          <a:xfrm>
            <a:off x="280985" y="5168202"/>
            <a:ext cx="11410950" cy="1015663"/>
          </a:xfrm>
          <a:prstGeom prst="rect">
            <a:avLst/>
          </a:prstGeom>
          <a:noFill/>
        </p:spPr>
        <p:txBody>
          <a:bodyPr wrap="square" rtlCol="0">
            <a:spAutoFit/>
          </a:bodyPr>
          <a:lstStyle/>
          <a:p>
            <a:r>
              <a:rPr lang="pt-BR" altLang="zh-TW" sz="3000" b="0" i="0" dirty="0">
                <a:effectLst/>
                <a:latin typeface="Consolas" panose="020B0609020204030204" pitchFamily="49" charset="0"/>
              </a:rPr>
              <a:t>Gini = 1 - (a/n)</a:t>
            </a:r>
            <a:r>
              <a:rPr lang="pt-BR" altLang="zh-TW" sz="3000" b="0" i="0" baseline="30000" dirty="0">
                <a:effectLst/>
                <a:latin typeface="Consolas" panose="020B0609020204030204" pitchFamily="49" charset="0"/>
              </a:rPr>
              <a:t>2</a:t>
            </a:r>
            <a:r>
              <a:rPr lang="pt-BR" altLang="zh-TW" sz="3000" b="0" i="0" dirty="0">
                <a:effectLst/>
                <a:latin typeface="Consolas" panose="020B0609020204030204" pitchFamily="49" charset="0"/>
              </a:rPr>
              <a:t> - (b/n)</a:t>
            </a:r>
            <a:r>
              <a:rPr lang="pt-BR" altLang="zh-TW" sz="3000" b="0" i="0" baseline="30000" dirty="0">
                <a:effectLst/>
                <a:latin typeface="Consolas" panose="020B0609020204030204" pitchFamily="49" charset="0"/>
              </a:rPr>
              <a:t>2</a:t>
            </a:r>
            <a:r>
              <a:rPr lang="pt-BR" altLang="zh-TW" sz="3000" b="0" i="0" dirty="0">
                <a:effectLst/>
                <a:latin typeface="Consolas" panose="020B0609020204030204" pitchFamily="49" charset="0"/>
              </a:rPr>
              <a:t> - (c/n)</a:t>
            </a:r>
            <a:r>
              <a:rPr lang="pt-BR" altLang="zh-TW" sz="3000" b="0" i="0" baseline="30000" dirty="0">
                <a:effectLst/>
                <a:latin typeface="Consolas" panose="020B0609020204030204" pitchFamily="49" charset="0"/>
              </a:rPr>
              <a:t>2</a:t>
            </a:r>
            <a:r>
              <a:rPr lang="pt-BR" altLang="zh-TW" sz="3000" b="0" i="0" dirty="0">
                <a:effectLst/>
                <a:latin typeface="Consolas" panose="020B0609020204030204" pitchFamily="49" charset="0"/>
              </a:rPr>
              <a:t> - (d/n)</a:t>
            </a:r>
            <a:r>
              <a:rPr lang="pt-BR" altLang="zh-TW" sz="3000" b="0" i="0" baseline="30000" dirty="0">
                <a:effectLst/>
                <a:latin typeface="Consolas" panose="020B0609020204030204" pitchFamily="49" charset="0"/>
              </a:rPr>
              <a:t>2</a:t>
            </a:r>
            <a:r>
              <a:rPr lang="pt-BR" altLang="zh-TW" sz="3000" dirty="0">
                <a:latin typeface="Consolas" panose="020B0609020204030204" pitchFamily="49" charset="0"/>
              </a:rPr>
              <a:t> - (e/n)</a:t>
            </a:r>
            <a:r>
              <a:rPr lang="pt-BR" altLang="zh-TW" sz="3000" baseline="30000" dirty="0">
                <a:latin typeface="Consolas" panose="020B0609020204030204" pitchFamily="49" charset="0"/>
              </a:rPr>
              <a:t>2</a:t>
            </a:r>
          </a:p>
          <a:p>
            <a:r>
              <a:rPr lang="pt-BR" altLang="zh-TW" sz="3000" baseline="30000" dirty="0">
                <a:latin typeface="Consolas" panose="020B0609020204030204" pitchFamily="49" charset="0"/>
              </a:rPr>
              <a:t>			</a:t>
            </a:r>
            <a:r>
              <a:rPr lang="pt-BR" altLang="zh-TW" sz="3000" dirty="0">
                <a:latin typeface="Consolas" panose="020B0609020204030204" pitchFamily="49" charset="0"/>
              </a:rPr>
              <a:t> - (f/n)</a:t>
            </a:r>
            <a:r>
              <a:rPr lang="pt-BR" altLang="zh-TW" sz="3000" baseline="30000" dirty="0">
                <a:latin typeface="Consolas" panose="020B0609020204030204" pitchFamily="49" charset="0"/>
              </a:rPr>
              <a:t>2</a:t>
            </a:r>
            <a:r>
              <a:rPr lang="pt-BR" altLang="zh-TW" sz="3000" dirty="0">
                <a:latin typeface="Consolas" panose="020B0609020204030204" pitchFamily="49" charset="0"/>
              </a:rPr>
              <a:t> - (g/n)</a:t>
            </a:r>
            <a:r>
              <a:rPr lang="pt-BR" altLang="zh-TW" sz="3000" baseline="30000" dirty="0">
                <a:latin typeface="Consolas" panose="020B0609020204030204" pitchFamily="49" charset="0"/>
              </a:rPr>
              <a:t>2</a:t>
            </a:r>
            <a:endParaRPr lang="zh-TW" altLang="en-US" sz="3000" dirty="0"/>
          </a:p>
        </p:txBody>
      </p:sp>
      <p:sp>
        <p:nvSpPr>
          <p:cNvPr id="5" name="流程圖: 程序 4">
            <a:extLst>
              <a:ext uri="{FF2B5EF4-FFF2-40B4-BE49-F238E27FC236}">
                <a16:creationId xmlns:a16="http://schemas.microsoft.com/office/drawing/2014/main" id="{44ACCD1F-10F2-4D29-9119-34420EC8D872}"/>
              </a:ext>
            </a:extLst>
          </p:cNvPr>
          <p:cNvSpPr/>
          <p:nvPr/>
        </p:nvSpPr>
        <p:spPr>
          <a:xfrm>
            <a:off x="7582722" y="1361687"/>
            <a:ext cx="1779105" cy="13169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NCP&lt;=2.991</a:t>
            </a:r>
          </a:p>
          <a:p>
            <a:pPr algn="ctr"/>
            <a:r>
              <a:rPr lang="en-US" altLang="zh-TW" dirty="0">
                <a:solidFill>
                  <a:schemeClr val="tx1"/>
                </a:solidFill>
              </a:rPr>
              <a:t>Gini = 0.711</a:t>
            </a:r>
          </a:p>
          <a:p>
            <a:pPr algn="ctr"/>
            <a:r>
              <a:rPr lang="en-US" altLang="zh-TW" dirty="0">
                <a:solidFill>
                  <a:schemeClr val="tx1"/>
                </a:solidFill>
              </a:rPr>
              <a:t>Sample = 752</a:t>
            </a:r>
          </a:p>
          <a:p>
            <a:pPr algn="ctr"/>
            <a:r>
              <a:rPr lang="en-US" altLang="zh-TW" dirty="0">
                <a:solidFill>
                  <a:schemeClr val="tx1"/>
                </a:solidFill>
              </a:rPr>
              <a:t>Class = 1</a:t>
            </a:r>
            <a:endParaRPr lang="zh-TW" altLang="en-US" dirty="0">
              <a:solidFill>
                <a:schemeClr val="tx1"/>
              </a:solidFill>
            </a:endParaRPr>
          </a:p>
        </p:txBody>
      </p:sp>
      <p:sp>
        <p:nvSpPr>
          <p:cNvPr id="11" name="流程圖: 程序 10">
            <a:extLst>
              <a:ext uri="{FF2B5EF4-FFF2-40B4-BE49-F238E27FC236}">
                <a16:creationId xmlns:a16="http://schemas.microsoft.com/office/drawing/2014/main" id="{4A2ED78D-061B-497A-B94D-20A2D1A26F12}"/>
              </a:ext>
            </a:extLst>
          </p:cNvPr>
          <p:cNvSpPr/>
          <p:nvPr/>
        </p:nvSpPr>
        <p:spPr>
          <a:xfrm>
            <a:off x="8956668" y="3395896"/>
            <a:ext cx="1779105" cy="13169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Gini = 0.689</a:t>
            </a:r>
          </a:p>
          <a:p>
            <a:pPr algn="ctr"/>
            <a:r>
              <a:rPr lang="en-US" altLang="zh-TW" dirty="0">
                <a:solidFill>
                  <a:schemeClr val="tx1"/>
                </a:solidFill>
              </a:rPr>
              <a:t>Sample = 582</a:t>
            </a:r>
          </a:p>
          <a:p>
            <a:pPr algn="ctr"/>
            <a:r>
              <a:rPr lang="en-US" altLang="zh-TW" dirty="0">
                <a:solidFill>
                  <a:schemeClr val="tx1"/>
                </a:solidFill>
              </a:rPr>
              <a:t>Class = 1</a:t>
            </a:r>
            <a:endParaRPr lang="zh-TW" altLang="en-US" dirty="0">
              <a:solidFill>
                <a:schemeClr val="tx1"/>
              </a:solidFill>
            </a:endParaRPr>
          </a:p>
        </p:txBody>
      </p:sp>
      <p:sp>
        <p:nvSpPr>
          <p:cNvPr id="12" name="流程圖: 程序 11">
            <a:extLst>
              <a:ext uri="{FF2B5EF4-FFF2-40B4-BE49-F238E27FC236}">
                <a16:creationId xmlns:a16="http://schemas.microsoft.com/office/drawing/2014/main" id="{9D4D2A0A-EA5E-4879-A359-18745BEA8898}"/>
              </a:ext>
            </a:extLst>
          </p:cNvPr>
          <p:cNvSpPr/>
          <p:nvPr/>
        </p:nvSpPr>
        <p:spPr>
          <a:xfrm>
            <a:off x="6264606" y="3395896"/>
            <a:ext cx="1779105" cy="13169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Gini = 0.694</a:t>
            </a:r>
          </a:p>
          <a:p>
            <a:pPr algn="ctr"/>
            <a:r>
              <a:rPr lang="en-US" altLang="zh-TW" dirty="0">
                <a:solidFill>
                  <a:schemeClr val="tx1"/>
                </a:solidFill>
              </a:rPr>
              <a:t>Sample = 170</a:t>
            </a:r>
          </a:p>
          <a:p>
            <a:pPr algn="ctr"/>
            <a:r>
              <a:rPr lang="en-US" altLang="zh-TW" dirty="0">
                <a:solidFill>
                  <a:schemeClr val="tx1"/>
                </a:solidFill>
              </a:rPr>
              <a:t>Class = 2</a:t>
            </a:r>
            <a:endParaRPr lang="zh-TW" altLang="en-US" dirty="0">
              <a:solidFill>
                <a:schemeClr val="tx1"/>
              </a:solidFill>
            </a:endParaRPr>
          </a:p>
        </p:txBody>
      </p:sp>
      <p:cxnSp>
        <p:nvCxnSpPr>
          <p:cNvPr id="7" name="直線單箭頭接點 6">
            <a:extLst>
              <a:ext uri="{FF2B5EF4-FFF2-40B4-BE49-F238E27FC236}">
                <a16:creationId xmlns:a16="http://schemas.microsoft.com/office/drawing/2014/main" id="{E02F71EC-586D-4433-80CF-9B3328F0C15A}"/>
              </a:ext>
            </a:extLst>
          </p:cNvPr>
          <p:cNvCxnSpPr>
            <a:stCxn id="5" idx="2"/>
            <a:endCxn id="12" idx="0"/>
          </p:cNvCxnSpPr>
          <p:nvPr/>
        </p:nvCxnSpPr>
        <p:spPr>
          <a:xfrm flipH="1">
            <a:off x="7154159" y="2678643"/>
            <a:ext cx="1318116" cy="717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單箭頭接點 12">
            <a:extLst>
              <a:ext uri="{FF2B5EF4-FFF2-40B4-BE49-F238E27FC236}">
                <a16:creationId xmlns:a16="http://schemas.microsoft.com/office/drawing/2014/main" id="{269FD064-3FE0-448A-B13F-EE89F29B2915}"/>
              </a:ext>
            </a:extLst>
          </p:cNvPr>
          <p:cNvCxnSpPr>
            <a:stCxn id="5" idx="2"/>
            <a:endCxn id="11" idx="0"/>
          </p:cNvCxnSpPr>
          <p:nvPr/>
        </p:nvCxnSpPr>
        <p:spPr>
          <a:xfrm>
            <a:off x="8472275" y="2678643"/>
            <a:ext cx="1373946" cy="717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5752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EF612C-0977-42E5-89D0-1028A0B0389B}"/>
              </a:ext>
            </a:extLst>
          </p:cNvPr>
          <p:cNvSpPr>
            <a:spLocks noGrp="1"/>
          </p:cNvSpPr>
          <p:nvPr>
            <p:ph type="title"/>
          </p:nvPr>
        </p:nvSpPr>
        <p:spPr>
          <a:xfrm>
            <a:off x="677334" y="609600"/>
            <a:ext cx="8596668" cy="660400"/>
          </a:xfrm>
        </p:spPr>
        <p:txBody>
          <a:bodyPr>
            <a:normAutofit/>
          </a:bodyPr>
          <a:lstStyle/>
          <a:p>
            <a:r>
              <a:rPr lang="zh-TW" altLang="en-US" sz="3200" dirty="0">
                <a:solidFill>
                  <a:schemeClr val="tx1"/>
                </a:solidFill>
              </a:rPr>
              <a:t>演算法特性比較</a:t>
            </a:r>
          </a:p>
        </p:txBody>
      </p:sp>
      <p:graphicFrame>
        <p:nvGraphicFramePr>
          <p:cNvPr id="5" name="表格 5">
            <a:extLst>
              <a:ext uri="{FF2B5EF4-FFF2-40B4-BE49-F238E27FC236}">
                <a16:creationId xmlns:a16="http://schemas.microsoft.com/office/drawing/2014/main" id="{A61B1A90-5F70-49E8-919F-BD279F279503}"/>
              </a:ext>
            </a:extLst>
          </p:cNvPr>
          <p:cNvGraphicFramePr>
            <a:graphicFrameLocks noGrp="1"/>
          </p:cNvGraphicFramePr>
          <p:nvPr>
            <p:ph idx="1"/>
            <p:extLst>
              <p:ext uri="{D42A27DB-BD31-4B8C-83A1-F6EECF244321}">
                <p14:modId xmlns:p14="http://schemas.microsoft.com/office/powerpoint/2010/main" val="2387366337"/>
              </p:ext>
            </p:extLst>
          </p:nvPr>
        </p:nvGraphicFramePr>
        <p:xfrm>
          <a:off x="677334" y="1270000"/>
          <a:ext cx="8596311" cy="5350639"/>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1415382026"/>
                    </a:ext>
                  </a:extLst>
                </a:gridCol>
                <a:gridCol w="2865437">
                  <a:extLst>
                    <a:ext uri="{9D8B030D-6E8A-4147-A177-3AD203B41FA5}">
                      <a16:colId xmlns:a16="http://schemas.microsoft.com/office/drawing/2014/main" val="348427353"/>
                    </a:ext>
                  </a:extLst>
                </a:gridCol>
                <a:gridCol w="2865437">
                  <a:extLst>
                    <a:ext uri="{9D8B030D-6E8A-4147-A177-3AD203B41FA5}">
                      <a16:colId xmlns:a16="http://schemas.microsoft.com/office/drawing/2014/main" val="812897571"/>
                    </a:ext>
                  </a:extLst>
                </a:gridCol>
              </a:tblGrid>
              <a:tr h="961519">
                <a:tc>
                  <a:txBody>
                    <a:bodyPr/>
                    <a:lstStyle/>
                    <a:p>
                      <a:pPr algn="ctr"/>
                      <a:r>
                        <a:rPr lang="zh-TW" altLang="en-US" dirty="0">
                          <a:solidFill>
                            <a:schemeClr val="tx1"/>
                          </a:solidFill>
                          <a:latin typeface="+mj-ea"/>
                          <a:ea typeface="+mj-ea"/>
                        </a:rPr>
                        <a:t>名稱</a:t>
                      </a:r>
                    </a:p>
                  </a:txBody>
                  <a:tcPr/>
                </a:tc>
                <a:tc>
                  <a:txBody>
                    <a:bodyPr/>
                    <a:lstStyle/>
                    <a:p>
                      <a:pPr algn="ctr"/>
                      <a:r>
                        <a:rPr lang="zh-TW" altLang="en-US" dirty="0">
                          <a:solidFill>
                            <a:schemeClr val="tx1"/>
                          </a:solidFill>
                          <a:latin typeface="+mj-ea"/>
                          <a:ea typeface="+mj-ea"/>
                        </a:rPr>
                        <a:t>優點</a:t>
                      </a:r>
                    </a:p>
                  </a:txBody>
                  <a:tcPr/>
                </a:tc>
                <a:tc>
                  <a:txBody>
                    <a:bodyPr/>
                    <a:lstStyle/>
                    <a:p>
                      <a:pPr algn="ctr"/>
                      <a:r>
                        <a:rPr lang="zh-TW" altLang="en-US" dirty="0">
                          <a:solidFill>
                            <a:schemeClr val="tx1"/>
                          </a:solidFill>
                          <a:latin typeface="+mj-ea"/>
                          <a:ea typeface="+mj-ea"/>
                        </a:rPr>
                        <a:t>缺點</a:t>
                      </a:r>
                    </a:p>
                  </a:txBody>
                  <a:tcPr/>
                </a:tc>
                <a:extLst>
                  <a:ext uri="{0D108BD9-81ED-4DB2-BD59-A6C34878D82A}">
                    <a16:rowId xmlns:a16="http://schemas.microsoft.com/office/drawing/2014/main" val="35098347"/>
                  </a:ext>
                </a:extLst>
              </a:tr>
              <a:tr h="961519">
                <a:tc>
                  <a:txBody>
                    <a:bodyPr/>
                    <a:lstStyle/>
                    <a:p>
                      <a:pPr algn="ctr"/>
                      <a:r>
                        <a:rPr lang="en-US" altLang="zh-TW" dirty="0">
                          <a:solidFill>
                            <a:schemeClr val="tx1"/>
                          </a:solidFill>
                          <a:latin typeface="+mj-ea"/>
                          <a:ea typeface="+mj-ea"/>
                        </a:rPr>
                        <a:t>LGBM</a:t>
                      </a:r>
                      <a:r>
                        <a:rPr lang="zh-TW" altLang="en-US" dirty="0">
                          <a:solidFill>
                            <a:schemeClr val="tx1"/>
                          </a:solidFill>
                          <a:latin typeface="+mj-ea"/>
                          <a:ea typeface="+mj-ea"/>
                        </a:rPr>
                        <a:t> </a:t>
                      </a:r>
                      <a:r>
                        <a:rPr lang="en-US" altLang="zh-TW" dirty="0">
                          <a:solidFill>
                            <a:schemeClr val="tx1"/>
                          </a:solidFill>
                          <a:latin typeface="+mj-ea"/>
                          <a:ea typeface="+mj-ea"/>
                        </a:rPr>
                        <a:t>Classifier</a:t>
                      </a:r>
                      <a:endParaRPr lang="zh-TW" altLang="en-US" dirty="0">
                        <a:solidFill>
                          <a:schemeClr val="tx1"/>
                        </a:solidFill>
                        <a:latin typeface="+mj-ea"/>
                        <a:ea typeface="+mj-ea"/>
                      </a:endParaRPr>
                    </a:p>
                  </a:txBody>
                  <a:tcPr/>
                </a:tc>
                <a:tc>
                  <a:txBody>
                    <a:bodyPr/>
                    <a:lstStyle/>
                    <a:p>
                      <a:pPr marL="342900" indent="-342900" algn="ctr">
                        <a:buAutoNum type="arabicPeriod"/>
                      </a:pPr>
                      <a:r>
                        <a:rPr lang="zh-TW" altLang="en-US" dirty="0">
                          <a:solidFill>
                            <a:schemeClr val="tx1"/>
                          </a:solidFill>
                          <a:latin typeface="+mj-ea"/>
                          <a:ea typeface="+mj-ea"/>
                        </a:rPr>
                        <a:t>採質方圖算法遍歷樣本，降低了時間複雜度以及記憶體消耗。</a:t>
                      </a:r>
                      <a:endParaRPr lang="en-US" altLang="zh-TW" dirty="0">
                        <a:solidFill>
                          <a:schemeClr val="tx1"/>
                        </a:solidFill>
                        <a:latin typeface="+mj-ea"/>
                        <a:ea typeface="+mj-ea"/>
                      </a:endParaRPr>
                    </a:p>
                    <a:p>
                      <a:pPr marL="342900" indent="-342900" algn="ctr">
                        <a:buAutoNum type="arabicPeriod"/>
                      </a:pPr>
                      <a:r>
                        <a:rPr lang="zh-TW" altLang="en-US" dirty="0">
                          <a:solidFill>
                            <a:schemeClr val="tx1"/>
                          </a:solidFill>
                          <a:latin typeface="+mj-ea"/>
                          <a:ea typeface="+mj-ea"/>
                        </a:rPr>
                        <a:t>採用優化後的特徵並行、數據並行方法加速計算。</a:t>
                      </a:r>
                      <a:endParaRPr lang="en-US" altLang="zh-TW" dirty="0">
                        <a:solidFill>
                          <a:schemeClr val="tx1"/>
                        </a:solidFill>
                        <a:latin typeface="+mj-ea"/>
                        <a:ea typeface="+mj-ea"/>
                      </a:endParaRPr>
                    </a:p>
                    <a:p>
                      <a:pPr algn="ctr"/>
                      <a:endParaRPr lang="en-US" altLang="zh-TW" dirty="0">
                        <a:solidFill>
                          <a:schemeClr val="tx1"/>
                        </a:solidFill>
                        <a:latin typeface="+mj-ea"/>
                        <a:ea typeface="+mj-ea"/>
                      </a:endParaRPr>
                    </a:p>
                  </a:txBody>
                  <a:tcPr/>
                </a:tc>
                <a:tc>
                  <a:txBody>
                    <a:bodyPr/>
                    <a:lstStyle/>
                    <a:p>
                      <a:pPr marL="342900" indent="-342900" algn="ctr">
                        <a:buAutoNum type="arabicPeriod"/>
                      </a:pPr>
                      <a:r>
                        <a:rPr lang="zh-TW" altLang="en-US" dirty="0">
                          <a:solidFill>
                            <a:schemeClr val="tx1"/>
                          </a:solidFill>
                          <a:latin typeface="+mj-ea"/>
                          <a:ea typeface="+mj-ea"/>
                        </a:rPr>
                        <a:t>沒有將最優解是全部特徵的綜合這一理念考慮進去。</a:t>
                      </a:r>
                      <a:endParaRPr lang="en-US" altLang="zh-TW" dirty="0">
                        <a:solidFill>
                          <a:schemeClr val="tx1"/>
                        </a:solidFill>
                        <a:latin typeface="+mj-ea"/>
                        <a:ea typeface="+mj-ea"/>
                      </a:endParaRPr>
                    </a:p>
                    <a:p>
                      <a:pPr marL="342900" indent="-342900" algn="ctr">
                        <a:buAutoNum type="arabicPeriod"/>
                      </a:pPr>
                      <a:r>
                        <a:rPr lang="zh-TW" altLang="en-US" dirty="0">
                          <a:solidFill>
                            <a:schemeClr val="tx1"/>
                          </a:solidFill>
                          <a:latin typeface="+mj-ea"/>
                          <a:ea typeface="+mj-ea"/>
                        </a:rPr>
                        <a:t>可能會長出比較深的決策樹，產生過擬合</a:t>
                      </a:r>
                      <a:r>
                        <a:rPr lang="en-US" altLang="zh-TW" dirty="0">
                          <a:solidFill>
                            <a:schemeClr val="tx1"/>
                          </a:solidFill>
                          <a:latin typeface="+mj-ea"/>
                          <a:ea typeface="+mj-ea"/>
                        </a:rPr>
                        <a:t>(overfitting)</a:t>
                      </a:r>
                      <a:r>
                        <a:rPr lang="zh-TW" altLang="en-US" dirty="0">
                          <a:solidFill>
                            <a:schemeClr val="tx1"/>
                          </a:solidFill>
                          <a:latin typeface="+mj-ea"/>
                          <a:ea typeface="+mj-ea"/>
                        </a:rPr>
                        <a:t>。</a:t>
                      </a:r>
                      <a:endParaRPr lang="en-US" altLang="zh-TW" dirty="0">
                        <a:solidFill>
                          <a:schemeClr val="tx1"/>
                        </a:solidFill>
                        <a:latin typeface="+mj-ea"/>
                        <a:ea typeface="+mj-ea"/>
                      </a:endParaRPr>
                    </a:p>
                  </a:txBody>
                  <a:tcPr/>
                </a:tc>
                <a:extLst>
                  <a:ext uri="{0D108BD9-81ED-4DB2-BD59-A6C34878D82A}">
                    <a16:rowId xmlns:a16="http://schemas.microsoft.com/office/drawing/2014/main" val="2035727407"/>
                  </a:ext>
                </a:extLst>
              </a:tr>
              <a:tr h="961519">
                <a:tc>
                  <a:txBody>
                    <a:bodyPr/>
                    <a:lstStyle/>
                    <a:p>
                      <a:pPr algn="ctr"/>
                      <a:r>
                        <a:rPr lang="en-US" altLang="zh-TW" dirty="0">
                          <a:solidFill>
                            <a:schemeClr val="tx1"/>
                          </a:solidFill>
                          <a:latin typeface="+mj-ea"/>
                          <a:ea typeface="+mj-ea"/>
                        </a:rPr>
                        <a:t>XGB Classifier</a:t>
                      </a:r>
                      <a:endParaRPr lang="zh-TW" altLang="en-US" dirty="0">
                        <a:solidFill>
                          <a:schemeClr val="tx1"/>
                        </a:solidFill>
                        <a:latin typeface="+mj-ea"/>
                        <a:ea typeface="+mj-ea"/>
                      </a:endParaRPr>
                    </a:p>
                  </a:txBody>
                  <a:tcPr/>
                </a:tc>
                <a:tc>
                  <a:txBody>
                    <a:bodyPr/>
                    <a:lstStyle/>
                    <a:p>
                      <a:pPr algn="ctr"/>
                      <a:r>
                        <a:rPr lang="en-US" altLang="zh-TW" dirty="0">
                          <a:solidFill>
                            <a:schemeClr val="tx1"/>
                          </a:solidFill>
                          <a:latin typeface="+mj-ea"/>
                          <a:ea typeface="+mj-ea"/>
                        </a:rPr>
                        <a:t>1. </a:t>
                      </a:r>
                      <a:r>
                        <a:rPr lang="zh-TW" altLang="en-US" dirty="0">
                          <a:solidFill>
                            <a:schemeClr val="tx1"/>
                          </a:solidFill>
                          <a:latin typeface="+mj-ea"/>
                          <a:ea typeface="+mj-ea"/>
                        </a:rPr>
                        <a:t>支援線性分類準確度更高。</a:t>
                      </a:r>
                      <a:endParaRPr lang="en-US" altLang="zh-TW" dirty="0">
                        <a:solidFill>
                          <a:schemeClr val="tx1"/>
                        </a:solidFill>
                        <a:latin typeface="+mj-ea"/>
                        <a:ea typeface="+mj-ea"/>
                      </a:endParaRPr>
                    </a:p>
                    <a:p>
                      <a:pPr algn="ctr"/>
                      <a:r>
                        <a:rPr lang="en-US" altLang="zh-TW" dirty="0">
                          <a:solidFill>
                            <a:schemeClr val="tx1"/>
                          </a:solidFill>
                          <a:latin typeface="+mj-ea"/>
                          <a:ea typeface="+mj-ea"/>
                        </a:rPr>
                        <a:t>2. </a:t>
                      </a:r>
                      <a:r>
                        <a:rPr lang="zh-TW" altLang="en-US" dirty="0">
                          <a:solidFill>
                            <a:schemeClr val="tx1"/>
                          </a:solidFill>
                          <a:latin typeface="+mj-ea"/>
                          <a:ea typeface="+mj-ea"/>
                        </a:rPr>
                        <a:t>支援特徵並行，減少運算輛，降低耗時。</a:t>
                      </a:r>
                      <a:endParaRPr lang="en-US" altLang="zh-TW" dirty="0">
                        <a:solidFill>
                          <a:schemeClr val="tx1"/>
                        </a:solidFill>
                        <a:latin typeface="+mj-ea"/>
                        <a:ea typeface="+mj-ea"/>
                      </a:endParaRPr>
                    </a:p>
                  </a:txBody>
                  <a:tcPr/>
                </a:tc>
                <a:tc>
                  <a:txBody>
                    <a:bodyPr/>
                    <a:lstStyle/>
                    <a:p>
                      <a:pPr marL="342900" indent="-342900" algn="ctr">
                        <a:buAutoNum type="arabicPeriod"/>
                      </a:pPr>
                      <a:r>
                        <a:rPr lang="zh-TW" altLang="en-US" dirty="0">
                          <a:solidFill>
                            <a:schemeClr val="tx1"/>
                          </a:solidFill>
                          <a:latin typeface="+mj-ea"/>
                          <a:ea typeface="+mj-ea"/>
                        </a:rPr>
                        <a:t>複雜度過高，導致消耗的記憶體過多。</a:t>
                      </a:r>
                      <a:endParaRPr lang="en-US" altLang="zh-TW" dirty="0">
                        <a:solidFill>
                          <a:schemeClr val="tx1"/>
                        </a:solidFill>
                        <a:latin typeface="+mj-ea"/>
                        <a:ea typeface="+mj-ea"/>
                      </a:endParaRPr>
                    </a:p>
                    <a:p>
                      <a:pPr marL="342900" indent="-342900" algn="ctr">
                        <a:buAutoNum type="arabicPeriod"/>
                      </a:pPr>
                      <a:r>
                        <a:rPr lang="zh-TW" altLang="en-US" dirty="0">
                          <a:solidFill>
                            <a:schemeClr val="tx1"/>
                          </a:solidFill>
                          <a:latin typeface="+mj-ea"/>
                          <a:ea typeface="+mj-ea"/>
                        </a:rPr>
                        <a:t>指能夠處理連續型的數值。</a:t>
                      </a:r>
                      <a:endParaRPr lang="en-US" altLang="zh-TW" dirty="0">
                        <a:solidFill>
                          <a:schemeClr val="tx1"/>
                        </a:solidFill>
                        <a:latin typeface="+mj-ea"/>
                        <a:ea typeface="+mj-ea"/>
                      </a:endParaRPr>
                    </a:p>
                    <a:p>
                      <a:pPr marL="342900" indent="-342900" algn="ctr">
                        <a:buAutoNum type="arabicPeriod"/>
                      </a:pPr>
                      <a:r>
                        <a:rPr lang="zh-TW" altLang="en-US" dirty="0">
                          <a:solidFill>
                            <a:schemeClr val="tx1"/>
                          </a:solidFill>
                          <a:latin typeface="+mj-ea"/>
                          <a:ea typeface="+mj-ea"/>
                        </a:rPr>
                        <a:t>需要調整的參數比較多。</a:t>
                      </a:r>
                    </a:p>
                  </a:txBody>
                  <a:tcPr/>
                </a:tc>
                <a:extLst>
                  <a:ext uri="{0D108BD9-81ED-4DB2-BD59-A6C34878D82A}">
                    <a16:rowId xmlns:a16="http://schemas.microsoft.com/office/drawing/2014/main" val="2509482860"/>
                  </a:ext>
                </a:extLst>
              </a:tr>
              <a:tr h="961519">
                <a:tc>
                  <a:txBody>
                    <a:bodyPr/>
                    <a:lstStyle/>
                    <a:p>
                      <a:pPr algn="ctr"/>
                      <a:r>
                        <a:rPr lang="en-US" altLang="zh-TW" dirty="0">
                          <a:solidFill>
                            <a:schemeClr val="tx1"/>
                          </a:solidFill>
                          <a:latin typeface="+mj-ea"/>
                          <a:ea typeface="+mj-ea"/>
                        </a:rPr>
                        <a:t>Random forest Classifier</a:t>
                      </a:r>
                      <a:endParaRPr lang="zh-TW" altLang="en-US" dirty="0">
                        <a:solidFill>
                          <a:schemeClr val="tx1"/>
                        </a:solidFill>
                        <a:latin typeface="+mj-ea"/>
                        <a:ea typeface="+mj-ea"/>
                      </a:endParaRPr>
                    </a:p>
                  </a:txBody>
                  <a:tcPr/>
                </a:tc>
                <a:tc>
                  <a:txBody>
                    <a:bodyPr/>
                    <a:lstStyle/>
                    <a:p>
                      <a:pPr algn="ctr"/>
                      <a:r>
                        <a:rPr lang="en-US" altLang="zh-TW" dirty="0">
                          <a:solidFill>
                            <a:schemeClr val="tx1"/>
                          </a:solidFill>
                          <a:latin typeface="+mj-ea"/>
                          <a:ea typeface="+mj-ea"/>
                        </a:rPr>
                        <a:t>1. </a:t>
                      </a:r>
                      <a:r>
                        <a:rPr lang="zh-TW" altLang="en-US" dirty="0">
                          <a:solidFill>
                            <a:schemeClr val="tx1"/>
                          </a:solidFill>
                          <a:latin typeface="+mj-ea"/>
                          <a:ea typeface="+mj-ea"/>
                        </a:rPr>
                        <a:t>有效解決決策樹的過擬 合問題。</a:t>
                      </a:r>
                      <a:endParaRPr lang="en-US" altLang="zh-TW" dirty="0">
                        <a:solidFill>
                          <a:schemeClr val="tx1"/>
                        </a:solidFill>
                        <a:latin typeface="+mj-ea"/>
                        <a:ea typeface="+mj-ea"/>
                      </a:endParaRPr>
                    </a:p>
                    <a:p>
                      <a:pPr algn="ctr"/>
                      <a:r>
                        <a:rPr lang="en-US" altLang="zh-TW" dirty="0">
                          <a:solidFill>
                            <a:schemeClr val="tx1"/>
                          </a:solidFill>
                          <a:latin typeface="+mj-ea"/>
                          <a:ea typeface="+mj-ea"/>
                        </a:rPr>
                        <a:t>2. </a:t>
                      </a:r>
                      <a:r>
                        <a:rPr lang="zh-TW" altLang="en-US" dirty="0">
                          <a:solidFill>
                            <a:schemeClr val="tx1"/>
                          </a:solidFill>
                          <a:latin typeface="+mj-ea"/>
                          <a:ea typeface="+mj-ea"/>
                        </a:rPr>
                        <a:t>不需要進行數據歸一化</a:t>
                      </a:r>
                      <a:r>
                        <a:rPr lang="en-US" altLang="zh-TW" dirty="0">
                          <a:solidFill>
                            <a:schemeClr val="tx1"/>
                          </a:solidFill>
                          <a:latin typeface="+mj-ea"/>
                          <a:ea typeface="+mj-ea"/>
                        </a:rPr>
                        <a:t>(Normalization)</a:t>
                      </a:r>
                      <a:r>
                        <a:rPr lang="zh-TW" altLang="en-US" dirty="0">
                          <a:solidFill>
                            <a:schemeClr val="tx1"/>
                          </a:solidFill>
                          <a:latin typeface="+mj-ea"/>
                          <a:ea typeface="+mj-ea"/>
                        </a:rPr>
                        <a:t>。</a:t>
                      </a:r>
                      <a:endParaRPr lang="en-US" altLang="zh-TW" dirty="0">
                        <a:solidFill>
                          <a:schemeClr val="tx1"/>
                        </a:solidFill>
                        <a:latin typeface="+mj-ea"/>
                        <a:ea typeface="+mj-ea"/>
                      </a:endParaRPr>
                    </a:p>
                  </a:txBody>
                  <a:tcPr/>
                </a:tc>
                <a:tc>
                  <a:txBody>
                    <a:bodyPr/>
                    <a:lstStyle/>
                    <a:p>
                      <a:pPr algn="ctr"/>
                      <a:r>
                        <a:rPr lang="en-US" altLang="zh-TW" dirty="0">
                          <a:solidFill>
                            <a:schemeClr val="tx1"/>
                          </a:solidFill>
                          <a:latin typeface="+mj-ea"/>
                          <a:ea typeface="+mj-ea"/>
                        </a:rPr>
                        <a:t>1. </a:t>
                      </a:r>
                      <a:r>
                        <a:rPr lang="zh-TW" altLang="en-US" dirty="0">
                          <a:solidFill>
                            <a:schemeClr val="tx1"/>
                          </a:solidFill>
                          <a:latin typeface="+mj-ea"/>
                          <a:ea typeface="+mj-ea"/>
                        </a:rPr>
                        <a:t>不適合小樣本，只適合大樣本。</a:t>
                      </a:r>
                    </a:p>
                  </a:txBody>
                  <a:tcPr/>
                </a:tc>
                <a:extLst>
                  <a:ext uri="{0D108BD9-81ED-4DB2-BD59-A6C34878D82A}">
                    <a16:rowId xmlns:a16="http://schemas.microsoft.com/office/drawing/2014/main" val="3552112333"/>
                  </a:ext>
                </a:extLst>
              </a:tr>
            </a:tbl>
          </a:graphicData>
        </a:graphic>
      </p:graphicFrame>
    </p:spTree>
    <p:extLst>
      <p:ext uri="{BB962C8B-B14F-4D97-AF65-F5344CB8AC3E}">
        <p14:creationId xmlns:p14="http://schemas.microsoft.com/office/powerpoint/2010/main" val="320499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CDF8AF-4111-4ECE-9D25-ADE752BA3DE6}"/>
              </a:ext>
            </a:extLst>
          </p:cNvPr>
          <p:cNvSpPr>
            <a:spLocks noGrp="1"/>
          </p:cNvSpPr>
          <p:nvPr>
            <p:ph type="title"/>
          </p:nvPr>
        </p:nvSpPr>
        <p:spPr>
          <a:xfrm>
            <a:off x="386633" y="377755"/>
            <a:ext cx="9286920" cy="584775"/>
          </a:xfrm>
        </p:spPr>
        <p:txBody>
          <a:bodyPr wrap="square">
            <a:spAutoFit/>
          </a:bodyPr>
          <a:lstStyle/>
          <a:p>
            <a:r>
              <a:rPr lang="zh-TW" altLang="en-US" sz="3200" dirty="0">
                <a:solidFill>
                  <a:schemeClr val="tx1"/>
                </a:solidFill>
                <a:latin typeface="標楷體" panose="03000509000000000000" pitchFamily="65" charset="-120"/>
                <a:ea typeface="標楷體" panose="03000509000000000000" pitchFamily="65" charset="-120"/>
              </a:rPr>
              <a:t>隨機森林和</a:t>
            </a:r>
            <a:r>
              <a:rPr lang="en-US" altLang="zh-TW" sz="3200" dirty="0">
                <a:solidFill>
                  <a:schemeClr val="tx1"/>
                </a:solidFill>
                <a:latin typeface="標楷體" panose="03000509000000000000" pitchFamily="65" charset="-120"/>
                <a:ea typeface="標楷體" panose="03000509000000000000" pitchFamily="65" charset="-120"/>
              </a:rPr>
              <a:t>LGBM</a:t>
            </a:r>
            <a:r>
              <a:rPr lang="zh-TW" altLang="en-US" sz="3200" dirty="0">
                <a:solidFill>
                  <a:schemeClr val="tx1"/>
                </a:solidFill>
                <a:latin typeface="標楷體" panose="03000509000000000000" pitchFamily="65" charset="-120"/>
                <a:ea typeface="標楷體" panose="03000509000000000000" pitchFamily="65" charset="-120"/>
              </a:rPr>
              <a:t>、</a:t>
            </a:r>
            <a:r>
              <a:rPr lang="en-US" altLang="zh-TW" sz="3200" dirty="0" err="1">
                <a:solidFill>
                  <a:schemeClr val="tx1"/>
                </a:solidFill>
                <a:latin typeface="標楷體" panose="03000509000000000000" pitchFamily="65" charset="-120"/>
                <a:ea typeface="標楷體" panose="03000509000000000000" pitchFamily="65" charset="-120"/>
              </a:rPr>
              <a:t>XGBoost</a:t>
            </a:r>
            <a:r>
              <a:rPr lang="zh-TW" altLang="en-US" sz="3200" dirty="0">
                <a:solidFill>
                  <a:schemeClr val="tx1"/>
                </a:solidFill>
                <a:latin typeface="標楷體" panose="03000509000000000000" pitchFamily="65" charset="-120"/>
                <a:ea typeface="標楷體" panose="03000509000000000000" pitchFamily="65" charset="-120"/>
              </a:rPr>
              <a:t>準確率比較表</a:t>
            </a:r>
          </a:p>
        </p:txBody>
      </p:sp>
      <p:graphicFrame>
        <p:nvGraphicFramePr>
          <p:cNvPr id="4" name="表格 4">
            <a:extLst>
              <a:ext uri="{FF2B5EF4-FFF2-40B4-BE49-F238E27FC236}">
                <a16:creationId xmlns:a16="http://schemas.microsoft.com/office/drawing/2014/main" id="{84830D59-F78A-4E05-AA2A-9F5E7201B1B4}"/>
              </a:ext>
            </a:extLst>
          </p:cNvPr>
          <p:cNvGraphicFramePr>
            <a:graphicFrameLocks noGrp="1"/>
          </p:cNvGraphicFramePr>
          <p:nvPr>
            <p:ph idx="1"/>
            <p:extLst>
              <p:ext uri="{D42A27DB-BD31-4B8C-83A1-F6EECF244321}">
                <p14:modId xmlns:p14="http://schemas.microsoft.com/office/powerpoint/2010/main" val="2209146232"/>
              </p:ext>
            </p:extLst>
          </p:nvPr>
        </p:nvGraphicFramePr>
        <p:xfrm>
          <a:off x="677334" y="2099006"/>
          <a:ext cx="10037484" cy="2659988"/>
        </p:xfrm>
        <a:graphic>
          <a:graphicData uri="http://schemas.openxmlformats.org/drawingml/2006/table">
            <a:tbl>
              <a:tblPr firstRow="1" bandRow="1">
                <a:tableStyleId>{5C22544A-7EE6-4342-B048-85BDC9FD1C3A}</a:tableStyleId>
              </a:tblPr>
              <a:tblGrid>
                <a:gridCol w="3345828">
                  <a:extLst>
                    <a:ext uri="{9D8B030D-6E8A-4147-A177-3AD203B41FA5}">
                      <a16:colId xmlns:a16="http://schemas.microsoft.com/office/drawing/2014/main" val="2720446243"/>
                    </a:ext>
                  </a:extLst>
                </a:gridCol>
                <a:gridCol w="3345828">
                  <a:extLst>
                    <a:ext uri="{9D8B030D-6E8A-4147-A177-3AD203B41FA5}">
                      <a16:colId xmlns:a16="http://schemas.microsoft.com/office/drawing/2014/main" val="2058508417"/>
                    </a:ext>
                  </a:extLst>
                </a:gridCol>
                <a:gridCol w="3345828">
                  <a:extLst>
                    <a:ext uri="{9D8B030D-6E8A-4147-A177-3AD203B41FA5}">
                      <a16:colId xmlns:a16="http://schemas.microsoft.com/office/drawing/2014/main" val="2376651950"/>
                    </a:ext>
                  </a:extLst>
                </a:gridCol>
              </a:tblGrid>
              <a:tr h="664997">
                <a:tc>
                  <a:txBody>
                    <a:bodyPr/>
                    <a:lstStyle/>
                    <a:p>
                      <a:pPr algn="ctr"/>
                      <a:r>
                        <a:rPr lang="en-US" altLang="zh-TW" sz="2000" b="1" i="0" dirty="0">
                          <a:solidFill>
                            <a:schemeClr val="tx1"/>
                          </a:solidFill>
                          <a:effectLst/>
                          <a:latin typeface="標楷體" panose="03000509000000000000" pitchFamily="65" charset="-120"/>
                          <a:ea typeface="標楷體" panose="03000509000000000000" pitchFamily="65" charset="-120"/>
                        </a:rPr>
                        <a:t>-</a:t>
                      </a:r>
                      <a:endParaRPr lang="zh-TW" altLang="en-US" sz="2000" b="1" i="0" dirty="0">
                        <a:solidFill>
                          <a:schemeClr val="tx1"/>
                        </a:solidFill>
                        <a:effectLst/>
                        <a:latin typeface="標楷體" panose="03000509000000000000" pitchFamily="65" charset="-120"/>
                        <a:ea typeface="標楷體" panose="03000509000000000000" pitchFamily="65" charset="-120"/>
                      </a:endParaRPr>
                    </a:p>
                  </a:txBody>
                  <a:tcPr anchor="ctr"/>
                </a:tc>
                <a:tc>
                  <a:txBody>
                    <a:bodyPr/>
                    <a:lstStyle/>
                    <a:p>
                      <a:pPr algn="ctr"/>
                      <a:r>
                        <a:rPr lang="en-US" altLang="zh-TW" sz="2000" b="1" i="0" dirty="0">
                          <a:solidFill>
                            <a:schemeClr val="tx1"/>
                          </a:solidFill>
                          <a:effectLst/>
                          <a:latin typeface="標楷體" panose="03000509000000000000" pitchFamily="65" charset="-120"/>
                          <a:ea typeface="標楷體" panose="03000509000000000000" pitchFamily="65" charset="-120"/>
                        </a:rPr>
                        <a:t>Train data</a:t>
                      </a:r>
                      <a:endParaRPr lang="zh-TW" altLang="en-US" sz="2000" b="1" i="0" dirty="0">
                        <a:solidFill>
                          <a:schemeClr val="tx1"/>
                        </a:solidFill>
                        <a:effectLst/>
                        <a:latin typeface="標楷體" panose="03000509000000000000" pitchFamily="65" charset="-120"/>
                        <a:ea typeface="標楷體" panose="03000509000000000000" pitchFamily="65" charset="-120"/>
                      </a:endParaRPr>
                    </a:p>
                  </a:txBody>
                  <a:tcPr anchor="ctr"/>
                </a:tc>
                <a:tc>
                  <a:txBody>
                    <a:bodyPr/>
                    <a:lstStyle/>
                    <a:p>
                      <a:pPr algn="ctr"/>
                      <a:r>
                        <a:rPr lang="en-US" altLang="zh-TW" sz="2000" b="1" i="0" dirty="0">
                          <a:solidFill>
                            <a:schemeClr val="tx1"/>
                          </a:solidFill>
                          <a:effectLst/>
                          <a:latin typeface="標楷體" panose="03000509000000000000" pitchFamily="65" charset="-120"/>
                          <a:ea typeface="標楷體" panose="03000509000000000000" pitchFamily="65" charset="-120"/>
                        </a:rPr>
                        <a:t>Test data</a:t>
                      </a:r>
                      <a:endParaRPr lang="zh-TW" altLang="en-US" sz="2000" b="1" i="0" dirty="0">
                        <a:solidFill>
                          <a:schemeClr val="tx1"/>
                        </a:solidFill>
                        <a:effectLst/>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271962907"/>
                  </a:ext>
                </a:extLst>
              </a:tr>
              <a:tr h="664997">
                <a:tc>
                  <a:txBody>
                    <a:bodyPr/>
                    <a:lstStyle/>
                    <a:p>
                      <a:pPr algn="ctr"/>
                      <a:r>
                        <a:rPr lang="en-US" altLang="zh-TW" sz="2000" b="1" i="0" dirty="0">
                          <a:solidFill>
                            <a:schemeClr val="tx1"/>
                          </a:solidFill>
                          <a:effectLst/>
                          <a:latin typeface="標楷體" panose="03000509000000000000" pitchFamily="65" charset="-120"/>
                          <a:ea typeface="標楷體" panose="03000509000000000000" pitchFamily="65" charset="-120"/>
                        </a:rPr>
                        <a:t>LGBM</a:t>
                      </a:r>
                      <a:endParaRPr lang="zh-TW" altLang="en-US" sz="2000" b="1" i="0" dirty="0">
                        <a:solidFill>
                          <a:schemeClr val="tx1"/>
                        </a:solidFill>
                        <a:effectLst/>
                        <a:latin typeface="標楷體" panose="03000509000000000000" pitchFamily="65" charset="-120"/>
                        <a:ea typeface="標楷體" panose="03000509000000000000" pitchFamily="65" charset="-120"/>
                      </a:endParaRPr>
                    </a:p>
                  </a:txBody>
                  <a:tcPr anchor="ctr"/>
                </a:tc>
                <a:tc>
                  <a:txBody>
                    <a:bodyPr/>
                    <a:lstStyle/>
                    <a:p>
                      <a:pPr algn="ctr"/>
                      <a:r>
                        <a:rPr lang="en-US" altLang="zh-TW" sz="2000" b="1" i="0" dirty="0">
                          <a:solidFill>
                            <a:schemeClr val="tx1"/>
                          </a:solidFill>
                          <a:effectLst/>
                          <a:latin typeface="標楷體" panose="03000509000000000000" pitchFamily="65" charset="-120"/>
                          <a:ea typeface="標楷體" panose="03000509000000000000" pitchFamily="65" charset="-120"/>
                        </a:rPr>
                        <a:t>0.90</a:t>
                      </a:r>
                      <a:endParaRPr lang="zh-TW" altLang="en-US" sz="2000" b="1" i="0" dirty="0">
                        <a:solidFill>
                          <a:schemeClr val="tx1"/>
                        </a:solidFill>
                        <a:effectLst/>
                        <a:latin typeface="標楷體" panose="03000509000000000000" pitchFamily="65" charset="-120"/>
                        <a:ea typeface="標楷體" panose="03000509000000000000" pitchFamily="65" charset="-120"/>
                      </a:endParaRPr>
                    </a:p>
                  </a:txBody>
                  <a:tcPr anchor="ctr"/>
                </a:tc>
                <a:tc>
                  <a:txBody>
                    <a:bodyPr/>
                    <a:lstStyle/>
                    <a:p>
                      <a:pPr algn="ctr"/>
                      <a:r>
                        <a:rPr lang="en-US" altLang="zh-TW" sz="2000" b="1" i="0" dirty="0">
                          <a:solidFill>
                            <a:schemeClr val="tx1"/>
                          </a:solidFill>
                          <a:effectLst/>
                          <a:latin typeface="標楷體" panose="03000509000000000000" pitchFamily="65" charset="-120"/>
                          <a:ea typeface="標楷體" panose="03000509000000000000" pitchFamily="65" charset="-120"/>
                        </a:rPr>
                        <a:t>0.88</a:t>
                      </a:r>
                      <a:endParaRPr lang="zh-TW" altLang="en-US" sz="2000" b="1" i="0" dirty="0">
                        <a:solidFill>
                          <a:schemeClr val="tx1"/>
                        </a:solidFill>
                        <a:effectLst/>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789537049"/>
                  </a:ext>
                </a:extLst>
              </a:tr>
              <a:tr h="664997">
                <a:tc>
                  <a:txBody>
                    <a:bodyPr/>
                    <a:lstStyle/>
                    <a:p>
                      <a:pPr algn="ctr"/>
                      <a:r>
                        <a:rPr lang="en-US" altLang="zh-TW" sz="2000" b="1" i="0" dirty="0" err="1">
                          <a:solidFill>
                            <a:schemeClr val="tx1"/>
                          </a:solidFill>
                          <a:effectLst/>
                          <a:latin typeface="標楷體" panose="03000509000000000000" pitchFamily="65" charset="-120"/>
                          <a:ea typeface="標楷體" panose="03000509000000000000" pitchFamily="65" charset="-120"/>
                        </a:rPr>
                        <a:t>XGBoost</a:t>
                      </a:r>
                      <a:endParaRPr lang="zh-TW" altLang="en-US" sz="2000" b="1" i="0" dirty="0">
                        <a:solidFill>
                          <a:schemeClr val="tx1"/>
                        </a:solidFill>
                        <a:effectLst/>
                        <a:latin typeface="標楷體" panose="03000509000000000000" pitchFamily="65" charset="-120"/>
                        <a:ea typeface="標楷體" panose="03000509000000000000" pitchFamily="65" charset="-120"/>
                      </a:endParaRPr>
                    </a:p>
                  </a:txBody>
                  <a:tcPr anchor="ctr"/>
                </a:tc>
                <a:tc>
                  <a:txBody>
                    <a:bodyPr/>
                    <a:lstStyle/>
                    <a:p>
                      <a:pPr algn="ctr"/>
                      <a:r>
                        <a:rPr lang="en-US" altLang="zh-TW" sz="2000" b="1" i="0" dirty="0">
                          <a:solidFill>
                            <a:schemeClr val="tx1"/>
                          </a:solidFill>
                          <a:effectLst/>
                          <a:latin typeface="標楷體" panose="03000509000000000000" pitchFamily="65" charset="-120"/>
                          <a:ea typeface="標楷體" panose="03000509000000000000" pitchFamily="65" charset="-120"/>
                        </a:rPr>
                        <a:t>0.98</a:t>
                      </a:r>
                      <a:endParaRPr lang="zh-TW" altLang="en-US" sz="2000" b="1" i="0" dirty="0">
                        <a:solidFill>
                          <a:schemeClr val="tx1"/>
                        </a:solidFill>
                        <a:effectLst/>
                        <a:latin typeface="標楷體" panose="03000509000000000000" pitchFamily="65" charset="-120"/>
                        <a:ea typeface="標楷體" panose="03000509000000000000" pitchFamily="65" charset="-120"/>
                      </a:endParaRPr>
                    </a:p>
                  </a:txBody>
                  <a:tcPr anchor="ctr"/>
                </a:tc>
                <a:tc>
                  <a:txBody>
                    <a:bodyPr/>
                    <a:lstStyle/>
                    <a:p>
                      <a:pPr algn="ctr"/>
                      <a:r>
                        <a:rPr lang="en-US" altLang="zh-TW" sz="2000" b="1" i="0" dirty="0">
                          <a:solidFill>
                            <a:schemeClr val="tx1"/>
                          </a:solidFill>
                          <a:effectLst/>
                          <a:latin typeface="標楷體" panose="03000509000000000000" pitchFamily="65" charset="-120"/>
                          <a:ea typeface="標楷體" panose="03000509000000000000" pitchFamily="65" charset="-120"/>
                        </a:rPr>
                        <a:t>0.90</a:t>
                      </a:r>
                      <a:endParaRPr lang="zh-TW" altLang="en-US" sz="2000" b="1" i="0" dirty="0">
                        <a:solidFill>
                          <a:schemeClr val="tx1"/>
                        </a:solidFill>
                        <a:effectLst/>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1133482804"/>
                  </a:ext>
                </a:extLst>
              </a:tr>
              <a:tr h="664997">
                <a:tc>
                  <a:txBody>
                    <a:bodyPr/>
                    <a:lstStyle/>
                    <a:p>
                      <a:pPr algn="ctr"/>
                      <a:r>
                        <a:rPr lang="en-US" altLang="zh-TW" sz="2000" b="1" i="0" dirty="0">
                          <a:solidFill>
                            <a:schemeClr val="tx1"/>
                          </a:solidFill>
                          <a:effectLst/>
                          <a:latin typeface="標楷體" panose="03000509000000000000" pitchFamily="65" charset="-120"/>
                          <a:ea typeface="標楷體" panose="03000509000000000000" pitchFamily="65" charset="-120"/>
                        </a:rPr>
                        <a:t>Random</a:t>
                      </a:r>
                      <a:r>
                        <a:rPr lang="zh-TW" altLang="en-US" sz="2000" b="1" i="0" dirty="0">
                          <a:solidFill>
                            <a:schemeClr val="tx1"/>
                          </a:solidFill>
                          <a:effectLst/>
                          <a:latin typeface="標楷體" panose="03000509000000000000" pitchFamily="65" charset="-120"/>
                          <a:ea typeface="標楷體" panose="03000509000000000000" pitchFamily="65" charset="-120"/>
                        </a:rPr>
                        <a:t> </a:t>
                      </a:r>
                      <a:r>
                        <a:rPr lang="en-US" altLang="zh-TW" sz="2000" b="1" i="0" dirty="0">
                          <a:solidFill>
                            <a:schemeClr val="tx1"/>
                          </a:solidFill>
                          <a:effectLst/>
                          <a:latin typeface="標楷體" panose="03000509000000000000" pitchFamily="65" charset="-120"/>
                          <a:ea typeface="標楷體" panose="03000509000000000000" pitchFamily="65" charset="-120"/>
                        </a:rPr>
                        <a:t>Forest</a:t>
                      </a:r>
                      <a:endParaRPr lang="zh-TW" altLang="en-US" sz="2000" b="1" i="0" dirty="0">
                        <a:solidFill>
                          <a:schemeClr val="tx1"/>
                        </a:solidFill>
                        <a:effectLst/>
                        <a:latin typeface="標楷體" panose="03000509000000000000" pitchFamily="65" charset="-120"/>
                        <a:ea typeface="標楷體" panose="03000509000000000000" pitchFamily="65" charset="-120"/>
                      </a:endParaRPr>
                    </a:p>
                  </a:txBody>
                  <a:tcPr anchor="ctr"/>
                </a:tc>
                <a:tc>
                  <a:txBody>
                    <a:bodyPr/>
                    <a:lstStyle/>
                    <a:p>
                      <a:pPr algn="ctr"/>
                      <a:r>
                        <a:rPr lang="en-US" altLang="zh-TW" sz="2000" b="1" i="0" dirty="0">
                          <a:solidFill>
                            <a:schemeClr val="tx1"/>
                          </a:solidFill>
                          <a:effectLst/>
                          <a:latin typeface="標楷體" panose="03000509000000000000" pitchFamily="65" charset="-120"/>
                          <a:ea typeface="標楷體" panose="03000509000000000000" pitchFamily="65" charset="-120"/>
                        </a:rPr>
                        <a:t>0.99</a:t>
                      </a:r>
                      <a:endParaRPr lang="zh-TW" altLang="en-US" sz="2000" b="1" i="0" dirty="0">
                        <a:solidFill>
                          <a:schemeClr val="tx1"/>
                        </a:solidFill>
                        <a:effectLst/>
                        <a:latin typeface="標楷體" panose="03000509000000000000" pitchFamily="65" charset="-120"/>
                        <a:ea typeface="標楷體" panose="03000509000000000000" pitchFamily="65" charset="-120"/>
                      </a:endParaRPr>
                    </a:p>
                  </a:txBody>
                  <a:tcPr anchor="ctr"/>
                </a:tc>
                <a:tc>
                  <a:txBody>
                    <a:bodyPr/>
                    <a:lstStyle/>
                    <a:p>
                      <a:pPr algn="ctr"/>
                      <a:r>
                        <a:rPr lang="en-US" altLang="zh-TW" sz="2000" b="1" i="0" dirty="0">
                          <a:solidFill>
                            <a:schemeClr val="tx1"/>
                          </a:solidFill>
                          <a:effectLst/>
                          <a:latin typeface="標楷體" panose="03000509000000000000" pitchFamily="65" charset="-120"/>
                          <a:ea typeface="標楷體" panose="03000509000000000000" pitchFamily="65" charset="-120"/>
                        </a:rPr>
                        <a:t>0.89</a:t>
                      </a:r>
                      <a:endParaRPr lang="zh-TW" altLang="en-US" sz="2000" b="1" i="0" dirty="0">
                        <a:solidFill>
                          <a:schemeClr val="tx1"/>
                        </a:solidFill>
                        <a:effectLst/>
                        <a:latin typeface="標楷體" panose="03000509000000000000" pitchFamily="65" charset="-120"/>
                        <a:ea typeface="標楷體" panose="03000509000000000000" pitchFamily="65" charset="-120"/>
                      </a:endParaRPr>
                    </a:p>
                  </a:txBody>
                  <a:tcPr anchor="ctr"/>
                </a:tc>
                <a:extLst>
                  <a:ext uri="{0D108BD9-81ED-4DB2-BD59-A6C34878D82A}">
                    <a16:rowId xmlns:a16="http://schemas.microsoft.com/office/drawing/2014/main" val="1508499422"/>
                  </a:ext>
                </a:extLst>
              </a:tr>
            </a:tbl>
          </a:graphicData>
        </a:graphic>
      </p:graphicFrame>
    </p:spTree>
    <p:extLst>
      <p:ext uri="{BB962C8B-B14F-4D97-AF65-F5344CB8AC3E}">
        <p14:creationId xmlns:p14="http://schemas.microsoft.com/office/powerpoint/2010/main" val="33645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1232E3-874F-49AD-8FF1-0ADF635BEA13}"/>
              </a:ext>
            </a:extLst>
          </p:cNvPr>
          <p:cNvSpPr>
            <a:spLocks noGrp="1"/>
          </p:cNvSpPr>
          <p:nvPr>
            <p:ph type="title"/>
          </p:nvPr>
        </p:nvSpPr>
        <p:spPr>
          <a:xfrm>
            <a:off x="360000" y="360000"/>
            <a:ext cx="8596668" cy="646331"/>
          </a:xfrm>
        </p:spPr>
        <p:txBody>
          <a:bodyPr>
            <a:spAutoFit/>
          </a:bodyPr>
          <a:lstStyle/>
          <a:p>
            <a:r>
              <a:rPr lang="zh-TW" altLang="en-US" dirty="0">
                <a:solidFill>
                  <a:schemeClr val="tx1"/>
                </a:solidFill>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583094DE-5E95-4D8E-A19F-4FC96043B518}"/>
              </a:ext>
            </a:extLst>
          </p:cNvPr>
          <p:cNvSpPr>
            <a:spLocks noGrp="1"/>
          </p:cNvSpPr>
          <p:nvPr>
            <p:ph idx="1"/>
          </p:nvPr>
        </p:nvSpPr>
        <p:spPr>
          <a:xfrm>
            <a:off x="360000" y="1488613"/>
            <a:ext cx="8596668" cy="3880773"/>
          </a:xfrm>
        </p:spPr>
        <p:txBody>
          <a:bodyPr>
            <a:normAutofit/>
          </a:bodyPr>
          <a:lstStyle/>
          <a:p>
            <a:r>
              <a:rPr lang="en-US" altLang="zh-TW" sz="2400" dirty="0">
                <a:latin typeface="標楷體" panose="03000509000000000000" pitchFamily="65" charset="-120"/>
                <a:ea typeface="標楷體" panose="03000509000000000000" pitchFamily="65" charset="-120"/>
              </a:rPr>
              <a:t>1.</a:t>
            </a:r>
            <a:r>
              <a:rPr lang="en-US" altLang="zh-TW" sz="2400" dirty="0">
                <a:solidFill>
                  <a:schemeClr val="tx1"/>
                </a:solidFill>
                <a:latin typeface="標楷體" panose="03000509000000000000" pitchFamily="65" charset="-120"/>
              </a:rPr>
              <a:t>XGBoost (</a:t>
            </a:r>
            <a:r>
              <a:rPr lang="en-US" altLang="zh-TW" sz="2400" dirty="0" err="1">
                <a:solidFill>
                  <a:schemeClr val="tx1"/>
                </a:solidFill>
                <a:latin typeface="標楷體" panose="03000509000000000000" pitchFamily="65" charset="-120"/>
              </a:rPr>
              <a:t>eXtreme</a:t>
            </a:r>
            <a:r>
              <a:rPr lang="en-US" altLang="zh-TW" sz="2400" dirty="0">
                <a:solidFill>
                  <a:schemeClr val="tx1"/>
                </a:solidFill>
                <a:latin typeface="標楷體" panose="03000509000000000000" pitchFamily="65" charset="-120"/>
              </a:rPr>
              <a:t> Gradient Boosting)</a:t>
            </a:r>
            <a:endParaRPr lang="en-US" altLang="zh-TW" sz="2400" dirty="0">
              <a:solidFill>
                <a:schemeClr val="tx1"/>
              </a:solidFill>
              <a:latin typeface="標楷體" panose="03000509000000000000" pitchFamily="65" charset="-120"/>
              <a:ea typeface="標楷體" panose="03000509000000000000" pitchFamily="65" charset="-120"/>
            </a:endParaRPr>
          </a:p>
          <a:p>
            <a:r>
              <a:rPr lang="en-US" altLang="zh-TW" sz="2400" dirty="0">
                <a:solidFill>
                  <a:schemeClr val="tx1"/>
                </a:solidFill>
                <a:latin typeface="標楷體" panose="03000509000000000000" pitchFamily="65" charset="-120"/>
              </a:rPr>
              <a:t>2.LGBM</a:t>
            </a:r>
            <a:r>
              <a:rPr lang="en-US" altLang="zh-TW" sz="2400" dirty="0">
                <a:solidFill>
                  <a:schemeClr val="tx1"/>
                </a:solidFill>
                <a:latin typeface="標楷體" panose="03000509000000000000" pitchFamily="65" charset="-120"/>
                <a:ea typeface="標楷體" panose="03000509000000000000" pitchFamily="65" charset="-120"/>
              </a:rPr>
              <a:t> (Light Gradient-Boosting Machine) </a:t>
            </a:r>
          </a:p>
          <a:p>
            <a:r>
              <a:rPr lang="en-US" altLang="zh-TW" sz="2400" dirty="0">
                <a:solidFill>
                  <a:schemeClr val="tx1"/>
                </a:solidFill>
                <a:latin typeface="標楷體" panose="03000509000000000000" pitchFamily="65" charset="-120"/>
              </a:rPr>
              <a:t>3.</a:t>
            </a:r>
            <a:r>
              <a:rPr lang="zh-TW" altLang="en-US" sz="2400" dirty="0">
                <a:solidFill>
                  <a:schemeClr val="tx1"/>
                </a:solidFill>
                <a:latin typeface="標楷體" panose="03000509000000000000" pitchFamily="65" charset="-120"/>
                <a:ea typeface="標楷體" panose="03000509000000000000" pitchFamily="65" charset="-120"/>
              </a:rPr>
              <a:t>隨機森林 </a:t>
            </a:r>
            <a:r>
              <a:rPr lang="en-US" altLang="zh-TW" sz="2400" dirty="0">
                <a:solidFill>
                  <a:schemeClr val="tx1"/>
                </a:solidFill>
                <a:latin typeface="標楷體" panose="03000509000000000000" pitchFamily="65" charset="-120"/>
                <a:ea typeface="標楷體" panose="03000509000000000000" pitchFamily="65" charset="-120"/>
              </a:rPr>
              <a:t>(Random forest)</a:t>
            </a:r>
            <a:endParaRPr lang="en-US" altLang="zh-TW" sz="2400" dirty="0">
              <a:solidFill>
                <a:schemeClr val="tx1"/>
              </a:solidFill>
              <a:latin typeface="標楷體" panose="03000509000000000000" pitchFamily="65" charset="-120"/>
            </a:endParaRPr>
          </a:p>
          <a:p>
            <a:r>
              <a:rPr lang="en-US" altLang="zh-TW" sz="2400" dirty="0">
                <a:solidFill>
                  <a:schemeClr val="tx1"/>
                </a:solidFill>
                <a:latin typeface="標楷體" panose="03000509000000000000" pitchFamily="65" charset="-120"/>
                <a:ea typeface="標楷體" panose="03000509000000000000" pitchFamily="65" charset="-120"/>
              </a:rPr>
              <a:t>4.</a:t>
            </a:r>
            <a:r>
              <a:rPr lang="zh-TW" altLang="en-US" sz="2400" dirty="0">
                <a:solidFill>
                  <a:schemeClr val="tx1"/>
                </a:solidFill>
                <a:latin typeface="標楷體" panose="03000509000000000000" pitchFamily="65" charset="-120"/>
                <a:ea typeface="標楷體" panose="03000509000000000000" pitchFamily="65" charset="-120"/>
              </a:rPr>
              <a:t>隨機森林的原理</a:t>
            </a:r>
            <a:endParaRPr lang="en-US" altLang="zh-TW" sz="2400" dirty="0">
              <a:solidFill>
                <a:schemeClr val="tx1"/>
              </a:solidFill>
              <a:latin typeface="標楷體" panose="03000509000000000000" pitchFamily="65" charset="-120"/>
              <a:ea typeface="標楷體" panose="03000509000000000000" pitchFamily="65" charset="-120"/>
            </a:endParaRPr>
          </a:p>
          <a:p>
            <a:r>
              <a:rPr lang="en-US" altLang="zh-TW" sz="2400" dirty="0">
                <a:solidFill>
                  <a:schemeClr val="tx1"/>
                </a:solidFill>
                <a:latin typeface="標楷體" panose="03000509000000000000" pitchFamily="65" charset="-120"/>
              </a:rPr>
              <a:t>5</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隨機森林</a:t>
            </a:r>
            <a:r>
              <a:rPr lang="zh-TW" altLang="en-US" sz="2400" dirty="0">
                <a:solidFill>
                  <a:schemeClr val="tx1"/>
                </a:solidFill>
                <a:latin typeface="標楷體" panose="03000509000000000000" pitchFamily="65" charset="-120"/>
              </a:rPr>
              <a:t>的</a:t>
            </a:r>
            <a:r>
              <a:rPr lang="zh-TW" altLang="en-US" sz="2400" dirty="0">
                <a:solidFill>
                  <a:schemeClr val="tx1"/>
                </a:solidFill>
                <a:latin typeface="標楷體" panose="03000509000000000000" pitchFamily="65" charset="-120"/>
                <a:ea typeface="標楷體" panose="03000509000000000000" pitchFamily="65" charset="-120"/>
              </a:rPr>
              <a:t>決策樹</a:t>
            </a:r>
            <a:r>
              <a:rPr lang="zh-TW" altLang="en-US" sz="2400" dirty="0">
                <a:solidFill>
                  <a:schemeClr val="tx1"/>
                </a:solidFill>
                <a:latin typeface="標楷體" panose="03000509000000000000" pitchFamily="65" charset="-120"/>
              </a:rPr>
              <a:t>根葉</a:t>
            </a:r>
            <a:r>
              <a:rPr lang="zh-TW" altLang="en-US" sz="2400" dirty="0">
                <a:solidFill>
                  <a:schemeClr val="tx1"/>
                </a:solidFill>
                <a:latin typeface="標楷體" panose="03000509000000000000" pitchFamily="65" charset="-120"/>
                <a:ea typeface="標楷體" panose="03000509000000000000" pitchFamily="65" charset="-120"/>
              </a:rPr>
              <a:t>示意圖</a:t>
            </a:r>
            <a:endParaRPr lang="en-US" altLang="zh-TW" sz="2400" dirty="0">
              <a:solidFill>
                <a:schemeClr val="tx1"/>
              </a:solidFill>
              <a:latin typeface="標楷體" panose="03000509000000000000" pitchFamily="65" charset="-120"/>
              <a:ea typeface="標楷體" panose="03000509000000000000" pitchFamily="65" charset="-120"/>
            </a:endParaRPr>
          </a:p>
          <a:p>
            <a:r>
              <a:rPr lang="en-US" altLang="zh-TW" sz="2400" dirty="0">
                <a:solidFill>
                  <a:schemeClr val="tx1"/>
                </a:solidFill>
                <a:latin typeface="標楷體" panose="03000509000000000000" pitchFamily="65" charset="-120"/>
              </a:rPr>
              <a:t>6.</a:t>
            </a:r>
            <a:r>
              <a:rPr lang="zh-TW" altLang="en-US" sz="2400" dirty="0">
                <a:solidFill>
                  <a:schemeClr val="tx1"/>
                </a:solidFill>
              </a:rPr>
              <a:t>演算法特性比較</a:t>
            </a:r>
            <a:endParaRPr lang="en-US" altLang="zh-TW" sz="2400" dirty="0">
              <a:solidFill>
                <a:schemeClr val="tx1"/>
              </a:solidFill>
              <a:latin typeface="標楷體" panose="03000509000000000000" pitchFamily="65" charset="-120"/>
              <a:ea typeface="標楷體" panose="03000509000000000000" pitchFamily="65" charset="-120"/>
            </a:endParaRPr>
          </a:p>
          <a:p>
            <a:r>
              <a:rPr lang="en-US" altLang="zh-TW" sz="2400" dirty="0">
                <a:solidFill>
                  <a:schemeClr val="tx1"/>
                </a:solidFill>
                <a:latin typeface="標楷體" panose="03000509000000000000" pitchFamily="65" charset="-120"/>
              </a:rPr>
              <a:t>7.</a:t>
            </a:r>
            <a:r>
              <a:rPr lang="zh-TW" altLang="en-US" sz="2400" dirty="0">
                <a:solidFill>
                  <a:schemeClr val="tx1"/>
                </a:solidFill>
                <a:latin typeface="標楷體" panose="03000509000000000000" pitchFamily="65" charset="-120"/>
                <a:ea typeface="標楷體" panose="03000509000000000000" pitchFamily="65" charset="-120"/>
              </a:rPr>
              <a:t>隨機森林和</a:t>
            </a:r>
            <a:r>
              <a:rPr lang="en-US" altLang="zh-TW" sz="2400" dirty="0">
                <a:solidFill>
                  <a:schemeClr val="tx1"/>
                </a:solidFill>
                <a:latin typeface="標楷體" panose="03000509000000000000" pitchFamily="65" charset="-120"/>
                <a:ea typeface="標楷體" panose="03000509000000000000" pitchFamily="65" charset="-120"/>
              </a:rPr>
              <a:t>LGBM</a:t>
            </a:r>
            <a:r>
              <a:rPr lang="zh-TW" altLang="en-US" sz="2400" dirty="0">
                <a:solidFill>
                  <a:schemeClr val="tx1"/>
                </a:solidFill>
                <a:latin typeface="標楷體" panose="03000509000000000000" pitchFamily="65" charset="-120"/>
                <a:ea typeface="標楷體" panose="03000509000000000000" pitchFamily="65" charset="-120"/>
              </a:rPr>
              <a:t>、</a:t>
            </a:r>
            <a:r>
              <a:rPr lang="en-US" altLang="zh-TW" sz="2400" dirty="0" err="1">
                <a:solidFill>
                  <a:schemeClr val="tx1"/>
                </a:solidFill>
                <a:latin typeface="標楷體" panose="03000509000000000000" pitchFamily="65" charset="-120"/>
                <a:ea typeface="標楷體" panose="03000509000000000000" pitchFamily="65" charset="-120"/>
              </a:rPr>
              <a:t>XGBoost</a:t>
            </a:r>
            <a:r>
              <a:rPr lang="zh-TW" altLang="en-US" sz="2400" dirty="0">
                <a:solidFill>
                  <a:schemeClr val="tx1"/>
                </a:solidFill>
                <a:latin typeface="標楷體" panose="03000509000000000000" pitchFamily="65" charset="-120"/>
                <a:ea typeface="標楷體" panose="03000509000000000000" pitchFamily="65" charset="-120"/>
              </a:rPr>
              <a:t>準確率比較表</a:t>
            </a:r>
            <a:endParaRPr lang="en-US" altLang="zh-TW" sz="2400" dirty="0">
              <a:solidFill>
                <a:schemeClr val="tx1"/>
              </a:solidFill>
              <a:latin typeface="標楷體" panose="03000509000000000000" pitchFamily="65" charset="-120"/>
              <a:ea typeface="標楷體" panose="03000509000000000000" pitchFamily="65" charset="-120"/>
            </a:endParaRPr>
          </a:p>
          <a:p>
            <a:endParaRPr lang="en-US" altLang="zh-TW" sz="24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5925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819FB6-EED6-4782-A63D-D48FC516BBC4}"/>
              </a:ext>
            </a:extLst>
          </p:cNvPr>
          <p:cNvSpPr>
            <a:spLocks noGrp="1"/>
          </p:cNvSpPr>
          <p:nvPr>
            <p:ph type="title"/>
          </p:nvPr>
        </p:nvSpPr>
        <p:spPr/>
        <p:txBody>
          <a:bodyPr>
            <a:normAutofit/>
          </a:bodyPr>
          <a:lstStyle/>
          <a:p>
            <a:r>
              <a:rPr lang="en-US" altLang="zh-TW" sz="3200" dirty="0" err="1">
                <a:solidFill>
                  <a:schemeClr val="tx1"/>
                </a:solidFill>
                <a:latin typeface="標楷體" panose="03000509000000000000" pitchFamily="65" charset="-120"/>
                <a:ea typeface="標楷體" panose="03000509000000000000" pitchFamily="65" charset="-120"/>
              </a:rPr>
              <a:t>XGBoost</a:t>
            </a:r>
            <a:r>
              <a:rPr lang="en-US" altLang="zh-TW" sz="3200" dirty="0">
                <a:solidFill>
                  <a:schemeClr val="tx1"/>
                </a:solidFill>
                <a:latin typeface="標楷體" panose="03000509000000000000" pitchFamily="65" charset="-120"/>
                <a:ea typeface="標楷體" panose="03000509000000000000" pitchFamily="65" charset="-120"/>
              </a:rPr>
              <a:t> (</a:t>
            </a:r>
            <a:r>
              <a:rPr lang="en-US" altLang="zh-TW" sz="3200" dirty="0" err="1">
                <a:solidFill>
                  <a:schemeClr val="tx1"/>
                </a:solidFill>
                <a:latin typeface="標楷體" panose="03000509000000000000" pitchFamily="65" charset="-120"/>
                <a:ea typeface="標楷體" panose="03000509000000000000" pitchFamily="65" charset="-120"/>
              </a:rPr>
              <a:t>eXtreme</a:t>
            </a:r>
            <a:r>
              <a:rPr lang="en-US" altLang="zh-TW" sz="3200" dirty="0">
                <a:solidFill>
                  <a:schemeClr val="tx1"/>
                </a:solidFill>
                <a:latin typeface="標楷體" panose="03000509000000000000" pitchFamily="65" charset="-120"/>
                <a:ea typeface="標楷體" panose="03000509000000000000" pitchFamily="65" charset="-120"/>
              </a:rPr>
              <a:t> Gradient Boosting)</a:t>
            </a:r>
            <a:br>
              <a:rPr lang="en-US" altLang="zh-TW" sz="3200" dirty="0">
                <a:solidFill>
                  <a:schemeClr val="tx1"/>
                </a:solidFill>
                <a:latin typeface="標楷體" panose="03000509000000000000" pitchFamily="65" charset="-120"/>
                <a:ea typeface="標楷體" panose="03000509000000000000" pitchFamily="65" charset="-120"/>
              </a:rPr>
            </a:br>
            <a:r>
              <a:rPr lang="en-US" altLang="zh-TW" sz="3200" dirty="0">
                <a:solidFill>
                  <a:schemeClr val="tx1"/>
                </a:solidFill>
                <a:latin typeface="標楷體" panose="03000509000000000000" pitchFamily="65" charset="-120"/>
                <a:ea typeface="標楷體" panose="03000509000000000000" pitchFamily="65" charset="-120"/>
              </a:rPr>
              <a:t>-</a:t>
            </a:r>
            <a:r>
              <a:rPr lang="zh-TW" altLang="en-US" sz="3200" dirty="0">
                <a:solidFill>
                  <a:schemeClr val="tx1"/>
                </a:solidFill>
                <a:latin typeface="標楷體" panose="03000509000000000000" pitchFamily="65" charset="-120"/>
                <a:ea typeface="標楷體" panose="03000509000000000000" pitchFamily="65" charset="-120"/>
              </a:rPr>
              <a:t>背景</a:t>
            </a:r>
            <a:endParaRPr lang="zh-TW" altLang="en-US" sz="3200" dirty="0"/>
          </a:p>
        </p:txBody>
      </p:sp>
      <p:sp>
        <p:nvSpPr>
          <p:cNvPr id="3" name="內容版面配置區 2">
            <a:extLst>
              <a:ext uri="{FF2B5EF4-FFF2-40B4-BE49-F238E27FC236}">
                <a16:creationId xmlns:a16="http://schemas.microsoft.com/office/drawing/2014/main" id="{623EFF7B-F435-4AA8-8C19-B47DC51A161E}"/>
              </a:ext>
            </a:extLst>
          </p:cNvPr>
          <p:cNvSpPr>
            <a:spLocks noGrp="1"/>
          </p:cNvSpPr>
          <p:nvPr>
            <p:ph idx="1"/>
          </p:nvPr>
        </p:nvSpPr>
        <p:spPr/>
        <p:txBody>
          <a:bodyPr>
            <a:normAutofit/>
          </a:bodyPr>
          <a:lstStyle/>
          <a:p>
            <a:r>
              <a:rPr lang="zh-TW" altLang="en-US" sz="2400" dirty="0">
                <a:solidFill>
                  <a:schemeClr val="tx1"/>
                </a:solidFill>
                <a:latin typeface="+mj-ea"/>
                <a:ea typeface="+mj-ea"/>
              </a:rPr>
              <a:t>極限梯度提升</a:t>
            </a:r>
            <a:r>
              <a:rPr lang="en-US" altLang="zh-TW" sz="2400" dirty="0">
                <a:solidFill>
                  <a:schemeClr val="tx1"/>
                </a:solidFill>
                <a:latin typeface="+mj-ea"/>
                <a:ea typeface="+mj-ea"/>
              </a:rPr>
              <a:t>(XGBOOST, </a:t>
            </a:r>
            <a:r>
              <a:rPr lang="en-US" altLang="zh-TW" sz="2400" dirty="0" err="1">
                <a:solidFill>
                  <a:schemeClr val="tx1"/>
                </a:solidFill>
                <a:latin typeface="+mj-ea"/>
                <a:ea typeface="+mj-ea"/>
              </a:rPr>
              <a:t>eXtreme</a:t>
            </a:r>
            <a:r>
              <a:rPr lang="en-US" altLang="zh-TW" sz="2400" dirty="0">
                <a:solidFill>
                  <a:schemeClr val="tx1"/>
                </a:solidFill>
                <a:latin typeface="+mj-ea"/>
                <a:ea typeface="+mj-ea"/>
              </a:rPr>
              <a:t> Gradient Boosting)</a:t>
            </a:r>
            <a:r>
              <a:rPr lang="zh-TW" altLang="en-US" sz="2400" dirty="0">
                <a:solidFill>
                  <a:schemeClr val="tx1"/>
                </a:solidFill>
                <a:latin typeface="+mj-ea"/>
                <a:ea typeface="+mj-ea"/>
              </a:rPr>
              <a:t>，是目前較常見到的算法模型，由陳天奇所提出，一種集成學習系統，具有出色的效能和效率， 它可以快速且有效地處理大型數據集以解決預測問題。</a:t>
            </a:r>
            <a:r>
              <a:rPr lang="en-US" altLang="zh-TW" sz="2400" dirty="0" err="1">
                <a:solidFill>
                  <a:schemeClr val="tx1"/>
                </a:solidFill>
                <a:latin typeface="+mj-ea"/>
                <a:ea typeface="+mj-ea"/>
              </a:rPr>
              <a:t>XGBoost</a:t>
            </a:r>
            <a:r>
              <a:rPr lang="en-US" altLang="zh-TW" sz="2400" dirty="0">
                <a:solidFill>
                  <a:schemeClr val="tx1"/>
                </a:solidFill>
                <a:latin typeface="+mj-ea"/>
                <a:ea typeface="+mj-ea"/>
              </a:rPr>
              <a:t> </a:t>
            </a:r>
            <a:r>
              <a:rPr lang="zh-TW" altLang="en-US" sz="2400" dirty="0">
                <a:solidFill>
                  <a:schemeClr val="tx1"/>
                </a:solidFill>
                <a:latin typeface="+mj-ea"/>
                <a:ea typeface="+mj-ea"/>
              </a:rPr>
              <a:t>被廣泛應用在各種數據科學、機器學習和人工智能領域的競賽和項目中，因為它結合了各種先進的優化技術和算法以實現優越的模型訓練速度和預測準確度。</a:t>
            </a:r>
          </a:p>
        </p:txBody>
      </p:sp>
    </p:spTree>
    <p:extLst>
      <p:ext uri="{BB962C8B-B14F-4D97-AF65-F5344CB8AC3E}">
        <p14:creationId xmlns:p14="http://schemas.microsoft.com/office/powerpoint/2010/main" val="57271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159637-5164-4369-AB21-14E64F36BF6F}"/>
              </a:ext>
            </a:extLst>
          </p:cNvPr>
          <p:cNvSpPr>
            <a:spLocks noGrp="1"/>
          </p:cNvSpPr>
          <p:nvPr>
            <p:ph type="title"/>
          </p:nvPr>
        </p:nvSpPr>
        <p:spPr/>
        <p:txBody>
          <a:bodyPr>
            <a:normAutofit/>
          </a:bodyPr>
          <a:lstStyle/>
          <a:p>
            <a:r>
              <a:rPr lang="en-US" altLang="zh-TW" sz="3200" dirty="0" err="1">
                <a:solidFill>
                  <a:schemeClr val="tx1"/>
                </a:solidFill>
                <a:latin typeface="標楷體" panose="03000509000000000000" pitchFamily="65" charset="-120"/>
                <a:ea typeface="標楷體" panose="03000509000000000000" pitchFamily="65" charset="-120"/>
              </a:rPr>
              <a:t>XGBoost</a:t>
            </a:r>
            <a:r>
              <a:rPr lang="en-US" altLang="zh-TW" sz="3200" dirty="0">
                <a:solidFill>
                  <a:schemeClr val="tx1"/>
                </a:solidFill>
                <a:latin typeface="標楷體" panose="03000509000000000000" pitchFamily="65" charset="-120"/>
                <a:ea typeface="標楷體" panose="03000509000000000000" pitchFamily="65" charset="-120"/>
              </a:rPr>
              <a:t> (</a:t>
            </a:r>
            <a:r>
              <a:rPr lang="en-US" altLang="zh-TW" sz="3200" dirty="0" err="1">
                <a:solidFill>
                  <a:schemeClr val="tx1"/>
                </a:solidFill>
                <a:latin typeface="標楷體" panose="03000509000000000000" pitchFamily="65" charset="-120"/>
                <a:ea typeface="標楷體" panose="03000509000000000000" pitchFamily="65" charset="-120"/>
              </a:rPr>
              <a:t>eXtreme</a:t>
            </a:r>
            <a:r>
              <a:rPr lang="en-US" altLang="zh-TW" sz="3200" dirty="0">
                <a:solidFill>
                  <a:schemeClr val="tx1"/>
                </a:solidFill>
                <a:latin typeface="標楷體" panose="03000509000000000000" pitchFamily="65" charset="-120"/>
                <a:ea typeface="標楷體" panose="03000509000000000000" pitchFamily="65" charset="-120"/>
              </a:rPr>
              <a:t> Gradient Boosting)</a:t>
            </a:r>
            <a:br>
              <a:rPr lang="en-US" altLang="zh-TW" sz="3200" dirty="0">
                <a:solidFill>
                  <a:schemeClr val="tx1"/>
                </a:solidFill>
                <a:latin typeface="標楷體" panose="03000509000000000000" pitchFamily="65" charset="-120"/>
                <a:ea typeface="標楷體" panose="03000509000000000000" pitchFamily="65" charset="-120"/>
              </a:rPr>
            </a:br>
            <a:r>
              <a:rPr lang="en-US" altLang="zh-TW" sz="3200" dirty="0">
                <a:solidFill>
                  <a:schemeClr val="tx1"/>
                </a:solidFill>
                <a:latin typeface="標楷體" panose="03000509000000000000" pitchFamily="65" charset="-120"/>
                <a:ea typeface="標楷體" panose="03000509000000000000" pitchFamily="65" charset="-120"/>
              </a:rPr>
              <a:t>-</a:t>
            </a:r>
            <a:r>
              <a:rPr lang="zh-TW" altLang="en-US" sz="3200" dirty="0">
                <a:solidFill>
                  <a:schemeClr val="tx1"/>
                </a:solidFill>
                <a:latin typeface="標楷體" panose="03000509000000000000" pitchFamily="65" charset="-120"/>
                <a:ea typeface="標楷體" panose="03000509000000000000" pitchFamily="65" charset="-120"/>
              </a:rPr>
              <a:t>核心特色</a:t>
            </a:r>
            <a:endParaRPr lang="zh-TW" altLang="en-US" sz="3200" dirty="0"/>
          </a:p>
        </p:txBody>
      </p:sp>
      <p:sp>
        <p:nvSpPr>
          <p:cNvPr id="3" name="內容版面配置區 2">
            <a:extLst>
              <a:ext uri="{FF2B5EF4-FFF2-40B4-BE49-F238E27FC236}">
                <a16:creationId xmlns:a16="http://schemas.microsoft.com/office/drawing/2014/main" id="{3E372A9D-1693-4581-A21C-5D38BCE5ADE0}"/>
              </a:ext>
            </a:extLst>
          </p:cNvPr>
          <p:cNvSpPr>
            <a:spLocks noGrp="1"/>
          </p:cNvSpPr>
          <p:nvPr>
            <p:ph idx="1"/>
          </p:nvPr>
        </p:nvSpPr>
        <p:spPr/>
        <p:txBody>
          <a:bodyPr>
            <a:normAutofit/>
          </a:bodyPr>
          <a:lstStyle/>
          <a:p>
            <a:r>
              <a:rPr lang="zh-TW" altLang="en-US" sz="2400" dirty="0">
                <a:solidFill>
                  <a:schemeClr val="tx1"/>
                </a:solidFill>
                <a:latin typeface="+mj-ea"/>
                <a:ea typeface="+mj-ea"/>
              </a:rPr>
              <a:t>模型的核心結構與目標函數設計：</a:t>
            </a:r>
            <a:r>
              <a:rPr lang="en-US" altLang="zh-TW" sz="2400" dirty="0" err="1">
                <a:solidFill>
                  <a:schemeClr val="tx1"/>
                </a:solidFill>
                <a:latin typeface="+mj-ea"/>
                <a:ea typeface="+mj-ea"/>
              </a:rPr>
              <a:t>XGBoost</a:t>
            </a:r>
            <a:r>
              <a:rPr lang="en-US" altLang="zh-TW" sz="2400" dirty="0">
                <a:solidFill>
                  <a:schemeClr val="tx1"/>
                </a:solidFill>
                <a:latin typeface="+mj-ea"/>
                <a:ea typeface="+mj-ea"/>
              </a:rPr>
              <a:t> </a:t>
            </a:r>
            <a:r>
              <a:rPr lang="zh-TW" altLang="en-US" sz="2400" dirty="0">
                <a:solidFill>
                  <a:schemeClr val="tx1"/>
                </a:solidFill>
                <a:latin typeface="+mj-ea"/>
                <a:ea typeface="+mj-ea"/>
              </a:rPr>
              <a:t>主要是一種基於梯度提升機制的決策樹模型。</a:t>
            </a:r>
            <a:endParaRPr lang="en-US" altLang="zh-TW" sz="2400" dirty="0">
              <a:solidFill>
                <a:schemeClr val="tx1"/>
              </a:solidFill>
              <a:latin typeface="+mj-ea"/>
              <a:ea typeface="+mj-ea"/>
            </a:endParaRPr>
          </a:p>
          <a:p>
            <a:r>
              <a:rPr lang="zh-TW" altLang="en-US" sz="2400" dirty="0">
                <a:solidFill>
                  <a:schemeClr val="tx1"/>
                </a:solidFill>
                <a:latin typeface="+mj-ea"/>
                <a:ea typeface="+mj-ea"/>
              </a:rPr>
              <a:t>模型的目標函數總體上包含了三個部分：</a:t>
            </a:r>
            <a:r>
              <a:rPr lang="en-US" altLang="zh-TW" sz="2400" dirty="0">
                <a:solidFill>
                  <a:schemeClr val="tx1"/>
                </a:solidFill>
                <a:latin typeface="+mj-ea"/>
                <a:ea typeface="+mj-ea"/>
              </a:rPr>
              <a:t>Loss Function</a:t>
            </a:r>
            <a:r>
              <a:rPr lang="zh-TW" altLang="en-US" sz="2400" dirty="0">
                <a:solidFill>
                  <a:schemeClr val="tx1"/>
                </a:solidFill>
                <a:latin typeface="+mj-ea"/>
                <a:ea typeface="+mj-ea"/>
              </a:rPr>
              <a:t>、</a:t>
            </a:r>
            <a:r>
              <a:rPr lang="en-US" altLang="zh-TW" sz="2400" dirty="0">
                <a:solidFill>
                  <a:schemeClr val="tx1"/>
                </a:solidFill>
                <a:latin typeface="+mj-ea"/>
                <a:ea typeface="+mj-ea"/>
              </a:rPr>
              <a:t>Tree Complexity</a:t>
            </a:r>
            <a:r>
              <a:rPr lang="zh-TW" altLang="en-US" sz="2400" dirty="0">
                <a:solidFill>
                  <a:schemeClr val="tx1"/>
                </a:solidFill>
                <a:latin typeface="+mj-ea"/>
                <a:ea typeface="+mj-ea"/>
              </a:rPr>
              <a:t>、和 </a:t>
            </a:r>
            <a:r>
              <a:rPr lang="en-US" altLang="zh-TW" sz="2400" dirty="0">
                <a:solidFill>
                  <a:schemeClr val="tx1"/>
                </a:solidFill>
                <a:latin typeface="+mj-ea"/>
                <a:ea typeface="+mj-ea"/>
              </a:rPr>
              <a:t>Regularization</a:t>
            </a:r>
            <a:r>
              <a:rPr lang="zh-TW" altLang="en-US" sz="2400" dirty="0">
                <a:solidFill>
                  <a:schemeClr val="tx1"/>
                </a:solidFill>
                <a:latin typeface="+mj-ea"/>
                <a:ea typeface="+mj-ea"/>
              </a:rPr>
              <a:t>。這三個部分的結合不僅使得模型在學習過程中追求最佳的預測效果，同時也在防止過擬合問題上起到了很好的作用。</a:t>
            </a:r>
            <a:endParaRPr lang="en-US" altLang="zh-TW" sz="2400" dirty="0">
              <a:solidFill>
                <a:schemeClr val="tx1"/>
              </a:solidFill>
              <a:latin typeface="+mj-ea"/>
              <a:ea typeface="+mj-ea"/>
            </a:endParaRPr>
          </a:p>
        </p:txBody>
      </p:sp>
    </p:spTree>
    <p:extLst>
      <p:ext uri="{BB962C8B-B14F-4D97-AF65-F5344CB8AC3E}">
        <p14:creationId xmlns:p14="http://schemas.microsoft.com/office/powerpoint/2010/main" val="46888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A12525-7E4E-4544-A260-9430061943D5}"/>
              </a:ext>
            </a:extLst>
          </p:cNvPr>
          <p:cNvSpPr>
            <a:spLocks noGrp="1"/>
          </p:cNvSpPr>
          <p:nvPr>
            <p:ph type="title"/>
          </p:nvPr>
        </p:nvSpPr>
        <p:spPr>
          <a:xfrm>
            <a:off x="677334" y="609600"/>
            <a:ext cx="8596668" cy="1080537"/>
          </a:xfrm>
        </p:spPr>
        <p:txBody>
          <a:bodyPr>
            <a:normAutofit/>
          </a:bodyPr>
          <a:lstStyle/>
          <a:p>
            <a:r>
              <a:rPr lang="en-US" altLang="zh-TW" sz="3200" dirty="0" err="1">
                <a:solidFill>
                  <a:schemeClr val="tx1"/>
                </a:solidFill>
                <a:latin typeface="標楷體" panose="03000509000000000000" pitchFamily="65" charset="-120"/>
                <a:ea typeface="標楷體" panose="03000509000000000000" pitchFamily="65" charset="-120"/>
              </a:rPr>
              <a:t>XGBoost</a:t>
            </a:r>
            <a:r>
              <a:rPr lang="en-US" altLang="zh-TW" sz="3200" dirty="0">
                <a:solidFill>
                  <a:schemeClr val="tx1"/>
                </a:solidFill>
                <a:latin typeface="標楷體" panose="03000509000000000000" pitchFamily="65" charset="-120"/>
                <a:ea typeface="標楷體" panose="03000509000000000000" pitchFamily="65" charset="-120"/>
              </a:rPr>
              <a:t> (</a:t>
            </a:r>
            <a:r>
              <a:rPr lang="en-US" altLang="zh-TW" sz="3200" dirty="0" err="1">
                <a:solidFill>
                  <a:schemeClr val="tx1"/>
                </a:solidFill>
                <a:latin typeface="標楷體" panose="03000509000000000000" pitchFamily="65" charset="-120"/>
                <a:ea typeface="標楷體" panose="03000509000000000000" pitchFamily="65" charset="-120"/>
              </a:rPr>
              <a:t>eXtreme</a:t>
            </a:r>
            <a:r>
              <a:rPr lang="en-US" altLang="zh-TW" sz="3200" dirty="0">
                <a:solidFill>
                  <a:schemeClr val="tx1"/>
                </a:solidFill>
                <a:latin typeface="標楷體" panose="03000509000000000000" pitchFamily="65" charset="-120"/>
                <a:ea typeface="標楷體" panose="03000509000000000000" pitchFamily="65" charset="-120"/>
              </a:rPr>
              <a:t> Gradient Boosting)</a:t>
            </a:r>
            <a:br>
              <a:rPr lang="en-US" altLang="zh-TW" sz="3200" dirty="0">
                <a:solidFill>
                  <a:schemeClr val="tx1"/>
                </a:solidFill>
                <a:latin typeface="標楷體" panose="03000509000000000000" pitchFamily="65" charset="-120"/>
                <a:ea typeface="標楷體" panose="03000509000000000000" pitchFamily="65" charset="-120"/>
              </a:rPr>
            </a:br>
            <a:r>
              <a:rPr lang="en-US" altLang="zh-TW" sz="3200" dirty="0">
                <a:solidFill>
                  <a:schemeClr val="tx1"/>
                </a:solidFill>
                <a:latin typeface="標楷體" panose="03000509000000000000" pitchFamily="65" charset="-120"/>
                <a:ea typeface="標楷體" panose="03000509000000000000" pitchFamily="65" charset="-120"/>
              </a:rPr>
              <a:t>-</a:t>
            </a:r>
            <a:r>
              <a:rPr lang="zh-TW" altLang="en-US" sz="3200" dirty="0">
                <a:solidFill>
                  <a:schemeClr val="tx1"/>
                </a:solidFill>
                <a:latin typeface="標楷體" panose="03000509000000000000" pitchFamily="65" charset="-120"/>
                <a:ea typeface="標楷體" panose="03000509000000000000" pitchFamily="65" charset="-120"/>
              </a:rPr>
              <a:t>核心特色</a:t>
            </a:r>
            <a:endParaRPr lang="zh-TW" altLang="en-US" sz="3200" dirty="0"/>
          </a:p>
        </p:txBody>
      </p:sp>
      <p:sp>
        <p:nvSpPr>
          <p:cNvPr id="3" name="內容版面配置區 2">
            <a:extLst>
              <a:ext uri="{FF2B5EF4-FFF2-40B4-BE49-F238E27FC236}">
                <a16:creationId xmlns:a16="http://schemas.microsoft.com/office/drawing/2014/main" id="{C9FD0064-07B5-46E3-A5E6-5692AABA5736}"/>
              </a:ext>
            </a:extLst>
          </p:cNvPr>
          <p:cNvSpPr>
            <a:spLocks noGrp="1"/>
          </p:cNvSpPr>
          <p:nvPr>
            <p:ph idx="1"/>
          </p:nvPr>
        </p:nvSpPr>
        <p:spPr>
          <a:xfrm>
            <a:off x="677334" y="1690137"/>
            <a:ext cx="8596668" cy="4558263"/>
          </a:xfrm>
        </p:spPr>
        <p:txBody>
          <a:bodyPr>
            <a:normAutofit/>
          </a:bodyPr>
          <a:lstStyle/>
          <a:p>
            <a:r>
              <a:rPr lang="zh-TW" altLang="en-US" sz="2400" dirty="0">
                <a:solidFill>
                  <a:schemeClr val="tx1"/>
                </a:solidFill>
                <a:latin typeface="+mj-ea"/>
                <a:ea typeface="+mj-ea"/>
              </a:rPr>
              <a:t>特色的優化技術：</a:t>
            </a:r>
            <a:r>
              <a:rPr lang="en-US" altLang="zh-TW" sz="2400" dirty="0" err="1">
                <a:solidFill>
                  <a:schemeClr val="tx1"/>
                </a:solidFill>
                <a:latin typeface="+mj-ea"/>
                <a:ea typeface="+mj-ea"/>
              </a:rPr>
              <a:t>XGBoost</a:t>
            </a:r>
            <a:r>
              <a:rPr lang="en-US" altLang="zh-TW" sz="2400" dirty="0">
                <a:solidFill>
                  <a:schemeClr val="tx1"/>
                </a:solidFill>
                <a:latin typeface="+mj-ea"/>
                <a:ea typeface="+mj-ea"/>
              </a:rPr>
              <a:t> </a:t>
            </a:r>
            <a:r>
              <a:rPr lang="zh-TW" altLang="en-US" sz="2400" dirty="0">
                <a:solidFill>
                  <a:schemeClr val="tx1"/>
                </a:solidFill>
                <a:latin typeface="+mj-ea"/>
                <a:ea typeface="+mj-ea"/>
              </a:rPr>
              <a:t>引入了 </a:t>
            </a:r>
            <a:r>
              <a:rPr lang="en-US" altLang="zh-TW" sz="2400" dirty="0">
                <a:solidFill>
                  <a:schemeClr val="tx1"/>
                </a:solidFill>
                <a:latin typeface="+mj-ea"/>
                <a:ea typeface="+mj-ea"/>
              </a:rPr>
              <a:t>Column Block </a:t>
            </a:r>
            <a:r>
              <a:rPr lang="zh-TW" altLang="en-US" sz="2400" dirty="0">
                <a:solidFill>
                  <a:schemeClr val="tx1"/>
                </a:solidFill>
                <a:latin typeface="+mj-ea"/>
                <a:ea typeface="+mj-ea"/>
              </a:rPr>
              <a:t>的概念，利用基於 </a:t>
            </a:r>
            <a:r>
              <a:rPr lang="en-US" altLang="zh-TW" sz="2400" dirty="0">
                <a:solidFill>
                  <a:schemeClr val="tx1"/>
                </a:solidFill>
                <a:latin typeface="+mj-ea"/>
                <a:ea typeface="+mj-ea"/>
              </a:rPr>
              <a:t>Column Block </a:t>
            </a:r>
            <a:r>
              <a:rPr lang="zh-TW" altLang="en-US" sz="2400" dirty="0">
                <a:solidFill>
                  <a:schemeClr val="tx1"/>
                </a:solidFill>
                <a:latin typeface="+mj-ea"/>
                <a:ea typeface="+mj-ea"/>
              </a:rPr>
              <a:t>的 </a:t>
            </a:r>
            <a:r>
              <a:rPr lang="en-US" altLang="zh-TW" sz="2400" dirty="0">
                <a:solidFill>
                  <a:schemeClr val="tx1"/>
                </a:solidFill>
                <a:latin typeface="+mj-ea"/>
                <a:ea typeface="+mj-ea"/>
              </a:rPr>
              <a:t>Out-of-core Computing</a:t>
            </a:r>
            <a:r>
              <a:rPr lang="zh-TW" altLang="en-US" sz="2400" dirty="0">
                <a:solidFill>
                  <a:schemeClr val="tx1"/>
                </a:solidFill>
                <a:latin typeface="+mj-ea"/>
                <a:ea typeface="+mj-ea"/>
              </a:rPr>
              <a:t>，將資料儲存在硬碟的磁碟上，有效地解決了記憶體無法存儲大數據的問題。此外，</a:t>
            </a:r>
            <a:r>
              <a:rPr lang="en-US" altLang="zh-TW" sz="2400" dirty="0" err="1">
                <a:solidFill>
                  <a:schemeClr val="tx1"/>
                </a:solidFill>
                <a:latin typeface="+mj-ea"/>
                <a:ea typeface="+mj-ea"/>
              </a:rPr>
              <a:t>XGBoost</a:t>
            </a:r>
            <a:r>
              <a:rPr lang="en-US" altLang="zh-TW" sz="2400" dirty="0">
                <a:solidFill>
                  <a:schemeClr val="tx1"/>
                </a:solidFill>
                <a:latin typeface="+mj-ea"/>
                <a:ea typeface="+mj-ea"/>
              </a:rPr>
              <a:t> </a:t>
            </a:r>
            <a:r>
              <a:rPr lang="zh-TW" altLang="en-US" sz="2400" dirty="0">
                <a:solidFill>
                  <a:schemeClr val="tx1"/>
                </a:solidFill>
                <a:latin typeface="+mj-ea"/>
                <a:ea typeface="+mj-ea"/>
              </a:rPr>
              <a:t>還實現了並行處理技術，能夠在構建每個分裂節點時，並行地掃描和比較所有的特徵，進一步提高了運算效率。</a:t>
            </a:r>
            <a:endParaRPr lang="en-US" altLang="zh-TW" sz="2400" dirty="0">
              <a:solidFill>
                <a:schemeClr val="tx1"/>
              </a:solidFill>
              <a:latin typeface="+mj-ea"/>
              <a:ea typeface="+mj-ea"/>
            </a:endParaRPr>
          </a:p>
          <a:p>
            <a:r>
              <a:rPr lang="zh-TW" altLang="en-US" sz="2400" dirty="0">
                <a:solidFill>
                  <a:schemeClr val="tx1"/>
                </a:solidFill>
                <a:latin typeface="+mj-ea"/>
                <a:ea typeface="+mj-ea"/>
              </a:rPr>
              <a:t>自定義彈性與強大的學習能力：</a:t>
            </a:r>
            <a:r>
              <a:rPr lang="en-US" altLang="zh-TW" sz="2400" dirty="0" err="1">
                <a:solidFill>
                  <a:schemeClr val="tx1"/>
                </a:solidFill>
                <a:latin typeface="+mj-ea"/>
                <a:ea typeface="+mj-ea"/>
              </a:rPr>
              <a:t>XGBoost</a:t>
            </a:r>
            <a:r>
              <a:rPr lang="en-US" altLang="zh-TW" sz="2400" dirty="0">
                <a:solidFill>
                  <a:schemeClr val="tx1"/>
                </a:solidFill>
                <a:latin typeface="+mj-ea"/>
                <a:ea typeface="+mj-ea"/>
              </a:rPr>
              <a:t> </a:t>
            </a:r>
            <a:r>
              <a:rPr lang="zh-TW" altLang="en-US" sz="2400" dirty="0">
                <a:solidFill>
                  <a:schemeClr val="tx1"/>
                </a:solidFill>
                <a:latin typeface="+mj-ea"/>
                <a:ea typeface="+mj-ea"/>
              </a:rPr>
              <a:t>提供了豐富的系統配置和超參數設置，讓使用者能夠靈活地定義自己的損失函數和評估函數，並且能夠對模型的複雜度、學習率、樣本權重等方面進行細節調整。它的這些特性，使得模型既能夠處理線性問題，也能夠解決非線性問題，能夠滿足不同的學習。</a:t>
            </a:r>
          </a:p>
          <a:p>
            <a:endParaRPr lang="zh-TW" altLang="en-US" dirty="0"/>
          </a:p>
        </p:txBody>
      </p:sp>
    </p:spTree>
    <p:extLst>
      <p:ext uri="{BB962C8B-B14F-4D97-AF65-F5344CB8AC3E}">
        <p14:creationId xmlns:p14="http://schemas.microsoft.com/office/powerpoint/2010/main" val="246076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A4BD81-B64A-42AC-9250-8894892BBE66}"/>
              </a:ext>
            </a:extLst>
          </p:cNvPr>
          <p:cNvSpPr>
            <a:spLocks noGrp="1"/>
          </p:cNvSpPr>
          <p:nvPr>
            <p:ph type="title"/>
          </p:nvPr>
        </p:nvSpPr>
        <p:spPr/>
        <p:txBody>
          <a:bodyPr>
            <a:normAutofit fontScale="90000"/>
          </a:bodyPr>
          <a:lstStyle/>
          <a:p>
            <a:r>
              <a:rPr lang="en-US" altLang="zh-TW" sz="3600" dirty="0">
                <a:solidFill>
                  <a:schemeClr val="tx1"/>
                </a:solidFill>
                <a:latin typeface="標楷體" panose="03000509000000000000" pitchFamily="65" charset="-120"/>
              </a:rPr>
              <a:t>LGBM</a:t>
            </a:r>
            <a:r>
              <a:rPr lang="en-US" altLang="zh-TW" sz="3600" dirty="0">
                <a:solidFill>
                  <a:schemeClr val="tx1"/>
                </a:solidFill>
                <a:latin typeface="標楷體" panose="03000509000000000000" pitchFamily="65" charset="-120"/>
                <a:ea typeface="標楷體" panose="03000509000000000000" pitchFamily="65" charset="-120"/>
              </a:rPr>
              <a:t> (Light Gradient-Boosting Machine)</a:t>
            </a:r>
            <a:br>
              <a:rPr lang="en-US" altLang="zh-TW" sz="3600" dirty="0">
                <a:solidFill>
                  <a:schemeClr val="tx1"/>
                </a:solidFill>
                <a:latin typeface="標楷體" panose="03000509000000000000" pitchFamily="65" charset="-120"/>
              </a:rPr>
            </a:br>
            <a:r>
              <a:rPr lang="en-US" altLang="zh-TW" sz="3600" dirty="0">
                <a:solidFill>
                  <a:schemeClr val="tx1"/>
                </a:solidFill>
                <a:latin typeface="標楷體" panose="03000509000000000000" pitchFamily="65" charset="-120"/>
              </a:rPr>
              <a:t>-</a:t>
            </a:r>
            <a:r>
              <a:rPr lang="zh-TW" altLang="en-US" sz="3600" dirty="0">
                <a:solidFill>
                  <a:schemeClr val="tx1"/>
                </a:solidFill>
                <a:latin typeface="標楷體" panose="03000509000000000000" pitchFamily="65" charset="-120"/>
              </a:rPr>
              <a:t>背景</a:t>
            </a:r>
            <a:endParaRPr lang="zh-TW" altLang="en-US" dirty="0"/>
          </a:p>
        </p:txBody>
      </p:sp>
      <p:sp>
        <p:nvSpPr>
          <p:cNvPr id="3" name="內容版面配置區 2">
            <a:extLst>
              <a:ext uri="{FF2B5EF4-FFF2-40B4-BE49-F238E27FC236}">
                <a16:creationId xmlns:a16="http://schemas.microsoft.com/office/drawing/2014/main" id="{FF0F8FA5-E3E6-4B14-835D-E6B3E526AE26}"/>
              </a:ext>
            </a:extLst>
          </p:cNvPr>
          <p:cNvSpPr>
            <a:spLocks noGrp="1"/>
          </p:cNvSpPr>
          <p:nvPr>
            <p:ph idx="1"/>
          </p:nvPr>
        </p:nvSpPr>
        <p:spPr/>
        <p:txBody>
          <a:bodyPr>
            <a:normAutofit/>
          </a:bodyPr>
          <a:lstStyle/>
          <a:p>
            <a:r>
              <a:rPr lang="en-US" altLang="zh-TW" sz="2400" dirty="0" err="1">
                <a:solidFill>
                  <a:schemeClr val="tx1"/>
                </a:solidFill>
                <a:latin typeface="+mj-ea"/>
                <a:ea typeface="+mj-ea"/>
              </a:rPr>
              <a:t>LightGBM</a:t>
            </a:r>
            <a:r>
              <a:rPr lang="zh-TW" altLang="en-US" sz="2400" dirty="0">
                <a:solidFill>
                  <a:schemeClr val="tx1"/>
                </a:solidFill>
                <a:latin typeface="+mj-ea"/>
                <a:ea typeface="+mj-ea"/>
              </a:rPr>
              <a:t>，全名為 </a:t>
            </a:r>
            <a:r>
              <a:rPr lang="en-US" altLang="zh-TW" sz="2400" dirty="0">
                <a:solidFill>
                  <a:schemeClr val="tx1"/>
                </a:solidFill>
                <a:latin typeface="+mj-ea"/>
                <a:ea typeface="+mj-ea"/>
              </a:rPr>
              <a:t>"Light Gradient Boosting Machine"</a:t>
            </a:r>
            <a:r>
              <a:rPr lang="zh-TW" altLang="en-US" sz="2400" dirty="0">
                <a:solidFill>
                  <a:schemeClr val="tx1"/>
                </a:solidFill>
                <a:latin typeface="+mj-ea"/>
                <a:ea typeface="+mj-ea"/>
              </a:rPr>
              <a:t>，也是一種以樹 為基礎的梯度提升學習算法。這種模型由 </a:t>
            </a:r>
            <a:r>
              <a:rPr lang="en-US" altLang="zh-TW" sz="2400" dirty="0">
                <a:solidFill>
                  <a:schemeClr val="tx1"/>
                </a:solidFill>
                <a:latin typeface="+mj-ea"/>
                <a:ea typeface="+mj-ea"/>
              </a:rPr>
              <a:t>Microsoft </a:t>
            </a:r>
            <a:r>
              <a:rPr lang="zh-TW" altLang="en-US" sz="2400" dirty="0">
                <a:solidFill>
                  <a:schemeClr val="tx1"/>
                </a:solidFill>
                <a:latin typeface="+mj-ea"/>
                <a:ea typeface="+mj-ea"/>
              </a:rPr>
              <a:t>提出，與 </a:t>
            </a:r>
            <a:r>
              <a:rPr lang="en-US" altLang="zh-TW" sz="2400" dirty="0" err="1">
                <a:solidFill>
                  <a:schemeClr val="tx1"/>
                </a:solidFill>
                <a:latin typeface="+mj-ea"/>
                <a:ea typeface="+mj-ea"/>
              </a:rPr>
              <a:t>XGBoost</a:t>
            </a:r>
            <a:r>
              <a:rPr lang="en-US" altLang="zh-TW" sz="2400" dirty="0">
                <a:solidFill>
                  <a:schemeClr val="tx1"/>
                </a:solidFill>
                <a:latin typeface="+mj-ea"/>
                <a:ea typeface="+mj-ea"/>
              </a:rPr>
              <a:t> </a:t>
            </a:r>
            <a:r>
              <a:rPr lang="zh-TW" altLang="en-US" sz="2400" dirty="0">
                <a:solidFill>
                  <a:schemeClr val="tx1"/>
                </a:solidFill>
                <a:latin typeface="+mj-ea"/>
                <a:ea typeface="+mj-ea"/>
              </a:rPr>
              <a:t>相似， 都是在工業和學術領域被廣泛使用的集成學習方法。與 </a:t>
            </a:r>
            <a:r>
              <a:rPr lang="en-US" altLang="zh-TW" sz="2400" dirty="0" err="1">
                <a:solidFill>
                  <a:schemeClr val="tx1"/>
                </a:solidFill>
                <a:latin typeface="+mj-ea"/>
                <a:ea typeface="+mj-ea"/>
              </a:rPr>
              <a:t>XGBoost</a:t>
            </a:r>
            <a:r>
              <a:rPr lang="en-US" altLang="zh-TW" sz="2400" dirty="0">
                <a:solidFill>
                  <a:schemeClr val="tx1"/>
                </a:solidFill>
                <a:latin typeface="+mj-ea"/>
                <a:ea typeface="+mj-ea"/>
              </a:rPr>
              <a:t> </a:t>
            </a:r>
            <a:r>
              <a:rPr lang="zh-TW" altLang="en-US" sz="2400" dirty="0">
                <a:solidFill>
                  <a:schemeClr val="tx1"/>
                </a:solidFill>
                <a:latin typeface="+mj-ea"/>
                <a:ea typeface="+mj-ea"/>
              </a:rPr>
              <a:t>相比， </a:t>
            </a:r>
            <a:r>
              <a:rPr lang="en-US" altLang="zh-TW" sz="2400" dirty="0" err="1">
                <a:solidFill>
                  <a:schemeClr val="tx1"/>
                </a:solidFill>
                <a:latin typeface="+mj-ea"/>
                <a:ea typeface="+mj-ea"/>
              </a:rPr>
              <a:t>LightGBM</a:t>
            </a:r>
            <a:r>
              <a:rPr lang="en-US" altLang="zh-TW" sz="2400" dirty="0">
                <a:solidFill>
                  <a:schemeClr val="tx1"/>
                </a:solidFill>
                <a:latin typeface="+mj-ea"/>
                <a:ea typeface="+mj-ea"/>
              </a:rPr>
              <a:t> </a:t>
            </a:r>
            <a:r>
              <a:rPr lang="zh-TW" altLang="en-US" sz="2400" dirty="0">
                <a:solidFill>
                  <a:schemeClr val="tx1"/>
                </a:solidFill>
                <a:latin typeface="+mj-ea"/>
                <a:ea typeface="+mj-ea"/>
              </a:rPr>
              <a:t>的主要特色是在保持高預測準確性的同時，進一步提高了計算效率和 記憶體使用效率。</a:t>
            </a:r>
          </a:p>
        </p:txBody>
      </p:sp>
    </p:spTree>
    <p:extLst>
      <p:ext uri="{BB962C8B-B14F-4D97-AF65-F5344CB8AC3E}">
        <p14:creationId xmlns:p14="http://schemas.microsoft.com/office/powerpoint/2010/main" val="69995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A2E25F-FEFD-44FC-956A-D211E1A57854}"/>
              </a:ext>
            </a:extLst>
          </p:cNvPr>
          <p:cNvSpPr>
            <a:spLocks noGrp="1"/>
          </p:cNvSpPr>
          <p:nvPr>
            <p:ph type="title"/>
          </p:nvPr>
        </p:nvSpPr>
        <p:spPr>
          <a:xfrm>
            <a:off x="677334" y="609600"/>
            <a:ext cx="9152466" cy="1320800"/>
          </a:xfrm>
        </p:spPr>
        <p:txBody>
          <a:bodyPr>
            <a:normAutofit/>
          </a:bodyPr>
          <a:lstStyle/>
          <a:p>
            <a:r>
              <a:rPr lang="en-US" altLang="zh-TW" sz="3200" dirty="0">
                <a:solidFill>
                  <a:schemeClr val="tx1"/>
                </a:solidFill>
                <a:latin typeface="標楷體" panose="03000509000000000000" pitchFamily="65" charset="-120"/>
              </a:rPr>
              <a:t>LGBM</a:t>
            </a:r>
            <a:r>
              <a:rPr lang="en-US" altLang="zh-TW" sz="3200" dirty="0">
                <a:solidFill>
                  <a:schemeClr val="tx1"/>
                </a:solidFill>
                <a:latin typeface="標楷體" panose="03000509000000000000" pitchFamily="65" charset="-120"/>
                <a:ea typeface="標楷體" panose="03000509000000000000" pitchFamily="65" charset="-120"/>
              </a:rPr>
              <a:t> (Light Gradient-Boosting</a:t>
            </a:r>
            <a:r>
              <a:rPr lang="zh-TW" altLang="en-US" sz="3200" dirty="0">
                <a:solidFill>
                  <a:schemeClr val="tx1"/>
                </a:solidFill>
                <a:latin typeface="標楷體" panose="03000509000000000000" pitchFamily="65" charset="-120"/>
                <a:ea typeface="標楷體" panose="03000509000000000000" pitchFamily="65" charset="-120"/>
              </a:rPr>
              <a:t> </a:t>
            </a:r>
            <a:r>
              <a:rPr lang="en-US" altLang="zh-TW" sz="3200" dirty="0">
                <a:solidFill>
                  <a:schemeClr val="tx1"/>
                </a:solidFill>
                <a:latin typeface="標楷體" panose="03000509000000000000" pitchFamily="65" charset="-120"/>
                <a:ea typeface="標楷體" panose="03000509000000000000" pitchFamily="65" charset="-120"/>
              </a:rPr>
              <a:t>Machine)</a:t>
            </a:r>
            <a:br>
              <a:rPr lang="en-US" altLang="zh-TW" sz="3200" dirty="0">
                <a:solidFill>
                  <a:schemeClr val="tx1"/>
                </a:solidFill>
                <a:latin typeface="標楷體" panose="03000509000000000000" pitchFamily="65" charset="-120"/>
                <a:ea typeface="標楷體" panose="03000509000000000000" pitchFamily="65" charset="-120"/>
              </a:rPr>
            </a:br>
            <a:r>
              <a:rPr lang="en-US" altLang="zh-TW" sz="3200" dirty="0">
                <a:solidFill>
                  <a:schemeClr val="tx1"/>
                </a:solidFill>
                <a:latin typeface="標楷體" panose="03000509000000000000" pitchFamily="65" charset="-120"/>
                <a:ea typeface="標楷體" panose="03000509000000000000" pitchFamily="65" charset="-120"/>
              </a:rPr>
              <a:t>-</a:t>
            </a:r>
            <a:r>
              <a:rPr lang="zh-TW" altLang="en-US" sz="3200" dirty="0">
                <a:solidFill>
                  <a:schemeClr val="tx1"/>
                </a:solidFill>
                <a:latin typeface="標楷體" panose="03000509000000000000" pitchFamily="65" charset="-120"/>
                <a:ea typeface="標楷體" panose="03000509000000000000" pitchFamily="65" charset="-120"/>
              </a:rPr>
              <a:t>核心特色</a:t>
            </a:r>
            <a:endParaRPr lang="zh-TW" altLang="en-US" sz="3200" dirty="0"/>
          </a:p>
        </p:txBody>
      </p:sp>
      <p:sp>
        <p:nvSpPr>
          <p:cNvPr id="3" name="內容版面配置區 2">
            <a:extLst>
              <a:ext uri="{FF2B5EF4-FFF2-40B4-BE49-F238E27FC236}">
                <a16:creationId xmlns:a16="http://schemas.microsoft.com/office/drawing/2014/main" id="{D043EFAF-C4C3-4511-8EB1-C5C4A12C7C9D}"/>
              </a:ext>
            </a:extLst>
          </p:cNvPr>
          <p:cNvSpPr>
            <a:spLocks noGrp="1"/>
          </p:cNvSpPr>
          <p:nvPr>
            <p:ph idx="1"/>
          </p:nvPr>
        </p:nvSpPr>
        <p:spPr/>
        <p:txBody>
          <a:bodyPr>
            <a:normAutofit lnSpcReduction="10000"/>
          </a:bodyPr>
          <a:lstStyle/>
          <a:p>
            <a:r>
              <a:rPr lang="zh-TW" altLang="en-US" sz="2400" dirty="0">
                <a:solidFill>
                  <a:schemeClr val="tx1"/>
                </a:solidFill>
                <a:latin typeface="+mj-ea"/>
                <a:ea typeface="+mj-ea"/>
              </a:rPr>
              <a:t>以下為幾個特點</a:t>
            </a:r>
            <a:r>
              <a:rPr lang="en-US" altLang="zh-TW" sz="2400" dirty="0">
                <a:solidFill>
                  <a:schemeClr val="tx1"/>
                </a:solidFill>
                <a:latin typeface="+mj-ea"/>
                <a:ea typeface="+mj-ea"/>
              </a:rPr>
              <a:t>:</a:t>
            </a:r>
          </a:p>
          <a:p>
            <a:r>
              <a:rPr lang="zh-TW" altLang="en-US" sz="2400" dirty="0">
                <a:solidFill>
                  <a:schemeClr val="tx1"/>
                </a:solidFill>
                <a:latin typeface="+mj-ea"/>
                <a:ea typeface="+mj-ea"/>
              </a:rPr>
              <a:t>樹的成長策略：</a:t>
            </a:r>
            <a:r>
              <a:rPr lang="en-US" altLang="zh-TW" sz="2400" dirty="0" err="1">
                <a:solidFill>
                  <a:schemeClr val="tx1"/>
                </a:solidFill>
                <a:latin typeface="+mj-ea"/>
                <a:ea typeface="+mj-ea"/>
              </a:rPr>
              <a:t>LightGBM</a:t>
            </a:r>
            <a:r>
              <a:rPr lang="en-US" altLang="zh-TW" sz="2400" dirty="0">
                <a:solidFill>
                  <a:schemeClr val="tx1"/>
                </a:solidFill>
                <a:latin typeface="+mj-ea"/>
                <a:ea typeface="+mj-ea"/>
              </a:rPr>
              <a:t> </a:t>
            </a:r>
            <a:r>
              <a:rPr lang="zh-TW" altLang="en-US" sz="2400" dirty="0">
                <a:solidFill>
                  <a:schemeClr val="tx1"/>
                </a:solidFill>
                <a:latin typeface="+mj-ea"/>
                <a:ea typeface="+mj-ea"/>
              </a:rPr>
              <a:t>採用了一種稱為</a:t>
            </a:r>
            <a:r>
              <a:rPr lang="en-US" altLang="zh-TW" sz="2400" dirty="0">
                <a:solidFill>
                  <a:schemeClr val="tx1"/>
                </a:solidFill>
                <a:latin typeface="+mj-ea"/>
                <a:ea typeface="+mj-ea"/>
              </a:rPr>
              <a:t>"</a:t>
            </a:r>
            <a:r>
              <a:rPr lang="zh-TW" altLang="en-US" sz="2400" dirty="0">
                <a:solidFill>
                  <a:schemeClr val="tx1"/>
                </a:solidFill>
                <a:latin typeface="+mj-ea"/>
                <a:ea typeface="+mj-ea"/>
              </a:rPr>
              <a:t>深度優化</a:t>
            </a:r>
            <a:r>
              <a:rPr lang="en-US" altLang="zh-TW" sz="2400" dirty="0">
                <a:solidFill>
                  <a:schemeClr val="tx1"/>
                </a:solidFill>
                <a:latin typeface="+mj-ea"/>
                <a:ea typeface="+mj-ea"/>
              </a:rPr>
              <a:t>"</a:t>
            </a:r>
            <a:r>
              <a:rPr lang="zh-TW" altLang="en-US" sz="2400" dirty="0">
                <a:solidFill>
                  <a:schemeClr val="tx1"/>
                </a:solidFill>
                <a:latin typeface="+mj-ea"/>
                <a:ea typeface="+mj-ea"/>
              </a:rPr>
              <a:t>的策略，也被稱為</a:t>
            </a:r>
            <a:r>
              <a:rPr lang="en-US" altLang="zh-TW" sz="2400" dirty="0">
                <a:solidFill>
                  <a:schemeClr val="tx1"/>
                </a:solidFill>
                <a:latin typeface="+mj-ea"/>
                <a:ea typeface="+mj-ea"/>
              </a:rPr>
              <a:t>"</a:t>
            </a:r>
            <a:r>
              <a:rPr lang="zh-TW" altLang="en-US" sz="2400" dirty="0">
                <a:solidFill>
                  <a:schemeClr val="tx1"/>
                </a:solidFill>
                <a:latin typeface="+mj-ea"/>
                <a:ea typeface="+mj-ea"/>
              </a:rPr>
              <a:t>葉子優化</a:t>
            </a:r>
            <a:r>
              <a:rPr lang="en-US" altLang="zh-TW" sz="2400" dirty="0">
                <a:solidFill>
                  <a:schemeClr val="tx1"/>
                </a:solidFill>
                <a:latin typeface="+mj-ea"/>
                <a:ea typeface="+mj-ea"/>
              </a:rPr>
              <a:t>"</a:t>
            </a:r>
            <a:r>
              <a:rPr lang="zh-TW" altLang="en-US" sz="2400" dirty="0">
                <a:solidFill>
                  <a:schemeClr val="tx1"/>
                </a:solidFill>
                <a:latin typeface="+mj-ea"/>
                <a:ea typeface="+mj-ea"/>
              </a:rPr>
              <a:t>，這與傳統 </a:t>
            </a:r>
            <a:r>
              <a:rPr lang="en-US" altLang="zh-TW" sz="2400" dirty="0">
                <a:solidFill>
                  <a:schemeClr val="tx1"/>
                </a:solidFill>
                <a:latin typeface="+mj-ea"/>
                <a:ea typeface="+mj-ea"/>
              </a:rPr>
              <a:t>GBM </a:t>
            </a:r>
            <a:r>
              <a:rPr lang="zh-TW" altLang="en-US" sz="2400" dirty="0">
                <a:solidFill>
                  <a:schemeClr val="tx1"/>
                </a:solidFill>
                <a:latin typeface="+mj-ea"/>
                <a:ea typeface="+mj-ea"/>
              </a:rPr>
              <a:t>算法採用的</a:t>
            </a:r>
            <a:r>
              <a:rPr lang="en-US" altLang="zh-TW" sz="2400" dirty="0">
                <a:solidFill>
                  <a:schemeClr val="tx1"/>
                </a:solidFill>
                <a:latin typeface="+mj-ea"/>
                <a:ea typeface="+mj-ea"/>
              </a:rPr>
              <a:t>"</a:t>
            </a:r>
            <a:r>
              <a:rPr lang="zh-TW" altLang="en-US" sz="2400" dirty="0">
                <a:solidFill>
                  <a:schemeClr val="tx1"/>
                </a:solidFill>
                <a:latin typeface="+mj-ea"/>
                <a:ea typeface="+mj-ea"/>
              </a:rPr>
              <a:t>寬度優化</a:t>
            </a:r>
            <a:r>
              <a:rPr lang="en-US" altLang="zh-TW" sz="2400" dirty="0">
                <a:solidFill>
                  <a:schemeClr val="tx1"/>
                </a:solidFill>
                <a:latin typeface="+mj-ea"/>
                <a:ea typeface="+mj-ea"/>
              </a:rPr>
              <a:t>"</a:t>
            </a:r>
            <a:r>
              <a:rPr lang="zh-TW" altLang="en-US" sz="2400" dirty="0">
                <a:solidFill>
                  <a:schemeClr val="tx1"/>
                </a:solidFill>
                <a:latin typeface="+mj-ea"/>
                <a:ea typeface="+mj-ea"/>
              </a:rPr>
              <a:t>策略（或者叫層級優化）有很大不同。這種策略在每一次分裂時，選擇具有最大梯度損失的葉子進行分裂， 可以使模型更快地對誤差進行學習。</a:t>
            </a:r>
            <a:endParaRPr lang="en-US" altLang="zh-TW" sz="2400" dirty="0">
              <a:solidFill>
                <a:schemeClr val="tx1"/>
              </a:solidFill>
              <a:latin typeface="+mj-ea"/>
              <a:ea typeface="+mj-ea"/>
            </a:endParaRPr>
          </a:p>
          <a:p>
            <a:r>
              <a:rPr lang="zh-TW" altLang="en-US" sz="2400" dirty="0">
                <a:solidFill>
                  <a:schemeClr val="tx1"/>
                </a:solidFill>
                <a:latin typeface="+mj-ea"/>
                <a:ea typeface="+mj-ea"/>
              </a:rPr>
              <a:t>優化的特徵選擇：在決定分裂點時，</a:t>
            </a:r>
            <a:r>
              <a:rPr lang="en-US" altLang="zh-TW" sz="2400" dirty="0" err="1">
                <a:solidFill>
                  <a:schemeClr val="tx1"/>
                </a:solidFill>
                <a:latin typeface="+mj-ea"/>
                <a:ea typeface="+mj-ea"/>
              </a:rPr>
              <a:t>LightGBM</a:t>
            </a:r>
            <a:r>
              <a:rPr lang="en-US" altLang="zh-TW" sz="2400" dirty="0">
                <a:solidFill>
                  <a:schemeClr val="tx1"/>
                </a:solidFill>
                <a:latin typeface="+mj-ea"/>
                <a:ea typeface="+mj-ea"/>
              </a:rPr>
              <a:t> </a:t>
            </a:r>
            <a:r>
              <a:rPr lang="zh-TW" altLang="en-US" sz="2400" dirty="0">
                <a:solidFill>
                  <a:schemeClr val="tx1"/>
                </a:solidFill>
                <a:latin typeface="+mj-ea"/>
                <a:ea typeface="+mj-ea"/>
              </a:rPr>
              <a:t>採用了直方圖差分的方法， 只需要計算相鄰 </a:t>
            </a:r>
            <a:r>
              <a:rPr lang="en-US" altLang="zh-TW" sz="2400" dirty="0">
                <a:solidFill>
                  <a:schemeClr val="tx1"/>
                </a:solidFill>
                <a:latin typeface="+mj-ea"/>
                <a:ea typeface="+mj-ea"/>
              </a:rPr>
              <a:t>bin </a:t>
            </a:r>
            <a:r>
              <a:rPr lang="zh-TW" altLang="en-US" sz="2400" dirty="0">
                <a:solidFill>
                  <a:schemeClr val="tx1"/>
                </a:solidFill>
                <a:latin typeface="+mj-ea"/>
                <a:ea typeface="+mj-ea"/>
              </a:rPr>
              <a:t>之間的差值即可，大大減少了計算量。這種優化策略提高了處理大型數據集和高維數據的能力。</a:t>
            </a:r>
            <a:endParaRPr lang="en-US" altLang="zh-TW" sz="2400" dirty="0">
              <a:solidFill>
                <a:schemeClr val="tx1"/>
              </a:solidFill>
              <a:latin typeface="+mj-ea"/>
              <a:ea typeface="+mj-ea"/>
            </a:endParaRPr>
          </a:p>
        </p:txBody>
      </p:sp>
    </p:spTree>
    <p:extLst>
      <p:ext uri="{BB962C8B-B14F-4D97-AF65-F5344CB8AC3E}">
        <p14:creationId xmlns:p14="http://schemas.microsoft.com/office/powerpoint/2010/main" val="175207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F62EE3-9743-4DDD-8854-BC42B32B2596}"/>
              </a:ext>
            </a:extLst>
          </p:cNvPr>
          <p:cNvSpPr>
            <a:spLocks noGrp="1"/>
          </p:cNvSpPr>
          <p:nvPr>
            <p:ph type="title"/>
          </p:nvPr>
        </p:nvSpPr>
        <p:spPr/>
        <p:txBody>
          <a:bodyPr>
            <a:normAutofit/>
          </a:bodyPr>
          <a:lstStyle/>
          <a:p>
            <a:r>
              <a:rPr lang="en-US" altLang="zh-TW" sz="3200" dirty="0">
                <a:solidFill>
                  <a:schemeClr val="tx1"/>
                </a:solidFill>
                <a:latin typeface="標楷體" panose="03000509000000000000" pitchFamily="65" charset="-120"/>
              </a:rPr>
              <a:t>LGBM</a:t>
            </a:r>
            <a:r>
              <a:rPr lang="en-US" altLang="zh-TW" sz="3200" dirty="0">
                <a:solidFill>
                  <a:schemeClr val="tx1"/>
                </a:solidFill>
                <a:latin typeface="標楷體" panose="03000509000000000000" pitchFamily="65" charset="-120"/>
                <a:ea typeface="標楷體" panose="03000509000000000000" pitchFamily="65" charset="-120"/>
              </a:rPr>
              <a:t> (Light Gradient-Boosting Machine)</a:t>
            </a:r>
            <a:br>
              <a:rPr lang="en-US" altLang="zh-TW" sz="3200" dirty="0">
                <a:solidFill>
                  <a:schemeClr val="tx1"/>
                </a:solidFill>
                <a:latin typeface="標楷體" panose="03000509000000000000" pitchFamily="65" charset="-120"/>
                <a:ea typeface="標楷體" panose="03000509000000000000" pitchFamily="65" charset="-120"/>
              </a:rPr>
            </a:br>
            <a:r>
              <a:rPr lang="en-US" altLang="zh-TW" sz="3200" dirty="0">
                <a:solidFill>
                  <a:schemeClr val="tx1"/>
                </a:solidFill>
                <a:latin typeface="標楷體" panose="03000509000000000000" pitchFamily="65" charset="-120"/>
                <a:ea typeface="標楷體" panose="03000509000000000000" pitchFamily="65" charset="-120"/>
              </a:rPr>
              <a:t>-</a:t>
            </a:r>
            <a:r>
              <a:rPr lang="zh-TW" altLang="en-US" sz="3200">
                <a:solidFill>
                  <a:schemeClr val="tx1"/>
                </a:solidFill>
                <a:latin typeface="標楷體" panose="03000509000000000000" pitchFamily="65" charset="-120"/>
                <a:ea typeface="標楷體" panose="03000509000000000000" pitchFamily="65" charset="-120"/>
              </a:rPr>
              <a:t>核心特色</a:t>
            </a:r>
            <a:endParaRPr lang="zh-TW" altLang="en-US" sz="3200" dirty="0"/>
          </a:p>
        </p:txBody>
      </p:sp>
      <p:sp>
        <p:nvSpPr>
          <p:cNvPr id="3" name="內容版面配置區 2">
            <a:extLst>
              <a:ext uri="{FF2B5EF4-FFF2-40B4-BE49-F238E27FC236}">
                <a16:creationId xmlns:a16="http://schemas.microsoft.com/office/drawing/2014/main" id="{014B450E-B3C5-4A02-AA8B-C5204E11C12F}"/>
              </a:ext>
            </a:extLst>
          </p:cNvPr>
          <p:cNvSpPr>
            <a:spLocks noGrp="1"/>
          </p:cNvSpPr>
          <p:nvPr>
            <p:ph idx="1"/>
          </p:nvPr>
        </p:nvSpPr>
        <p:spPr/>
        <p:txBody>
          <a:bodyPr>
            <a:normAutofit/>
          </a:bodyPr>
          <a:lstStyle/>
          <a:p>
            <a:r>
              <a:rPr lang="zh-TW" altLang="en-US" sz="2400" dirty="0">
                <a:solidFill>
                  <a:schemeClr val="tx1"/>
                </a:solidFill>
                <a:latin typeface="+mj-ea"/>
                <a:ea typeface="+mj-ea"/>
              </a:rPr>
              <a:t>且支持類別特徵：對於具有類別型特徵的數據，</a:t>
            </a:r>
            <a:r>
              <a:rPr lang="en-US" altLang="zh-TW" sz="2400" dirty="0" err="1">
                <a:solidFill>
                  <a:schemeClr val="tx1"/>
                </a:solidFill>
                <a:latin typeface="+mj-ea"/>
                <a:ea typeface="+mj-ea"/>
              </a:rPr>
              <a:t>LightGBM</a:t>
            </a:r>
            <a:r>
              <a:rPr lang="en-US" altLang="zh-TW" sz="2400" dirty="0">
                <a:solidFill>
                  <a:schemeClr val="tx1"/>
                </a:solidFill>
                <a:latin typeface="+mj-ea"/>
                <a:ea typeface="+mj-ea"/>
              </a:rPr>
              <a:t> </a:t>
            </a:r>
            <a:r>
              <a:rPr lang="zh-TW" altLang="en-US" sz="2400" dirty="0">
                <a:solidFill>
                  <a:schemeClr val="tx1"/>
                </a:solidFill>
                <a:latin typeface="+mj-ea"/>
                <a:ea typeface="+mj-ea"/>
              </a:rPr>
              <a:t>可以自動對這些特徵進行轉換和優化，無需事先進行獨熱編碼或者其他形式的轉換。</a:t>
            </a:r>
            <a:endParaRPr lang="en-US" altLang="zh-TW" sz="2400" dirty="0">
              <a:solidFill>
                <a:schemeClr val="tx1"/>
              </a:solidFill>
              <a:latin typeface="+mj-ea"/>
              <a:ea typeface="+mj-ea"/>
            </a:endParaRPr>
          </a:p>
          <a:p>
            <a:r>
              <a:rPr lang="zh-TW" altLang="en-US" sz="2400" dirty="0">
                <a:solidFill>
                  <a:schemeClr val="tx1"/>
                </a:solidFill>
                <a:latin typeface="+mj-ea"/>
                <a:ea typeface="+mj-ea"/>
              </a:rPr>
              <a:t>並行學習與缺失值處理：</a:t>
            </a:r>
            <a:r>
              <a:rPr lang="en-US" altLang="zh-TW" sz="2400" dirty="0" err="1">
                <a:solidFill>
                  <a:schemeClr val="tx1"/>
                </a:solidFill>
                <a:latin typeface="+mj-ea"/>
                <a:ea typeface="+mj-ea"/>
              </a:rPr>
              <a:t>LightGBM</a:t>
            </a:r>
            <a:r>
              <a:rPr lang="en-US" altLang="zh-TW" sz="2400" dirty="0">
                <a:solidFill>
                  <a:schemeClr val="tx1"/>
                </a:solidFill>
                <a:latin typeface="+mj-ea"/>
                <a:ea typeface="+mj-ea"/>
              </a:rPr>
              <a:t> </a:t>
            </a:r>
            <a:r>
              <a:rPr lang="zh-TW" altLang="en-US" sz="2400" dirty="0">
                <a:solidFill>
                  <a:schemeClr val="tx1"/>
                </a:solidFill>
                <a:latin typeface="+mj-ea"/>
                <a:ea typeface="+mj-ea"/>
              </a:rPr>
              <a:t>支持並行學習，可以更快地構建模型。對於缺失值，</a:t>
            </a:r>
            <a:r>
              <a:rPr lang="en-US" altLang="zh-TW" sz="2400" dirty="0" err="1">
                <a:solidFill>
                  <a:schemeClr val="tx1"/>
                </a:solidFill>
                <a:latin typeface="+mj-ea"/>
                <a:ea typeface="+mj-ea"/>
              </a:rPr>
              <a:t>LightGBM</a:t>
            </a:r>
            <a:r>
              <a:rPr lang="zh-TW" altLang="en-US" sz="2400" dirty="0">
                <a:solidFill>
                  <a:schemeClr val="tx1"/>
                </a:solidFill>
                <a:latin typeface="+mj-ea"/>
                <a:ea typeface="+mj-ea"/>
              </a:rPr>
              <a:t> 會自動學習決定將缺失值分配到左子樹還是右子樹，這樣可以更好地處理數據缺失的問題。</a:t>
            </a:r>
          </a:p>
        </p:txBody>
      </p:sp>
    </p:spTree>
    <p:extLst>
      <p:ext uri="{BB962C8B-B14F-4D97-AF65-F5344CB8AC3E}">
        <p14:creationId xmlns:p14="http://schemas.microsoft.com/office/powerpoint/2010/main" val="348588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D22CEA-0ADF-4B40-8919-1B10684B10F2}"/>
              </a:ext>
            </a:extLst>
          </p:cNvPr>
          <p:cNvSpPr>
            <a:spLocks noGrp="1"/>
          </p:cNvSpPr>
          <p:nvPr>
            <p:ph type="title"/>
          </p:nvPr>
        </p:nvSpPr>
        <p:spPr>
          <a:xfrm>
            <a:off x="360000" y="360000"/>
            <a:ext cx="8596668" cy="584775"/>
          </a:xfrm>
        </p:spPr>
        <p:txBody>
          <a:bodyPr wrap="square" lIns="90000" anchor="t" anchorCtr="0">
            <a:spAutoFit/>
          </a:bodyPr>
          <a:lstStyle/>
          <a:p>
            <a:r>
              <a:rPr lang="zh-TW" altLang="en-US" sz="3200" dirty="0">
                <a:solidFill>
                  <a:schemeClr val="tx1"/>
                </a:solidFill>
                <a:latin typeface="標楷體" panose="03000509000000000000" pitchFamily="65" charset="-120"/>
                <a:ea typeface="標楷體" panose="03000509000000000000" pitchFamily="65" charset="-120"/>
              </a:rPr>
              <a:t>隨機森林</a:t>
            </a:r>
            <a:r>
              <a:rPr lang="en-US" altLang="zh-TW" sz="3200" dirty="0">
                <a:solidFill>
                  <a:schemeClr val="tx1"/>
                </a:solidFill>
                <a:latin typeface="標楷體" panose="03000509000000000000" pitchFamily="65" charset="-120"/>
                <a:ea typeface="標楷體" panose="03000509000000000000" pitchFamily="65" charset="-120"/>
              </a:rPr>
              <a:t>(Random forest)</a:t>
            </a:r>
            <a:endParaRPr lang="zh-TW" altLang="en-US" sz="3200" dirty="0">
              <a:solidFill>
                <a:schemeClr val="tx1"/>
              </a:solidFill>
              <a:latin typeface="標楷體" panose="03000509000000000000" pitchFamily="65" charset="-120"/>
              <a:ea typeface="標楷體" panose="03000509000000000000" pitchFamily="65" charset="-120"/>
            </a:endParaRPr>
          </a:p>
        </p:txBody>
      </p:sp>
      <p:grpSp>
        <p:nvGrpSpPr>
          <p:cNvPr id="125" name="群組 124">
            <a:extLst>
              <a:ext uri="{FF2B5EF4-FFF2-40B4-BE49-F238E27FC236}">
                <a16:creationId xmlns:a16="http://schemas.microsoft.com/office/drawing/2014/main" id="{B401AB64-1523-4FB9-8275-39BB8BCEC584}"/>
              </a:ext>
            </a:extLst>
          </p:cNvPr>
          <p:cNvGrpSpPr/>
          <p:nvPr/>
        </p:nvGrpSpPr>
        <p:grpSpPr>
          <a:xfrm>
            <a:off x="3801490" y="2494347"/>
            <a:ext cx="3228960" cy="1923178"/>
            <a:chOff x="3785836" y="2467411"/>
            <a:chExt cx="3228960" cy="1923178"/>
          </a:xfrm>
        </p:grpSpPr>
        <p:sp>
          <p:nvSpPr>
            <p:cNvPr id="14" name="矩形 13">
              <a:extLst>
                <a:ext uri="{FF2B5EF4-FFF2-40B4-BE49-F238E27FC236}">
                  <a16:creationId xmlns:a16="http://schemas.microsoft.com/office/drawing/2014/main" id="{B8192710-0137-4253-BF78-53F6A77A7994}"/>
                </a:ext>
              </a:extLst>
            </p:cNvPr>
            <p:cNvSpPr/>
            <p:nvPr/>
          </p:nvSpPr>
          <p:spPr>
            <a:xfrm>
              <a:off x="5076316" y="2467411"/>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5" name="矩形 14">
              <a:extLst>
                <a:ext uri="{FF2B5EF4-FFF2-40B4-BE49-F238E27FC236}">
                  <a16:creationId xmlns:a16="http://schemas.microsoft.com/office/drawing/2014/main" id="{FA8587D9-A339-4186-9877-1CF79B00D9FC}"/>
                </a:ext>
              </a:extLst>
            </p:cNvPr>
            <p:cNvSpPr/>
            <p:nvPr/>
          </p:nvSpPr>
          <p:spPr>
            <a:xfrm>
              <a:off x="4215996" y="3249000"/>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6" name="矩形 15">
              <a:extLst>
                <a:ext uri="{FF2B5EF4-FFF2-40B4-BE49-F238E27FC236}">
                  <a16:creationId xmlns:a16="http://schemas.microsoft.com/office/drawing/2014/main" id="{D67D845C-A9D4-473A-808F-84E1215E45AD}"/>
                </a:ext>
              </a:extLst>
            </p:cNvPr>
            <p:cNvSpPr/>
            <p:nvPr/>
          </p:nvSpPr>
          <p:spPr>
            <a:xfrm>
              <a:off x="5936636" y="3249000"/>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7" name="矩形 16">
              <a:extLst>
                <a:ext uri="{FF2B5EF4-FFF2-40B4-BE49-F238E27FC236}">
                  <a16:creationId xmlns:a16="http://schemas.microsoft.com/office/drawing/2014/main" id="{91C62601-F0D5-4EDE-860B-BBD4EADAAF7C}"/>
                </a:ext>
              </a:extLst>
            </p:cNvPr>
            <p:cNvSpPr/>
            <p:nvPr/>
          </p:nvSpPr>
          <p:spPr>
            <a:xfrm>
              <a:off x="3785836" y="4030589"/>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8" name="矩形 17">
              <a:extLst>
                <a:ext uri="{FF2B5EF4-FFF2-40B4-BE49-F238E27FC236}">
                  <a16:creationId xmlns:a16="http://schemas.microsoft.com/office/drawing/2014/main" id="{258BB268-70A1-4B3C-9C33-5692FB67A4AB}"/>
                </a:ext>
              </a:extLst>
            </p:cNvPr>
            <p:cNvSpPr/>
            <p:nvPr/>
          </p:nvSpPr>
          <p:spPr>
            <a:xfrm>
              <a:off x="4646156" y="4030589"/>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9" name="矩形 18">
              <a:extLst>
                <a:ext uri="{FF2B5EF4-FFF2-40B4-BE49-F238E27FC236}">
                  <a16:creationId xmlns:a16="http://schemas.microsoft.com/office/drawing/2014/main" id="{FF78F004-B267-41ED-8284-3D70376BB7A3}"/>
                </a:ext>
              </a:extLst>
            </p:cNvPr>
            <p:cNvSpPr/>
            <p:nvPr/>
          </p:nvSpPr>
          <p:spPr>
            <a:xfrm>
              <a:off x="5506476" y="4030589"/>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20" name="矩形 19">
              <a:extLst>
                <a:ext uri="{FF2B5EF4-FFF2-40B4-BE49-F238E27FC236}">
                  <a16:creationId xmlns:a16="http://schemas.microsoft.com/office/drawing/2014/main" id="{4D7799FF-1872-48F2-B781-4104D6D6FFA9}"/>
                </a:ext>
              </a:extLst>
            </p:cNvPr>
            <p:cNvSpPr/>
            <p:nvPr/>
          </p:nvSpPr>
          <p:spPr>
            <a:xfrm>
              <a:off x="6366796" y="4030589"/>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sp>
        <p:nvSpPr>
          <p:cNvPr id="28" name="矩形 27">
            <a:extLst>
              <a:ext uri="{FF2B5EF4-FFF2-40B4-BE49-F238E27FC236}">
                <a16:creationId xmlns:a16="http://schemas.microsoft.com/office/drawing/2014/main" id="{D42054BA-4195-4E6A-B123-7B16B519BC35}"/>
              </a:ext>
            </a:extLst>
          </p:cNvPr>
          <p:cNvSpPr/>
          <p:nvPr/>
        </p:nvSpPr>
        <p:spPr>
          <a:xfrm>
            <a:off x="5094692" y="1325822"/>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nvGrpSpPr>
          <p:cNvPr id="150" name="群組 149">
            <a:extLst>
              <a:ext uri="{FF2B5EF4-FFF2-40B4-BE49-F238E27FC236}">
                <a16:creationId xmlns:a16="http://schemas.microsoft.com/office/drawing/2014/main" id="{C74AC12C-5637-4941-AA21-400A0782BDBA}"/>
              </a:ext>
            </a:extLst>
          </p:cNvPr>
          <p:cNvGrpSpPr/>
          <p:nvPr/>
        </p:nvGrpSpPr>
        <p:grpSpPr>
          <a:xfrm>
            <a:off x="4125490" y="2854347"/>
            <a:ext cx="2580960" cy="1203178"/>
            <a:chOff x="4125490" y="2854347"/>
            <a:chExt cx="2580960" cy="1203178"/>
          </a:xfrm>
        </p:grpSpPr>
        <p:cxnSp>
          <p:nvCxnSpPr>
            <p:cNvPr id="39" name="直線接點 38">
              <a:extLst>
                <a:ext uri="{FF2B5EF4-FFF2-40B4-BE49-F238E27FC236}">
                  <a16:creationId xmlns:a16="http://schemas.microsoft.com/office/drawing/2014/main" id="{9107360C-966E-4907-8F3F-F05CC37B167D}"/>
                </a:ext>
              </a:extLst>
            </p:cNvPr>
            <p:cNvCxnSpPr>
              <a:cxnSpLocks/>
              <a:stCxn id="14" idx="2"/>
              <a:endCxn id="15" idx="0"/>
            </p:cNvCxnSpPr>
            <p:nvPr/>
          </p:nvCxnSpPr>
          <p:spPr>
            <a:xfrm flipH="1">
              <a:off x="4555650" y="2854347"/>
              <a:ext cx="86032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EE7F35B9-72F9-4425-BF9D-B237FE52ACE0}"/>
                </a:ext>
              </a:extLst>
            </p:cNvPr>
            <p:cNvCxnSpPr>
              <a:cxnSpLocks/>
              <a:stCxn id="14" idx="2"/>
              <a:endCxn id="16" idx="0"/>
            </p:cNvCxnSpPr>
            <p:nvPr/>
          </p:nvCxnSpPr>
          <p:spPr>
            <a:xfrm>
              <a:off x="5415970" y="2854347"/>
              <a:ext cx="86032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B6E9E9F2-9557-4E86-A70C-3CD882ABCD23}"/>
                </a:ext>
              </a:extLst>
            </p:cNvPr>
            <p:cNvCxnSpPr>
              <a:cxnSpLocks/>
              <a:stCxn id="15" idx="2"/>
              <a:endCxn id="17" idx="0"/>
            </p:cNvCxnSpPr>
            <p:nvPr/>
          </p:nvCxnSpPr>
          <p:spPr>
            <a:xfrm flipH="1">
              <a:off x="4125490" y="3635936"/>
              <a:ext cx="43016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F960D46A-96BC-418A-ACD8-6BBDCBEB121E}"/>
                </a:ext>
              </a:extLst>
            </p:cNvPr>
            <p:cNvCxnSpPr>
              <a:cxnSpLocks/>
              <a:stCxn id="15" idx="2"/>
              <a:endCxn id="18" idx="0"/>
            </p:cNvCxnSpPr>
            <p:nvPr/>
          </p:nvCxnSpPr>
          <p:spPr>
            <a:xfrm>
              <a:off x="4555650" y="3635936"/>
              <a:ext cx="43016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42A977C-B73B-4454-BD3A-39580635AA0C}"/>
                </a:ext>
              </a:extLst>
            </p:cNvPr>
            <p:cNvCxnSpPr>
              <a:cxnSpLocks/>
              <a:stCxn id="16" idx="2"/>
              <a:endCxn id="19" idx="0"/>
            </p:cNvCxnSpPr>
            <p:nvPr/>
          </p:nvCxnSpPr>
          <p:spPr>
            <a:xfrm flipH="1">
              <a:off x="5846130" y="3635936"/>
              <a:ext cx="43016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07402EC8-8B6C-464E-BA94-14F020E2150F}"/>
                </a:ext>
              </a:extLst>
            </p:cNvPr>
            <p:cNvCxnSpPr>
              <a:cxnSpLocks/>
              <a:stCxn id="16" idx="2"/>
              <a:endCxn id="20" idx="0"/>
            </p:cNvCxnSpPr>
            <p:nvPr/>
          </p:nvCxnSpPr>
          <p:spPr>
            <a:xfrm>
              <a:off x="6276290" y="3635936"/>
              <a:ext cx="430160" cy="421589"/>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內容版面配置區 2">
            <a:extLst>
              <a:ext uri="{FF2B5EF4-FFF2-40B4-BE49-F238E27FC236}">
                <a16:creationId xmlns:a16="http://schemas.microsoft.com/office/drawing/2014/main" id="{2914204C-AB4B-42EA-83DE-8B3DA261BB6B}"/>
              </a:ext>
            </a:extLst>
          </p:cNvPr>
          <p:cNvSpPr>
            <a:spLocks noGrp="1"/>
          </p:cNvSpPr>
          <p:nvPr>
            <p:ph idx="1"/>
          </p:nvPr>
        </p:nvSpPr>
        <p:spPr>
          <a:xfrm>
            <a:off x="425196" y="4804461"/>
            <a:ext cx="9967843" cy="1456809"/>
          </a:xfrm>
        </p:spPr>
        <p:txBody>
          <a:bodyPr>
            <a:spAutoFit/>
          </a:bodyPr>
          <a:lstStyle/>
          <a:p>
            <a:r>
              <a:rPr lang="zh-TW" altLang="en-US" sz="2400" dirty="0">
                <a:solidFill>
                  <a:schemeClr val="tx1"/>
                </a:solidFill>
                <a:latin typeface="標楷體" panose="03000509000000000000" pitchFamily="65" charset="-120"/>
                <a:ea typeface="標楷體" panose="03000509000000000000" pitchFamily="65" charset="-120"/>
              </a:rPr>
              <a:t>隨機森林是一種由多棵決策樹組成的分類器</a:t>
            </a:r>
            <a:endParaRPr lang="en-US" altLang="zh-TW" sz="2400" dirty="0">
              <a:solidFill>
                <a:schemeClr val="tx1"/>
              </a:solidFill>
              <a:latin typeface="標楷體" panose="03000509000000000000" pitchFamily="65" charset="-120"/>
              <a:ea typeface="標楷體" panose="03000509000000000000" pitchFamily="65" charset="-120"/>
            </a:endParaRPr>
          </a:p>
          <a:p>
            <a:r>
              <a:rPr lang="zh-TW" altLang="en-US" sz="2400" dirty="0">
                <a:solidFill>
                  <a:schemeClr val="tx1"/>
                </a:solidFill>
                <a:latin typeface="標楷體" panose="03000509000000000000" pitchFamily="65" charset="-120"/>
                <a:ea typeface="標楷體" panose="03000509000000000000" pitchFamily="65" charset="-120"/>
              </a:rPr>
              <a:t>它能處理離散型資料（取眾數）和連續型資料（取平均值）</a:t>
            </a:r>
            <a:endParaRPr lang="en-US" altLang="zh-TW" sz="2400" dirty="0">
              <a:solidFill>
                <a:schemeClr val="tx1"/>
              </a:solidFill>
              <a:latin typeface="標楷體" panose="03000509000000000000" pitchFamily="65" charset="-120"/>
              <a:ea typeface="標楷體" panose="03000509000000000000" pitchFamily="65" charset="-120"/>
            </a:endParaRPr>
          </a:p>
          <a:p>
            <a:r>
              <a:rPr lang="zh-TW" altLang="en-US" sz="2400" dirty="0">
                <a:solidFill>
                  <a:schemeClr val="tx1"/>
                </a:solidFill>
                <a:latin typeface="標楷體" panose="03000509000000000000" pitchFamily="65" charset="-120"/>
                <a:ea typeface="標楷體" panose="03000509000000000000" pitchFamily="65" charset="-120"/>
              </a:rPr>
              <a:t>最終結果是通過多數投票來決定的！</a:t>
            </a:r>
            <a:endParaRPr lang="en-US" altLang="zh-TW" sz="2400" dirty="0">
              <a:solidFill>
                <a:schemeClr val="tx1"/>
              </a:solidFill>
              <a:latin typeface="標楷體" panose="03000509000000000000" pitchFamily="65" charset="-120"/>
              <a:ea typeface="標楷體" panose="03000509000000000000" pitchFamily="65" charset="-120"/>
            </a:endParaRPr>
          </a:p>
        </p:txBody>
      </p:sp>
      <p:grpSp>
        <p:nvGrpSpPr>
          <p:cNvPr id="126" name="群組 125">
            <a:extLst>
              <a:ext uri="{FF2B5EF4-FFF2-40B4-BE49-F238E27FC236}">
                <a16:creationId xmlns:a16="http://schemas.microsoft.com/office/drawing/2014/main" id="{9E089CFD-9CAC-4503-A5A5-7E1F2A264942}"/>
              </a:ext>
            </a:extLst>
          </p:cNvPr>
          <p:cNvGrpSpPr/>
          <p:nvPr/>
        </p:nvGrpSpPr>
        <p:grpSpPr>
          <a:xfrm>
            <a:off x="360000" y="2507815"/>
            <a:ext cx="3228960" cy="1923178"/>
            <a:chOff x="3785836" y="2467411"/>
            <a:chExt cx="3228960" cy="1923178"/>
          </a:xfrm>
        </p:grpSpPr>
        <p:sp>
          <p:nvSpPr>
            <p:cNvPr id="127" name="矩形 126">
              <a:extLst>
                <a:ext uri="{FF2B5EF4-FFF2-40B4-BE49-F238E27FC236}">
                  <a16:creationId xmlns:a16="http://schemas.microsoft.com/office/drawing/2014/main" id="{FC285311-F059-43C0-8EEA-6841DC77F838}"/>
                </a:ext>
              </a:extLst>
            </p:cNvPr>
            <p:cNvSpPr/>
            <p:nvPr/>
          </p:nvSpPr>
          <p:spPr>
            <a:xfrm>
              <a:off x="5076316" y="2467411"/>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28" name="矩形 127">
              <a:extLst>
                <a:ext uri="{FF2B5EF4-FFF2-40B4-BE49-F238E27FC236}">
                  <a16:creationId xmlns:a16="http://schemas.microsoft.com/office/drawing/2014/main" id="{9FF5EA90-AA60-4C08-BF54-39129EC400AA}"/>
                </a:ext>
              </a:extLst>
            </p:cNvPr>
            <p:cNvSpPr/>
            <p:nvPr/>
          </p:nvSpPr>
          <p:spPr>
            <a:xfrm>
              <a:off x="4215996" y="3249000"/>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29" name="矩形 128">
              <a:extLst>
                <a:ext uri="{FF2B5EF4-FFF2-40B4-BE49-F238E27FC236}">
                  <a16:creationId xmlns:a16="http://schemas.microsoft.com/office/drawing/2014/main" id="{7092B40B-1FAB-4ACA-A5A6-609B0245F95A}"/>
                </a:ext>
              </a:extLst>
            </p:cNvPr>
            <p:cNvSpPr/>
            <p:nvPr/>
          </p:nvSpPr>
          <p:spPr>
            <a:xfrm>
              <a:off x="5936636" y="3249000"/>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30" name="矩形 129">
              <a:extLst>
                <a:ext uri="{FF2B5EF4-FFF2-40B4-BE49-F238E27FC236}">
                  <a16:creationId xmlns:a16="http://schemas.microsoft.com/office/drawing/2014/main" id="{76C04468-5223-4481-B736-1B7F3CD3D999}"/>
                </a:ext>
              </a:extLst>
            </p:cNvPr>
            <p:cNvSpPr/>
            <p:nvPr/>
          </p:nvSpPr>
          <p:spPr>
            <a:xfrm>
              <a:off x="3785836" y="4030589"/>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31" name="矩形 130">
              <a:extLst>
                <a:ext uri="{FF2B5EF4-FFF2-40B4-BE49-F238E27FC236}">
                  <a16:creationId xmlns:a16="http://schemas.microsoft.com/office/drawing/2014/main" id="{97F569F4-79F6-4BD2-A3C4-CD54D48F4458}"/>
                </a:ext>
              </a:extLst>
            </p:cNvPr>
            <p:cNvSpPr/>
            <p:nvPr/>
          </p:nvSpPr>
          <p:spPr>
            <a:xfrm>
              <a:off x="4646156" y="4030589"/>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32" name="矩形 131">
              <a:extLst>
                <a:ext uri="{FF2B5EF4-FFF2-40B4-BE49-F238E27FC236}">
                  <a16:creationId xmlns:a16="http://schemas.microsoft.com/office/drawing/2014/main" id="{1A5D7446-6588-4483-AE84-E836B59D4587}"/>
                </a:ext>
              </a:extLst>
            </p:cNvPr>
            <p:cNvSpPr/>
            <p:nvPr/>
          </p:nvSpPr>
          <p:spPr>
            <a:xfrm>
              <a:off x="5506476" y="4030589"/>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33" name="矩形 132">
              <a:extLst>
                <a:ext uri="{FF2B5EF4-FFF2-40B4-BE49-F238E27FC236}">
                  <a16:creationId xmlns:a16="http://schemas.microsoft.com/office/drawing/2014/main" id="{163E7A55-A24F-4E42-9CFC-24CC97F4CEBE}"/>
                </a:ext>
              </a:extLst>
            </p:cNvPr>
            <p:cNvSpPr/>
            <p:nvPr/>
          </p:nvSpPr>
          <p:spPr>
            <a:xfrm>
              <a:off x="6366796" y="4030589"/>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grpSp>
        <p:nvGrpSpPr>
          <p:cNvPr id="134" name="群組 133">
            <a:extLst>
              <a:ext uri="{FF2B5EF4-FFF2-40B4-BE49-F238E27FC236}">
                <a16:creationId xmlns:a16="http://schemas.microsoft.com/office/drawing/2014/main" id="{8F26C71F-FA0A-4E34-9D46-144052C1FB2D}"/>
              </a:ext>
            </a:extLst>
          </p:cNvPr>
          <p:cNvGrpSpPr/>
          <p:nvPr/>
        </p:nvGrpSpPr>
        <p:grpSpPr>
          <a:xfrm>
            <a:off x="7242770" y="2507815"/>
            <a:ext cx="3228960" cy="1923178"/>
            <a:chOff x="3785836" y="2467411"/>
            <a:chExt cx="3228960" cy="1923178"/>
          </a:xfrm>
        </p:grpSpPr>
        <p:sp>
          <p:nvSpPr>
            <p:cNvPr id="135" name="矩形 134">
              <a:extLst>
                <a:ext uri="{FF2B5EF4-FFF2-40B4-BE49-F238E27FC236}">
                  <a16:creationId xmlns:a16="http://schemas.microsoft.com/office/drawing/2014/main" id="{B3016374-3576-4C75-AF41-C92AFFBE07C9}"/>
                </a:ext>
              </a:extLst>
            </p:cNvPr>
            <p:cNvSpPr/>
            <p:nvPr/>
          </p:nvSpPr>
          <p:spPr>
            <a:xfrm>
              <a:off x="5076316" y="2467411"/>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36" name="矩形 135">
              <a:extLst>
                <a:ext uri="{FF2B5EF4-FFF2-40B4-BE49-F238E27FC236}">
                  <a16:creationId xmlns:a16="http://schemas.microsoft.com/office/drawing/2014/main" id="{FAC5FA43-12A9-4426-BB37-EB6D3AF55048}"/>
                </a:ext>
              </a:extLst>
            </p:cNvPr>
            <p:cNvSpPr/>
            <p:nvPr/>
          </p:nvSpPr>
          <p:spPr>
            <a:xfrm>
              <a:off x="4215996" y="3249000"/>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37" name="矩形 136">
              <a:extLst>
                <a:ext uri="{FF2B5EF4-FFF2-40B4-BE49-F238E27FC236}">
                  <a16:creationId xmlns:a16="http://schemas.microsoft.com/office/drawing/2014/main" id="{D3A157EF-9CBF-4E6C-990F-C83889EA1835}"/>
                </a:ext>
              </a:extLst>
            </p:cNvPr>
            <p:cNvSpPr/>
            <p:nvPr/>
          </p:nvSpPr>
          <p:spPr>
            <a:xfrm>
              <a:off x="5936636" y="3249000"/>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38" name="矩形 137">
              <a:extLst>
                <a:ext uri="{FF2B5EF4-FFF2-40B4-BE49-F238E27FC236}">
                  <a16:creationId xmlns:a16="http://schemas.microsoft.com/office/drawing/2014/main" id="{7F0C7AE2-7B35-43F6-90AF-F8C8B097531C}"/>
                </a:ext>
              </a:extLst>
            </p:cNvPr>
            <p:cNvSpPr/>
            <p:nvPr/>
          </p:nvSpPr>
          <p:spPr>
            <a:xfrm>
              <a:off x="3785836" y="4030589"/>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39" name="矩形 138">
              <a:extLst>
                <a:ext uri="{FF2B5EF4-FFF2-40B4-BE49-F238E27FC236}">
                  <a16:creationId xmlns:a16="http://schemas.microsoft.com/office/drawing/2014/main" id="{8D918FD2-6224-49EE-A506-9BA0A2FF8442}"/>
                </a:ext>
              </a:extLst>
            </p:cNvPr>
            <p:cNvSpPr/>
            <p:nvPr/>
          </p:nvSpPr>
          <p:spPr>
            <a:xfrm>
              <a:off x="4646156" y="4030589"/>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40" name="矩形 139">
              <a:extLst>
                <a:ext uri="{FF2B5EF4-FFF2-40B4-BE49-F238E27FC236}">
                  <a16:creationId xmlns:a16="http://schemas.microsoft.com/office/drawing/2014/main" id="{B460EEF2-85EC-400D-969A-CA69C600821A}"/>
                </a:ext>
              </a:extLst>
            </p:cNvPr>
            <p:cNvSpPr/>
            <p:nvPr/>
          </p:nvSpPr>
          <p:spPr>
            <a:xfrm>
              <a:off x="5506476" y="4030589"/>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41" name="矩形 140">
              <a:extLst>
                <a:ext uri="{FF2B5EF4-FFF2-40B4-BE49-F238E27FC236}">
                  <a16:creationId xmlns:a16="http://schemas.microsoft.com/office/drawing/2014/main" id="{6ABB3B15-C2DA-470D-9E1A-9A72DADC2FB1}"/>
                </a:ext>
              </a:extLst>
            </p:cNvPr>
            <p:cNvSpPr/>
            <p:nvPr/>
          </p:nvSpPr>
          <p:spPr>
            <a:xfrm>
              <a:off x="6366796" y="4030589"/>
              <a:ext cx="648000" cy="36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grpSp>
      <p:grpSp>
        <p:nvGrpSpPr>
          <p:cNvPr id="151" name="群組 150">
            <a:extLst>
              <a:ext uri="{FF2B5EF4-FFF2-40B4-BE49-F238E27FC236}">
                <a16:creationId xmlns:a16="http://schemas.microsoft.com/office/drawing/2014/main" id="{C2E7D64F-289E-4196-8B63-2476A27AB5C8}"/>
              </a:ext>
            </a:extLst>
          </p:cNvPr>
          <p:cNvGrpSpPr/>
          <p:nvPr/>
        </p:nvGrpSpPr>
        <p:grpSpPr>
          <a:xfrm>
            <a:off x="7566770" y="2854347"/>
            <a:ext cx="2580960" cy="1203178"/>
            <a:chOff x="4125490" y="2854347"/>
            <a:chExt cx="2580960" cy="1203178"/>
          </a:xfrm>
        </p:grpSpPr>
        <p:cxnSp>
          <p:nvCxnSpPr>
            <p:cNvPr id="152" name="直線接點 151">
              <a:extLst>
                <a:ext uri="{FF2B5EF4-FFF2-40B4-BE49-F238E27FC236}">
                  <a16:creationId xmlns:a16="http://schemas.microsoft.com/office/drawing/2014/main" id="{02219DB0-270E-4338-810D-4145EA5579BD}"/>
                </a:ext>
              </a:extLst>
            </p:cNvPr>
            <p:cNvCxnSpPr>
              <a:cxnSpLocks/>
            </p:cNvCxnSpPr>
            <p:nvPr/>
          </p:nvCxnSpPr>
          <p:spPr>
            <a:xfrm flipH="1">
              <a:off x="4555650" y="2854347"/>
              <a:ext cx="86032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接點 152">
              <a:extLst>
                <a:ext uri="{FF2B5EF4-FFF2-40B4-BE49-F238E27FC236}">
                  <a16:creationId xmlns:a16="http://schemas.microsoft.com/office/drawing/2014/main" id="{C0B03203-81F0-42FD-8410-BD0748BA933C}"/>
                </a:ext>
              </a:extLst>
            </p:cNvPr>
            <p:cNvCxnSpPr>
              <a:cxnSpLocks/>
            </p:cNvCxnSpPr>
            <p:nvPr/>
          </p:nvCxnSpPr>
          <p:spPr>
            <a:xfrm>
              <a:off x="5415970" y="2854347"/>
              <a:ext cx="86032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線接點 153">
              <a:extLst>
                <a:ext uri="{FF2B5EF4-FFF2-40B4-BE49-F238E27FC236}">
                  <a16:creationId xmlns:a16="http://schemas.microsoft.com/office/drawing/2014/main" id="{DF9FEEEE-6A7F-44D6-B1D7-DFAC36143608}"/>
                </a:ext>
              </a:extLst>
            </p:cNvPr>
            <p:cNvCxnSpPr>
              <a:cxnSpLocks/>
            </p:cNvCxnSpPr>
            <p:nvPr/>
          </p:nvCxnSpPr>
          <p:spPr>
            <a:xfrm flipH="1">
              <a:off x="4125490" y="3635936"/>
              <a:ext cx="43016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線接點 154">
              <a:extLst>
                <a:ext uri="{FF2B5EF4-FFF2-40B4-BE49-F238E27FC236}">
                  <a16:creationId xmlns:a16="http://schemas.microsoft.com/office/drawing/2014/main" id="{E7820715-6E0F-416F-8DF2-0DD307E1F1B8}"/>
                </a:ext>
              </a:extLst>
            </p:cNvPr>
            <p:cNvCxnSpPr>
              <a:cxnSpLocks/>
            </p:cNvCxnSpPr>
            <p:nvPr/>
          </p:nvCxnSpPr>
          <p:spPr>
            <a:xfrm>
              <a:off x="4555650" y="3635936"/>
              <a:ext cx="43016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線接點 155">
              <a:extLst>
                <a:ext uri="{FF2B5EF4-FFF2-40B4-BE49-F238E27FC236}">
                  <a16:creationId xmlns:a16="http://schemas.microsoft.com/office/drawing/2014/main" id="{E8C36513-EF7E-433C-A6E5-37309A5F0285}"/>
                </a:ext>
              </a:extLst>
            </p:cNvPr>
            <p:cNvCxnSpPr>
              <a:cxnSpLocks/>
            </p:cNvCxnSpPr>
            <p:nvPr/>
          </p:nvCxnSpPr>
          <p:spPr>
            <a:xfrm flipH="1">
              <a:off x="5846130" y="3635936"/>
              <a:ext cx="43016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線接點 156">
              <a:extLst>
                <a:ext uri="{FF2B5EF4-FFF2-40B4-BE49-F238E27FC236}">
                  <a16:creationId xmlns:a16="http://schemas.microsoft.com/office/drawing/2014/main" id="{E8D5B2DC-B733-47B5-BDF3-6EB582D8628E}"/>
                </a:ext>
              </a:extLst>
            </p:cNvPr>
            <p:cNvCxnSpPr>
              <a:cxnSpLocks/>
            </p:cNvCxnSpPr>
            <p:nvPr/>
          </p:nvCxnSpPr>
          <p:spPr>
            <a:xfrm>
              <a:off x="6276290" y="3635936"/>
              <a:ext cx="430160" cy="42158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8" name="群組 157">
            <a:extLst>
              <a:ext uri="{FF2B5EF4-FFF2-40B4-BE49-F238E27FC236}">
                <a16:creationId xmlns:a16="http://schemas.microsoft.com/office/drawing/2014/main" id="{AF30D4A9-F7E1-46CE-8D01-7E7964459739}"/>
              </a:ext>
            </a:extLst>
          </p:cNvPr>
          <p:cNvGrpSpPr/>
          <p:nvPr/>
        </p:nvGrpSpPr>
        <p:grpSpPr>
          <a:xfrm>
            <a:off x="684000" y="2854347"/>
            <a:ext cx="2580960" cy="1203178"/>
            <a:chOff x="4125490" y="2854347"/>
            <a:chExt cx="2580960" cy="1203178"/>
          </a:xfrm>
        </p:grpSpPr>
        <p:cxnSp>
          <p:nvCxnSpPr>
            <p:cNvPr id="159" name="直線接點 158">
              <a:extLst>
                <a:ext uri="{FF2B5EF4-FFF2-40B4-BE49-F238E27FC236}">
                  <a16:creationId xmlns:a16="http://schemas.microsoft.com/office/drawing/2014/main" id="{EF121319-5333-44F7-99F2-C91849723BB3}"/>
                </a:ext>
              </a:extLst>
            </p:cNvPr>
            <p:cNvCxnSpPr>
              <a:cxnSpLocks/>
            </p:cNvCxnSpPr>
            <p:nvPr/>
          </p:nvCxnSpPr>
          <p:spPr>
            <a:xfrm flipH="1">
              <a:off x="4555650" y="2854347"/>
              <a:ext cx="86032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直線接點 159">
              <a:extLst>
                <a:ext uri="{FF2B5EF4-FFF2-40B4-BE49-F238E27FC236}">
                  <a16:creationId xmlns:a16="http://schemas.microsoft.com/office/drawing/2014/main" id="{7147D1CE-EA5A-4501-9310-F80DBBCB654E}"/>
                </a:ext>
              </a:extLst>
            </p:cNvPr>
            <p:cNvCxnSpPr>
              <a:cxnSpLocks/>
            </p:cNvCxnSpPr>
            <p:nvPr/>
          </p:nvCxnSpPr>
          <p:spPr>
            <a:xfrm>
              <a:off x="5415970" y="2854347"/>
              <a:ext cx="86032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線接點 160">
              <a:extLst>
                <a:ext uri="{FF2B5EF4-FFF2-40B4-BE49-F238E27FC236}">
                  <a16:creationId xmlns:a16="http://schemas.microsoft.com/office/drawing/2014/main" id="{692EFA5B-A2DA-4FCF-8E44-E07D2394011A}"/>
                </a:ext>
              </a:extLst>
            </p:cNvPr>
            <p:cNvCxnSpPr>
              <a:cxnSpLocks/>
            </p:cNvCxnSpPr>
            <p:nvPr/>
          </p:nvCxnSpPr>
          <p:spPr>
            <a:xfrm flipH="1">
              <a:off x="4125490" y="3635936"/>
              <a:ext cx="43016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直線接點 161">
              <a:extLst>
                <a:ext uri="{FF2B5EF4-FFF2-40B4-BE49-F238E27FC236}">
                  <a16:creationId xmlns:a16="http://schemas.microsoft.com/office/drawing/2014/main" id="{5CEBDC19-AC3A-461E-8050-E2C8CE0C7ADB}"/>
                </a:ext>
              </a:extLst>
            </p:cNvPr>
            <p:cNvCxnSpPr>
              <a:cxnSpLocks/>
            </p:cNvCxnSpPr>
            <p:nvPr/>
          </p:nvCxnSpPr>
          <p:spPr>
            <a:xfrm>
              <a:off x="4555650" y="3635936"/>
              <a:ext cx="43016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直線接點 162">
              <a:extLst>
                <a:ext uri="{FF2B5EF4-FFF2-40B4-BE49-F238E27FC236}">
                  <a16:creationId xmlns:a16="http://schemas.microsoft.com/office/drawing/2014/main" id="{5B26C511-024E-4CBA-B498-25B7A2FB570A}"/>
                </a:ext>
              </a:extLst>
            </p:cNvPr>
            <p:cNvCxnSpPr>
              <a:cxnSpLocks/>
            </p:cNvCxnSpPr>
            <p:nvPr/>
          </p:nvCxnSpPr>
          <p:spPr>
            <a:xfrm flipH="1">
              <a:off x="5846130" y="3635936"/>
              <a:ext cx="430160" cy="42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直線接點 163">
              <a:extLst>
                <a:ext uri="{FF2B5EF4-FFF2-40B4-BE49-F238E27FC236}">
                  <a16:creationId xmlns:a16="http://schemas.microsoft.com/office/drawing/2014/main" id="{935B9570-8E64-4276-8415-3E1AD1C682F1}"/>
                </a:ext>
              </a:extLst>
            </p:cNvPr>
            <p:cNvCxnSpPr>
              <a:cxnSpLocks/>
            </p:cNvCxnSpPr>
            <p:nvPr/>
          </p:nvCxnSpPr>
          <p:spPr>
            <a:xfrm>
              <a:off x="6276290" y="3635936"/>
              <a:ext cx="430160" cy="42158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6" name="直線接點 165">
            <a:extLst>
              <a:ext uri="{FF2B5EF4-FFF2-40B4-BE49-F238E27FC236}">
                <a16:creationId xmlns:a16="http://schemas.microsoft.com/office/drawing/2014/main" id="{93C5BD5C-2055-4CA5-9BE7-E6CEE3CD27D8}"/>
              </a:ext>
            </a:extLst>
          </p:cNvPr>
          <p:cNvCxnSpPr>
            <a:stCxn id="28" idx="2"/>
            <a:endCxn id="14" idx="0"/>
          </p:cNvCxnSpPr>
          <p:nvPr/>
        </p:nvCxnSpPr>
        <p:spPr>
          <a:xfrm flipH="1">
            <a:off x="5415970" y="1685822"/>
            <a:ext cx="2722" cy="808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直線接點 167">
            <a:extLst>
              <a:ext uri="{FF2B5EF4-FFF2-40B4-BE49-F238E27FC236}">
                <a16:creationId xmlns:a16="http://schemas.microsoft.com/office/drawing/2014/main" id="{C5B55A52-0318-4E1C-AF82-4E74F6302A1A}"/>
              </a:ext>
            </a:extLst>
          </p:cNvPr>
          <p:cNvCxnSpPr>
            <a:stCxn id="28" idx="3"/>
            <a:endCxn id="135" idx="0"/>
          </p:cNvCxnSpPr>
          <p:nvPr/>
        </p:nvCxnSpPr>
        <p:spPr>
          <a:xfrm>
            <a:off x="5742692" y="1505822"/>
            <a:ext cx="3114558" cy="1001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線接點 169">
            <a:extLst>
              <a:ext uri="{FF2B5EF4-FFF2-40B4-BE49-F238E27FC236}">
                <a16:creationId xmlns:a16="http://schemas.microsoft.com/office/drawing/2014/main" id="{92F62081-D382-4FBC-B290-7D9382FECC6C}"/>
              </a:ext>
            </a:extLst>
          </p:cNvPr>
          <p:cNvCxnSpPr>
            <a:stCxn id="28" idx="1"/>
            <a:endCxn id="127" idx="0"/>
          </p:cNvCxnSpPr>
          <p:nvPr/>
        </p:nvCxnSpPr>
        <p:spPr>
          <a:xfrm flipH="1">
            <a:off x="1974480" y="1505822"/>
            <a:ext cx="3120212" cy="1001993"/>
          </a:xfrm>
          <a:prstGeom prst="line">
            <a:avLst/>
          </a:prstGeom>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3"/>
          <a:stretch>
            <a:fillRect/>
          </a:stretch>
        </p:blipFill>
        <p:spPr>
          <a:xfrm>
            <a:off x="8714605" y="5352178"/>
            <a:ext cx="3448050" cy="466725"/>
          </a:xfrm>
          <a:prstGeom prst="rect">
            <a:avLst/>
          </a:prstGeom>
        </p:spPr>
      </p:pic>
    </p:spTree>
    <p:extLst>
      <p:ext uri="{BB962C8B-B14F-4D97-AF65-F5344CB8AC3E}">
        <p14:creationId xmlns:p14="http://schemas.microsoft.com/office/powerpoint/2010/main" val="1060235747"/>
      </p:ext>
    </p:extLst>
  </p:cSld>
  <p:clrMapOvr>
    <a:masterClrMapping/>
  </p:clrMapOvr>
</p:sld>
</file>

<file path=ppt/theme/theme1.xml><?xml version="1.0" encoding="utf-8"?>
<a:theme xmlns:a="http://schemas.openxmlformats.org/drawingml/2006/main" name="多面向">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上方陰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974</TotalTime>
  <Words>1455</Words>
  <Application>Microsoft Office PowerPoint</Application>
  <PresentationFormat>寬螢幕</PresentationFormat>
  <Paragraphs>108</Paragraphs>
  <Slides>13</Slides>
  <Notes>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13</vt:i4>
      </vt:variant>
    </vt:vector>
  </HeadingPairs>
  <TitlesOfParts>
    <vt:vector size="21" baseType="lpstr">
      <vt:lpstr>標楷體</vt:lpstr>
      <vt:lpstr>Arial</vt:lpstr>
      <vt:lpstr>Calibri</vt:lpstr>
      <vt:lpstr>Consolas</vt:lpstr>
      <vt:lpstr>Constantia</vt:lpstr>
      <vt:lpstr>Franklin Gothic Book</vt:lpstr>
      <vt:lpstr>Wingdings 3</vt:lpstr>
      <vt:lpstr>多面向</vt:lpstr>
      <vt:lpstr>機器學習連接gpt給健康建議</vt:lpstr>
      <vt:lpstr>目錄</vt:lpstr>
      <vt:lpstr>XGBoost (eXtreme Gradient Boosting) -背景</vt:lpstr>
      <vt:lpstr>XGBoost (eXtreme Gradient Boosting) -核心特色</vt:lpstr>
      <vt:lpstr>XGBoost (eXtreme Gradient Boosting) -核心特色</vt:lpstr>
      <vt:lpstr>LGBM (Light Gradient-Boosting Machine) -背景</vt:lpstr>
      <vt:lpstr>LGBM (Light Gradient-Boosting Machine) -核心特色</vt:lpstr>
      <vt:lpstr>LGBM (Light Gradient-Boosting Machine) -核心特色</vt:lpstr>
      <vt:lpstr>隨機森林(Random forest)</vt:lpstr>
      <vt:lpstr>隨機森林樹狀圖流程圖</vt:lpstr>
      <vt:lpstr>隨機森林(Random forest) -決策樹根葉示意圖</vt:lpstr>
      <vt:lpstr>演算法特性比較</vt:lpstr>
      <vt:lpstr>隨機森林和LGBM、XGBoost準確率比較表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機器學習連接gpt給健康建議</dc:title>
  <dc:creator>597891aa@gmail.com</dc:creator>
  <cp:lastModifiedBy>597891aa@gmail.com</cp:lastModifiedBy>
  <cp:revision>104</cp:revision>
  <dcterms:created xsi:type="dcterms:W3CDTF">2024-07-27T06:49:17Z</dcterms:created>
  <dcterms:modified xsi:type="dcterms:W3CDTF">2024-08-11T11:49:29Z</dcterms:modified>
</cp:coreProperties>
</file>