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1" r:id="rId6"/>
    <p:sldId id="278" r:id="rId7"/>
    <p:sldId id="279" r:id="rId8"/>
    <p:sldId id="280" r:id="rId9"/>
    <p:sldId id="282" r:id="rId10"/>
    <p:sldId id="283" r:id="rId11"/>
    <p:sldId id="281" r:id="rId12"/>
    <p:sldId id="268" r:id="rId13"/>
    <p:sldId id="276" r:id="rId14"/>
    <p:sldId id="277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0" autoAdjust="0"/>
  </p:normalViewPr>
  <p:slideViewPr>
    <p:cSldViewPr snapToGrid="0" snapToObjects="1"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man Khan a , a , Iv´ an ˜ 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,* , Anwar Hussain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71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2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AUC</a:t>
            </a:r>
            <a:r>
              <a:rPr lang="zh-TW" altLang="en-US" dirty="0" smtClean="0"/>
              <a:t>越接近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表示模型越準</a:t>
            </a:r>
            <a:endParaRPr lang="en-US" altLang="zh-TW" dirty="0" smtClean="0"/>
          </a:p>
          <a:p>
            <a:r>
              <a:rPr lang="zh-TW" altLang="en-US" dirty="0" smtClean="0"/>
              <a:t>這十種組合中以特徵萃取</a:t>
            </a:r>
            <a:r>
              <a:rPr lang="en-US" altLang="zh-TW" sz="1200" dirty="0" smtClean="0"/>
              <a:t>NMF-spectrogram</a:t>
            </a:r>
            <a:r>
              <a:rPr lang="zh-TW" altLang="en-US" sz="1200" dirty="0" smtClean="0"/>
              <a:t> 占據</a:t>
            </a:r>
            <a:r>
              <a:rPr lang="en-US" altLang="zh-TW" sz="1200" dirty="0" smtClean="0"/>
              <a:t>5/10</a:t>
            </a:r>
            <a:r>
              <a:rPr lang="zh-TW" altLang="en-US" sz="1200" dirty="0" smtClean="0"/>
              <a:t>，抽樣方法</a:t>
            </a:r>
            <a:r>
              <a:rPr lang="en-US" altLang="zh-TW" sz="1200" dirty="0" err="1" smtClean="0"/>
              <a:t>undersampling</a:t>
            </a:r>
            <a:r>
              <a:rPr lang="en-US" altLang="zh-TW" sz="1200" dirty="0" smtClean="0"/>
              <a:t> 4</a:t>
            </a:r>
            <a:r>
              <a:rPr lang="zh-TW" altLang="en-US" sz="1200" dirty="0" smtClean="0"/>
              <a:t>筆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oversample 3</a:t>
            </a:r>
            <a:r>
              <a:rPr lang="zh-TW" altLang="en-US" sz="1200" dirty="0" smtClean="0"/>
              <a:t>筆 </a:t>
            </a:r>
            <a:r>
              <a:rPr lang="en-US" altLang="zh-TW" sz="1200" dirty="0" smtClean="0"/>
              <a:t>SMOTE</a:t>
            </a:r>
            <a:r>
              <a:rPr lang="zh-TW" altLang="en-US" sz="1200" dirty="0" smtClean="0"/>
              <a:t>三筆，沒有比較占大多數的，模型中</a:t>
            </a:r>
            <a:r>
              <a:rPr lang="en-US" altLang="zh-TW" sz="1200" dirty="0" smtClean="0"/>
              <a:t>XGB</a:t>
            </a:r>
            <a:r>
              <a:rPr lang="zh-TW" altLang="en-US" sz="1200" dirty="0" smtClean="0"/>
              <a:t>占多數</a:t>
            </a:r>
            <a:endParaRPr lang="en-US" altLang="zh-TW" sz="1200" dirty="0" smtClean="0"/>
          </a:p>
          <a:p>
            <a:r>
              <a:rPr lang="zh-TW" altLang="en-US" dirty="0" smtClean="0"/>
              <a:t>實驗中用到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COUGHVID</a:t>
            </a:r>
            <a:r>
              <a:rPr lang="zh-TW" altLang="en-US" dirty="0" smtClean="0"/>
              <a:t>兩種</a:t>
            </a:r>
            <a:r>
              <a:rPr lang="en-US" altLang="zh-TW" dirty="0" smtClean="0"/>
              <a:t>dataset </a:t>
            </a:r>
            <a:r>
              <a:rPr lang="zh-TW" altLang="en-US" dirty="0" smtClean="0"/>
              <a:t>但最佳的前十筆都是來自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，主因是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的陰陽性差異若以人聽比較清楚可以辨識，</a:t>
            </a:r>
            <a:r>
              <a:rPr lang="en-US" altLang="zh-TW" dirty="0" smtClean="0"/>
              <a:t>COUGHVID</a:t>
            </a:r>
            <a:r>
              <a:rPr lang="zh-TW" altLang="en-US" dirty="0" smtClean="0"/>
              <a:t>有太多雜音在裡面導致辨識不容易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3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dirty="0"/>
              <a:t>Deep learning-based urban big data fusion in smart cities: Towards traffic monitoring and flow-preserving fusion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Sulaiman</a:t>
            </a:r>
            <a:r>
              <a:rPr lang="en-US" altLang="zh-TW" sz="1800" dirty="0"/>
              <a:t> Kh</a:t>
            </a:r>
            <a:r>
              <a:rPr lang="en-US" altLang="zh-TW" sz="1800" dirty="0"/>
              <a:t>an</a:t>
            </a:r>
            <a:r>
              <a:rPr lang="en-US" sz="1800" dirty="0"/>
              <a:t>, </a:t>
            </a:r>
            <a:r>
              <a:rPr lang="en-US" altLang="zh-TW" sz="1800" dirty="0"/>
              <a:t>Shah </a:t>
            </a:r>
            <a:r>
              <a:rPr lang="en-US" altLang="zh-TW" sz="1800" dirty="0" err="1"/>
              <a:t>Nazir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García-Magarino</a:t>
            </a:r>
            <a:r>
              <a:rPr lang="en-US" altLang="zh-TW" sz="1800" dirty="0"/>
              <a:t>, </a:t>
            </a:r>
            <a:r>
              <a:rPr lang="en-US" altLang="zh-TW" sz="1800" dirty="0"/>
              <a:t>Anwar Hussain</a:t>
            </a:r>
            <a:endParaRPr lang="zh-TW" altLang="en-US" sz="1800" dirty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 smtClean="0">
                <a:solidFill>
                  <a:srgbClr val="637052"/>
                </a:solidFill>
                <a:ea typeface="+mn-lt"/>
                <a:cs typeface="+mn-lt"/>
              </a:rPr>
              <a:t> 6 NOV 2020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xmlns="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建模演算法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Extreme Gradient Boosting</a:t>
            </a:r>
            <a:r>
              <a:rPr lang="en-US" altLang="zh-TW" sz="1800" dirty="0"/>
              <a:t> :</a:t>
            </a:r>
            <a:r>
              <a:rPr lang="zh-TW" altLang="en-US" sz="1800" dirty="0"/>
              <a:t> </a:t>
            </a:r>
            <a:endParaRPr lang="en-US" altLang="zh-TW" sz="1800" dirty="0" smtClean="0"/>
          </a:p>
          <a:p>
            <a:r>
              <a:rPr lang="zh-TW" altLang="en-US" sz="2000" dirty="0"/>
              <a:t>算法原理</a:t>
            </a:r>
            <a:r>
              <a:rPr lang="en-US" altLang="zh-TW" sz="2000" dirty="0"/>
              <a:t>: </a:t>
            </a:r>
            <a:r>
              <a:rPr lang="zh-TW" altLang="en-US" sz="2000" dirty="0"/>
              <a:t>集成學習</a:t>
            </a:r>
            <a:r>
              <a:rPr lang="en-US" altLang="zh-TW" sz="2000" dirty="0"/>
              <a:t>: </a:t>
            </a:r>
            <a:r>
              <a:rPr lang="zh-TW" altLang="en-US" sz="2000" dirty="0"/>
              <a:t>組合多個弱學習器</a:t>
            </a:r>
            <a:r>
              <a:rPr lang="en-US" altLang="zh-TW" sz="2000" dirty="0"/>
              <a:t>(</a:t>
            </a:r>
            <a:r>
              <a:rPr lang="zh-TW" altLang="en-US" sz="2000" dirty="0"/>
              <a:t>通常是決策樹</a:t>
            </a:r>
            <a:r>
              <a:rPr lang="en-US" altLang="zh-TW" sz="2000" dirty="0"/>
              <a:t>)</a:t>
            </a:r>
            <a:r>
              <a:rPr lang="zh-TW" altLang="en-US" sz="2000" dirty="0"/>
              <a:t>來構建強學習器。</a:t>
            </a:r>
          </a:p>
          <a:p>
            <a:r>
              <a:rPr lang="zh-TW" altLang="en-US" sz="2000" dirty="0"/>
              <a:t>梯度提升</a:t>
            </a:r>
            <a:r>
              <a:rPr lang="en-US" altLang="zh-TW" sz="2000" dirty="0"/>
              <a:t>: </a:t>
            </a:r>
            <a:r>
              <a:rPr lang="zh-TW" altLang="en-US" sz="2000" dirty="0"/>
              <a:t>逐步添加模型</a:t>
            </a:r>
            <a:r>
              <a:rPr lang="en-US" altLang="zh-TW" sz="2000" dirty="0"/>
              <a:t>,</a:t>
            </a:r>
            <a:r>
              <a:rPr lang="zh-TW" altLang="en-US" sz="2000" dirty="0"/>
              <a:t>每次添加都試圖糾正之前模型的錯誤。</a:t>
            </a:r>
          </a:p>
          <a:p>
            <a:r>
              <a:rPr lang="zh-TW" altLang="en-US" sz="2000" dirty="0"/>
              <a:t>性能優化</a:t>
            </a:r>
            <a:r>
              <a:rPr lang="en-US" altLang="zh-TW" sz="2000" dirty="0"/>
              <a:t>: </a:t>
            </a:r>
            <a:r>
              <a:rPr lang="zh-TW" altLang="en-US" sz="2000" dirty="0"/>
              <a:t>並行處理</a:t>
            </a:r>
            <a:r>
              <a:rPr lang="en-US" altLang="zh-TW" sz="2000" dirty="0"/>
              <a:t>: </a:t>
            </a:r>
            <a:r>
              <a:rPr lang="zh-TW" altLang="en-US" sz="2000" dirty="0"/>
              <a:t>利用多核</a:t>
            </a:r>
            <a:r>
              <a:rPr lang="en-US" altLang="zh-TW" sz="2000" dirty="0"/>
              <a:t>CPU</a:t>
            </a:r>
            <a:r>
              <a:rPr lang="zh-TW" altLang="en-US" sz="2000" dirty="0"/>
              <a:t>進行樹的並行構建。</a:t>
            </a:r>
          </a:p>
          <a:p>
            <a:r>
              <a:rPr lang="zh-TW" altLang="en-US" sz="2000" dirty="0"/>
              <a:t>硬件優化</a:t>
            </a:r>
            <a:r>
              <a:rPr lang="en-US" altLang="zh-TW" sz="2000" dirty="0"/>
              <a:t>: </a:t>
            </a:r>
            <a:r>
              <a:rPr lang="zh-TW" altLang="en-US" sz="2000" dirty="0"/>
              <a:t>高效的內存使用和磁盤空間利用。</a:t>
            </a:r>
          </a:p>
          <a:p>
            <a:r>
              <a:rPr lang="zh-TW" altLang="en-US" sz="2000" dirty="0"/>
              <a:t>正則化</a:t>
            </a:r>
            <a:r>
              <a:rPr lang="en-US" altLang="zh-TW" sz="2000" dirty="0"/>
              <a:t>: </a:t>
            </a:r>
            <a:r>
              <a:rPr lang="zh-TW" altLang="en-US" sz="2000" dirty="0"/>
              <a:t>包含</a:t>
            </a:r>
            <a:r>
              <a:rPr lang="en-US" altLang="zh-TW" sz="2000" dirty="0"/>
              <a:t>L1</a:t>
            </a:r>
            <a:r>
              <a:rPr lang="zh-TW" altLang="en-US" sz="2000" dirty="0"/>
              <a:t>和</a:t>
            </a:r>
            <a:r>
              <a:rPr lang="en-US" altLang="zh-TW" sz="2000" dirty="0"/>
              <a:t>L2</a:t>
            </a:r>
            <a:r>
              <a:rPr lang="zh-TW" altLang="en-US" sz="2000" dirty="0"/>
              <a:t>正則化項</a:t>
            </a:r>
            <a:r>
              <a:rPr lang="en-US" altLang="zh-TW" sz="2000" dirty="0"/>
              <a:t>,</a:t>
            </a:r>
            <a:r>
              <a:rPr lang="zh-TW" altLang="en-US" sz="2000" dirty="0"/>
              <a:t>防止過擬合。</a:t>
            </a:r>
          </a:p>
          <a:p>
            <a:r>
              <a:rPr lang="zh-TW" altLang="en-US" sz="2000" dirty="0"/>
              <a:t>算法改進</a:t>
            </a:r>
            <a:r>
              <a:rPr lang="en-US" altLang="zh-TW" sz="2000" dirty="0"/>
              <a:t>: </a:t>
            </a:r>
            <a:r>
              <a:rPr lang="zh-TW" altLang="en-US" sz="2000" dirty="0"/>
              <a:t>使用二階泰勒展開近似損失函數</a:t>
            </a:r>
            <a:r>
              <a:rPr lang="en-US" altLang="zh-TW" sz="2000" dirty="0"/>
              <a:t>,</a:t>
            </a:r>
            <a:r>
              <a:rPr lang="zh-TW" altLang="en-US" sz="2000" dirty="0"/>
              <a:t>提高收斂速度。</a:t>
            </a:r>
          </a:p>
          <a:p>
            <a:r>
              <a:rPr lang="zh-TW" altLang="en-US" sz="2000" dirty="0"/>
              <a:t>支持自定義損失函數。</a:t>
            </a:r>
          </a:p>
          <a:p>
            <a:r>
              <a:rPr lang="zh-TW" altLang="en-US" sz="2000" dirty="0"/>
              <a:t>特徵重要性評估。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0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混淆矩陣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61028"/>
              </p:ext>
            </p:extLst>
          </p:nvPr>
        </p:nvGraphicFramePr>
        <p:xfrm>
          <a:off x="1524000" y="23091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41314295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1665983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412775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預測陽性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預測陰性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812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實際陽性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實際陰性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70664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𝑆𝑝𝑒𝑐𝑖𝑓𝑖𝑐𝑡𝑦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44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</a:t>
            </a:r>
            <a:r>
              <a:rPr lang="en-US" altLang="zh-TW" sz="1800" dirty="0" smtClean="0"/>
              <a:t>NMF-spectrogram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Undersampling</a:t>
            </a:r>
            <a:r>
              <a:rPr lang="en-US" altLang="zh-TW" sz="1800" dirty="0" smtClean="0"/>
              <a:t> + SVM </a:t>
            </a:r>
            <a:r>
              <a:rPr lang="zh-TW" altLang="en-US" sz="1800" dirty="0" smtClean="0"/>
              <a:t>有最佳陰陽性辨別能力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81" y="2319236"/>
            <a:ext cx="5966263" cy="39894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48481" y="2806261"/>
            <a:ext cx="5966263" cy="4632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將不同特徵萃取方法畫成</a:t>
            </a:r>
            <a:r>
              <a:rPr lang="en-US" altLang="zh-TW" sz="1800" dirty="0" smtClean="0">
                <a:ea typeface="新細明體"/>
              </a:rPr>
              <a:t>box plot</a:t>
            </a:r>
            <a:r>
              <a:rPr lang="zh-TW" altLang="en-US" sz="1800" dirty="0" smtClean="0">
                <a:ea typeface="新細明體"/>
              </a:rPr>
              <a:t>，其中</a:t>
            </a:r>
            <a:r>
              <a:rPr lang="en-US" altLang="zh-TW" sz="1800" dirty="0"/>
              <a:t>AUC</a:t>
            </a:r>
            <a:r>
              <a:rPr lang="en-US" altLang="zh-TW" sz="1800" dirty="0" smtClean="0"/>
              <a:t>ROC</a:t>
            </a:r>
            <a:r>
              <a:rPr lang="zh-TW" altLang="en-US" sz="1800" dirty="0" smtClean="0"/>
              <a:t>值以</a:t>
            </a:r>
            <a:r>
              <a:rPr lang="en-US" altLang="zh-TW" sz="1800" dirty="0" err="1"/>
              <a:t>NMF</a:t>
            </a:r>
            <a:r>
              <a:rPr lang="en-US" altLang="zh-TW" sz="1800" dirty="0" err="1" smtClean="0"/>
              <a:t>spectrogram</a:t>
            </a:r>
            <a:r>
              <a:rPr lang="zh-TW" altLang="en-US" sz="1800" dirty="0" smtClean="0"/>
              <a:t>表現最佳</a:t>
            </a:r>
            <a:endParaRPr lang="en-US" altLang="zh-TW" sz="1800" dirty="0" smtClean="0"/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若以模型區分，</a:t>
            </a:r>
            <a:r>
              <a:rPr lang="en-US" altLang="zh-TW" sz="1800" dirty="0" smtClean="0">
                <a:cs typeface="Calibri"/>
              </a:rPr>
              <a:t>SVM</a:t>
            </a:r>
            <a:r>
              <a:rPr lang="zh-TW" altLang="en-US" sz="1800" dirty="0" smtClean="0">
                <a:cs typeface="Calibri"/>
              </a:rPr>
              <a:t>辨識度最好但不夠穩，大部分維持在</a:t>
            </a:r>
            <a:r>
              <a:rPr lang="en-US" altLang="zh-TW" sz="1800" dirty="0" smtClean="0">
                <a:cs typeface="Calibri"/>
              </a:rPr>
              <a:t>0.5</a:t>
            </a:r>
            <a:r>
              <a:rPr lang="zh-TW" altLang="en-US" sz="1800" dirty="0" smtClean="0">
                <a:cs typeface="Calibri"/>
              </a:rPr>
              <a:t>左右，但</a:t>
            </a:r>
            <a:r>
              <a:rPr lang="en-US" altLang="zh-TW" sz="1800" dirty="0" smtClean="0">
                <a:cs typeface="Calibri"/>
              </a:rPr>
              <a:t>XGBOOST</a:t>
            </a:r>
            <a:r>
              <a:rPr lang="zh-TW" altLang="en-US" sz="1800" dirty="0" smtClean="0">
                <a:cs typeface="Calibri"/>
              </a:rPr>
              <a:t>的平均最佳。</a:t>
            </a:r>
            <a:endParaRPr lang="en-US" altLang="zh-TW" sz="1800" dirty="0" smtClean="0">
              <a:cs typeface="Calibri"/>
            </a:endParaRPr>
          </a:p>
          <a:p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717" y="1508124"/>
            <a:ext cx="3263462" cy="22425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38612"/>
            <a:ext cx="3648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本研究在處理數據不平衡，以</a:t>
            </a:r>
            <a:r>
              <a:rPr lang="en-US" altLang="zh-TW" sz="1800" dirty="0" err="1" smtClean="0"/>
              <a:t>undersampling</a:t>
            </a:r>
            <a:r>
              <a:rPr lang="zh-TW" altLang="en-US" sz="1800" dirty="0" smtClean="0"/>
              <a:t>表現最佳，並且與</a:t>
            </a:r>
            <a:r>
              <a:rPr lang="en-US" altLang="zh-TW" sz="1800" dirty="0" smtClean="0"/>
              <a:t>SMOTE</a:t>
            </a:r>
            <a:r>
              <a:rPr lang="zh-TW" altLang="en-US" sz="1800" dirty="0" smtClean="0"/>
              <a:t>相比其運算更加容易。</a:t>
            </a:r>
            <a:endParaRPr lang="en-US" altLang="zh-TW" sz="1800" dirty="0" smtClean="0"/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數據的乾淨程度會大幅影響模型的準確率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若特徵萃取使用</a:t>
            </a:r>
            <a:r>
              <a:rPr lang="en-US" altLang="zh-TW" sz="1800" dirty="0" smtClean="0">
                <a:cs typeface="Calibri"/>
              </a:rPr>
              <a:t>MFCC</a:t>
            </a:r>
            <a:r>
              <a:rPr lang="zh-TW" altLang="en-US" sz="1800" dirty="0" smtClean="0">
                <a:cs typeface="Calibri"/>
              </a:rPr>
              <a:t>搭配</a:t>
            </a:r>
            <a:r>
              <a:rPr lang="en-US" altLang="zh-TW" sz="1800" dirty="0" smtClean="0">
                <a:cs typeface="Calibri"/>
              </a:rPr>
              <a:t>SVM</a:t>
            </a:r>
            <a:r>
              <a:rPr lang="zh-TW" altLang="en-US" sz="1800" dirty="0" smtClean="0">
                <a:cs typeface="Calibri"/>
              </a:rPr>
              <a:t>，其預測結果不論用什麼數據都非常差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最佳的預測方法是</a:t>
            </a:r>
            <a:r>
              <a:rPr lang="en-US" altLang="zh-TW" sz="1800" dirty="0" smtClean="0"/>
              <a:t>NMF-spectrogram</a:t>
            </a:r>
            <a:r>
              <a:rPr lang="zh-TW" altLang="en-US" sz="1800" dirty="0" smtClean="0"/>
              <a:t>搭配</a:t>
            </a:r>
            <a:r>
              <a:rPr lang="en-US" altLang="zh-TW" sz="1800" dirty="0" err="1" smtClean="0"/>
              <a:t>undersampling</a:t>
            </a:r>
            <a:r>
              <a:rPr lang="zh-TW" altLang="en-US" sz="1800" dirty="0" smtClean="0"/>
              <a:t>及</a:t>
            </a:r>
            <a:r>
              <a:rPr lang="en-US" altLang="zh-TW" sz="1800" dirty="0" smtClean="0"/>
              <a:t>SVM</a:t>
            </a:r>
            <a:r>
              <a:rPr lang="zh-TW" altLang="en-US" sz="1800" smtClean="0"/>
              <a:t>建模。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xmlns="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xmlns="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1</a:t>
            </a:r>
            <a:r>
              <a:rPr lang="en-US" altLang="zh-TW" sz="2100" dirty="0">
                <a:ea typeface="+mn-lt"/>
                <a:cs typeface="+mn-lt"/>
              </a:rPr>
              <a:t>.</a:t>
            </a:r>
            <a:r>
              <a:rPr lang="zh-CN" altLang="en-US" sz="2100" dirty="0">
                <a:ea typeface="+mn-lt"/>
                <a:cs typeface="+mn-lt"/>
              </a:rPr>
              <a:t>本研究</a:t>
            </a:r>
            <a:r>
              <a:rPr lang="zh-TW" altLang="en-US" sz="2100" dirty="0">
                <a:ea typeface="+mn-lt"/>
                <a:cs typeface="+mn-lt"/>
              </a:rPr>
              <a:t>著重開發一個以</a:t>
            </a:r>
            <a:r>
              <a:rPr lang="zh-CN" altLang="en-US" sz="2100" dirty="0">
                <a:ea typeface="+mn-lt"/>
                <a:cs typeface="+mn-lt"/>
              </a:rPr>
              <a:t>數據融合</a:t>
            </a:r>
            <a:r>
              <a:rPr lang="zh-TW" altLang="en-US" sz="2100" dirty="0">
                <a:ea typeface="+mn-lt"/>
                <a:cs typeface="+mn-lt"/>
              </a:rPr>
              <a:t>為基礎</a:t>
            </a:r>
            <a:r>
              <a:rPr lang="zh-CN" altLang="en-US" sz="2100" dirty="0">
                <a:ea typeface="+mn-lt"/>
                <a:cs typeface="+mn-lt"/>
              </a:rPr>
              <a:t>的交通擁堵控制系統，使用深度學習模型對智慧城市進行分析。</a:t>
            </a:r>
            <a:r>
              <a:rPr lang="en-US" altLang="zh-CN" sz="2100" dirty="0">
                <a:ea typeface="+mn-lt"/>
                <a:cs typeface="+mn-lt"/>
              </a:rPr>
              <a:t>	</a:t>
            </a:r>
            <a:endParaRPr lang="en-US" altLang="zh-TW" sz="2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100" dirty="0">
                <a:ea typeface="+mn-lt"/>
                <a:cs typeface="+mn-lt"/>
              </a:rPr>
              <a:t>2</a:t>
            </a:r>
            <a:r>
              <a:rPr lang="en-US" altLang="zh-TW" sz="2100" dirty="0" smtClean="0">
                <a:ea typeface="+mn-lt"/>
                <a:cs typeface="+mn-lt"/>
              </a:rPr>
              <a:t>.</a:t>
            </a:r>
            <a:r>
              <a:rPr lang="zh-CN" altLang="en-US" sz="2100" dirty="0" smtClean="0">
                <a:ea typeface="+mn-lt"/>
                <a:cs typeface="+mn-lt"/>
              </a:rPr>
              <a:t>本研究採用卷積神經網路（</a:t>
            </a:r>
            <a:r>
              <a:rPr lang="en-US" altLang="zh-CN" sz="2100" dirty="0" smtClean="0">
                <a:ea typeface="+mn-lt"/>
                <a:cs typeface="+mn-lt"/>
              </a:rPr>
              <a:t>CNN</a:t>
            </a:r>
            <a:r>
              <a:rPr lang="zh-CN" altLang="en-US" sz="2100" dirty="0" smtClean="0">
                <a:ea typeface="+mn-lt"/>
                <a:cs typeface="+mn-lt"/>
              </a:rPr>
              <a:t>）和長短時記憶（</a:t>
            </a:r>
            <a:r>
              <a:rPr lang="en-US" altLang="zh-CN" sz="2100" dirty="0" smtClean="0">
                <a:ea typeface="+mn-lt"/>
                <a:cs typeface="+mn-lt"/>
              </a:rPr>
              <a:t>LSTM</a:t>
            </a:r>
            <a:r>
              <a:rPr lang="zh-CN" altLang="en-US" sz="2100" dirty="0" smtClean="0">
                <a:ea typeface="+mn-lt"/>
                <a:cs typeface="+mn-lt"/>
              </a:rPr>
              <a:t>）架構的混合模型，用於智慧城市區域的交通流預測。</a:t>
            </a:r>
            <a:endParaRPr lang="en-US" altLang="zh-CN" sz="21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3.</a:t>
            </a:r>
            <a:r>
              <a:rPr lang="zh-CN" altLang="en-US" sz="2400" dirty="0" smtClean="0"/>
              <a:t>實驗使用了</a:t>
            </a:r>
            <a:r>
              <a:rPr lang="en-US" altLang="zh-CN" sz="2400" dirty="0" err="1" smtClean="0"/>
              <a:t>CityPulse</a:t>
            </a:r>
            <a:r>
              <a:rPr lang="zh-CN" altLang="en-US" sz="2400" dirty="0" smtClean="0"/>
              <a:t>交通</a:t>
            </a:r>
            <a:r>
              <a:rPr lang="zh-TW" altLang="en-US" sz="2400" dirty="0" smtClean="0"/>
              <a:t>及污染</a:t>
            </a:r>
            <a:r>
              <a:rPr lang="zh-CN" altLang="en-US" sz="2400" dirty="0" smtClean="0"/>
              <a:t>資料集，並評估了均方根誤差（</a:t>
            </a:r>
            <a:r>
              <a:rPr lang="en-US" altLang="zh-CN" sz="2400" dirty="0" smtClean="0"/>
              <a:t>RMSE</a:t>
            </a:r>
            <a:r>
              <a:rPr lang="zh-CN" altLang="en-US" sz="2400" dirty="0" smtClean="0"/>
              <a:t>）、時間消耗和準確率。與其他基準模型相比，</a:t>
            </a:r>
            <a:r>
              <a:rPr lang="en-US" altLang="zh-CN" sz="2400" dirty="0" smtClean="0"/>
              <a:t>RMSE</a:t>
            </a:r>
            <a:r>
              <a:rPr lang="zh-CN" altLang="en-US" sz="2400" dirty="0" smtClean="0"/>
              <a:t>值為</a:t>
            </a:r>
            <a:r>
              <a:rPr lang="en-US" altLang="zh-CN" sz="2400" dirty="0" smtClean="0"/>
              <a:t>49</a:t>
            </a:r>
            <a:r>
              <a:rPr lang="zh-CN" altLang="en-US" sz="2400" dirty="0" smtClean="0"/>
              <a:t>，準確率最高達</a:t>
            </a:r>
            <a:r>
              <a:rPr lang="en-US" altLang="zh-CN" sz="2400" dirty="0" smtClean="0"/>
              <a:t>92.3%</a:t>
            </a:r>
            <a:r>
              <a:rPr lang="zh-CN" altLang="en-US" sz="2400" dirty="0" smtClean="0"/>
              <a:t>，表</a:t>
            </a:r>
            <a:r>
              <a:rPr lang="zh-TW" altLang="en-US" sz="2400" dirty="0" smtClean="0"/>
              <a:t>示</a:t>
            </a:r>
            <a:r>
              <a:rPr lang="zh-CN" altLang="en-US" sz="2400" smtClean="0"/>
              <a:t>模型</a:t>
            </a:r>
            <a:r>
              <a:rPr lang="zh-CN" altLang="en-US" sz="2400" dirty="0" smtClean="0"/>
              <a:t>在智慧城市區域交通流預測中的應用潛力。</a:t>
            </a:r>
            <a:endParaRPr lang="af-ZA" altLang="zh-TW" sz="2100" dirty="0">
              <a:ea typeface="+mn-lt"/>
              <a:cs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xmlns="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xmlns="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xmlns="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1.</a:t>
            </a:r>
            <a:r>
              <a:rPr lang="zh-TW" altLang="en-US" sz="1900" dirty="0" smtClean="0">
                <a:ea typeface="+mn-lt"/>
                <a:cs typeface="+mn-lt"/>
              </a:rPr>
              <a:t>聲音被大量利用</a:t>
            </a:r>
            <a:r>
              <a:rPr lang="zh-TW" altLang="en-US" sz="1900" dirty="0">
                <a:ea typeface="+mn-lt"/>
                <a:cs typeface="+mn-lt"/>
              </a:rPr>
              <a:t>來</a:t>
            </a:r>
            <a:r>
              <a:rPr lang="zh-TW" altLang="en-US" sz="1900" dirty="0" smtClean="0">
                <a:ea typeface="+mn-lt"/>
                <a:cs typeface="+mn-lt"/>
              </a:rPr>
              <a:t>做醫療診斷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2.</a:t>
            </a:r>
            <a:r>
              <a:rPr lang="zh-TW" altLang="en-US" sz="1900" dirty="0">
                <a:ea typeface="+mn-lt"/>
                <a:cs typeface="+mn-lt"/>
              </a:rPr>
              <a:t>本研究利用</a:t>
            </a:r>
            <a:r>
              <a:rPr lang="en-US" altLang="zh-TW" sz="1900" dirty="0">
                <a:ea typeface="+mn-lt"/>
                <a:cs typeface="+mn-lt"/>
              </a:rPr>
              <a:t>MFCC</a:t>
            </a:r>
            <a:r>
              <a:rPr lang="zh-TW" altLang="en-US" sz="1900" dirty="0">
                <a:ea typeface="+mn-lt"/>
                <a:cs typeface="+mn-lt"/>
              </a:rPr>
              <a:t>取得特徵</a:t>
            </a:r>
            <a:r>
              <a:rPr lang="zh-TW" altLang="en-US" sz="1900" dirty="0" smtClean="0">
                <a:ea typeface="+mn-lt"/>
                <a:cs typeface="+mn-lt"/>
              </a:rPr>
              <a:t>向量，再將此向量使用機器學習或深度學習</a:t>
            </a:r>
            <a:r>
              <a:rPr lang="en-US" altLang="zh-TW" sz="1900" dirty="0" smtClean="0">
                <a:ea typeface="+mn-lt"/>
                <a:cs typeface="+mn-lt"/>
              </a:rPr>
              <a:t>(CNN)</a:t>
            </a:r>
            <a:r>
              <a:rPr lang="zh-TW" altLang="en-US" sz="1900" dirty="0" smtClean="0">
                <a:ea typeface="+mn-lt"/>
                <a:cs typeface="+mn-lt"/>
              </a:rPr>
              <a:t>進行分類</a:t>
            </a:r>
            <a:r>
              <a:rPr lang="zh-TW" sz="1900" dirty="0" smtClean="0">
                <a:ea typeface="+mn-lt"/>
                <a:cs typeface="+mn-lt"/>
              </a:rPr>
              <a:t>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3.</a:t>
            </a:r>
            <a:r>
              <a:rPr lang="zh-TW" altLang="en-US" sz="1900" dirty="0">
                <a:ea typeface="+mn-lt"/>
                <a:cs typeface="+mn-lt"/>
              </a:rPr>
              <a:t>本</a:t>
            </a:r>
            <a:r>
              <a:rPr lang="zh-TW" altLang="en-US" sz="1900" dirty="0" smtClean="0">
                <a:ea typeface="+mn-lt"/>
                <a:cs typeface="+mn-lt"/>
              </a:rPr>
              <a:t>研究利用實際的咳嗽聲音，並搭配</a:t>
            </a:r>
            <a:r>
              <a:rPr lang="en-US" altLang="zh-TW" sz="1900" dirty="0" smtClean="0">
                <a:ea typeface="+mn-lt"/>
                <a:cs typeface="+mn-lt"/>
              </a:rPr>
              <a:t>PCR</a:t>
            </a:r>
            <a:r>
              <a:rPr lang="zh-TW" altLang="en-US" sz="1900" dirty="0" smtClean="0">
                <a:ea typeface="+mn-lt"/>
                <a:cs typeface="+mn-lt"/>
              </a:rPr>
              <a:t>測試標註陰陽性作為正確答案。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xmlns="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xmlns="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xmlns="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753" y="1627102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語音輸入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25036" y="2825439"/>
            <a:ext cx="49431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263058" y="2117494"/>
            <a:ext cx="2242142" cy="14745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Preprocess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MFCC-raw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MFCC-stats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NMF-spectrogram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552773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50520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149085" y="2477972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</a:t>
            </a:r>
            <a:r>
              <a:rPr lang="en-US" altLang="zh-TW" dirty="0">
                <a:solidFill>
                  <a:schemeClr val="tx1"/>
                </a:solidFill>
              </a:rPr>
              <a:t>train/test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4199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524612" y="2258947"/>
            <a:ext cx="2020297" cy="1237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機器學習演算法</a:t>
            </a:r>
            <a:r>
              <a:rPr lang="zh-TW" altLang="en-US" dirty="0">
                <a:solidFill>
                  <a:schemeClr val="tx1"/>
                </a:solidFill>
              </a:rPr>
              <a:t>建立模型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SVM/KNN/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XGBoost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343763" y="4020194"/>
            <a:ext cx="0" cy="6875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519526" y="5030643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1" y="1964940"/>
            <a:ext cx="7741636" cy="35189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767489" y="4809688"/>
            <a:ext cx="1714358" cy="651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4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採樣方式介紹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err="1" smtClean="0"/>
              <a:t>Undersampling</a:t>
            </a:r>
            <a:r>
              <a:rPr lang="en-US" altLang="zh-TW" sz="2000" dirty="0" smtClean="0"/>
              <a:t> :</a:t>
            </a:r>
            <a:r>
              <a:rPr lang="zh-TW" altLang="en-US" sz="2000" dirty="0" smtClean="0"/>
              <a:t> 假設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，則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/>
              <a:t>9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個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Oversampling</a:t>
            </a:r>
            <a:r>
              <a:rPr lang="en-US" altLang="zh-TW" sz="2000" dirty="0"/>
              <a:t> :</a:t>
            </a:r>
            <a:r>
              <a:rPr lang="zh-TW" altLang="en-US" sz="2000" dirty="0"/>
              <a:t> 假設</a:t>
            </a:r>
            <a:r>
              <a:rPr lang="en-US" altLang="zh-TW" sz="2000" dirty="0"/>
              <a:t>100</a:t>
            </a:r>
            <a:r>
              <a:rPr lang="zh-TW" altLang="en-US" sz="2000" dirty="0"/>
              <a:t>個</a:t>
            </a:r>
            <a:r>
              <a:rPr lang="en-US" altLang="zh-TW" sz="2000" dirty="0"/>
              <a:t>A</a:t>
            </a:r>
            <a:r>
              <a:rPr lang="zh-TW" altLang="en-US" sz="2000" dirty="0"/>
              <a:t>，</a:t>
            </a:r>
            <a:r>
              <a:rPr lang="en-US" altLang="zh-TW" sz="2000" dirty="0"/>
              <a:t>10</a:t>
            </a:r>
            <a:r>
              <a:rPr lang="zh-TW" altLang="en-US" sz="2000" dirty="0"/>
              <a:t>個</a:t>
            </a:r>
            <a:r>
              <a:rPr lang="en-US" altLang="zh-TW" sz="2000" dirty="0"/>
              <a:t>B</a:t>
            </a:r>
            <a:r>
              <a:rPr lang="zh-TW" altLang="en-US" sz="2000" dirty="0"/>
              <a:t>，則</a:t>
            </a:r>
            <a:r>
              <a:rPr lang="en-US" altLang="zh-TW" sz="2000" dirty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重複抽出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SMOTE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2000" dirty="0"/>
              <a:t>Synthetic Minority Over-sampling </a:t>
            </a:r>
            <a:r>
              <a:rPr lang="en-US" altLang="zh-TW" sz="2000" dirty="0" smtClean="0"/>
              <a:t>Technique</a:t>
            </a: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原理</a:t>
            </a:r>
            <a:r>
              <a:rPr lang="en-US" altLang="zh-TW" sz="2000" dirty="0" smtClean="0">
                <a:ea typeface="+mn-lt"/>
                <a:cs typeface="+mn-lt"/>
              </a:rPr>
              <a:t>:</a:t>
            </a:r>
            <a:r>
              <a:rPr lang="zh-TW" altLang="en-US" sz="2000" dirty="0">
                <a:ea typeface="+mn-lt"/>
                <a:cs typeface="+mn-lt"/>
              </a:rPr>
              <a:t>通過在少數類樣本之間創建新的合成樣本來增加少數類的</a:t>
            </a:r>
            <a:r>
              <a:rPr lang="zh-TW" altLang="en-US" sz="2000" dirty="0" smtClean="0">
                <a:ea typeface="+mn-lt"/>
                <a:cs typeface="+mn-lt"/>
              </a:rPr>
              <a:t>數</a:t>
            </a:r>
            <a:r>
              <a:rPr lang="en-US" altLang="zh-TW" sz="2000" dirty="0" smtClean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量。</a:t>
            </a:r>
            <a:endParaRPr lang="en-US" altLang="zh-TW" sz="2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/>
              <a:t>過程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對於少數類中的每個樣本，找到其最近的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個鄰居，在該</a:t>
            </a:r>
            <a:r>
              <a:rPr lang="zh-TW" altLang="en-US" sz="2000" dirty="0" smtClean="0"/>
              <a:t>樣本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和</a:t>
            </a:r>
            <a:r>
              <a:rPr lang="zh-TW" altLang="en-US" sz="2000" dirty="0"/>
              <a:t>其鄰居之間的連線上隨機選擇點</a:t>
            </a:r>
            <a:r>
              <a:rPr lang="zh-TW" altLang="en-US" sz="2000" dirty="0" smtClean="0"/>
              <a:t>，產出全新</a:t>
            </a:r>
            <a:r>
              <a:rPr lang="zh-TW" altLang="en-US" sz="2000" dirty="0"/>
              <a:t>的合成樣本。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 altLang="en-US" sz="2000" dirty="0" smtClean="0"/>
              <a:t>數學式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x_new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x + </a:t>
            </a:r>
            <a:r>
              <a:rPr lang="el-GR" altLang="zh-TW" sz="2000" dirty="0"/>
              <a:t>λ(</a:t>
            </a:r>
            <a:r>
              <a:rPr lang="en-US" altLang="zh-TW" sz="2000" dirty="0" err="1"/>
              <a:t>x_i</a:t>
            </a:r>
            <a:r>
              <a:rPr lang="en-US" altLang="zh-TW" sz="2000" dirty="0"/>
              <a:t> - x)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1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建模演算法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Support </a:t>
            </a:r>
            <a:r>
              <a:rPr lang="en-US" altLang="zh-TW" sz="2000" dirty="0" err="1"/>
              <a:t>Vectore</a:t>
            </a:r>
            <a:r>
              <a:rPr lang="en-US" altLang="zh-TW" sz="2000" dirty="0"/>
              <a:t> Machine</a:t>
            </a:r>
            <a:r>
              <a:rPr lang="en-US" altLang="zh-TW" sz="2000" dirty="0" smtClean="0"/>
              <a:t> :</a:t>
            </a:r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/>
              <a:t>映射</a:t>
            </a:r>
            <a:r>
              <a:rPr lang="en-US" altLang="zh-TW" sz="2000" dirty="0"/>
              <a:t>: </a:t>
            </a:r>
            <a:r>
              <a:rPr lang="zh-TW" altLang="en-US" sz="2000" dirty="0"/>
              <a:t>將原始數據點映射到更高維的特徵空間。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最大</a:t>
            </a:r>
            <a:r>
              <a:rPr lang="zh-TW" altLang="en-US" sz="2000" dirty="0"/>
              <a:t>間隔</a:t>
            </a:r>
            <a:r>
              <a:rPr lang="en-US" altLang="zh-TW" sz="2000" dirty="0"/>
              <a:t>: </a:t>
            </a:r>
            <a:r>
              <a:rPr lang="zh-TW" altLang="en-US" sz="2000" dirty="0"/>
              <a:t>在特徵空間中找到一個超平面</a:t>
            </a:r>
            <a:r>
              <a:rPr lang="en-US" altLang="zh-TW" sz="2000" dirty="0"/>
              <a:t>,</a:t>
            </a:r>
            <a:r>
              <a:rPr lang="zh-TW" altLang="en-US" sz="2000" dirty="0"/>
              <a:t>使得它能將不同類別的</a:t>
            </a:r>
            <a:r>
              <a:rPr lang="zh-TW" altLang="en-US" sz="2000" dirty="0" smtClean="0"/>
              <a:t>數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據點</a:t>
            </a:r>
            <a:r>
              <a:rPr lang="zh-TW" altLang="en-US" sz="2000" dirty="0"/>
              <a:t>分開</a:t>
            </a:r>
            <a:r>
              <a:rPr lang="en-US" altLang="zh-TW" sz="2000" dirty="0"/>
              <a:t>,</a:t>
            </a:r>
            <a:r>
              <a:rPr lang="zh-TW" altLang="en-US" sz="2000" dirty="0"/>
              <a:t>並且使得離超平面最近的數據點</a:t>
            </a:r>
            <a:r>
              <a:rPr lang="en-US" altLang="zh-TW" sz="2000" dirty="0"/>
              <a:t>(</a:t>
            </a:r>
            <a:r>
              <a:rPr lang="zh-TW" altLang="en-US" sz="2000" dirty="0"/>
              <a:t>即支持向量</a:t>
            </a:r>
            <a:r>
              <a:rPr lang="en-US" altLang="zh-TW" sz="2000" dirty="0"/>
              <a:t>)</a:t>
            </a:r>
            <a:r>
              <a:rPr lang="zh-TW" altLang="en-US" sz="2000" dirty="0"/>
              <a:t>到超平面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距離</a:t>
            </a:r>
            <a:r>
              <a:rPr lang="zh-TW" altLang="en-US" sz="2000" dirty="0"/>
              <a:t>最大。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核</a:t>
            </a:r>
            <a:r>
              <a:rPr lang="en-US" altLang="zh-TW" sz="2000" dirty="0" smtClean="0"/>
              <a:t>: </a:t>
            </a:r>
            <a:r>
              <a:rPr lang="zh-TW" altLang="en-US" sz="2000" dirty="0"/>
              <a:t>使用核函數來處理非線性可分的數據</a:t>
            </a:r>
            <a:r>
              <a:rPr lang="en-US" altLang="zh-TW" sz="2000" dirty="0"/>
              <a:t>,</a:t>
            </a:r>
            <a:r>
              <a:rPr lang="zh-TW" altLang="en-US" sz="2000" dirty="0"/>
              <a:t>無需顯式地計算高</a:t>
            </a:r>
            <a:r>
              <a:rPr lang="zh-TW" altLang="en-US" sz="2000" dirty="0" smtClean="0"/>
              <a:t>維特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徵</a:t>
            </a:r>
            <a:r>
              <a:rPr lang="zh-TW" altLang="en-US" sz="2000" dirty="0"/>
              <a:t>空間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94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建模演算法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smtClean="0"/>
              <a:t>K-nearest </a:t>
            </a:r>
            <a:r>
              <a:rPr lang="en-US" altLang="zh-TW" sz="2000" dirty="0" err="1"/>
              <a:t>neighbour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r>
              <a:rPr lang="zh-TW" altLang="en-US" sz="2000" dirty="0"/>
              <a:t>原理</a:t>
            </a:r>
            <a:r>
              <a:rPr lang="en-US" altLang="zh-TW" sz="2000" dirty="0"/>
              <a:t>: </a:t>
            </a:r>
            <a:r>
              <a:rPr lang="zh-TW" altLang="en-US" sz="2000" dirty="0"/>
              <a:t>物以類聚</a:t>
            </a:r>
            <a:r>
              <a:rPr lang="en-US" altLang="zh-TW" sz="2000" dirty="0"/>
              <a:t>,</a:t>
            </a:r>
            <a:r>
              <a:rPr lang="zh-TW" altLang="en-US" sz="2000" dirty="0"/>
              <a:t>即相似的數據點在特徵空間中應該較為接近。 分類過程</a:t>
            </a:r>
            <a:r>
              <a:rPr lang="en-US" altLang="zh-TW" sz="2000" dirty="0"/>
              <a:t>: </a:t>
            </a:r>
            <a:r>
              <a:rPr lang="zh-TW" altLang="en-US" sz="2000" dirty="0"/>
              <a:t>對於一個新的數據點</a:t>
            </a:r>
            <a:r>
              <a:rPr lang="en-US" altLang="zh-TW" sz="2000" dirty="0"/>
              <a:t>,</a:t>
            </a:r>
            <a:r>
              <a:rPr lang="zh-TW" altLang="en-US" sz="2000" dirty="0"/>
              <a:t>計算它與訓練集中所有點的距離。</a:t>
            </a:r>
          </a:p>
          <a:p>
            <a:r>
              <a:rPr lang="zh-TW" altLang="en-US" sz="2000" dirty="0"/>
              <a:t>選擇最近的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個鄰居。</a:t>
            </a:r>
          </a:p>
          <a:p>
            <a:r>
              <a:rPr lang="zh-TW" altLang="en-US" sz="2000" dirty="0"/>
              <a:t>對於這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個鄰居進行投票</a:t>
            </a:r>
            <a:r>
              <a:rPr lang="en-US" altLang="zh-TW" sz="2000" dirty="0"/>
              <a:t>(</a:t>
            </a:r>
            <a:r>
              <a:rPr lang="zh-TW" altLang="en-US" sz="2000" dirty="0"/>
              <a:t>分類</a:t>
            </a:r>
            <a:r>
              <a:rPr lang="en-US" altLang="zh-TW" sz="2000" dirty="0"/>
              <a:t>)</a:t>
            </a:r>
            <a:r>
              <a:rPr lang="zh-TW" altLang="en-US" sz="2000" dirty="0"/>
              <a:t>或平均</a:t>
            </a:r>
            <a:r>
              <a:rPr lang="en-US" altLang="zh-TW" sz="2000" dirty="0"/>
              <a:t>(</a:t>
            </a:r>
            <a:r>
              <a:rPr lang="zh-TW" altLang="en-US" sz="2000" dirty="0"/>
              <a:t>回歸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距離度量</a:t>
            </a:r>
            <a:r>
              <a:rPr lang="en-US" altLang="zh-TW" sz="2000" dirty="0"/>
              <a:t>: </a:t>
            </a:r>
            <a:r>
              <a:rPr lang="zh-TW" altLang="en-US" sz="2000" dirty="0"/>
              <a:t>通常使用歐幾里得距離</a:t>
            </a:r>
            <a:r>
              <a:rPr lang="en-US" altLang="zh-TW" sz="2000" dirty="0"/>
              <a:t>,</a:t>
            </a:r>
            <a:r>
              <a:rPr lang="zh-TW" altLang="en-US" sz="2000" dirty="0"/>
              <a:t>但也可以使用其他距離如曼哈頓距離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78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713</Words>
  <Application>Microsoft Office PowerPoint</Application>
  <PresentationFormat>如螢幕大小 (4:3)</PresentationFormat>
  <Paragraphs>137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宋体</vt:lpstr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  Deep learning-based urban big data fusion in smart cities: Towards traffic monitoring and flow-preserving fusion</vt:lpstr>
      <vt:lpstr>Outline</vt:lpstr>
      <vt:lpstr>Abstract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pc02</cp:lastModifiedBy>
  <cp:revision>230</cp:revision>
  <dcterms:created xsi:type="dcterms:W3CDTF">2013-01-27T09:14:16Z</dcterms:created>
  <dcterms:modified xsi:type="dcterms:W3CDTF">2024-11-27T11:03:33Z</dcterms:modified>
  <cp:category/>
</cp:coreProperties>
</file>