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75" r:id="rId5"/>
    <p:sldId id="258" r:id="rId6"/>
    <p:sldId id="261" r:id="rId7"/>
    <p:sldId id="263" r:id="rId8"/>
    <p:sldId id="271" r:id="rId9"/>
    <p:sldId id="274" r:id="rId10"/>
    <p:sldId id="268" r:id="rId11"/>
    <p:sldId id="276" r:id="rId12"/>
    <p:sldId id="27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0" autoAdjust="0"/>
  </p:normalViewPr>
  <p:slideViewPr>
    <p:cSldViewPr snapToGrid="0" snapToObjects="1">
      <p:cViewPr>
        <p:scale>
          <a:sx n="102" d="100"/>
          <a:sy n="102" d="100"/>
        </p:scale>
        <p:origin x="-18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 12356 16383 0 0,'0'6'0'0'0,"6"1"0"0"0,7 0 0 0 0,2 5 0 0 0,3 0 0 0 0,0 3 0 0 0,1 0 0 0 0,4-3 0 0 0,-2 2 0 0 0,1-1 0 0 0,2-3 0 0 0,3-3 0 0 0,3-3 0 0 0,1-2 0 0 0,2-2 0 0 0,1 0 0 0 0,0-6 0 0 0,0-2 0 0 0,-1-5 0 0 0,1-1 0 0 0,-6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10292 13261 16383 0 0,'6'0'0'0'0,"7"0"0"0"0,8 0 0 0 0,5 0 0 0 0,4 0 0 0 0,3 0 0 0 0,2 0 0 0 0,-1 0 0 0 0,1 0 0 0 0,0 0 0 0 0,-1 0 0 0 0,-1 0 0 0 0,1 0 0 0 0,0 0 0 0 0,5-6 0 0 0,2 0 0 0 0,-1-2 0 0 0,-1 4 0 0 0,-1-1 0 0 0,-2 3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9260 12991 16383 0 0,'0'6'0'0'0,"6"1"0"0"0,7 0 0 0 0,2 5 0 0 0,4 0 0 0 0,4-4 0 0 0,4 0 0 0 0,3-4 0 0 0,-3 5 0 0 0,-1-1 0 0 0,1 0 0 0 0,1-3 0 0 0,2-1 0 0 0,1-2 0 0 0,1-1 0 0 0,2-1 0 0 0,-1 0 0 0 0,-5-6 0 0 0,-2-2 0 0 0,1 0 0 0 0,1 2 0 0 0,-5-4 0 0 0,1 0 0 0 0,1-3 0 0 0,-4-1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3387 11885 16383 0 0,'5'0'0'0'0,"9"0"0"0"0,6 0 0 0 0,6 0 0 0 0,5 0 0 0 0,2 0 0 0 0,1 0 0 0 0,6 0 0 0 0,3 0 0 0 0,3 0 0 0 0,2 0 0 0 0,3 0 0 0 0,-1 0 0 0 0,-4 0 0 0 0,-4 0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9155 11165 16383 0 0,'5'0'0'0'0,"9"0"0"0"0,6 6 0 0 0,6 2 0 0 0,5-1 0 0 0,2-1 0 0 0,1-2 0 0 0,1-2 0 0 0,-6 5 0 0 0,-2 2 0 0 0,-6 2 0 0 0,0 3 0 0 0,1-3 0 0 0,4-3 0 0 0,1-3 0 0 0,3-2 0 0 0,2-2 0 0 0,1-1 0 0 0,1 0 0 0 0,0-1 0 0 0,0 1 0 0 0,-1-1 0 0 0,1 1 0 0 0,0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3307 9657 16383 0 0,'6'0'0'0'0,"7"0"0"0"0,8 0 0 0 0,5 0 0 0 0,4 0 0 0 0,3 0 0 0 0,2 0 0 0 0,5 0 0 0 0,-3 6 0 0 0,-3 2 0 0 0,-2-2 0 0 0,0 0 0 0 0,1-2 0 0 0,-1-2 0 0 0,1 0 0 0 0,-1-2 0 0 0,2 0 0 0 0,-1 0 0 0 0,-6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9234 9657 16383 0 0,'6'0'0'0'0,"7"0"0"0"0,7 0 0 0 0,7 0 0 0 0,3 0 0 0 0,3 0 0 0 0,1 0 0 0 0,1 0 0 0 0,0 0 0 0 0,0 0 0 0 0,-1 0 0 0 0,0 0 0 0 0,-6 6 0 0 0,-2 2 0 0 0,0-1 0 0 0,2-1 0 0 0,1-2 0 0 0,-4-2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10319 9631 16383 0 0,'11'0'0'0'0,"10"0"0"0"0,7 0 0 0 0,9 6 0 0 0,5 1 0 0 0,1 0 0 0 0,-1-1 0 0 0,-3 4 0 0 0,-1 0 0 0 0,-3-1 0 0 0,0-3 0 0 0,-1-2 0 0 0,-1-2 0 0 0,0-1 0 0 0,0 0 0 0 0,-6 4 0 0 0,-1 2 0 0 0,0 0 0 0 0,-4-7 0 0 0,-6-10 0 0 0,-6-2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9172 16383 0 0,'5'0'0'0'0,"9"0"0"0"0,6 0 0 0 0,6 0 0 0 0,5 0 0 0 0,2 0 0 0 0,1 0 0 0 0,1 0 0 0 0,0 0 0 0 0,-1 0 0 0 0,0 0 0 0 0,0 0 0 0 0,5 0 0 0 0,2 0 0 0 0,0 0 0 0 0,-2 0 0 0 0,-2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13176 16383 0 0,'5'0'0'0'0,"8"0"0"0"0,8 0 0 0 0,5 0 0 0 0,5 0 0 0 0,1 0 0 0 0,3 0 0 0 0,5 0 0 0 0,3 0 0 0 0,-2 0 0 0 0,-7 6 0 0 0,-3 0 0 0 0,-2 2 0 0 0,0-3 0 0 0,1-1 0 0 0,1-2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Temporal Classification, CTC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 represents Categorical Cross Entropy loss.</a:t>
            </a:r>
          </a:p>
          <a:p>
            <a:r>
              <a:rPr lang="zh-TW" altLang="en-US" b="1" dirty="0" smtClean="0"/>
              <a:t>預訓練</a:t>
            </a:r>
            <a:r>
              <a:rPr lang="en-US" altLang="zh-TW" b="1" dirty="0" smtClean="0"/>
              <a:t>ASR</a:t>
            </a:r>
            <a:r>
              <a:rPr lang="zh-TW" altLang="en-US" b="1" dirty="0" smtClean="0"/>
              <a:t>模型</a:t>
            </a:r>
            <a:r>
              <a:rPr lang="zh-TW" altLang="en-US" dirty="0" smtClean="0"/>
              <a:t>：使用一個已經訓練好的自動語音識別（</a:t>
            </a:r>
            <a:r>
              <a:rPr lang="en-US" altLang="zh-TW" dirty="0" smtClean="0"/>
              <a:t>ASR</a:t>
            </a:r>
            <a:r>
              <a:rPr lang="zh-TW" altLang="en-US" dirty="0" smtClean="0"/>
              <a:t>）模型，對大規模的未標註數據集進行自動轉錄。</a:t>
            </a:r>
          </a:p>
          <a:p>
            <a:r>
              <a:rPr lang="zh-TW" altLang="en-US" b="1" dirty="0" smtClean="0"/>
              <a:t>數據集（</a:t>
            </a:r>
            <a:r>
              <a:rPr lang="en-US" altLang="zh-TW" b="1" dirty="0" smtClean="0"/>
              <a:t>VoxCeleb2 </a:t>
            </a:r>
            <a:r>
              <a:rPr lang="zh-TW" altLang="en-US" b="1" dirty="0" smtClean="0"/>
              <a:t>和 </a:t>
            </a:r>
            <a:r>
              <a:rPr lang="en-US" altLang="zh-TW" b="1" dirty="0" err="1" smtClean="0"/>
              <a:t>AVSpeech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：在這個階段，使用了</a:t>
            </a:r>
            <a:r>
              <a:rPr lang="en-US" altLang="zh-TW" dirty="0" smtClean="0"/>
              <a:t>VoxCeleb2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AVSpeech</a:t>
            </a:r>
            <a:r>
              <a:rPr lang="zh-TW" altLang="en-US" dirty="0" smtClean="0"/>
              <a:t>這兩個主要的數據集，預訓練的</a:t>
            </a:r>
            <a:r>
              <a:rPr lang="en-US" altLang="zh-TW" dirty="0" smtClean="0"/>
              <a:t>ASR</a:t>
            </a:r>
            <a:r>
              <a:rPr lang="zh-TW" altLang="en-US" dirty="0" smtClean="0"/>
              <a:t>模型會對這些數據集生成相應的文本轉錄（即“</a:t>
            </a:r>
            <a:r>
              <a:rPr lang="en-US" altLang="zh-TW" dirty="0" smtClean="0"/>
              <a:t>VoxCeleb2 Transcripts”</a:t>
            </a:r>
            <a:r>
              <a:rPr lang="zh-TW" altLang="en-US" dirty="0" smtClean="0"/>
              <a:t>和“</a:t>
            </a:r>
            <a:r>
              <a:rPr lang="en-US" altLang="zh-TW" dirty="0" err="1" smtClean="0"/>
              <a:t>AVSpeech</a:t>
            </a:r>
            <a:r>
              <a:rPr lang="en-US" altLang="zh-TW" dirty="0" smtClean="0"/>
              <a:t> Transcripts”</a:t>
            </a:r>
            <a:r>
              <a:rPr lang="zh-TW" altLang="en-US" dirty="0" smtClean="0"/>
              <a:t>）。</a:t>
            </a:r>
          </a:p>
          <a:p>
            <a:r>
              <a:rPr lang="zh-TW" altLang="en-US" b="1" dirty="0" smtClean="0"/>
              <a:t>與</a:t>
            </a:r>
            <a:r>
              <a:rPr lang="en-US" altLang="zh-TW" b="1" dirty="0" smtClean="0"/>
              <a:t>LRS2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LRS3</a:t>
            </a:r>
            <a:r>
              <a:rPr lang="zh-TW" altLang="en-US" b="1" dirty="0" smtClean="0"/>
              <a:t>的結合</a:t>
            </a:r>
            <a:r>
              <a:rPr lang="zh-TW" altLang="en-US" dirty="0" smtClean="0"/>
              <a:t>：生成的轉錄結果會與其他已標註的數據集（如</a:t>
            </a:r>
            <a:r>
              <a:rPr lang="en-US" altLang="zh-TW" dirty="0" smtClean="0"/>
              <a:t>LRS2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LRS3</a:t>
            </a:r>
            <a:r>
              <a:rPr lang="zh-TW" altLang="en-US" dirty="0" smtClean="0"/>
              <a:t>）進行結合，從而形成一個更大規模的帶標註數據集，用於後續訓練。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COVID-19 Classification Using Cough Sounds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Dandy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Arif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Rahman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Dessi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Puji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Lestari</a:t>
            </a:r>
            <a:endParaRPr lang="zh-TW" altLang="en-US" dirty="0" smtClean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=""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使用聲音及脣形同步辨識，再</a:t>
            </a:r>
            <a:r>
              <a:rPr sz="1800" dirty="0" err="1" smtClean="0"/>
              <a:t>使用自動生成的轉錄數據來擴展訓練集</a:t>
            </a:r>
            <a:r>
              <a:rPr sz="1800" dirty="0"/>
              <a:t>，</a:t>
            </a:r>
            <a:r>
              <a:rPr lang="zh-TW" sz="1800" dirty="0">
                <a:ea typeface="新細明體"/>
              </a:rPr>
              <a:t>不僅能</a:t>
            </a:r>
            <a:r>
              <a:rPr lang="zh-TW" altLang="en-US" sz="1800" dirty="0">
                <a:ea typeface="新細明體"/>
              </a:rPr>
              <a:t>取代手工標註，還</a:t>
            </a:r>
            <a:r>
              <a:rPr lang="zh-TW" sz="1800" dirty="0">
                <a:ea typeface="新細明體"/>
              </a:rPr>
              <a:t>可以顯著降低詞錯率</a:t>
            </a:r>
            <a:r>
              <a:rPr sz="1800" dirty="0"/>
              <a:t>（WER）。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zh-TW" altLang="en-US"/>
          </a:p>
        </p:txBody>
      </p:sp>
      <p:pic>
        <p:nvPicPr>
          <p:cNvPr id="5" name="圖片 4" descr="一張含有 文字, 螢幕擷取畫面, 數字, 平行 的圖片&#10;&#10;自動產生的描述">
            <a:extLst>
              <a:ext uri="{FF2B5EF4-FFF2-40B4-BE49-F238E27FC236}">
                <a16:creationId xmlns="" xmlns:a16="http://schemas.microsoft.com/office/drawing/2014/main" id="{A3F5436E-A715-AF69-6B1D-320E8D8D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36" y="2231366"/>
            <a:ext cx="6370427" cy="3689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="" xmlns:a16="http://schemas.microsoft.com/office/drawing/2014/main" id="{642F40E4-8D67-042E-3E32-DD8565AF613F}"/>
                  </a:ext>
                </a:extLst>
              </p14:cNvPr>
              <p14:cNvContentPartPr/>
              <p14:nvPr/>
            </p14:nvContentPartPr>
            <p14:xfrm>
              <a:off x="1395663" y="5811252"/>
              <a:ext cx="179068" cy="49108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044" y="5793329"/>
                <a:ext cx="214666" cy="8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="" xmlns:a16="http://schemas.microsoft.com/office/drawing/2014/main" id="{1685B230-F531-20F6-7D4C-13BABBD0583F}"/>
                  </a:ext>
                </a:extLst>
              </p14:cNvPr>
              <p14:cNvContentPartPr/>
              <p14:nvPr/>
            </p14:nvContentPartPr>
            <p14:xfrm>
              <a:off x="4066673" y="5811252"/>
              <a:ext cx="217315" cy="36714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713" y="5793430"/>
                <a:ext cx="252876" cy="7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="" xmlns:a16="http://schemas.microsoft.com/office/drawing/2014/main" id="{2033ACC3-E8A9-8605-FF0A-EABF1AC2CD24}"/>
                  </a:ext>
                </a:extLst>
              </p14:cNvPr>
              <p14:cNvContentPartPr/>
              <p14:nvPr/>
            </p14:nvContentPartPr>
            <p14:xfrm>
              <a:off x="1395663" y="5017168"/>
              <a:ext cx="203046" cy="12031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8054" y="4427649"/>
                <a:ext cx="238624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="" xmlns:a16="http://schemas.microsoft.com/office/drawing/2014/main" id="{C21A9C9F-C7A3-3BBA-4B54-B5ACD00D6DCA}"/>
                  </a:ext>
                </a:extLst>
              </p14:cNvPr>
              <p14:cNvContentPartPr/>
              <p14:nvPr/>
            </p14:nvContentPartPr>
            <p14:xfrm>
              <a:off x="4018547" y="4981073"/>
              <a:ext cx="251334" cy="37037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0928" y="4963267"/>
                <a:ext cx="286931" cy="7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="" xmlns:a16="http://schemas.microsoft.com/office/drawing/2014/main" id="{3EF66CA4-6760-97EA-3849-D200BF42EABC}"/>
                  </a:ext>
                </a:extLst>
              </p14:cNvPr>
              <p14:cNvContentPartPr/>
              <p14:nvPr/>
            </p14:nvContentPartPr>
            <p14:xfrm>
              <a:off x="1359568" y="4295273"/>
              <a:ext cx="203112" cy="1255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1593" y="4277835"/>
                <a:ext cx="238702" cy="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筆跡 11">
                <a:extLst>
                  <a:ext uri="{FF2B5EF4-FFF2-40B4-BE49-F238E27FC236}">
                    <a16:creationId xmlns="" xmlns:a16="http://schemas.microsoft.com/office/drawing/2014/main" id="{09E67025-EA7B-45E3-9C20-5AB93A2E5562}"/>
                  </a:ext>
                </a:extLst>
              </p14:cNvPr>
              <p14:cNvContentPartPr/>
              <p14:nvPr/>
            </p14:nvContentPartPr>
            <p14:xfrm>
              <a:off x="4054642" y="4295273"/>
              <a:ext cx="179348" cy="12031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7031" y="4277580"/>
                <a:ext cx="214930" cy="47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筆跡 12">
                <a:extLst>
                  <a:ext uri="{FF2B5EF4-FFF2-40B4-BE49-F238E27FC236}">
                    <a16:creationId xmlns="" xmlns:a16="http://schemas.microsoft.com/office/drawing/2014/main" id="{7E35F718-F11C-0B7A-A305-95A9ADF136A3}"/>
                  </a:ext>
                </a:extLst>
              </p14:cNvPr>
              <p14:cNvContentPartPr/>
              <p14:nvPr/>
            </p14:nvContentPartPr>
            <p14:xfrm>
              <a:off x="4547937" y="4283242"/>
              <a:ext cx="227304" cy="31754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30314" y="4265759"/>
                <a:ext cx="262910" cy="67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筆跡 13">
                <a:extLst>
                  <a:ext uri="{FF2B5EF4-FFF2-40B4-BE49-F238E27FC236}">
                    <a16:creationId xmlns="" xmlns:a16="http://schemas.microsoft.com/office/drawing/2014/main" id="{C3235DDC-F20B-48AE-0F1C-4EF099968A85}"/>
                  </a:ext>
                </a:extLst>
              </p14:cNvPr>
              <p14:cNvContentPartPr/>
              <p14:nvPr/>
            </p14:nvContentPartPr>
            <p14:xfrm>
              <a:off x="7194883" y="4307305"/>
              <a:ext cx="203079" cy="12031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7271" y="3717786"/>
                <a:ext cx="238663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="" xmlns:a16="http://schemas.microsoft.com/office/drawing/2014/main" id="{0E48B839-7D3E-FE2F-7111-EE9AB5483A83}"/>
                  </a:ext>
                </a:extLst>
              </p14:cNvPr>
              <p14:cNvContentPartPr/>
              <p14:nvPr/>
            </p14:nvContentPartPr>
            <p14:xfrm>
              <a:off x="7218947" y="5895473"/>
              <a:ext cx="179318" cy="12357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1339" y="5877820"/>
                <a:ext cx="214894" cy="4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="" xmlns:a16="http://schemas.microsoft.com/office/drawing/2014/main" id="{A888226C-6285-0FF3-F450-96D8997DE9BB}"/>
                  </a:ext>
                </a:extLst>
              </p14:cNvPr>
              <p14:cNvContentPartPr/>
              <p14:nvPr/>
            </p14:nvContentPartPr>
            <p14:xfrm>
              <a:off x="4535904" y="5919210"/>
              <a:ext cx="239623" cy="12357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7941" y="5901557"/>
                <a:ext cx="275189" cy="4731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2"/>
          <a:srcRect l="57213" t="36958" r="18688" b="44098"/>
          <a:stretch/>
        </p:blipFill>
        <p:spPr>
          <a:xfrm>
            <a:off x="5231566" y="2758190"/>
            <a:ext cx="2203555" cy="974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 smtClean="0">
                <a:ea typeface="新細明體"/>
              </a:rPr>
              <a:t>A</a:t>
            </a:r>
            <a:r>
              <a:rPr lang="zh-TW" altLang="en-US" sz="1800" dirty="0" smtClean="0">
                <a:ea typeface="新細明體"/>
              </a:rPr>
              <a:t>表示只用聲音判定，</a:t>
            </a:r>
            <a:r>
              <a:rPr lang="en-US" altLang="zh-TW" sz="1800" dirty="0" smtClean="0">
                <a:ea typeface="新細明體"/>
              </a:rPr>
              <a:t>AV</a:t>
            </a:r>
            <a:r>
              <a:rPr lang="zh-TW" altLang="en-US" sz="1800" dirty="0" smtClean="0">
                <a:ea typeface="新細明體"/>
              </a:rPr>
              <a:t>則是聲音加唇語，在高訊號低雜訊時兩者</a:t>
            </a:r>
            <a:r>
              <a:rPr lang="en-US" altLang="zh-TW" sz="1800" dirty="0" smtClean="0">
                <a:ea typeface="新細明體"/>
              </a:rPr>
              <a:t>WER</a:t>
            </a:r>
            <a:r>
              <a:rPr lang="zh-TW" altLang="en-US" sz="1800" dirty="0" smtClean="0">
                <a:ea typeface="新細明體"/>
              </a:rPr>
              <a:t>差異不大，但隨著雜訊越高只用聲音錯誤率更高，而加入唇語能降低錯誤率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213" t="36958" r="18688" b="44098"/>
          <a:stretch/>
        </p:blipFill>
        <p:spPr>
          <a:xfrm>
            <a:off x="1056806" y="2788170"/>
            <a:ext cx="7030388" cy="31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本研究運用聲音搭配唇形的影像辨識大幅提高語音內容辨識正確率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=""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=""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對於判斷新</a:t>
            </a:r>
            <a:r>
              <a:rPr lang="zh-TW" altLang="en-US" sz="2100" dirty="0">
                <a:ea typeface="+mn-lt"/>
                <a:cs typeface="+mn-lt"/>
              </a:rPr>
              <a:t>冠病毒（</a:t>
            </a:r>
            <a:r>
              <a:rPr lang="en-US" altLang="zh-TW" sz="2100" dirty="0">
                <a:ea typeface="+mn-lt"/>
                <a:cs typeface="+mn-lt"/>
              </a:rPr>
              <a:t>COVID-19</a:t>
            </a:r>
            <a:r>
              <a:rPr lang="zh-TW" altLang="en-US" sz="2100" dirty="0">
                <a:ea typeface="+mn-lt"/>
                <a:cs typeface="+mn-lt"/>
              </a:rPr>
              <a:t>）的方法中</a:t>
            </a:r>
            <a:r>
              <a:rPr lang="zh-TW" altLang="en-US" sz="2100" dirty="0">
                <a:ea typeface="+mn-lt"/>
                <a:cs typeface="+mn-lt"/>
              </a:rPr>
              <a:t>，常見診斷</a:t>
            </a:r>
            <a:r>
              <a:rPr lang="zh-TW" altLang="en-US" sz="2100" dirty="0">
                <a:ea typeface="+mn-lt"/>
                <a:cs typeface="+mn-lt"/>
              </a:rPr>
              <a:t>方法是反轉錄聚合酶鏈反應（</a:t>
            </a:r>
            <a:r>
              <a:rPr lang="en-US" altLang="zh-TW" sz="2100" dirty="0">
                <a:ea typeface="+mn-lt"/>
                <a:cs typeface="+mn-lt"/>
              </a:rPr>
              <a:t>RT-PCR</a:t>
            </a:r>
            <a:r>
              <a:rPr lang="zh-TW" altLang="en-US" sz="2100" dirty="0">
                <a:ea typeface="+mn-lt"/>
                <a:cs typeface="+mn-lt"/>
              </a:rPr>
              <a:t>）測試</a:t>
            </a:r>
            <a:r>
              <a:rPr lang="zh-TW" altLang="en-US" sz="2100" dirty="0">
                <a:ea typeface="+mn-lt"/>
                <a:cs typeface="+mn-lt"/>
              </a:rPr>
              <a:t>，但</a:t>
            </a:r>
            <a:r>
              <a:rPr lang="zh-TW" altLang="en-US" sz="2100" dirty="0">
                <a:ea typeface="+mn-lt"/>
                <a:cs typeface="+mn-lt"/>
              </a:rPr>
              <a:t>存在高成本、耗時</a:t>
            </a:r>
            <a:r>
              <a:rPr lang="af-ZA" sz="2100" dirty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r>
              <a:rPr lang="af-ZA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本研究</a:t>
            </a:r>
            <a:r>
              <a:rPr lang="zh-TW" altLang="en-US" sz="2100" dirty="0">
                <a:ea typeface="+mn-lt"/>
                <a:cs typeface="+mn-lt"/>
              </a:rPr>
              <a:t>利用人工智能通過咳嗽聲音來分類陰陽性</a:t>
            </a:r>
            <a:r>
              <a:rPr lang="zh-TW" altLang="en-US" sz="2100" dirty="0" smtClean="0">
                <a:ea typeface="+mn-lt"/>
                <a:cs typeface="+mn-lt"/>
              </a:rPr>
              <a:t>，主要運用非</a:t>
            </a:r>
            <a:r>
              <a:rPr lang="zh-TW" altLang="en-US" sz="2100" dirty="0">
                <a:ea typeface="+mn-lt"/>
                <a:cs typeface="+mn-lt"/>
              </a:rPr>
              <a:t>負矩陣分解（</a:t>
            </a:r>
            <a:r>
              <a:rPr lang="en-US" altLang="zh-TW" sz="2100" dirty="0">
                <a:ea typeface="+mn-lt"/>
                <a:cs typeface="+mn-lt"/>
              </a:rPr>
              <a:t>NMF</a:t>
            </a:r>
            <a:r>
              <a:rPr lang="zh-TW" altLang="en-US" sz="2100" dirty="0">
                <a:ea typeface="+mn-lt"/>
                <a:cs typeface="+mn-lt"/>
              </a:rPr>
              <a:t>）</a:t>
            </a:r>
            <a:r>
              <a:rPr lang="en-US" altLang="zh-TW" sz="2100" dirty="0">
                <a:ea typeface="+mn-lt"/>
                <a:cs typeface="+mn-lt"/>
              </a:rPr>
              <a:t>-</a:t>
            </a:r>
            <a:r>
              <a:rPr lang="zh-TW" altLang="en-US" sz="2100" dirty="0">
                <a:ea typeface="+mn-lt"/>
                <a:cs typeface="+mn-lt"/>
              </a:rPr>
              <a:t>頻譜</a:t>
            </a:r>
            <a:r>
              <a:rPr lang="zh-TW" altLang="en-US" sz="2100" dirty="0">
                <a:ea typeface="+mn-lt"/>
                <a:cs typeface="+mn-lt"/>
              </a:rPr>
              <a:t>特徵</a:t>
            </a:r>
            <a:r>
              <a:rPr lang="zh-TW" altLang="en-US" sz="2100" dirty="0" smtClean="0">
                <a:ea typeface="+mn-lt"/>
                <a:cs typeface="+mn-lt"/>
              </a:rPr>
              <a:t>，再以支持</a:t>
            </a:r>
            <a:r>
              <a:rPr lang="zh-TW" altLang="en-US" sz="2100" dirty="0">
                <a:ea typeface="+mn-lt"/>
                <a:cs typeface="+mn-lt"/>
              </a:rPr>
              <a:t>向量機（</a:t>
            </a:r>
            <a:r>
              <a:rPr lang="en-US" altLang="zh-TW" sz="2100" dirty="0">
                <a:ea typeface="+mn-lt"/>
                <a:cs typeface="+mn-lt"/>
              </a:rPr>
              <a:t>SVM</a:t>
            </a:r>
            <a:r>
              <a:rPr lang="zh-TW" altLang="en-US" sz="2100" smtClean="0">
                <a:ea typeface="+mn-lt"/>
                <a:cs typeface="+mn-lt"/>
              </a:rPr>
              <a:t>）做分類，能夠</a:t>
            </a:r>
            <a:r>
              <a:rPr lang="zh-TW" altLang="en-US" sz="2100" dirty="0">
                <a:ea typeface="+mn-lt"/>
                <a:cs typeface="+mn-lt"/>
              </a:rPr>
              <a:t>達到最佳結果，靈敏度為</a:t>
            </a:r>
            <a:r>
              <a:rPr lang="en-US" altLang="zh-TW" sz="2100" dirty="0">
                <a:ea typeface="+mn-lt"/>
                <a:cs typeface="+mn-lt"/>
              </a:rPr>
              <a:t>90.9%</a:t>
            </a:r>
            <a:r>
              <a:rPr lang="zh-TW" altLang="en-US" sz="2100" dirty="0">
                <a:ea typeface="+mn-lt"/>
                <a:cs typeface="+mn-lt"/>
              </a:rPr>
              <a:t>、特異性為</a:t>
            </a:r>
            <a:r>
              <a:rPr lang="en-US" altLang="zh-TW" sz="2100" dirty="0">
                <a:ea typeface="+mn-lt"/>
                <a:cs typeface="+mn-lt"/>
              </a:rPr>
              <a:t>55.6%</a:t>
            </a:r>
            <a:r>
              <a:rPr lang="zh-TW" altLang="en-US" sz="2100" dirty="0">
                <a:ea typeface="+mn-lt"/>
                <a:cs typeface="+mn-lt"/>
              </a:rPr>
              <a:t>、整體</a:t>
            </a:r>
            <a:r>
              <a:rPr lang="en-US" altLang="zh-TW" sz="2100" dirty="0">
                <a:ea typeface="+mn-lt"/>
                <a:cs typeface="+mn-lt"/>
              </a:rPr>
              <a:t>AUC-ROC</a:t>
            </a:r>
            <a:r>
              <a:rPr lang="zh-TW" altLang="en-US" sz="2100" dirty="0">
                <a:ea typeface="+mn-lt"/>
                <a:cs typeface="+mn-lt"/>
              </a:rPr>
              <a:t>為</a:t>
            </a:r>
            <a:r>
              <a:rPr lang="en-US" altLang="zh-TW" sz="2100" dirty="0">
                <a:ea typeface="+mn-lt"/>
                <a:cs typeface="+mn-lt"/>
              </a:rPr>
              <a:t>73.3%</a:t>
            </a:r>
            <a:r>
              <a:rPr lang="zh-TW" altLang="en-US" sz="2100" dirty="0">
                <a:ea typeface="+mn-lt"/>
                <a:cs typeface="+mn-lt"/>
              </a:rPr>
              <a:t>。</a:t>
            </a:r>
            <a:endParaRPr lang="af-ZA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43E990C-538F-BE9C-F302-ED99E350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標註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AFBF725-373A-D6D9-19D9-881490F3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在語音識別中，標註就是聽到一句話後，</a:t>
            </a:r>
            <a:r>
              <a:rPr lang="zh-TW" b="1">
                <a:ea typeface="+mn-lt"/>
                <a:cs typeface="+mn-lt"/>
              </a:rPr>
              <a:t>把它寫下來</a:t>
            </a:r>
            <a:r>
              <a:rPr lang="zh-TW">
                <a:ea typeface="+mn-lt"/>
                <a:cs typeface="+mn-lt"/>
              </a:rPr>
              <a:t>，這樣機器學習模型就能學會哪個聲音對應哪些文字。比如，有一段音頻是人說的「你好」，標註就是在這段音頻旁邊寫上「你好」這兩個字，告訴機器這段聲音的意思。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92FD4AED-7DDB-99D2-A849-F2050854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3AD318CC-E2A8-4E27-9548-A047A7899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="" xmlns:a16="http://schemas.microsoft.com/office/drawing/2014/main" id="{B14B560F-9DD7-4302-A60B-EBD3EF59B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A9A4357-BD1D-4622-A4FE-766E6AB8DE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="" xmlns:a16="http://schemas.microsoft.com/office/drawing/2014/main" id="{C21D6966-343E-49AC-A026-D2497E0C3C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=""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1900">
                <a:ea typeface="+mn-lt"/>
                <a:cs typeface="+mn-lt"/>
              </a:rPr>
              <a:t>近期的視聽模型通常依賴於大量標註數據來實現高性能，然而手動標註過程費時且昂貴。為了解決這一問題，我們利用現有的預訓練 </a:t>
            </a:r>
            <a:r>
              <a:rPr lang="en-US" altLang="zh-TW" sz="1900" dirty="0">
                <a:ea typeface="+mn-lt"/>
                <a:cs typeface="+mn-lt"/>
              </a:rPr>
              <a:t>ASR</a:t>
            </a:r>
            <a:r>
              <a:rPr lang="zh-TW" altLang="en-US" sz="1900">
                <a:ea typeface="+mn-lt"/>
                <a:cs typeface="+mn-lt"/>
              </a:rPr>
              <a:t> </a:t>
            </a:r>
            <a:r>
              <a:rPr lang="zh-TW" sz="1900">
                <a:ea typeface="+mn-lt"/>
                <a:cs typeface="+mn-lt"/>
              </a:rPr>
              <a:t>模型，對未標註的視聽數據進行自動標註，從而擴展訓練集。</a:t>
            </a:r>
            <a:endParaRPr lang="zh-TW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=""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=""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=""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>
                <a:cs typeface="Calibri"/>
              </a:rPr>
              <a:t>method</a:t>
            </a:r>
            <a:endParaRPr lang="af-ZA" sz="4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78" y="4239132"/>
            <a:ext cx="5809476" cy="1408222"/>
          </a:xfrm>
        </p:spPr>
        <p:txBody>
          <a:bodyPr anchor="t">
            <a:normAutofit/>
          </a:bodyPr>
          <a:lstStyle/>
          <a:p>
            <a:r>
              <a:rPr lang="zh-TW" altLang="en-US" sz="1700">
                <a:ea typeface="新細明體"/>
              </a:rPr>
              <a:t>使用公開的 </a:t>
            </a:r>
            <a:r>
              <a:rPr lang="af-ZA" sz="1700" dirty="0"/>
              <a:t>ASR </a:t>
            </a:r>
            <a:r>
              <a:rPr lang="zh-TW" altLang="en-US" sz="1700">
                <a:ea typeface="新細明體"/>
              </a:rPr>
              <a:t>模型</a:t>
            </a:r>
            <a:r>
              <a:rPr lang="zh-TW" altLang="en-US" sz="1600">
                <a:ea typeface="新細明體"/>
              </a:rPr>
              <a:t>，如 </a:t>
            </a:r>
            <a:r>
              <a:rPr lang="af-ZA" sz="1600" dirty="0">
                <a:ea typeface="新細明體"/>
              </a:rPr>
              <a:t>Whisper、wav2vec2.0、HuBERT </a:t>
            </a:r>
            <a:r>
              <a:rPr lang="zh-TW" altLang="en-US" sz="1600">
                <a:ea typeface="新細明體"/>
              </a:rPr>
              <a:t>和 </a:t>
            </a:r>
            <a:r>
              <a:rPr lang="af-ZA" sz="1600" dirty="0" err="1">
                <a:ea typeface="新細明體"/>
              </a:rPr>
              <a:t>Conformer-Transducer</a:t>
            </a:r>
            <a:r>
              <a:rPr lang="af-ZA" sz="1600" dirty="0">
                <a:ea typeface="新細明體"/>
              </a:rPr>
              <a:t>，</a:t>
            </a:r>
            <a:r>
              <a:rPr lang="zh-TW" altLang="en-US" sz="1600">
                <a:ea typeface="新細明體"/>
              </a:rPr>
              <a:t>對 </a:t>
            </a:r>
            <a:r>
              <a:rPr lang="af-ZA" sz="1600" dirty="0" err="1">
                <a:ea typeface="新細明體"/>
              </a:rPr>
              <a:t>AVSpeech</a:t>
            </a:r>
            <a:r>
              <a:rPr lang="af-ZA" sz="1600" dirty="0">
                <a:ea typeface="新細明體"/>
              </a:rPr>
              <a:t> </a:t>
            </a:r>
            <a:r>
              <a:rPr lang="zh-TW" altLang="en-US" sz="1600">
                <a:ea typeface="新細明體"/>
              </a:rPr>
              <a:t>和 </a:t>
            </a:r>
            <a:r>
              <a:rPr lang="af-ZA" sz="1600" dirty="0">
                <a:ea typeface="新細明體"/>
              </a:rPr>
              <a:t>VoxCeleb2 </a:t>
            </a:r>
            <a:r>
              <a:rPr lang="zh-TW" altLang="en-US" sz="1600">
                <a:ea typeface="新細明體"/>
              </a:rPr>
              <a:t>這些未標註的數據進行自動轉錄生成標註，再結合自動標註的數據與標註數據（</a:t>
            </a:r>
            <a:r>
              <a:rPr lang="en-US" altLang="zh-TW" sz="1600" dirty="0">
                <a:ea typeface="新細明體"/>
              </a:rPr>
              <a:t>LRS2 </a:t>
            </a:r>
            <a:r>
              <a:rPr lang="zh-TW" altLang="en-US" sz="1600">
                <a:ea typeface="新細明體"/>
              </a:rPr>
              <a:t>和</a:t>
            </a:r>
            <a:r>
              <a:rPr lang="en-US" altLang="zh-TW" sz="1600" dirty="0">
                <a:ea typeface="新細明體"/>
              </a:rPr>
              <a:t> LRS3</a:t>
            </a:r>
            <a:r>
              <a:rPr lang="zh-TW" altLang="en-US" sz="1600">
                <a:ea typeface="新細明體"/>
              </a:rPr>
              <a:t>），</a:t>
            </a:r>
            <a:r>
              <a:rPr lang="zh-TW" sz="1600">
                <a:ea typeface="+mn-lt"/>
                <a:cs typeface="+mn-lt"/>
              </a:rPr>
              <a:t>用於訓練更強大的語音識別模型。</a:t>
            </a:r>
            <a:endParaRPr lang="zh-TW">
              <a:ea typeface="+mn-lt"/>
              <a:cs typeface="+mn-lt"/>
            </a:endParaRP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="" xmlns:a16="http://schemas.microsoft.com/office/drawing/2014/main" id="{18CA25FC-39BF-69E8-A0DC-07ABF6CE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39" y="2774471"/>
            <a:ext cx="7115175" cy="820228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19" y="46438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dirty="0">
              <a:cs typeface="Calibri"/>
            </a:endParaRPr>
          </a:p>
          <a:p>
            <a:pPr marL="0" indent="0">
              <a:buNone/>
            </a:pPr>
            <a:r>
              <a:rPr sz="2000" err="1"/>
              <a:t>使用</a:t>
            </a:r>
            <a:r>
              <a:rPr sz="2000" dirty="0"/>
              <a:t> ResNet-18 和 Conformer </a:t>
            </a:r>
            <a:r>
              <a:rPr sz="2000" err="1"/>
              <a:t>編碼器來處理音頻和視覺信息的特徵提取和編碼</a:t>
            </a:r>
            <a:r>
              <a:rPr lang="zh-TW" sz="2000">
                <a:ea typeface="新細明體"/>
              </a:rPr>
              <a:t>，</a:t>
            </a:r>
            <a:r>
              <a:rPr lang="zh-TW" altLang="en-US" sz="2000">
                <a:ea typeface="新細明體"/>
              </a:rPr>
              <a:t>再融合來自音頻和視覺流的輸出，並將這些特徵輸入到多層感知機（</a:t>
            </a:r>
            <a:r>
              <a:rPr lang="en-US" altLang="zh-TW" sz="2000" dirty="0">
                <a:ea typeface="新細明體"/>
              </a:rPr>
              <a:t>MLP</a:t>
            </a:r>
            <a:r>
              <a:rPr lang="zh-TW" altLang="en-US" sz="2000">
                <a:ea typeface="新細明體"/>
              </a:rPr>
              <a:t>）進行處理，最後</a:t>
            </a:r>
            <a:r>
              <a:rPr lang="zh-TW" sz="2000">
                <a:ea typeface="新細明體"/>
              </a:rPr>
              <a:t>利用聯合 CTC（連接時序分類）損失和注意力機制來提升語音識別的性能，這種方法能處理語音的變化和缺失特徵。</a:t>
            </a:r>
            <a:endParaRPr sz="2000">
              <a:ea typeface="新細明體"/>
            </a:endParaRPr>
          </a:p>
        </p:txBody>
      </p:sp>
      <p:pic>
        <p:nvPicPr>
          <p:cNvPr id="4" name="圖片 3" descr="一張含有 文字, 螢幕擷取畫面, 圖表 的圖片&#10;&#10;自動產生的描述">
            <a:extLst>
              <a:ext uri="{FF2B5EF4-FFF2-40B4-BE49-F238E27FC236}">
                <a16:creationId xmlns="" xmlns:a16="http://schemas.microsoft.com/office/drawing/2014/main" id="{200C84C3-10A7-A485-4B06-224F6870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55" y="3174611"/>
            <a:ext cx="6595433" cy="1558325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1753A5E-D648-E8AC-69A1-E3C4A76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101755" y="3806687"/>
            <a:ext cx="51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78904" y="3497911"/>
            <a:ext cx="1094717" cy="1363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 smtClean="0">
                <a:ea typeface="新細明體"/>
              </a:rPr>
              <a:t>此處利用影響處理萃取嘴部變化也就是唇語加入訓練</a:t>
            </a:r>
            <a:endParaRPr lang="zh-TW" altLang="en-US" sz="1200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0634D7-6B43-2E89-4604-779C8D1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Dataset(標註過)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C83CC35-BE36-8A58-287B-F4534320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87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b="1" dirty="0"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研究者使用 LRS2 和 LRS3 這兩個大型視聽語音數據集來進行實驗，這兩個數據集是目前公開可用的最大英語語音數據集。</a:t>
            </a:r>
            <a:endParaRPr lang="zh-TW" sz="2400" dirty="0">
              <a:ea typeface="新細明體"/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LRS2 包含來自 BBC 節目的數據，總共有 144.8 小時的視頻，LRS3 則包含 TED 演講的數據，總計有 438 小時的數據</a:t>
            </a:r>
            <a:r>
              <a:rPr lang="zh-TW" sz="2400" dirty="0" smtClean="0">
                <a:ea typeface="+mn-lt"/>
                <a:cs typeface="+mn-lt"/>
              </a:rPr>
              <a:t>。</a:t>
            </a:r>
            <a:endParaRPr lang="en-US" altLang="zh-TW" sz="2400" dirty="0" smtClean="0">
              <a:ea typeface="+mn-lt"/>
              <a:cs typeface="+mn-lt"/>
            </a:endParaRPr>
          </a:p>
          <a:p>
            <a:r>
              <a:rPr lang="zh-TW" altLang="en-US" sz="2400" dirty="0" smtClean="0">
                <a:ea typeface="+mn-lt"/>
                <a:cs typeface="+mn-lt"/>
              </a:rPr>
              <a:t>主要使用影像辨識技術讀取唇語加強預測效果</a:t>
            </a:r>
            <a:endParaRPr lang="zh-TW" sz="2400" dirty="0"/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BE5DD821-D186-30DA-45DB-EAFBDFE0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30" y="4278163"/>
            <a:ext cx="504825" cy="2857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A5A7610-2597-CC7F-10FA-92C4926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0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8018A7D-61FD-9AB3-1576-2929753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"/>
              </a:rPr>
              <a:t>Dataset(</a:t>
            </a:r>
            <a:r>
              <a:rPr lang="zh-TW" altLang="en-US">
                <a:ea typeface="新細明體"/>
                <a:cs typeface="Calibri"/>
              </a:rPr>
              <a:t>未</a:t>
            </a:r>
            <a:r>
              <a:rPr lang="zh-TW">
                <a:ea typeface="新細明體"/>
                <a:cs typeface="Calibri"/>
              </a:rPr>
              <a:t>標註過)</a:t>
            </a:r>
            <a:endParaRPr 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BF755A1-6825-FDF6-344B-401201A3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altLang="zh-TW" b="1" dirty="0">
                <a:ea typeface="+mn-lt"/>
                <a:cs typeface="+mn-lt"/>
              </a:rPr>
              <a:t>VoxCeleb2</a:t>
            </a:r>
            <a:endParaRPr lang="zh-TW" altLang="en-US" dirty="0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>
                <a:ea typeface="+mn-lt"/>
                <a:cs typeface="+mn-lt"/>
              </a:rPr>
              <a:t>VoxCeleb2</a:t>
            </a:r>
            <a:r>
              <a:rPr lang="zh-TW" altLang="en-US">
                <a:ea typeface="+mn-lt"/>
                <a:cs typeface="+mn-lt"/>
              </a:rPr>
              <a:t> 是一個包含世界各地名人說話影片的視聽數據集，來源於 </a:t>
            </a:r>
            <a:r>
              <a:rPr lang="en-US" altLang="zh-TW" dirty="0">
                <a:ea typeface="+mn-lt"/>
                <a:cs typeface="+mn-lt"/>
              </a:rPr>
              <a:t>YouTube</a:t>
            </a:r>
            <a:r>
              <a:rPr lang="zh-TW" altLang="en-US">
                <a:ea typeface="+mn-lt"/>
                <a:cs typeface="+mn-lt"/>
              </a:rPr>
              <a:t> 等平台。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：超過 </a:t>
            </a:r>
            <a:r>
              <a:rPr lang="en-US" altLang="zh-TW" dirty="0">
                <a:ea typeface="+mn-lt"/>
                <a:cs typeface="+mn-lt"/>
              </a:rPr>
              <a:t>1,000</a:t>
            </a:r>
            <a:r>
              <a:rPr lang="zh-TW" altLang="en-US">
                <a:ea typeface="+mn-lt"/>
                <a:cs typeface="+mn-lt"/>
              </a:rPr>
              <a:t> 位名人，</a:t>
            </a:r>
            <a:r>
              <a:rPr lang="en-US" altLang="zh-TW" dirty="0">
                <a:ea typeface="+mn-lt"/>
                <a:cs typeface="+mn-lt"/>
              </a:rPr>
              <a:t>611,000</a:t>
            </a:r>
            <a:r>
              <a:rPr lang="zh-TW" altLang="en-US">
                <a:ea typeface="+mn-lt"/>
                <a:cs typeface="+mn-lt"/>
              </a:rPr>
              <a:t> 個片段，總時長超過 </a:t>
            </a:r>
            <a:r>
              <a:rPr lang="en-US" altLang="zh-TW" dirty="0">
                <a:ea typeface="+mn-lt"/>
                <a:cs typeface="+mn-lt"/>
              </a:rPr>
              <a:t>2,000</a:t>
            </a:r>
            <a:r>
              <a:rPr lang="zh-TW" altLang="en-US">
                <a:ea typeface="+mn-lt"/>
                <a:cs typeface="+mn-lt"/>
              </a:rPr>
              <a:t> 小時。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：用於視聽語音識別、說話人識別等多模態任務，數據多樣性提升了模型的挑戰性。</a:t>
            </a:r>
            <a:endParaRPr lang="zh-TW" altLang="en-US"/>
          </a:p>
          <a:p>
            <a:pPr indent="0">
              <a:buNone/>
            </a:pPr>
            <a:r>
              <a:rPr lang="en-US" altLang="zh-TW" b="1" dirty="0" err="1">
                <a:ea typeface="+mn-lt"/>
                <a:cs typeface="+mn-lt"/>
              </a:rPr>
              <a:t>AVSpeech</a:t>
            </a:r>
            <a:endParaRPr lang="zh-TW" altLang="en-US" dirty="0" err="1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 err="1">
                <a:ea typeface="+mn-lt"/>
                <a:cs typeface="+mn-lt"/>
              </a:rPr>
              <a:t>AVSpeech</a:t>
            </a:r>
            <a:r>
              <a:rPr lang="zh-TW" altLang="en-US">
                <a:ea typeface="+mn-lt"/>
                <a:cs typeface="+mn-lt"/>
              </a:rPr>
              <a:t> 是專為視聽語音識別設計的數據集，包含不同場景中的公開視頻。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：約 </a:t>
            </a:r>
            <a:r>
              <a:rPr lang="en-US" altLang="zh-TW" dirty="0">
                <a:ea typeface="+mn-lt"/>
                <a:cs typeface="+mn-lt"/>
              </a:rPr>
              <a:t>4,700</a:t>
            </a:r>
            <a:r>
              <a:rPr lang="zh-TW" altLang="en-US">
                <a:ea typeface="+mn-lt"/>
                <a:cs typeface="+mn-lt"/>
              </a:rPr>
              <a:t> 小時的視頻，超過 </a:t>
            </a:r>
            <a:r>
              <a:rPr lang="en-US" altLang="zh-TW" dirty="0">
                <a:ea typeface="+mn-lt"/>
                <a:cs typeface="+mn-lt"/>
              </a:rPr>
              <a:t>150,000</a:t>
            </a:r>
            <a:r>
              <a:rPr lang="zh-TW" altLang="en-US">
                <a:ea typeface="+mn-lt"/>
                <a:cs typeface="+mn-lt"/>
              </a:rPr>
              <a:t> 個短片，清晰展示說話人的口型和語音。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：主要用於視聽語音識別和口型識別研究，為視聽模型訓練提供重要資源。</a:t>
            </a:r>
            <a:endParaRPr lang="zh-TW" altLang="en-US"/>
          </a:p>
          <a:p>
            <a:pPr marL="0" indent="0">
              <a:buNone/>
            </a:pPr>
            <a:endParaRPr lang="zh-TW" b="1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ABCB6A0-39D8-A343-3BE7-E46212C8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62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652</Words>
  <Application>Microsoft Office PowerPoint</Application>
  <PresentationFormat>如螢幕大小 (4:3)</PresentationFormat>
  <Paragraphs>67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Theme</vt:lpstr>
      <vt:lpstr>  COVID-19 Classification Using Cough Sounds </vt:lpstr>
      <vt:lpstr>Outline</vt:lpstr>
      <vt:lpstr>Abstract</vt:lpstr>
      <vt:lpstr>標註</vt:lpstr>
      <vt:lpstr>Introduction</vt:lpstr>
      <vt:lpstr>method</vt:lpstr>
      <vt:lpstr>PowerPoint 簡報</vt:lpstr>
      <vt:lpstr>Dataset(標註過)</vt:lpstr>
      <vt:lpstr>Dataset(未標註過)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user</cp:lastModifiedBy>
  <cp:revision>213</cp:revision>
  <dcterms:created xsi:type="dcterms:W3CDTF">2013-01-27T09:14:16Z</dcterms:created>
  <dcterms:modified xsi:type="dcterms:W3CDTF">2024-10-06T07:18:51Z</dcterms:modified>
  <cp:category/>
</cp:coreProperties>
</file>