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崇碩 陳" initials="崇碩" lastIdx="1" clrIdx="0">
    <p:extLst>
      <p:ext uri="{19B8F6BF-5375-455C-9EA6-DF929625EA0E}">
        <p15:presenceInfo xmlns:p15="http://schemas.microsoft.com/office/powerpoint/2012/main" userId="aaa02cfc9db644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A638A-73BA-494F-BB13-73C27CF0FA88}" v="130" dt="2025-08-24T05:23:43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1" autoAdjust="0"/>
    <p:restoredTop sz="75922" autoAdjust="0"/>
  </p:normalViewPr>
  <p:slideViewPr>
    <p:cSldViewPr snapToGrid="0" showGuides="1">
      <p:cViewPr varScale="1">
        <p:scale>
          <a:sx n="88" d="100"/>
          <a:sy n="88" d="100"/>
        </p:scale>
        <p:origin x="118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DA4E6-A796-4A0A-8EA8-8E05E1787F05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0CE21-A827-46F8-BEFD-C2329693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05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23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潛在空間的維度通常比原始資料空間低。這種維度縮減有助於簡化建模過程，使其更易於處理，特別是對於複雜和高維度的資料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interpolate pairs of images with diverse styles, layouts, and subjects.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89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用三種資料進入</a:t>
            </a:r>
            <a:r>
              <a:rPr lang="en-US" altLang="zh-TW" smtClean="0"/>
              <a:t>latent diffusion 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60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50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35DDB53-C1D0-4F65-A4BE-FDCE1B8E9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8354E729-BC2A-4F7F-8F4B-8373B46B6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3A123AF-A667-4572-AB54-DBC4AD74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1680952-D95E-4C38-A26F-B893A6A5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B4DFC22-CF8A-42FA-B051-57874EC6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6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F8231CC-55F0-4C45-98FF-6E283F9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8FF68CBD-6D1A-4843-BDC7-19874D55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DB8D22BC-3DCA-48D2-AB31-E480388E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467873BE-0D19-44DB-BDF7-F65B9609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3DB2F59D-061E-4373-B631-C6CB62DF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2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06EDF22F-572D-4E49-B9FE-461C70AE8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9CC5A8A-0DE7-403D-92AC-B9CB79636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4E26329-B68D-435D-9D35-A130E9D0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F9AF36C7-E76E-42D1-9E71-EFBDDBB0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FF7619F3-574F-4F73-B342-3EBD0FCA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417FDB8-6564-4A89-892F-121ECB6A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1212427-EE34-43C7-A8FD-694D51AB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7CBDCD7-360C-4618-99D5-86A5A5EF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F3DC7E3-2CDA-47FC-82EC-B6724DED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FCD9DA0-45A4-4361-AD1D-DB2F248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2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AD101D0-1702-4091-BD84-77566532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0BD8E1E2-602B-4613-8148-CCAA3F8A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EE9C1E22-1E55-471F-AFCC-59075301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0E74574-3F79-43E0-886E-0F7B5FBE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6D0AEA75-5543-4200-8506-0B2ECFF4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7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3297404-2E9F-475C-B361-4DC34C7D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1E0DA65C-B23C-4D21-BECF-E728DDEC6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0DBA3308-CC5B-4665-A367-63EBBDCCB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FF3EBDA5-6D03-43A8-9138-B1D9126B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EA849ADE-300E-4A53-8040-52D9F925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B0B5C42-76A2-46F7-AD5D-A3B84D4B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9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F359BC2-8E8B-43E3-BD44-C574EF3F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7CF20A5E-5DA7-4C8E-BCDC-D8CEA280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C6FB0619-911A-4AA2-A1C9-02542414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4C9F549F-ADBE-4F2B-AC0B-F43F4A629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E6E76930-D84E-4FD7-B37E-9C74F5F41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96931258-53DE-4440-9CED-EFEF081A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18CA577D-DD80-4F0A-AC25-AB2D2720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EAF01FD8-AAA6-42C4-9068-C9E8A571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15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52E2EB0-35DB-48C2-B020-3F53BA17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DF0F6B4E-7D6A-409D-8B33-2CF9E3E2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0DC85328-B8C2-4E98-854B-96F22434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231D26CF-8345-42F0-87CC-5055E40B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28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662CEF4B-8E15-4C0B-8493-EE6A95E6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A66FD5AB-E722-4B87-B88A-9BC13E12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E34D603E-C4D3-477E-BDBF-31C46BD9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17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D6D3AFA-A00F-425A-ADB8-7D6DBF11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7624F594-DAE1-441A-B288-C6B584A7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735B1BB-D6FE-4E3F-912B-7CB8B4D06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03F3C6B0-93DC-4F63-847D-AF3CDC1F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7412A02-FB75-418E-B44D-90B60CF3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1C119AB-1486-4CEF-AD2D-10EFBF32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1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A46C5FD-EEB9-422A-8F1A-3898CE1E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D4F2F5F8-C4C6-4927-9267-A3C0D0016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386BA6EB-6191-463F-BDAC-05065C4F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B100A524-F2D8-4E20-9BB5-49A1395D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F5DAE52E-EC29-43CF-90E7-76A85472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D5633C84-0F09-4F63-9D11-CF4CD2E0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81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75AB147D-77B2-45DC-B91D-E9B95229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1F4191C3-8FDE-40E8-B1B1-993999DC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189C3422-42E0-48A0-AA23-A8416D88B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64F2-2B7B-48CE-A93F-F01CBE8AC1ED}" type="datetimeFigureOut">
              <a:rPr lang="zh-TW" altLang="en-US" smtClean="0"/>
              <a:t>2025/8/24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320D305E-D196-4B4D-BE7D-0EFBB082F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8E9AE7C5-2399-4CDA-B55E-02BDF2B18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50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DF598DAF-F4C5-48E6-A531-AF714874D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2443"/>
            <a:ext cx="9144000" cy="2387600"/>
          </a:xfrm>
        </p:spPr>
        <p:txBody>
          <a:bodyPr>
            <a:no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Denoising Diffusion Probabilistic Models</a:t>
            </a:r>
            <a:endParaRPr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E40368D7-E9F7-43C4-9CE7-4265C4191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211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新細明體"/>
              </a:rPr>
              <a:t>20201216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19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Diffusion for Interpolating Images</a:t>
            </a:r>
            <a:endParaRPr 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4153" t="24946" r="12064" b="12763"/>
          <a:stretch/>
        </p:blipFill>
        <p:spPr>
          <a:xfrm>
            <a:off x="2144486" y="1975099"/>
            <a:ext cx="7903029" cy="434139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4453" y="1605767"/>
            <a:ext cx="1031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82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7533F336-40A6-45C8-9A62-B4E78BC5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71500"/>
            <a:ext cx="5044440" cy="69342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6853621D-E6CA-4BAE-BF48-28225B1F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/>
                <a:cs typeface="Times New Roman"/>
              </a:rPr>
              <a:t>Diffusion </a:t>
            </a:r>
            <a:r>
              <a:rPr lang="en-US" dirty="0" err="1">
                <a:latin typeface="Times New Roman"/>
                <a:cs typeface="Times New Roman"/>
              </a:rPr>
              <a:t>Traning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/>
                <a:cs typeface="Times New Roman"/>
              </a:rPr>
              <a:t>Lsimple</a:t>
            </a:r>
          </a:p>
          <a:p>
            <a:r>
              <a:rPr lang="en-US" dirty="0">
                <a:latin typeface="Times New Roman"/>
                <a:cs typeface="Times New Roman"/>
              </a:rPr>
              <a:t>Latent space interpolation vs. Pixel space interpolation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Lantent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Diffusion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48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6D87B6E-5A2B-4CEE-BA45-C71DC24F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63" y="539449"/>
            <a:ext cx="6416797" cy="733091"/>
          </a:xfrm>
        </p:spPr>
        <p:txBody>
          <a:bodyPr/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Diffusion</a:t>
            </a:r>
            <a:endParaRPr lang="zh-TW" altLang="en-US" dirty="0"/>
          </a:p>
        </p:txBody>
      </p:sp>
      <p:pic>
        <p:nvPicPr>
          <p:cNvPr id="3" name="圖片 2" descr="一張含有 螢幕擷取畫面, 設計 的圖片&#10;&#10;AI 產生的內容可能不正確。">
            <a:extLst>
              <a:ext uri="{FF2B5EF4-FFF2-40B4-BE49-F238E27FC236}">
                <a16:creationId xmlns:a16="http://schemas.microsoft.com/office/drawing/2014/main" xmlns="" id="{774C77B9-850A-B8E8-EB9F-77EEDDD40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2505075"/>
            <a:ext cx="11534775" cy="18478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xmlns="" id="{F11364C5-60EA-75C3-EEC4-6ECE3E603B5F}"/>
              </a:ext>
            </a:extLst>
          </p:cNvPr>
          <p:cNvSpPr txBox="1"/>
          <p:nvPr/>
        </p:nvSpPr>
        <p:spPr>
          <a:xfrm>
            <a:off x="8357839" y="34977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/>
                <a:ea typeface="新細明體"/>
                <a:cs typeface="Arial"/>
              </a:rPr>
              <a:t>Gaussian noise</a:t>
            </a:r>
            <a:endParaRPr lang="en-US" altLang="zh-TW" dirty="0">
              <a:solidFill>
                <a:srgbClr val="FF000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78168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602B493-AA30-4C9B-A604-000032CB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83" y="550910"/>
            <a:ext cx="5257800" cy="7099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Diffusion </a:t>
            </a:r>
            <a:r>
              <a:rPr lang="en-US" b="1" err="1">
                <a:solidFill>
                  <a:srgbClr val="0F0F0F"/>
                </a:solidFill>
                <a:latin typeface="Roboto"/>
                <a:ea typeface="Roboto"/>
                <a:cs typeface="Roboto"/>
              </a:rPr>
              <a:t>Traning</a:t>
            </a:r>
            <a:endParaRPr lang="zh-TW" altLang="en-US" b="1" err="1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xmlns="" id="{7E81BC18-5492-211B-D8A3-98383F09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15" y="2012680"/>
            <a:ext cx="9402568" cy="3901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4083" y="1260849"/>
            <a:ext cx="3386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1D35"/>
                </a:solidFill>
                <a:latin typeface="Arial" panose="020B0604020202020204" pitchFamily="34" charset="0"/>
              </a:rPr>
              <a:t>Stochastic Differential </a:t>
            </a:r>
            <a:r>
              <a:rPr lang="en-US" altLang="zh-TW" dirty="0" smtClean="0">
                <a:solidFill>
                  <a:srgbClr val="001D35"/>
                </a:solidFill>
                <a:latin typeface="Arial" panose="020B0604020202020204" pitchFamily="34" charset="0"/>
              </a:rPr>
              <a:t>Equation</a:t>
            </a:r>
          </a:p>
          <a:p>
            <a:r>
              <a:rPr lang="en-US" altLang="zh-TW" dirty="0"/>
              <a:t>Probability density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1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C2878F9E-D0DF-D84C-8241-A986178C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Lsimple(</a:t>
            </a:r>
            <a:r>
              <a:rPr lang="en-US" dirty="0">
                <a:solidFill>
                  <a:srgbClr val="0F0F0F"/>
                </a:solidFill>
                <a:ea typeface="+mj-lt"/>
                <a:cs typeface="+mj-lt"/>
              </a:rPr>
              <a:t>Progressive </a:t>
            </a:r>
            <a:r>
              <a:rPr lang="en-US" dirty="0" err="1">
                <a:solidFill>
                  <a:srgbClr val="0F0F0F"/>
                </a:solidFill>
                <a:ea typeface="+mj-lt"/>
                <a:cs typeface="+mj-lt"/>
              </a:rPr>
              <a:t>generatio</a:t>
            </a:r>
            <a:r>
              <a:rPr lang="en-US" dirty="0">
                <a:solidFill>
                  <a:srgbClr val="0F0F0F"/>
                </a:solidFill>
                <a:ea typeface="+mj-lt"/>
                <a:cs typeface="+mj-lt"/>
              </a:rPr>
              <a:t>)</a:t>
            </a:r>
            <a:endParaRPr lang="zh-TW" altLang="en-US" b="1" dirty="0">
              <a:solidFill>
                <a:srgbClr val="0F0F0F"/>
              </a:solidFill>
              <a:ea typeface="+mj-lt"/>
              <a:cs typeface="+mj-lt"/>
            </a:endParaRPr>
          </a:p>
        </p:txBody>
      </p:sp>
      <p:pic>
        <p:nvPicPr>
          <p:cNvPr id="4" name="內容版面配置區 3" descr="一張含有 螢幕擷取畫面, 行, 太陽能電池, 視窗 的圖片&#10;&#10;AI 產生的內容可能不正確。">
            <a:extLst>
              <a:ext uri="{FF2B5EF4-FFF2-40B4-BE49-F238E27FC236}">
                <a16:creationId xmlns:a16="http://schemas.microsoft.com/office/drawing/2014/main" xmlns="" id="{CBD70F30-46B2-8AB0-6602-A5DF524D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678" y="2529798"/>
            <a:ext cx="10248667" cy="21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7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6E03A4FF-CABF-CA2A-CACE-DE947711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space interpolation vs. Pixel space interpolation</a:t>
            </a:r>
            <a:endParaRPr lang="zh-TW" altLang="en-US" b="1" dirty="0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內容版面配置區 3" descr="一張含有 人的臉孔, 文字, 人員, 螢幕擷取畫面 的圖片&#10;&#10;AI 產生的內容可能不正確。">
            <a:extLst>
              <a:ext uri="{FF2B5EF4-FFF2-40B4-BE49-F238E27FC236}">
                <a16:creationId xmlns:a16="http://schemas.microsoft.com/office/drawing/2014/main" xmlns="" id="{13B4FB22-FE03-73A5-4DD2-7B2408105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182" y="2363110"/>
            <a:ext cx="3390900" cy="2124075"/>
          </a:xfrm>
          <a:prstGeom prst="rect">
            <a:avLst/>
          </a:prstGeom>
        </p:spPr>
      </p:pic>
      <p:pic>
        <p:nvPicPr>
          <p:cNvPr id="5" name="圖片 4" descr="一張含有 螢幕擷取畫面, 藝術 的圖片&#10;&#10;AI 產生的內容可能不正確。">
            <a:extLst>
              <a:ext uri="{FF2B5EF4-FFF2-40B4-BE49-F238E27FC236}">
                <a16:creationId xmlns:a16="http://schemas.microsoft.com/office/drawing/2014/main" xmlns="" id="{D5E7349C-9E9C-16A3-D667-54BD37759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719" y="2533650"/>
            <a:ext cx="68770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3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Diffusion</a:t>
            </a:r>
            <a:endParaRPr lang="zh-TW" dirty="0"/>
          </a:p>
        </p:txBody>
      </p:sp>
      <p:pic>
        <p:nvPicPr>
          <p:cNvPr id="3" name="圖片 2" descr="一張含有 文字, 螢幕擷取畫面, 圖表, 字型 的圖片&#10;&#10;AI 產生的內容可能不正確。">
            <a:extLst>
              <a:ext uri="{FF2B5EF4-FFF2-40B4-BE49-F238E27FC236}">
                <a16:creationId xmlns:a16="http://schemas.microsoft.com/office/drawing/2014/main" xmlns="" id="{C363C685-F821-E348-9BB5-5D32AD8A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52" y="1344536"/>
            <a:ext cx="10244951" cy="47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4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b="1" dirty="0" smtClean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Why latent space?</a:t>
            </a:r>
            <a:endParaRPr 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38819" t="19723" r="24518" b="65779"/>
          <a:stretch/>
        </p:blipFill>
        <p:spPr>
          <a:xfrm>
            <a:off x="6363955" y="304678"/>
            <a:ext cx="4304582" cy="95753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74453" y="1708030"/>
            <a:ext cx="103171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Space</a:t>
            </a:r>
            <a:r>
              <a:rPr lang="en-US" altLang="zh-TW" dirty="0"/>
              <a:t>: latent space&lt;&lt; pixel </a:t>
            </a:r>
            <a:r>
              <a:rPr lang="en-US" altLang="zh-TW" dirty="0" smtClean="0"/>
              <a:t>space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 smtClean="0"/>
              <a:t>Style change</a:t>
            </a:r>
            <a:r>
              <a:rPr lang="en-US" altLang="zh-TW" dirty="0"/>
              <a:t>: enable domain </a:t>
            </a:r>
            <a:r>
              <a:rPr lang="en-US" altLang="zh-TW" dirty="0" smtClean="0"/>
              <a:t>adaptation</a:t>
            </a:r>
            <a:r>
              <a:rPr lang="en-US" altLang="zh-TW" dirty="0"/>
              <a:t>, style </a:t>
            </a:r>
            <a:r>
              <a:rPr lang="en-US" altLang="zh-TW" dirty="0" smtClean="0"/>
              <a:t>transfer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Enable out-of-distribution prompts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90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Diffusion for Interpolating Images</a:t>
            </a:r>
            <a:endParaRPr 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55619" t="25551" r="9172" b="18811"/>
          <a:stretch/>
        </p:blipFill>
        <p:spPr>
          <a:xfrm>
            <a:off x="3189515" y="1262210"/>
            <a:ext cx="5812971" cy="51670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36029" y="1262210"/>
            <a:ext cx="1132114" cy="31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82543" y="1262210"/>
            <a:ext cx="1132114" cy="31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7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2722</TotalTime>
  <Words>139</Words>
  <Application>Microsoft Office PowerPoint</Application>
  <PresentationFormat>寬螢幕</PresentationFormat>
  <Paragraphs>32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Roboto</vt:lpstr>
      <vt:lpstr>新細明體</vt:lpstr>
      <vt:lpstr>Arial</vt:lpstr>
      <vt:lpstr>Calibri</vt:lpstr>
      <vt:lpstr>Calibri Light</vt:lpstr>
      <vt:lpstr>Times New Roman</vt:lpstr>
      <vt:lpstr>Office 佈景主題</vt:lpstr>
      <vt:lpstr>Denoising Diffusion Probabilistic Models</vt:lpstr>
      <vt:lpstr>CONTENTS</vt:lpstr>
      <vt:lpstr>Diffusion</vt:lpstr>
      <vt:lpstr>Diffusion Traning</vt:lpstr>
      <vt:lpstr>Lsimple(Progressive generatio)</vt:lpstr>
      <vt:lpstr>Latent space interpolation vs. Pixel space interpolation</vt:lpstr>
      <vt:lpstr>Latent Diffusion</vt:lpstr>
      <vt:lpstr>Why latent space?</vt:lpstr>
      <vt:lpstr>Diffusion for Interpolating Images</vt:lpstr>
      <vt:lpstr>Diffusion for Interpolating Images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崇碩 陳</dc:creator>
  <cp:lastModifiedBy>User</cp:lastModifiedBy>
  <cp:revision>120</cp:revision>
  <dcterms:created xsi:type="dcterms:W3CDTF">2023-03-04T07:12:03Z</dcterms:created>
  <dcterms:modified xsi:type="dcterms:W3CDTF">2025-08-24T07:57:29Z</dcterms:modified>
</cp:coreProperties>
</file>