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7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崇碩 陳" initials="崇碩" lastIdx="1" clrIdx="0">
    <p:extLst>
      <p:ext uri="{19B8F6BF-5375-455C-9EA6-DF929625EA0E}">
        <p15:presenceInfo xmlns:p15="http://schemas.microsoft.com/office/powerpoint/2012/main" userId="aaa02cfc9db644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A638A-73BA-494F-BB13-73C27CF0FA88}" v="130" dt="2025-08-24T05:23:43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1" autoAdjust="0"/>
    <p:restoredTop sz="87327" autoAdjust="0"/>
  </p:normalViewPr>
  <p:slideViewPr>
    <p:cSldViewPr snapToGrid="0" showGuides="1">
      <p:cViewPr varScale="1">
        <p:scale>
          <a:sx n="59" d="100"/>
          <a:sy n="59" d="100"/>
        </p:scale>
        <p:origin x="77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DA4E6-A796-4A0A-8EA8-8E05E1787F05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CE21-A827-46F8-BEFD-C2329693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5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31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50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擴散模型是一種生成模型，其概念是透過逐步向數據添加隨機雜訊，直到數據完全變成雜訊，然後學習如何逆轉這個過程，從雜訊中逐步恢復原始數據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如圖在每個時間步長，都會向圖像中添加少量的高斯雜訊，使得圖像逐漸變得模糊和失真。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如圖所示，狗的圖像從清晰逐漸變得模糊，最終變成一團雜訊。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逆向去噪過程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這是擴散模型學習的關鍵部分。 模型會學習如何從帶有雜訊的圖像中去除雜訊，從而逐步恢復原始圖像。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透過學習這個逆向過程，模型能夠從隨機雜訊開始，逐步生成出新的、逼真的圖像。 </a:t>
            </a:r>
          </a:p>
          <a:p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99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Xt</a:t>
            </a:r>
            <a:r>
              <a:rPr lang="zh-TW" altLang="en-US" dirty="0"/>
              <a:t>是一張有雜訊的圖片，透過中間一個預測器，將圖片逐步去噪音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26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未來在預測新圖時 即可以用一個亂生成的雜訊 最終生成一個合理的圖 這邊是</a:t>
            </a:r>
            <a:r>
              <a:rPr lang="en-US" altLang="zh-TW" dirty="0" err="1"/>
              <a:t>cifar</a:t>
            </a:r>
            <a:r>
              <a:rPr lang="zh-TW" altLang="en-US" dirty="0"/>
              <a:t>的範例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95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Latent Space</a:t>
            </a:r>
            <a:r>
              <a:rPr lang="zh-TW" altLang="en-US" dirty="0"/>
              <a:t>  通常在生成過程中是更高效、更平滑且更穩定的選擇，特別是在像</a:t>
            </a:r>
            <a:r>
              <a:rPr lang="zh-TW" altLang="en-US" b="1" dirty="0"/>
              <a:t>擴散模型</a:t>
            </a:r>
            <a:r>
              <a:rPr lang="zh-TW" altLang="en-US" dirty="0"/>
              <a:t>這樣的情境下，能夠更好地捕捉數據的結構性特徵。</a:t>
            </a:r>
          </a:p>
          <a:p>
            <a:r>
              <a:rPr lang="en-US" altLang="zh-TW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Pixel space</a:t>
            </a:r>
            <a:r>
              <a:rPr lang="zh-TW" alt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 </a:t>
            </a:r>
            <a:r>
              <a:rPr lang="zh-TW" altLang="en-US" dirty="0"/>
              <a:t>雖然能夠保留更多的細節，在高維度數據的問題，計算成本高且容易出現不穩定和不自然的過渡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06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用三種資料進入</a:t>
            </a:r>
            <a:r>
              <a:rPr lang="en-US" altLang="zh-TW"/>
              <a:t>latent diffusion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60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DDIM</a:t>
            </a:r>
            <a:r>
              <a:rPr lang="zh-TW" altLang="en-US" dirty="0"/>
              <a:t>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denoising diffusion implicit models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1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01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64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DDB53-C1D0-4F65-A4BE-FDCE1B8E9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54E729-BC2A-4F7F-8F4B-8373B46B6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A123AF-A667-4572-AB54-DBC4AD74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680952-D95E-4C38-A26F-B893A6A5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4DFC22-CF8A-42FA-B051-57874EC6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6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231CC-55F0-4C45-98FF-6E283F9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F68CBD-6D1A-4843-BDC7-19874D55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8D22BC-3DCA-48D2-AB31-E480388E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7873BE-0D19-44DB-BDF7-F65B9609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2F59D-061E-4373-B631-C6CB62DF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EDF22F-572D-4E49-B9FE-461C70AE8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CC5A8A-0DE7-403D-92AC-B9CB79636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E26329-B68D-435D-9D35-A130E9D0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AF36C7-E76E-42D1-9E71-EFBDDBB0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7619F3-574F-4F73-B342-3EBD0FCA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7FDB8-6564-4A89-892F-121ECB6A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212427-EE34-43C7-A8FD-694D51AB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BDCD7-360C-4618-99D5-86A5A5E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3DC7E3-2CDA-47FC-82EC-B6724DED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CD9DA0-45A4-4361-AD1D-DB2F248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2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101D0-1702-4091-BD84-77566532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D8E1E2-602B-4613-8148-CCAA3F8A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9C1E22-1E55-471F-AFCC-59075301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E74574-3F79-43E0-886E-0F7B5FBE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0AEA75-5543-4200-8506-0B2ECFF4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97404-2E9F-475C-B361-4DC34C7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0DA65C-B23C-4D21-BECF-E728DDEC6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BA3308-CC5B-4665-A367-63EBBDCCB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3EBDA5-6D03-43A8-9138-B1D9126B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849ADE-300E-4A53-8040-52D9F925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0B5C42-76A2-46F7-AD5D-A3B84D4B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9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59BC2-8E8B-43E3-BD44-C574EF3F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F20A5E-5DA7-4C8E-BCDC-D8CEA280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FB0619-911A-4AA2-A1C9-02542414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9F549F-ADBE-4F2B-AC0B-F43F4A629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E76930-D84E-4FD7-B37E-9C74F5F41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931258-53DE-4440-9CED-EFEF081A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CA577D-DD80-4F0A-AC25-AB2D2720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F01FD8-AAA6-42C4-9068-C9E8A571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15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E2EB0-35DB-48C2-B020-3F53BA17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0F6B4E-7D6A-409D-8B33-2CF9E3E2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C85328-B8C2-4E98-854B-96F22434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D26CF-8345-42F0-87CC-5055E40B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28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2CEF4B-8E15-4C0B-8493-EE6A95E6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6FD5AB-E722-4B87-B88A-9BC13E12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4D603E-C4D3-477E-BDBF-31C46BD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7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D3AFA-A00F-425A-ADB8-7D6DBF11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24F594-DAE1-441A-B288-C6B584A7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35B1BB-D6FE-4E3F-912B-7CB8B4D0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F3C6B0-93DC-4F63-847D-AF3CDC1F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412A02-FB75-418E-B44D-90B60CF3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C119AB-1486-4CEF-AD2D-10EFBF32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1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6C5FD-EEB9-422A-8F1A-3898CE1E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F2F5F8-C4C6-4927-9267-A3C0D0016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6BA6EB-6191-463F-BDAC-05065C4F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00A524-F2D8-4E20-9BB5-49A1395D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DAE52E-EC29-43CF-90E7-76A85472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633C84-0F09-4F63-9D11-CF4CD2E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81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AB147D-77B2-45DC-B91D-E9B95229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4191C3-8FDE-40E8-B1B1-993999DC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9C3422-42E0-48A0-AA23-A8416D88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0D305E-D196-4B4D-BE7D-0EFBB082F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9AE7C5-2399-4CDA-B55E-02BDF2B1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5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8DAF-F4C5-48E6-A531-AF714874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Interpolating between Images with Diffusion Models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0368D7-E9F7-43C4-9CE7-4265C4191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20201216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19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Textual inversion</a:t>
            </a:r>
            <a:endParaRPr 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3316" y="1262210"/>
            <a:ext cx="10317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interpolated text embeddings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Initial Encoding: The text prompt is encoded as usual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Fine-Tuning: The prompt embedding is fine-tuned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Condition: The fine-tuning process minimizes the LDM error at random noise levels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Conditioning Input: The resulting  is used as a conditioning input for the LDM's denoising U-Net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56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Textual inversion</a:t>
            </a:r>
            <a:endParaRPr lang="zh-TW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C3CF631-F445-4A40-8ED2-7CC4DD9C5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80651"/>
              </p:ext>
            </p:extLst>
          </p:nvPr>
        </p:nvGraphicFramePr>
        <p:xfrm>
          <a:off x="874247" y="1488168"/>
          <a:ext cx="10008078" cy="4351338"/>
        </p:xfrm>
        <a:graphic>
          <a:graphicData uri="http://schemas.openxmlformats.org/drawingml/2006/table">
            <a:tbl>
              <a:tblPr/>
              <a:tblGrid>
                <a:gridCol w="3336026">
                  <a:extLst>
                    <a:ext uri="{9D8B030D-6E8A-4147-A177-3AD203B41FA5}">
                      <a16:colId xmlns:a16="http://schemas.microsoft.com/office/drawing/2014/main" val="4273250404"/>
                    </a:ext>
                  </a:extLst>
                </a:gridCol>
                <a:gridCol w="3336026">
                  <a:extLst>
                    <a:ext uri="{9D8B030D-6E8A-4147-A177-3AD203B41FA5}">
                      <a16:colId xmlns:a16="http://schemas.microsoft.com/office/drawing/2014/main" val="1121274125"/>
                    </a:ext>
                  </a:extLst>
                </a:gridCol>
                <a:gridCol w="3336026">
                  <a:extLst>
                    <a:ext uri="{9D8B030D-6E8A-4147-A177-3AD203B41FA5}">
                      <a16:colId xmlns:a16="http://schemas.microsoft.com/office/drawing/2014/main" val="478876390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7027" marR="87027" marT="43513" marB="43513"/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7027" marR="87027" marT="43513" marB="43513"/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7027" marR="87027" marT="43513" marB="43513"/>
                </a:tc>
                <a:extLst>
                  <a:ext uri="{0D108BD9-81ED-4DB2-BD59-A6C34878D82A}">
                    <a16:rowId xmlns:a16="http://schemas.microsoft.com/office/drawing/2014/main" val="1980161582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Item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Detail Description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Source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605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Prompt Types</a:t>
                      </a:r>
                      <a:endParaRPr lang="en-US" sz="1700">
                        <a:effectLst/>
                      </a:endParaRP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Both </a:t>
                      </a:r>
                      <a:r>
                        <a:rPr lang="en-US" sz="1700" b="1">
                          <a:effectLst/>
                        </a:rPr>
                        <a:t>positive and negative text prompts</a:t>
                      </a:r>
                      <a:r>
                        <a:rPr lang="en-US" sz="1700">
                          <a:effectLst/>
                        </a:rPr>
                        <a:t> are used and optimized during the process.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>
                        <a:effectLst/>
                      </a:endParaRP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43690"/>
                  </a:ext>
                </a:extLst>
              </a:tr>
              <a:tr h="1392428"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Scope of Optimization</a:t>
                      </a:r>
                      <a:endParaRPr lang="en-US" sz="1700">
                        <a:effectLst/>
                      </a:endParaRP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Since the task (e.g., image interpolation) does not require a custom token, the decision is made to </a:t>
                      </a:r>
                      <a:r>
                        <a:rPr lang="en-US" sz="1700" b="1">
                          <a:effectLst/>
                        </a:rPr>
                        <a:t>optimize the entire text embedding</a:t>
                      </a:r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>
                        <a:effectLst/>
                      </a:endParaRP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65472"/>
                  </a:ext>
                </a:extLst>
              </a:tr>
              <a:tr h="1392428"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Handling Complexity</a:t>
                      </a:r>
                      <a:endParaRPr lang="en-US" sz="1700">
                        <a:effectLst/>
                      </a:endParaRP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The </a:t>
                      </a:r>
                      <a:r>
                        <a:rPr lang="en-US" sz="1700" b="1">
                          <a:effectLst/>
                        </a:rPr>
                        <a:t>number of iterations can be increased</a:t>
                      </a:r>
                      <a:r>
                        <a:rPr lang="en-US" sz="1700">
                          <a:effectLst/>
                        </a:rPr>
                        <a:t> for images with complicated layouts or styles, as these are harder to represent with a text prompt.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>
                        <a:effectLst/>
                      </a:endParaRP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6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40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Diffusion for Interpolating Images</a:t>
            </a:r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4153" t="24946" r="12064" b="12763"/>
          <a:stretch/>
        </p:blipFill>
        <p:spPr>
          <a:xfrm>
            <a:off x="2144486" y="1975099"/>
            <a:ext cx="7903029" cy="43413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4453" y="1605767"/>
            <a:ext cx="103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3F336-40A6-45C8-9A62-B4E78BC5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71500"/>
            <a:ext cx="5044440" cy="69342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412875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/>
              <a:t>Introduction</a:t>
            </a:r>
          </a:p>
          <a:p>
            <a:r>
              <a:rPr lang="en-US" altLang="zh-TW" sz="3600" dirty="0"/>
              <a:t>Literature Review</a:t>
            </a:r>
          </a:p>
          <a:p>
            <a:r>
              <a:rPr lang="en-US" altLang="zh-TW" sz="3600" dirty="0"/>
              <a:t>Methodology</a:t>
            </a:r>
          </a:p>
          <a:p>
            <a:r>
              <a:rPr lang="en-US" altLang="zh-TW" sz="3600" dirty="0"/>
              <a:t>Results</a:t>
            </a:r>
          </a:p>
          <a:p>
            <a:r>
              <a:rPr lang="en-US" altLang="zh-TW" sz="3600" dirty="0"/>
              <a:t>Discussion</a:t>
            </a:r>
          </a:p>
          <a:p>
            <a:r>
              <a:rPr lang="en-US" altLang="zh-TW" sz="3600" dirty="0"/>
              <a:t>Conclusion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948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87B6E-5A2B-4CEE-BA45-C71DC24F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63" y="539449"/>
            <a:ext cx="6416797" cy="733091"/>
          </a:xfrm>
        </p:spPr>
        <p:txBody>
          <a:bodyPr/>
          <a:lstStyle/>
          <a:p>
            <a:r>
              <a:rPr lang="en-US" altLang="zh-TW" dirty="0"/>
              <a:t>Introduction :</a:t>
            </a:r>
            <a:r>
              <a:rPr lang="zh-TW" altLang="en-US" dirty="0"/>
              <a:t> </a:t>
            </a:r>
            <a:r>
              <a:rPr lang="en-US" altLang="zh-TW" dirty="0"/>
              <a:t>Diffusion</a:t>
            </a:r>
            <a:endParaRPr lang="zh-TW" altLang="en-US" dirty="0"/>
          </a:p>
        </p:txBody>
      </p:sp>
      <p:pic>
        <p:nvPicPr>
          <p:cNvPr id="3" name="圖片 2" descr="一張含有 螢幕擷取畫面, 設計 的圖片&#10;&#10;AI 產生的內容可能不正確。">
            <a:extLst>
              <a:ext uri="{FF2B5EF4-FFF2-40B4-BE49-F238E27FC236}">
                <a16:creationId xmlns:a16="http://schemas.microsoft.com/office/drawing/2014/main" id="{774C77B9-850A-B8E8-EB9F-77EEDDD4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3" y="2505075"/>
            <a:ext cx="11534775" cy="18478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11364C5-60EA-75C3-EEC4-6ECE3E603B5F}"/>
              </a:ext>
            </a:extLst>
          </p:cNvPr>
          <p:cNvSpPr txBox="1"/>
          <p:nvPr/>
        </p:nvSpPr>
        <p:spPr>
          <a:xfrm>
            <a:off x="8357839" y="34977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/>
                <a:ea typeface="新細明體"/>
                <a:cs typeface="Arial"/>
              </a:rPr>
              <a:t>Gaussian noise</a:t>
            </a:r>
            <a:endParaRPr lang="en-US" altLang="zh-TW" dirty="0">
              <a:solidFill>
                <a:srgbClr val="FF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8168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2B493-AA30-4C9B-A604-000032CB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83" y="550910"/>
            <a:ext cx="5257800" cy="7099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Diffusion Training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81BC18-5492-211B-D8A3-98383F09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15" y="2012680"/>
            <a:ext cx="9402568" cy="3901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4083" y="1260849"/>
            <a:ext cx="3386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1D35"/>
                </a:solidFill>
                <a:latin typeface="Arial" panose="020B0604020202020204" pitchFamily="34" charset="0"/>
              </a:rPr>
              <a:t>Stochastic Differential Equation</a:t>
            </a:r>
          </a:p>
          <a:p>
            <a:r>
              <a:rPr lang="en-US" altLang="zh-TW" dirty="0"/>
              <a:t>Probability density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1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78F9E-D0DF-D84C-8241-A986178C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F0F0F"/>
                </a:solidFill>
                <a:ea typeface="+mj-lt"/>
                <a:cs typeface="+mj-lt"/>
              </a:rPr>
              <a:t>Progressive generation</a:t>
            </a:r>
            <a:endParaRPr lang="zh-TW" altLang="en-US" b="1" dirty="0">
              <a:solidFill>
                <a:srgbClr val="0F0F0F"/>
              </a:solidFill>
              <a:ea typeface="+mj-lt"/>
              <a:cs typeface="+mj-lt"/>
            </a:endParaRPr>
          </a:p>
        </p:txBody>
      </p:sp>
      <p:pic>
        <p:nvPicPr>
          <p:cNvPr id="4" name="內容版面配置區 3" descr="一張含有 螢幕擷取畫面, 行, 太陽能電池, 視窗 的圖片&#10;&#10;AI 產生的內容可能不正確。">
            <a:extLst>
              <a:ext uri="{FF2B5EF4-FFF2-40B4-BE49-F238E27FC236}">
                <a16:creationId xmlns:a16="http://schemas.microsoft.com/office/drawing/2014/main" id="{CBD70F30-46B2-8AB0-6602-A5DF524D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3678" y="2529798"/>
            <a:ext cx="10248667" cy="21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7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3A4FF-CABF-CA2A-CACE-DE947711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Literature Review:</a:t>
            </a:r>
            <a:r>
              <a:rPr lang="zh-TW" altLang="en-US" dirty="0"/>
              <a:t> </a:t>
            </a:r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space interpolation vs. Pixel space interpolation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內容版面配置區 3" descr="一張含有 人的臉孔, 文字, 人員, 螢幕擷取畫面 的圖片&#10;&#10;AI 產生的內容可能不正確。">
            <a:extLst>
              <a:ext uri="{FF2B5EF4-FFF2-40B4-BE49-F238E27FC236}">
                <a16:creationId xmlns:a16="http://schemas.microsoft.com/office/drawing/2014/main" id="{13B4FB22-FE03-73A5-4DD2-7B2408105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182" y="1579338"/>
            <a:ext cx="3390900" cy="2124075"/>
          </a:xfrm>
          <a:prstGeom prst="rect">
            <a:avLst/>
          </a:prstGeom>
        </p:spPr>
      </p:pic>
      <p:pic>
        <p:nvPicPr>
          <p:cNvPr id="5" name="圖片 4" descr="一張含有 螢幕擷取畫面, 藝術 的圖片&#10;&#10;AI 產生的內容可能不正確。">
            <a:extLst>
              <a:ext uri="{FF2B5EF4-FFF2-40B4-BE49-F238E27FC236}">
                <a16:creationId xmlns:a16="http://schemas.microsoft.com/office/drawing/2014/main" id="{D5E7349C-9E9C-16A3-D667-54BD37759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719" y="1749878"/>
            <a:ext cx="6877050" cy="17907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24824" y="3852516"/>
            <a:ext cx="10317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Latent space: </a:t>
            </a:r>
            <a:r>
              <a:rPr lang="zh-TW" altLang="en-US" dirty="0"/>
              <a:t> </a:t>
            </a:r>
            <a:r>
              <a:rPr lang="en-US" altLang="zh-TW" dirty="0"/>
              <a:t>data compression, high efficiency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Pixel space: high dimension, not smooth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Why latent space?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Space: latent space&lt;&lt; pixel space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Style change: enable domain adaptation, style transfer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Enable out-of-distribution prompts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23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Diffusion</a:t>
            </a:r>
            <a:endParaRPr lang="zh-TW" dirty="0"/>
          </a:p>
        </p:txBody>
      </p:sp>
      <p:pic>
        <p:nvPicPr>
          <p:cNvPr id="3" name="圖片 2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id="{C363C685-F821-E348-9BB5-5D32AD8A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2" y="1344536"/>
            <a:ext cx="10244951" cy="47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Diffusion for Interpolating Images</a:t>
            </a:r>
            <a:endParaRPr 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55619" t="25551" r="9172" b="18811"/>
          <a:stretch/>
        </p:blipFill>
        <p:spPr>
          <a:xfrm>
            <a:off x="3189515" y="1262210"/>
            <a:ext cx="5812971" cy="51670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36029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82543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7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Noise schedule</a:t>
            </a:r>
            <a:endParaRPr 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3316" y="1262210"/>
            <a:ext cx="10317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DDIM sampling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200 time</a:t>
            </a:r>
            <a:r>
              <a:rPr lang="zh-TW" altLang="en-US" dirty="0"/>
              <a:t> </a:t>
            </a:r>
            <a:r>
              <a:rPr lang="en-US" altLang="zh-TW" dirty="0"/>
              <a:t>steps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&lt;25% schedule:</a:t>
            </a:r>
            <a:r>
              <a:rPr lang="zh-TW" altLang="en-US" dirty="0"/>
              <a:t> </a:t>
            </a:r>
            <a:r>
              <a:rPr lang="en-US" altLang="zh-TW" dirty="0"/>
              <a:t>resemble an alpha composite of their</a:t>
            </a:r>
            <a:r>
              <a:rPr lang="zh-TW" altLang="en-US" dirty="0"/>
              <a:t> </a:t>
            </a:r>
            <a:r>
              <a:rPr lang="en-US" altLang="zh-TW" dirty="0"/>
              <a:t>parent images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&gt;65%</a:t>
            </a:r>
            <a:r>
              <a:rPr lang="zh-TW" altLang="en-US" dirty="0"/>
              <a:t> </a:t>
            </a:r>
            <a:r>
              <a:rPr lang="en-US" altLang="zh-TW" dirty="0"/>
              <a:t>schedule: deviate significantly from their parent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Choose 25%~65% schedule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51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546</Words>
  <Application>Microsoft Office PowerPoint</Application>
  <PresentationFormat>寬螢幕</PresentationFormat>
  <Paragraphs>81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Roboto</vt:lpstr>
      <vt:lpstr>新細明體</vt:lpstr>
      <vt:lpstr>Arial</vt:lpstr>
      <vt:lpstr>Calibri</vt:lpstr>
      <vt:lpstr>Calibri Light</vt:lpstr>
      <vt:lpstr>Times New Roman</vt:lpstr>
      <vt:lpstr>Office 佈景主題</vt:lpstr>
      <vt:lpstr>Interpolating between Images with Diffusion Models</vt:lpstr>
      <vt:lpstr>CONTENTS</vt:lpstr>
      <vt:lpstr>Introduction : Diffusion</vt:lpstr>
      <vt:lpstr>Diffusion Training</vt:lpstr>
      <vt:lpstr>Progressive generation</vt:lpstr>
      <vt:lpstr>Literature Review: Latent space interpolation vs. Pixel space interpolation</vt:lpstr>
      <vt:lpstr>Latent Diffusion</vt:lpstr>
      <vt:lpstr>Diffusion for Interpolating Images</vt:lpstr>
      <vt:lpstr>Noise schedule</vt:lpstr>
      <vt:lpstr>Textual inversion</vt:lpstr>
      <vt:lpstr>Textual inversion</vt:lpstr>
      <vt:lpstr>Diffusion for Interpolating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崇碩 陳</dc:creator>
  <cp:lastModifiedBy>User</cp:lastModifiedBy>
  <cp:revision>134</cp:revision>
  <dcterms:created xsi:type="dcterms:W3CDTF">2023-03-04T07:12:03Z</dcterms:created>
  <dcterms:modified xsi:type="dcterms:W3CDTF">2025-09-24T12:48:51Z</dcterms:modified>
</cp:coreProperties>
</file>