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92" r:id="rId5"/>
    <p:sldId id="289" r:id="rId6"/>
    <p:sldId id="288" r:id="rId7"/>
    <p:sldId id="259" r:id="rId8"/>
    <p:sldId id="277" r:id="rId9"/>
    <p:sldId id="260" r:id="rId10"/>
    <p:sldId id="261" r:id="rId11"/>
    <p:sldId id="262" r:id="rId12"/>
    <p:sldId id="263" r:id="rId13"/>
    <p:sldId id="278" r:id="rId14"/>
    <p:sldId id="279" r:id="rId15"/>
    <p:sldId id="280" r:id="rId16"/>
    <p:sldId id="264" r:id="rId17"/>
    <p:sldId id="281" r:id="rId18"/>
    <p:sldId id="290" r:id="rId19"/>
    <p:sldId id="291" r:id="rId20"/>
    <p:sldId id="265" r:id="rId21"/>
    <p:sldId id="266" r:id="rId22"/>
    <p:sldId id="282" r:id="rId23"/>
    <p:sldId id="283" r:id="rId24"/>
    <p:sldId id="284" r:id="rId25"/>
    <p:sldId id="275" r:id="rId26"/>
    <p:sldId id="276" r:id="rId27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31EBC-3AE6-4B16-A83F-3BC455714DF2}" type="datetimeFigureOut">
              <a:rPr lang="zh-TW" altLang="en-US" smtClean="0"/>
              <a:t>2024/6/8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071D-B827-48EC-8A82-D9DC72D0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2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AQ</a:t>
            </a:r>
            <a:r>
              <a:rPr lang="zh-TW" altLang="en-US" dirty="0"/>
              <a:t>是查表產出的數值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0071D-B827-48EC-8A82-D9DC72D04B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9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按一下以編輯母片標題樣式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62626"/>
                </a:solidFill>
                <a:latin typeface="Gill Sans MT"/>
              </a:rPr>
              <a:t>按一下以編輯母片文字樣式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第二層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第三層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第四層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第五層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8F7EFD-1C50-4162-ABC4-C822B9D8D263}" type="datetime">
              <a:rPr lang="en-US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6/8/2024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90A003BF-0FE8-48F6-A62B-44F2EC5B93F0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susir/CancerMap-in-Py/blob/master/cancer-death.ipynb" TargetMode="External"/><Relationship Id="rId3" Type="http://schemas.openxmlformats.org/officeDocument/2006/relationships/hyperlink" Target="https://www.youtube.com/watch?v=Tftr5XVsV5U" TargetMode="External"/><Relationship Id="rId7" Type="http://schemas.openxmlformats.org/officeDocument/2006/relationships/hyperlink" Target="https://data.gov.tw/dataset/40448" TargetMode="External"/><Relationship Id="rId2" Type="http://schemas.openxmlformats.org/officeDocument/2006/relationships/hyperlink" Target="https://www.gaia.net/tc/news_detail/2/134/what-is-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fishstats.com/correlation/pearson-correlation-coefficient/" TargetMode="External"/><Relationship Id="rId5" Type="http://schemas.openxmlformats.org/officeDocument/2006/relationships/hyperlink" Target="https://www.yongxi-stat.com/pearson-correlation-analysis-r/" TargetMode="External"/><Relationship Id="rId4" Type="http://schemas.openxmlformats.org/officeDocument/2006/relationships/hyperlink" Target="https://kiwi-half.medium.com/kafka-kafka-&#23433;&#35037;&#33287;&#29872;&#22659;&#24314;&#32622;-windows-10-1ef6794d1435" TargetMode="External"/><Relationship Id="rId9" Type="http://schemas.openxmlformats.org/officeDocument/2006/relationships/hyperlink" Target="https://data.gov.tw/dataset/81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"/>
          <p:cNvSpPr txBox="1"/>
          <p:nvPr/>
        </p:nvSpPr>
        <p:spPr>
          <a:xfrm>
            <a:off x="1523880" y="1600200"/>
            <a:ext cx="9143640" cy="23871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空氣品質與癌症</a:t>
            </a:r>
            <a:br>
              <a:rPr dirty="0"/>
            </a:b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之間的關聯</a:t>
            </a:r>
            <a:endParaRPr lang="en-US" sz="4900" b="0" strike="noStrike" spc="-1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1" name="副標題 2"/>
          <p:cNvSpPr txBox="1"/>
          <p:nvPr/>
        </p:nvSpPr>
        <p:spPr>
          <a:xfrm>
            <a:off x="1523880" y="42901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導師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歐陽雯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學生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陳楷勳、陳楷學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內容版面配置區 2_1"/>
          <p:cNvSpPr txBox="1"/>
          <p:nvPr/>
        </p:nvSpPr>
        <p:spPr>
          <a:xfrm>
            <a:off x="1069920" y="1251469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全名為長短期記憶，會使用記憶來更新訊息，並控制訊息流動，使模型能夠更優化捕捉長期依賴關係。</a:t>
            </a:r>
            <a:endParaRPr lang="en-US" altLang="zh-TW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endParaRPr lang="en-US" altLang="zh-TW" sz="2000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準確性的變化趨勢：訓練初期，模型的準確性提升速度較快，尤其是在前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之內，模型的準確性急劇提升。隨著訓練輪數的增加，模型的準確性提升速度逐漸變慢，並最終趨於平緩。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訓練集和驗證集的準確性對比：訓練集的準確性始終低於驗證集的準確性，這種現象在前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尤其明顯。這可能表示模型在訓練初期容易過擬合訓練數據，從而在驗證集上表現更好。隨著訓練輪數的增加，兩條曲線逐漸趨於一致，這意味著模型逐漸達到了穩定狀態。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模型的收斂性：模型的準確性曲線逐漸趨於平緩，這表示模型在經過一定數量的訓練後，學習到了數據中的模式，並且逐漸達到了其最大準確性。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投影片編號版面配置區 3_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8DB26CF-55A9-415B-AA54-51FBE59C980F}" type="slidenum">
              <a:rPr lang="en-US" sz="1400" b="0" strike="noStrike" spc="-1">
                <a:solidFill>
                  <a:srgbClr val="FFFFFF"/>
                </a:solidFill>
                <a:latin typeface="Arial Black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7" name="標題 1_2"/>
          <p:cNvSpPr txBox="1"/>
          <p:nvPr/>
        </p:nvSpPr>
        <p:spPr>
          <a:xfrm>
            <a:off x="2231280" y="12096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LSTM </a:t>
            </a: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介紹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系統流程與動作流程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9" name="文字方塊 5"/>
          <p:cNvSpPr/>
          <p:nvPr/>
        </p:nvSpPr>
        <p:spPr>
          <a:xfrm>
            <a:off x="0" y="1596600"/>
            <a:ext cx="18997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收集資料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流程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0" name="流程圖: 結束點 1"/>
          <p:cNvSpPr/>
          <p:nvPr/>
        </p:nvSpPr>
        <p:spPr>
          <a:xfrm>
            <a:off x="386280" y="2127960"/>
            <a:ext cx="2032560" cy="723600"/>
          </a:xfrm>
          <a:prstGeom prst="flowChartTerminator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流程圖: 資料 3"/>
          <p:cNvSpPr/>
          <p:nvPr/>
        </p:nvSpPr>
        <p:spPr>
          <a:xfrm>
            <a:off x="2968920" y="2157480"/>
            <a:ext cx="191412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AutoShape 50"/>
          <p:cNvSpPr/>
          <p:nvPr/>
        </p:nvSpPr>
        <p:spPr>
          <a:xfrm>
            <a:off x="5218920" y="2157480"/>
            <a:ext cx="200088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流程圖: 磁碟 8"/>
          <p:cNvSpPr/>
          <p:nvPr/>
        </p:nvSpPr>
        <p:spPr>
          <a:xfrm>
            <a:off x="7807680" y="216000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Rectangle 68"/>
          <p:cNvSpPr/>
          <p:nvPr/>
        </p:nvSpPr>
        <p:spPr>
          <a:xfrm>
            <a:off x="6003720" y="655560"/>
            <a:ext cx="1839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205" name="直線單箭頭接點 53"/>
          <p:cNvSpPr/>
          <p:nvPr/>
        </p:nvSpPr>
        <p:spPr>
          <a:xfrm>
            <a:off x="2419200" y="248976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直線單箭頭接點 54"/>
          <p:cNvSpPr/>
          <p:nvPr/>
        </p:nvSpPr>
        <p:spPr>
          <a:xfrm>
            <a:off x="4696560" y="250452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直線單箭頭接點 55"/>
          <p:cNvSpPr/>
          <p:nvPr/>
        </p:nvSpPr>
        <p:spPr>
          <a:xfrm>
            <a:off x="7020720" y="255024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8" name="投影片縮放 73"/>
          <p:cNvPicPr/>
          <p:nvPr/>
        </p:nvPicPr>
        <p:blipFill>
          <a:blip r:embed="rId2"/>
          <a:stretch/>
        </p:blipFill>
        <p:spPr>
          <a:xfrm>
            <a:off x="3340080" y="2276280"/>
            <a:ext cx="1170360" cy="455760"/>
          </a:xfrm>
          <a:prstGeom prst="rect">
            <a:avLst/>
          </a:prstGeom>
          <a:ln w="0">
            <a:noFill/>
          </a:ln>
        </p:spPr>
      </p:pic>
      <p:pic>
        <p:nvPicPr>
          <p:cNvPr id="209" name="投影片縮放 2"/>
          <p:cNvPicPr/>
          <p:nvPr/>
        </p:nvPicPr>
        <p:blipFill>
          <a:blip r:embed="rId3"/>
          <a:stretch/>
        </p:blipFill>
        <p:spPr>
          <a:xfrm>
            <a:off x="5600520" y="2236320"/>
            <a:ext cx="1252080" cy="529560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pic>
        <p:nvPicPr>
          <p:cNvPr id="210" name="投影片縮放 12"/>
          <p:cNvPicPr/>
          <p:nvPr/>
        </p:nvPicPr>
        <p:blipFill rotWithShape="1">
          <a:blip r:embed="rId4"/>
          <a:srcRect t="22785"/>
          <a:stretch/>
        </p:blipFill>
        <p:spPr>
          <a:xfrm>
            <a:off x="8128753" y="2465108"/>
            <a:ext cx="1057680" cy="234892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sp>
        <p:nvSpPr>
          <p:cNvPr id="211" name="文字方塊 210"/>
          <p:cNvSpPr txBox="1"/>
          <p:nvPr/>
        </p:nvSpPr>
        <p:spPr>
          <a:xfrm>
            <a:off x="386280" y="2306160"/>
            <a:ext cx="20325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sz="1800" b="0" strike="noStrike" spc="-1" dirty="0">
                <a:latin typeface="Arial"/>
              </a:rPr>
              <a:t>用政府</a:t>
            </a:r>
            <a:r>
              <a:rPr lang="en-US" sz="1800" b="0" strike="noStrike" spc="-1" dirty="0">
                <a:latin typeface="Arial"/>
              </a:rPr>
              <a:t>API</a:t>
            </a:r>
            <a:r>
              <a:rPr lang="zh-TW" sz="1800" b="0" strike="noStrike" spc="-1" dirty="0">
                <a:latin typeface="Arial"/>
              </a:rPr>
              <a:t>抓資料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2" name="文字方塊 5_1"/>
          <p:cNvSpPr/>
          <p:nvPr/>
        </p:nvSpPr>
        <p:spPr>
          <a:xfrm>
            <a:off x="52920" y="3420000"/>
            <a:ext cx="1747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預測系統流程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流程圖: 磁碟 8">
            <a:extLst>
              <a:ext uri="{FF2B5EF4-FFF2-40B4-BE49-F238E27FC236}">
                <a16:creationId xmlns:a16="http://schemas.microsoft.com/office/drawing/2014/main" id="{354C4D23-1D50-4FFE-B362-7E30E1E2C946}"/>
              </a:ext>
            </a:extLst>
          </p:cNvPr>
          <p:cNvSpPr/>
          <p:nvPr/>
        </p:nvSpPr>
        <p:spPr>
          <a:xfrm>
            <a:off x="274201" y="398178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105AE5-8D01-4236-9290-E00944BBFD59}"/>
              </a:ext>
            </a:extLst>
          </p:cNvPr>
          <p:cNvSpPr txBox="1"/>
          <p:nvPr/>
        </p:nvSpPr>
        <p:spPr>
          <a:xfrm>
            <a:off x="429156" y="41841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altLang="zh-TW" sz="1800" b="0" strike="noStrike" spc="-1" dirty="0">
                <a:latin typeface="Arial"/>
              </a:rPr>
              <a:t>MongoDB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直線單箭頭接點 53">
            <a:extLst>
              <a:ext uri="{FF2B5EF4-FFF2-40B4-BE49-F238E27FC236}">
                <a16:creationId xmlns:a16="http://schemas.microsoft.com/office/drawing/2014/main" id="{FB74F2BE-05ED-4248-97DD-4B52CA9DED73}"/>
              </a:ext>
            </a:extLst>
          </p:cNvPr>
          <p:cNvSpPr/>
          <p:nvPr/>
        </p:nvSpPr>
        <p:spPr>
          <a:xfrm>
            <a:off x="1899720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71A543-42D3-429D-9938-2CBD16589053}"/>
              </a:ext>
            </a:extLst>
          </p:cNvPr>
          <p:cNvSpPr/>
          <p:nvPr/>
        </p:nvSpPr>
        <p:spPr>
          <a:xfrm>
            <a:off x="2832000" y="3981780"/>
            <a:ext cx="1552320" cy="75889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BADA8B-4896-499A-8F6D-3B89F3275661}"/>
              </a:ext>
            </a:extLst>
          </p:cNvPr>
          <p:cNvSpPr txBox="1"/>
          <p:nvPr/>
        </p:nvSpPr>
        <p:spPr>
          <a:xfrm>
            <a:off x="2997840" y="4082788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資料清理及統計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直線單箭頭接點 53">
            <a:extLst>
              <a:ext uri="{FF2B5EF4-FFF2-40B4-BE49-F238E27FC236}">
                <a16:creationId xmlns:a16="http://schemas.microsoft.com/office/drawing/2014/main" id="{67914996-9B77-41E5-BF20-50DC7A7FC152}"/>
              </a:ext>
            </a:extLst>
          </p:cNvPr>
          <p:cNvSpPr/>
          <p:nvPr/>
        </p:nvSpPr>
        <p:spPr>
          <a:xfrm>
            <a:off x="4548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4F6BC5-C327-4B6F-B79D-BF87C94ABC92}"/>
              </a:ext>
            </a:extLst>
          </p:cNvPr>
          <p:cNvSpPr/>
          <p:nvPr/>
        </p:nvSpPr>
        <p:spPr>
          <a:xfrm>
            <a:off x="5411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33566F-FF6B-4133-99A4-FE499C7886D2}"/>
              </a:ext>
            </a:extLst>
          </p:cNvPr>
          <p:cNvSpPr txBox="1"/>
          <p:nvPr/>
        </p:nvSpPr>
        <p:spPr>
          <a:xfrm>
            <a:off x="560052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分</a:t>
            </a:r>
            <a:r>
              <a:rPr lang="en-US" altLang="zh-TW" spc="-1" dirty="0">
                <a:latin typeface="Arial"/>
              </a:rPr>
              <a:t>train/test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直線單箭頭接點 53">
            <a:extLst>
              <a:ext uri="{FF2B5EF4-FFF2-40B4-BE49-F238E27FC236}">
                <a16:creationId xmlns:a16="http://schemas.microsoft.com/office/drawing/2014/main" id="{0DA55EC6-425A-499A-8E75-ACE7F19B7EF3}"/>
              </a:ext>
            </a:extLst>
          </p:cNvPr>
          <p:cNvSpPr/>
          <p:nvPr/>
        </p:nvSpPr>
        <p:spPr>
          <a:xfrm>
            <a:off x="712829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2C9AA7-F8AE-4A43-B209-E2901691BC45}"/>
              </a:ext>
            </a:extLst>
          </p:cNvPr>
          <p:cNvSpPr/>
          <p:nvPr/>
        </p:nvSpPr>
        <p:spPr>
          <a:xfrm>
            <a:off x="799104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C293CE9-25B9-4C2B-824D-A0305D4C851A}"/>
              </a:ext>
            </a:extLst>
          </p:cNvPr>
          <p:cNvSpPr txBox="1"/>
          <p:nvPr/>
        </p:nvSpPr>
        <p:spPr>
          <a:xfrm>
            <a:off x="817500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訓練模型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" name="直線單箭頭接點 53">
            <a:extLst>
              <a:ext uri="{FF2B5EF4-FFF2-40B4-BE49-F238E27FC236}">
                <a16:creationId xmlns:a16="http://schemas.microsoft.com/office/drawing/2014/main" id="{3CA6421C-0899-4514-BE1D-996EF33954AB}"/>
              </a:ext>
            </a:extLst>
          </p:cNvPr>
          <p:cNvSpPr/>
          <p:nvPr/>
        </p:nvSpPr>
        <p:spPr>
          <a:xfrm>
            <a:off x="9702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2792E5-3546-4FC6-8D81-C8B9FB51BF11}"/>
              </a:ext>
            </a:extLst>
          </p:cNvPr>
          <p:cNvSpPr/>
          <p:nvPr/>
        </p:nvSpPr>
        <p:spPr>
          <a:xfrm>
            <a:off x="10565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385F50-4F66-45AA-950F-6F800255800E}"/>
              </a:ext>
            </a:extLst>
          </p:cNvPr>
          <p:cNvSpPr txBox="1"/>
          <p:nvPr/>
        </p:nvSpPr>
        <p:spPr>
          <a:xfrm>
            <a:off x="1074948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模型評估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80" y="5906160"/>
            <a:ext cx="9693720" cy="201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由於單日會產出大量空氣數據，若未經整理不容易看出規律。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2.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本圖將每日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與各種汙染物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(SO2 CO O3 PM10 PM2.5)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算相關係數，再以日期做折線圖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3.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可以觀察到特定時間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會最有關聯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F6001FD-2B89-47A1-9F10-A251ECC84381}"/>
              </a:ext>
            </a:extLst>
          </p:cNvPr>
          <p:cNvGrpSpPr/>
          <p:nvPr/>
        </p:nvGrpSpPr>
        <p:grpSpPr>
          <a:xfrm>
            <a:off x="765360" y="790294"/>
            <a:ext cx="10932840" cy="3479400"/>
            <a:chOff x="765360" y="692640"/>
            <a:chExt cx="10932840" cy="3479400"/>
          </a:xfrm>
        </p:grpSpPr>
        <p:pic>
          <p:nvPicPr>
            <p:cNvPr id="214" name="內容版面配置區 5"/>
            <p:cNvPicPr/>
            <p:nvPr/>
          </p:nvPicPr>
          <p:blipFill>
            <a:blip r:embed="rId2"/>
            <a:stretch/>
          </p:blipFill>
          <p:spPr>
            <a:xfrm>
              <a:off x="765360" y="720000"/>
              <a:ext cx="10932840" cy="34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0E2AB63-AC59-4683-9D74-B033E1EE3FAE}"/>
                </a:ext>
              </a:extLst>
            </p:cNvPr>
            <p:cNvSpPr txBox="1"/>
            <p:nvPr/>
          </p:nvSpPr>
          <p:spPr>
            <a:xfrm>
              <a:off x="765360" y="692640"/>
              <a:ext cx="1368360" cy="3938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zh-TW" altLang="en-US" sz="1800" b="0" strike="noStrike" spc="-1" dirty="0">
                  <a:latin typeface="Arial"/>
                </a:rPr>
                <a:t>左營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pic>
        <p:nvPicPr>
          <p:cNvPr id="215" name="內容版面配置區 5_0"/>
          <p:cNvPicPr/>
          <p:nvPr/>
        </p:nvPicPr>
        <p:blipFill>
          <a:blip r:embed="rId3"/>
          <a:stretch/>
        </p:blipFill>
        <p:spPr>
          <a:xfrm>
            <a:off x="1640160" y="2543674"/>
            <a:ext cx="10058040" cy="3121560"/>
          </a:xfrm>
          <a:prstGeom prst="rect">
            <a:avLst/>
          </a:prstGeom>
          <a:ln w="0"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947E949-5932-40E9-A190-60F9503CCA96}"/>
              </a:ext>
            </a:extLst>
          </p:cNvPr>
          <p:cNvSpPr txBox="1"/>
          <p:nvPr/>
        </p:nvSpPr>
        <p:spPr>
          <a:xfrm>
            <a:off x="1640160" y="2543674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林園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4DD62-23EA-4C0B-BFE1-3B4CF23527C6}"/>
              </a:ext>
            </a:extLst>
          </p:cNvPr>
          <p:cNvSpPr/>
          <p:nvPr/>
        </p:nvSpPr>
        <p:spPr>
          <a:xfrm>
            <a:off x="8966447" y="1100831"/>
            <a:ext cx="1979720" cy="2929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空氣品質較嚴重的區域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79" y="5906160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因汙染物較低，一點波動就會讓相關係數變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化劇烈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，但因為不是常態高或低值，所以重要汙染物一直變換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空氣品質較不嚴重的區域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1" name="內容版面配置區 5">
            <a:extLst>
              <a:ext uri="{FF2B5EF4-FFF2-40B4-BE49-F238E27FC236}">
                <a16:creationId xmlns:a16="http://schemas.microsoft.com/office/drawing/2014/main" id="{EF292F33-C0A6-44BF-B4F2-74AB7F30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1100831"/>
            <a:ext cx="10058400" cy="306578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862920" y="1100831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台東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" name="內容版面配置區 5">
            <a:extLst>
              <a:ext uri="{FF2B5EF4-FFF2-40B4-BE49-F238E27FC236}">
                <a16:creationId xmlns:a16="http://schemas.microsoft.com/office/drawing/2014/main" id="{6E8D04F4-8596-4647-BAFB-33D4649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20" y="3046742"/>
            <a:ext cx="10058400" cy="305696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4BE15B-6EED-4338-BE70-9C7DA91146E4}"/>
              </a:ext>
            </a:extLst>
          </p:cNvPr>
          <p:cNvSpPr txBox="1"/>
          <p:nvPr/>
        </p:nvSpPr>
        <p:spPr>
          <a:xfrm>
            <a:off x="887767" y="31096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花蓮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435C9F-DD95-4B22-8655-FAD5698C48E1}"/>
              </a:ext>
            </a:extLst>
          </p:cNvPr>
          <p:cNvCxnSpPr/>
          <p:nvPr/>
        </p:nvCxnSpPr>
        <p:spPr>
          <a:xfrm>
            <a:off x="3373515" y="3240350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AF8BDE-25E3-463C-8C04-AD9F04DDD881}"/>
              </a:ext>
            </a:extLst>
          </p:cNvPr>
          <p:cNvCxnSpPr/>
          <p:nvPr/>
        </p:nvCxnSpPr>
        <p:spPr>
          <a:xfrm>
            <a:off x="3373515" y="1386397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97801-00E2-4866-A8A1-886169306014}"/>
              </a:ext>
            </a:extLst>
          </p:cNvPr>
          <p:cNvCxnSpPr/>
          <p:nvPr/>
        </p:nvCxnSpPr>
        <p:spPr>
          <a:xfrm>
            <a:off x="3959441" y="1386397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A48D890-8CC0-483F-8FB6-B4E0294A26D1}"/>
              </a:ext>
            </a:extLst>
          </p:cNvPr>
          <p:cNvCxnSpPr/>
          <p:nvPr/>
        </p:nvCxnSpPr>
        <p:spPr>
          <a:xfrm>
            <a:off x="3879542" y="3226201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5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5">
            <a:extLst>
              <a:ext uri="{FF2B5EF4-FFF2-40B4-BE49-F238E27FC236}">
                <a16:creationId xmlns:a16="http://schemas.microsoft.com/office/drawing/2014/main" id="{B96987A6-F501-45E4-BD76-02618666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80" y="1019316"/>
            <a:ext cx="10058400" cy="3155315"/>
          </a:xfrm>
          <a:prstGeom prst="rect">
            <a:avLst/>
          </a:prstGeom>
        </p:spPr>
      </p:pic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59444" y="4046576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正常情況都會有一種汙染物對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影響最大，紅框處所有汙染物關係都下降，若是觀察原始數據發現此時各種汙染物變化很小，沒有汙染物作為先行指標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1049006" y="101931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宜蘭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EC492C-E3CA-4E35-AC76-84AEE169831A}"/>
              </a:ext>
            </a:extLst>
          </p:cNvPr>
          <p:cNvSpPr/>
          <p:nvPr/>
        </p:nvSpPr>
        <p:spPr>
          <a:xfrm>
            <a:off x="10067278" y="1331650"/>
            <a:ext cx="355106" cy="17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50CE39-A0B6-4668-B092-B1FD8D41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" y="5035310"/>
            <a:ext cx="2673171" cy="1606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1DE2B1-AA35-4E66-AD13-C10FB53E97C5}"/>
              </a:ext>
            </a:extLst>
          </p:cNvPr>
          <p:cNvSpPr txBox="1"/>
          <p:nvPr/>
        </p:nvSpPr>
        <p:spPr>
          <a:xfrm>
            <a:off x="2154461" y="503531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變化劇烈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DB25F3-8E75-4DD4-B093-2A5C28D7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615" y="5144176"/>
            <a:ext cx="2677187" cy="16056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DDBBE19-40AF-4FC0-80F2-8B9A3CDF92CE}"/>
              </a:ext>
            </a:extLst>
          </p:cNvPr>
          <p:cNvCxnSpPr/>
          <p:nvPr/>
        </p:nvCxnSpPr>
        <p:spPr>
          <a:xfrm flipH="1">
            <a:off x="2521258" y="1413156"/>
            <a:ext cx="6676008" cy="34518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B5CC3E-0410-45DF-81E1-079EA11E6FBB}"/>
              </a:ext>
            </a:extLst>
          </p:cNvPr>
          <p:cNvCxnSpPr>
            <a:cxnSpLocks/>
          </p:cNvCxnSpPr>
          <p:nvPr/>
        </p:nvCxnSpPr>
        <p:spPr>
          <a:xfrm>
            <a:off x="10244831" y="3139059"/>
            <a:ext cx="984141" cy="19909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57365A7-CC41-4727-9BD6-18BE35B49DAC}"/>
              </a:ext>
            </a:extLst>
          </p:cNvPr>
          <p:cNvSpPr txBox="1"/>
          <p:nvPr/>
        </p:nvSpPr>
        <p:spPr>
          <a:xfrm>
            <a:off x="8639132" y="5092223"/>
            <a:ext cx="1990726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變化較小之狀況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69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-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小結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400678" y="1209788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值較高之區域，會有較長之時間區間，某汙染物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例如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PM2.5)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對該區影響甚鉅，因此長期偏單邊偏上。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值較小之區域，每種汙染物對於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都會有部分貢獻。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有可能發生每種汙染物對於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之關聯都不明顯，主因是汙染物濃度數據較小，但此狀況較少發生。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1035551" y="967619"/>
            <a:ext cx="1456291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模型結構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CA832837-CEE7-4F85-89AB-FC1FC1D3913E}"/>
              </a:ext>
            </a:extLst>
          </p:cNvPr>
          <p:cNvSpPr/>
          <p:nvPr/>
        </p:nvSpPr>
        <p:spPr>
          <a:xfrm>
            <a:off x="8622472" y="1594465"/>
            <a:ext cx="235584" cy="3364636"/>
          </a:xfrm>
          <a:prstGeom prst="rightBrace">
            <a:avLst>
              <a:gd name="adj1" fmla="val 338207"/>
              <a:gd name="adj2" fmla="val 52639"/>
            </a:avLst>
          </a:pr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61877956">
                  <a:custGeom>
                    <a:avLst/>
                    <a:gdLst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  <a:gd name="connsiteX7" fmla="*/ 0 w 235584"/>
                      <a:gd name="connsiteY7" fmla="*/ 0 h 3364636"/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584" h="3364636" stroke="0" extrusionOk="0">
                        <a:moveTo>
                          <a:pt x="0" y="0"/>
                        </a:moveTo>
                        <a:cubicBezTo>
                          <a:pt x="65917" y="-81"/>
                          <a:pt x="117934" y="8785"/>
                          <a:pt x="117792" y="19631"/>
                        </a:cubicBezTo>
                        <a:cubicBezTo>
                          <a:pt x="88099" y="614383"/>
                          <a:pt x="264044" y="1319853"/>
                          <a:pt x="117792" y="1662687"/>
                        </a:cubicBezTo>
                        <a:cubicBezTo>
                          <a:pt x="125962" y="1673474"/>
                          <a:pt x="173282" y="1690761"/>
                          <a:pt x="235584" y="1682318"/>
                        </a:cubicBezTo>
                        <a:cubicBezTo>
                          <a:pt x="170735" y="1682070"/>
                          <a:pt x="117892" y="1691619"/>
                          <a:pt x="117792" y="1701949"/>
                        </a:cubicBezTo>
                        <a:cubicBezTo>
                          <a:pt x="109141" y="2418223"/>
                          <a:pt x="240193" y="2813475"/>
                          <a:pt x="117792" y="3345005"/>
                        </a:cubicBezTo>
                        <a:cubicBezTo>
                          <a:pt x="120534" y="3345847"/>
                          <a:pt x="69209" y="3370572"/>
                          <a:pt x="0" y="3364636"/>
                        </a:cubicBezTo>
                        <a:cubicBezTo>
                          <a:pt x="54221" y="2353770"/>
                          <a:pt x="-151274" y="369610"/>
                          <a:pt x="0" y="0"/>
                        </a:cubicBezTo>
                        <a:close/>
                      </a:path>
                      <a:path w="235584" h="3364636" fill="none" extrusionOk="0">
                        <a:moveTo>
                          <a:pt x="0" y="0"/>
                        </a:moveTo>
                        <a:cubicBezTo>
                          <a:pt x="65745" y="1736"/>
                          <a:pt x="116330" y="9207"/>
                          <a:pt x="117792" y="19631"/>
                        </a:cubicBezTo>
                        <a:cubicBezTo>
                          <a:pt x="66786" y="323053"/>
                          <a:pt x="-15066" y="876423"/>
                          <a:pt x="117792" y="1662687"/>
                        </a:cubicBezTo>
                        <a:cubicBezTo>
                          <a:pt x="111588" y="1669470"/>
                          <a:pt x="168304" y="1675565"/>
                          <a:pt x="235584" y="1682318"/>
                        </a:cubicBezTo>
                        <a:cubicBezTo>
                          <a:pt x="169744" y="1680366"/>
                          <a:pt x="117928" y="1691477"/>
                          <a:pt x="117792" y="1701949"/>
                        </a:cubicBezTo>
                        <a:cubicBezTo>
                          <a:pt x="123089" y="2086155"/>
                          <a:pt x="70577" y="2831845"/>
                          <a:pt x="117792" y="3345005"/>
                        </a:cubicBezTo>
                        <a:cubicBezTo>
                          <a:pt x="117994" y="3363236"/>
                          <a:pt x="57928" y="3361288"/>
                          <a:pt x="0" y="336463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23EBCF-1330-4B57-9B93-F1F570B3B6C3}"/>
              </a:ext>
            </a:extLst>
          </p:cNvPr>
          <p:cNvSpPr txBox="1"/>
          <p:nvPr/>
        </p:nvSpPr>
        <p:spPr>
          <a:xfrm>
            <a:off x="9034371" y="2852667"/>
            <a:ext cx="1456291" cy="11526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以紅框所有數據預測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33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這筆數據。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ABD511-47D9-4CE8-B104-7FF2AAEB1491}"/>
              </a:ext>
            </a:extLst>
          </p:cNvPr>
          <p:cNvCxnSpPr>
            <a:cxnSpLocks/>
          </p:cNvCxnSpPr>
          <p:nvPr/>
        </p:nvCxnSpPr>
        <p:spPr>
          <a:xfrm>
            <a:off x="9749841" y="3541519"/>
            <a:ext cx="0" cy="22851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7162B2-568B-4DFE-8A5C-2E083E1DB014}"/>
              </a:ext>
            </a:extLst>
          </p:cNvPr>
          <p:cNvCxnSpPr>
            <a:cxnSpLocks/>
          </p:cNvCxnSpPr>
          <p:nvPr/>
        </p:nvCxnSpPr>
        <p:spPr>
          <a:xfrm flipH="1">
            <a:off x="4966569" y="5807926"/>
            <a:ext cx="4795947" cy="2470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A12210-FD52-488A-A33F-5F11D075CFA8}"/>
              </a:ext>
            </a:extLst>
          </p:cNvPr>
          <p:cNvSpPr txBox="1"/>
          <p:nvPr/>
        </p:nvSpPr>
        <p:spPr>
          <a:xfrm>
            <a:off x="48979" y="464538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時間</a:t>
            </a:r>
            <a:r>
              <a:rPr lang="en-US" altLang="zh-TW" dirty="0"/>
              <a:t>(</a:t>
            </a:r>
            <a:r>
              <a:rPr lang="zh-TW" altLang="en-US" dirty="0"/>
              <a:t>年月日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en-US" altLang="zh-TW" dirty="0" err="1"/>
              <a:t>aqi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en-US" altLang="zh-TW" dirty="0"/>
              <a:t>Label:</a:t>
            </a:r>
            <a:r>
              <a:rPr lang="zh-TW" altLang="en-US" dirty="0"/>
              <a:t>實際值、預測值</a:t>
            </a:r>
            <a:endParaRPr lang="en-US" altLang="zh-TW" dirty="0"/>
          </a:p>
          <a:p>
            <a:r>
              <a:rPr lang="zh-TW" altLang="en-US" dirty="0"/>
              <a:t>使用資料數</a:t>
            </a:r>
            <a:r>
              <a:rPr lang="en-US" altLang="zh-TW" dirty="0"/>
              <a:t>: 1841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模型</a:t>
            </a:r>
            <a:r>
              <a:rPr lang="en-US" altLang="zh-TW" dirty="0"/>
              <a:t>:LSTM</a:t>
            </a:r>
          </a:p>
          <a:p>
            <a:r>
              <a:rPr lang="zh-TW" altLang="en-US" dirty="0"/>
              <a:t>參數調整</a:t>
            </a:r>
            <a:r>
              <a:rPr lang="en-US" altLang="zh-TW" dirty="0"/>
              <a:t>: epochs</a:t>
            </a:r>
            <a:r>
              <a:rPr lang="zh-TW" altLang="en-US" dirty="0"/>
              <a:t>設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 err="1"/>
              <a:t>batch_size</a:t>
            </a:r>
            <a:r>
              <a:rPr lang="zh-TW" altLang="en-US" dirty="0"/>
              <a:t>設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資料時間</a:t>
            </a:r>
            <a:r>
              <a:rPr lang="en-US" altLang="zh-TW" dirty="0"/>
              <a:t>:2023/9/12</a:t>
            </a:r>
            <a:r>
              <a:rPr lang="zh-TW" altLang="en-US" dirty="0"/>
              <a:t>到</a:t>
            </a:r>
            <a:r>
              <a:rPr lang="en-US" altLang="zh-TW" dirty="0"/>
              <a:t>2024/1/6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D9E2E3-4919-3BF6-4F77-4052331E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9" y="1397410"/>
            <a:ext cx="3696020" cy="406943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676522-9833-AED6-F952-EA0B8FAC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61" y="1646493"/>
            <a:ext cx="3838894" cy="32536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C7B7DD-6716-E0CC-97BB-30CF5DEFD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11772" y="4842587"/>
            <a:ext cx="309595" cy="3393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4308D6-33B6-A812-D6DF-C2874CA3E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314" y="5152400"/>
            <a:ext cx="158510" cy="73158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09685BC-9589-1862-AAE3-E137B8C04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" y="1382948"/>
            <a:ext cx="3225750" cy="298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F50086-B3B5-4356-BD6B-FDEB7B7C233F}"/>
              </a:ext>
            </a:extLst>
          </p:cNvPr>
          <p:cNvSpPr txBox="1"/>
          <p:nvPr/>
        </p:nvSpPr>
        <p:spPr>
          <a:xfrm>
            <a:off x="3463564" y="6019014"/>
            <a:ext cx="5664130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模型不管訓練或驗證都有收斂，沒有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overfitting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發生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F08CD0-70C2-96C5-4B06-060D829F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97" y="1233190"/>
            <a:ext cx="5550521" cy="43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_3">
            <a:extLst>
              <a:ext uri="{FF2B5EF4-FFF2-40B4-BE49-F238E27FC236}">
                <a16:creationId xmlns:a16="http://schemas.microsoft.com/office/drawing/2014/main" id="{131477DD-03FD-23AA-76B2-D7AB3F946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211204"/>
            <a:ext cx="7727950" cy="75033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DB5CDD-268E-A1AB-7F38-FD976E8A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36" y="1006310"/>
            <a:ext cx="3688400" cy="30406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1A1C6F-A4C6-186A-C3AA-68C73F8C94CB}"/>
              </a:ext>
            </a:extLst>
          </p:cNvPr>
          <p:cNvSpPr txBox="1"/>
          <p:nvPr/>
        </p:nvSpPr>
        <p:spPr>
          <a:xfrm>
            <a:off x="273377" y="1517715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3685830-9A11-E51E-9042-9BA20A21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66" y="1021550"/>
            <a:ext cx="3578509" cy="2804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31C3476-1468-4361-3F86-3726CCE450B9}"/>
              </a:ext>
            </a:extLst>
          </p:cNvPr>
          <p:cNvSpPr txBox="1"/>
          <p:nvPr/>
        </p:nvSpPr>
        <p:spPr>
          <a:xfrm>
            <a:off x="10325493" y="1429004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林園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984E1D2-196D-4E31-D1C8-83DFD501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65" y="3849485"/>
            <a:ext cx="3578510" cy="296772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84A15A-5055-78A9-B54E-7F250E14B744}"/>
              </a:ext>
            </a:extLst>
          </p:cNvPr>
          <p:cNvSpPr txBox="1"/>
          <p:nvPr/>
        </p:nvSpPr>
        <p:spPr>
          <a:xfrm>
            <a:off x="10325493" y="4326903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C51520-32AB-BC2E-4F94-C44582F94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38" y="3922408"/>
            <a:ext cx="3689197" cy="29355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16E5DE-6F04-6274-F76C-99A84D9DE534}"/>
              </a:ext>
            </a:extLst>
          </p:cNvPr>
          <p:cNvSpPr txBox="1"/>
          <p:nvPr/>
        </p:nvSpPr>
        <p:spPr>
          <a:xfrm>
            <a:off x="838986" y="4696235"/>
            <a:ext cx="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花蓮</a:t>
            </a:r>
          </a:p>
        </p:txBody>
      </p:sp>
    </p:spTree>
    <p:extLst>
      <p:ext uri="{BB962C8B-B14F-4D97-AF65-F5344CB8AC3E}">
        <p14:creationId xmlns:p14="http://schemas.microsoft.com/office/powerpoint/2010/main" val="158856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EE209-1D4C-1CED-C71C-D8F26729C0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618536" y="1989056"/>
            <a:ext cx="9608787" cy="3921550"/>
          </a:xfrm>
        </p:spPr>
        <p:txBody>
          <a:bodyPr/>
          <a:lstStyle/>
          <a:p>
            <a:r>
              <a:rPr lang="zh-TW" altLang="en-US" sz="3200" dirty="0"/>
              <a:t>由上面的圖可以知道大部分汙染物彼此沒有太大關連其中</a:t>
            </a:r>
            <a:r>
              <a:rPr lang="en-US" altLang="zh-TW" sz="3200" dirty="0"/>
              <a:t>pm2.5 pm10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關聯度較高因為</a:t>
            </a:r>
            <a:r>
              <a:rPr lang="en-US" altLang="zh-TW" sz="3200" dirty="0"/>
              <a:t>PM10 </a:t>
            </a:r>
            <a:r>
              <a:rPr lang="zh-TW" altLang="en-US" sz="3200" dirty="0"/>
              <a:t>和 </a:t>
            </a:r>
            <a:r>
              <a:rPr lang="en-US" altLang="zh-TW" sz="3200" dirty="0"/>
              <a:t>PM2.5 </a:t>
            </a:r>
            <a:r>
              <a:rPr lang="zh-TW" altLang="en-US" sz="3200" dirty="0"/>
              <a:t>是空氣中的微小顆粒物，區別在於粒徑大小：</a:t>
            </a:r>
            <a:r>
              <a:rPr lang="en-US" altLang="zh-TW" sz="3200" dirty="0"/>
              <a:t>PM10 </a:t>
            </a:r>
            <a:r>
              <a:rPr lang="zh-TW" altLang="en-US" sz="3200" dirty="0"/>
              <a:t>的直徑小於 </a:t>
            </a:r>
            <a:r>
              <a:rPr lang="en-US" altLang="zh-TW" sz="3200" dirty="0"/>
              <a:t>10 </a:t>
            </a:r>
            <a:r>
              <a:rPr lang="zh-TW" altLang="en-US" sz="3200" dirty="0"/>
              <a:t>微米，</a:t>
            </a:r>
            <a:r>
              <a:rPr lang="en-US" altLang="zh-TW" sz="3200" dirty="0"/>
              <a:t>PM2.5 </a:t>
            </a:r>
            <a:r>
              <a:rPr lang="zh-TW" altLang="en-US" sz="3200" dirty="0"/>
              <a:t>的直徑小於 </a:t>
            </a:r>
            <a:r>
              <a:rPr lang="en-US" altLang="zh-TW" sz="3200" dirty="0"/>
              <a:t>2.5 </a:t>
            </a:r>
            <a:r>
              <a:rPr lang="zh-TW" altLang="en-US" sz="3200" dirty="0"/>
              <a:t>微米。由於 </a:t>
            </a:r>
            <a:r>
              <a:rPr lang="en-US" altLang="zh-TW" sz="3200" dirty="0"/>
              <a:t>PM2.5 </a:t>
            </a:r>
            <a:r>
              <a:rPr lang="zh-TW" altLang="en-US" sz="3200" dirty="0"/>
              <a:t>更小，能更深入呼吸道並對健康造成更大危害，因此比 </a:t>
            </a:r>
            <a:r>
              <a:rPr lang="en-US" altLang="zh-TW" sz="3200" dirty="0"/>
              <a:t>PM10 </a:t>
            </a:r>
            <a:r>
              <a:rPr lang="zh-TW" altLang="en-US" sz="3200" dirty="0"/>
              <a:t>更危險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所以</a:t>
            </a:r>
            <a:r>
              <a:rPr lang="en-US" altLang="zh-TW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PM10 PM2.5 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同時都是空氣微粒 只是大小差異 因此存在一定關聯。</a:t>
            </a:r>
            <a:endParaRPr lang="zh-TW" altLang="en-US" sz="3200" dirty="0"/>
          </a:p>
        </p:txBody>
      </p:sp>
      <p:sp>
        <p:nvSpPr>
          <p:cNvPr id="4" name="標題 1_3">
            <a:extLst>
              <a:ext uri="{FF2B5EF4-FFF2-40B4-BE49-F238E27FC236}">
                <a16:creationId xmlns:a16="http://schemas.microsoft.com/office/drawing/2014/main" id="{207E70F9-7722-E724-FF05-3238E8A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905" y="277043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79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標題 1"/>
          <p:cNvSpPr txBox="1"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 dirty="0">
                <a:solidFill>
                  <a:srgbClr val="262626"/>
                </a:solidFill>
                <a:latin typeface="Gill Sans MT"/>
              </a:rPr>
              <a:t>目錄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內容版面配置區 2"/>
          <p:cNvSpPr txBox="1"/>
          <p:nvPr/>
        </p:nvSpPr>
        <p:spPr>
          <a:xfrm>
            <a:off x="2231280" y="154944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研究動機及目標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研究工具介紹及流程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研究成果討論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_3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89033" y="5999456"/>
            <a:ext cx="969372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不論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數值如何，紅色為實際值，綠色為預測值，皆能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準確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預測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走勢。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187316-FA21-E8AC-C07A-CC0A2ECC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0" y="1047195"/>
            <a:ext cx="5410800" cy="24273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07941F-D92B-F7DA-CB70-B24DC4D74320}"/>
              </a:ext>
            </a:extLst>
          </p:cNvPr>
          <p:cNvSpPr txBox="1"/>
          <p:nvPr/>
        </p:nvSpPr>
        <p:spPr>
          <a:xfrm>
            <a:off x="685080" y="108734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林園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C19043-98A0-6F33-9335-570CF93E0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5" y="1047195"/>
            <a:ext cx="5438842" cy="244349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29ADB9-428B-3BCB-9EF4-804734A6E4D5}"/>
              </a:ext>
            </a:extLst>
          </p:cNvPr>
          <p:cNvSpPr txBox="1"/>
          <p:nvPr/>
        </p:nvSpPr>
        <p:spPr>
          <a:xfrm>
            <a:off x="6447934" y="1087341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111A8F8-6A66-331C-E8A4-9C1B8C8C2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1" y="3514668"/>
            <a:ext cx="5410800" cy="242732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4FC428-5315-5733-5AC0-42A622D96D6F}"/>
              </a:ext>
            </a:extLst>
          </p:cNvPr>
          <p:cNvSpPr txBox="1"/>
          <p:nvPr/>
        </p:nvSpPr>
        <p:spPr>
          <a:xfrm>
            <a:off x="782425" y="3530835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關山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D7F51ED-5815-6B2B-3983-0047E581C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5" y="3506691"/>
            <a:ext cx="5460150" cy="249276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B6A7B73-222F-435A-F056-2608B6C37105}"/>
              </a:ext>
            </a:extLst>
          </p:cNvPr>
          <p:cNvSpPr txBox="1"/>
          <p:nvPr/>
        </p:nvSpPr>
        <p:spPr>
          <a:xfrm>
            <a:off x="6447933" y="3543399"/>
            <a:ext cx="16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文字方塊 7"/>
          <p:cNvSpPr/>
          <p:nvPr/>
        </p:nvSpPr>
        <p:spPr>
          <a:xfrm>
            <a:off x="-1" y="6213123"/>
            <a:ext cx="689596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https://www.hpa.gov.tw/Pages/Detail.aspx?nodeid=4576&amp;pid=16436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3"/>
            <a:ext cx="5377138" cy="3974937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5719482" y="3307977"/>
            <a:ext cx="995082" cy="73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6895966" y="3214591"/>
            <a:ext cx="4650575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預計以這份資料產出以下</a:t>
            </a:r>
            <a:endParaRPr lang="en-US" altLang="zh-TW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 以</a:t>
            </a: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107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年為例，不同區域其罹癌人數分布</a:t>
            </a:r>
            <a:endParaRPr lang="en-US" altLang="zh-TW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 以時間為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X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軸，繪製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罹癌人數變化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4"/>
            <a:ext cx="2528318" cy="1869006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2811060" y="2389327"/>
            <a:ext cx="503640" cy="45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6EC345-378D-4F72-BF5A-D96BC02A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78" y="844730"/>
            <a:ext cx="4859804" cy="4534209"/>
          </a:xfrm>
          <a:prstGeom prst="rect">
            <a:avLst/>
          </a:prstGeom>
        </p:spPr>
      </p:pic>
      <p:sp>
        <p:nvSpPr>
          <p:cNvPr id="9" name="文字方塊 7">
            <a:extLst>
              <a:ext uri="{FF2B5EF4-FFF2-40B4-BE49-F238E27FC236}">
                <a16:creationId xmlns:a16="http://schemas.microsoft.com/office/drawing/2014/main" id="{59BCD1A8-FF20-442F-ACD9-7FC2237C69CA}"/>
              </a:ext>
            </a:extLst>
          </p:cNvPr>
          <p:cNvSpPr/>
          <p:nvPr/>
        </p:nvSpPr>
        <p:spPr>
          <a:xfrm>
            <a:off x="169080" y="5531030"/>
            <a:ext cx="1138642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AQI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得出高雄地區空氣品質最差，因此利用</a:t>
            </a:r>
            <a:r>
              <a:rPr lang="en-US" altLang="zh-TW" spc="-1" dirty="0" err="1">
                <a:solidFill>
                  <a:srgbClr val="000000"/>
                </a:solidFill>
                <a:latin typeface="Gill Sans MT"/>
              </a:rPr>
              <a:t>GeoPandas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將罹癌人數與地區做對比，將各個地區死亡人數畫在地圖上，以顏色區分顏色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越深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人數越大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，越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淺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表示人數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較少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2FBBBF9-1C0D-4B22-8EA8-55A4A4C1AF0E}"/>
              </a:ext>
            </a:extLst>
          </p:cNvPr>
          <p:cNvSpPr/>
          <p:nvPr/>
        </p:nvSpPr>
        <p:spPr>
          <a:xfrm>
            <a:off x="4862318" y="3561747"/>
            <a:ext cx="993359" cy="127402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4680936" y="2725710"/>
            <a:ext cx="473752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分析這幾區其空氣各項汙染濃度皆比高雄其他高很多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左營、林園、仁武、大寮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48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E517BB6-C745-F7A6-D121-3966593B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"/>
          <a:stretch/>
        </p:blipFill>
        <p:spPr>
          <a:xfrm>
            <a:off x="240202" y="2037863"/>
            <a:ext cx="9985252" cy="2715246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4073"/>
              </p:ext>
            </p:extLst>
          </p:nvPr>
        </p:nvGraphicFramePr>
        <p:xfrm>
          <a:off x="10525369" y="2288046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左營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林園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仁武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琉球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大寮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0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1069489" y="5204053"/>
            <a:ext cx="9235096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2400" b="0" strike="noStrike" spc="-1" dirty="0">
                <a:solidFill>
                  <a:srgbClr val="000000"/>
                </a:solidFill>
                <a:latin typeface="Gill Sans MT"/>
              </a:rPr>
              <a:t> 回歸線是以人數與年份畫趨勢線。</a:t>
            </a:r>
            <a:endParaRPr lang="en-US" altLang="zh-TW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strike="noStrike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z="2400" b="0" strike="noStrike" spc="-1" dirty="0">
                <a:solidFill>
                  <a:srgbClr val="000000"/>
                </a:solidFill>
                <a:latin typeface="Gill Sans MT"/>
              </a:rPr>
              <a:t> 最嚴重與最不嚴重都有著隨著年份上升之趨勢，只是不嚴重區域，上升較緩慢。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677346A-39C9-C1BA-1C3D-65052C79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972657"/>
            <a:ext cx="10058400" cy="270287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50251"/>
              </p:ext>
            </p:extLst>
          </p:nvPr>
        </p:nvGraphicFramePr>
        <p:xfrm>
          <a:off x="10455030" y="1396993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宜蘭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冬山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花蓮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台東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關山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40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標題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結論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內容版面配置區 2"/>
          <p:cNvSpPr txBox="1"/>
          <p:nvPr/>
        </p:nvSpPr>
        <p:spPr>
          <a:xfrm>
            <a:off x="1826280" y="2673360"/>
            <a:ext cx="853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本專題使用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大量視覺化圖表來呈現空氣品質與罹癌人口之統計成果，運用空氣品質之圖找尋最嚴重與最不嚴重的地區，檢視其罹癌人口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altLang="zh-TW" sz="18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運用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LSTM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成功建立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預測模型，並應用在不同地區，皆能達到準確之結果。</a:t>
            </a:r>
            <a:endParaRPr lang="en-US" altLang="zh-TW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z="1800" b="0" strike="noStrike" spc="-1" dirty="0">
                <a:solidFill>
                  <a:srgbClr val="262626"/>
                </a:solidFill>
                <a:latin typeface="Gill Sans MT"/>
              </a:rPr>
              <a:t>整理政府提供之罹癌人數並研究其趨勢，能夠發現空氣品質嚴重之區域，其罹癌之增加率較高，若用地圖分布來看，可以發現罹癌人口高與空氣品質亦存在一定關連性</a:t>
            </a:r>
            <a:endParaRPr lang="en-US" altLang="zh-TW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Gill Sans MT"/>
              </a:rPr>
              <a:t>本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專題還有許多進步的空間，例如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未來可以收集某區的空氣品質資料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，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結合當年度的罹癌人數，以機器學習方式搜尋哪一個因子影響人口變化較為重要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。未來將加入更多的數據讓本專題更加有用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標題 1"/>
          <p:cNvSpPr txBox="1"/>
          <p:nvPr/>
        </p:nvSpPr>
        <p:spPr>
          <a:xfrm>
            <a:off x="2231280" y="2790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Calibri"/>
                <a:ea typeface="標楷體"/>
              </a:rPr>
              <a:t>參考資料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" name="內容版面配置區 2"/>
          <p:cNvSpPr txBox="1"/>
          <p:nvPr/>
        </p:nvSpPr>
        <p:spPr>
          <a:xfrm>
            <a:off x="2231280" y="1878120"/>
            <a:ext cx="7729200" cy="4188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是什麼？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分鐘帶你了解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的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大特性與好處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(gaia.net)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3"/>
              </a:rPr>
              <a:t>(713) How to install MongoDB Compass local and connect to your cluster [Update 2023] - YouTube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【</a:t>
            </a:r>
            <a:r>
              <a:rPr lang="en-US" sz="1800" b="0" u="sng" strike="noStrike" spc="-1" dirty="0" err="1">
                <a:solidFill>
                  <a:srgbClr val="1AC2FF"/>
                </a:solidFill>
                <a:uFillTx/>
                <a:latin typeface="Gill Sans MT"/>
                <a:hlinkClick r:id="rId4"/>
              </a:rPr>
              <a:t>Kafka】Apache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 Kafka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安裝與環境建置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(Windows) | by Kiwi Half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半熟奇異果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| Medium</a:t>
            </a:r>
            <a:endParaRPr lang="en-US" sz="1800" b="0" u="sng" strike="noStrike" spc="-1" dirty="0">
              <a:solidFill>
                <a:srgbClr val="1AC2FF"/>
              </a:solidFill>
              <a:uFillTx/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5"/>
              </a:rPr>
              <a:t>https://www.yongxi-stat.com/pearson-correlation-analysis-r/</a:t>
            </a:r>
            <a:endParaRPr lang="en-US" u="sng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6"/>
              </a:rPr>
              <a:t>https://drfishstats.com/correlation/pearson-correlation-coefficient/</a:t>
            </a:r>
            <a:endParaRPr lang="en-US" sz="1800" b="0" u="sng" strike="noStrike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7"/>
              </a:rPr>
              <a:t>https://data.gov.tw/dataset/40448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8"/>
              </a:rPr>
              <a:t>https://github.com/Hsusir/CancerMap-in-Py/blob/master/cancer-death.ipynb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9"/>
              </a:rPr>
              <a:t>https://data.gov.tw/dataset/8154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/>
              <a:t>https://zh.wikipedia.org/zh-tw/%E7%A9%BA%E6%B0%94%E8%B4%A8%E9%87%8F%E6%8C%87%E6%95%B0</a:t>
            </a:r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altLang="zh-TW" dirty="0"/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 txBox="1"/>
          <p:nvPr/>
        </p:nvSpPr>
        <p:spPr>
          <a:xfrm>
            <a:off x="626040" y="1461600"/>
            <a:ext cx="10939320" cy="502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動機</a:t>
            </a: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 : 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AQI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作為衡量空氣品質重要指標</a:t>
            </a:r>
            <a:r>
              <a:rPr lang="zh-TW" alt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</a:t>
            </a:r>
            <a:r>
              <a:rPr lang="en-US" alt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衡量方式並非為一線性公式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因此本研究希望直接用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原始數據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進行基礎統計以及建立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預測模型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，並將原始數據與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肺癌人口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做比較，嘗試尋求找到關聯性。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目標 </a:t>
            </a: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: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3049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1.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利用基礎統計圖表解釋現象。</a:t>
            </a:r>
            <a:endParaRPr lang="en-US" altLang="zh-TW" sz="28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2.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建立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預測模型。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3.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運用地圖資訊及罹癌人數繪製分布圖。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</a:t>
            </a:r>
            <a:endParaRPr lang="en-US" sz="1500" b="0" strike="noStrike" spc="-1" dirty="0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5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研究動機及目標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3B7C81D-00E1-8F8C-885E-DA8734F50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1597" y="616008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A1BCB-5F0B-5917-3B85-419FB468AA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061597" y="2421264"/>
            <a:ext cx="7729200" cy="3101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台灣的空氣品質指標（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AQI, Air Quality Index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）是根據多項空氣污染物濃度來計算的，主要包括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PM2.5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PM10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、臭氧（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O3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）、二氧化硫（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SO2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）、二氧化氮（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NO2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）和一氧化碳（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）。每個污染物都有一個對應的數據範圍，而這些數據合成後形成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AQI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rPr>
              <a:t>。具體的計算公式和方法如下：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7A59BC-DCD6-B71B-4CC7-3EE3DE3F7B6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32025" y="2308141"/>
            <a:ext cx="7729200" cy="4337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確定子指標（</a:t>
            </a:r>
            <a:r>
              <a:rPr lang="en-US" altLang="zh-TW" sz="2400" dirty="0"/>
              <a:t>Sub-index</a:t>
            </a:r>
            <a:r>
              <a:rPr lang="zh-TW" altLang="en-US" sz="2400" dirty="0"/>
              <a:t>）：每個污染物的濃度對應一個子指標，這個子指標可以用以下公式來計算：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000" dirty="0"/>
              <a:t>I</a:t>
            </a:r>
            <a:r>
              <a:rPr lang="en-US" altLang="zh-TW" sz="1600" dirty="0"/>
              <a:t>p</a:t>
            </a:r>
            <a:r>
              <a:rPr lang="en-US" altLang="zh-TW" sz="2000" dirty="0"/>
              <a:t>​  </a:t>
            </a:r>
            <a:r>
              <a:rPr lang="zh-TW" altLang="en-US" sz="2000" dirty="0"/>
              <a:t>是污染物 </a:t>
            </a:r>
            <a:r>
              <a:rPr lang="en-US" altLang="zh-TW" sz="2000" dirty="0"/>
              <a:t>p </a:t>
            </a:r>
            <a:r>
              <a:rPr lang="zh-TW" altLang="en-US" sz="2000" dirty="0"/>
              <a:t>的子指標。</a:t>
            </a:r>
            <a:endParaRPr lang="en-US" altLang="zh-TW" sz="2000" dirty="0"/>
          </a:p>
          <a:p>
            <a:r>
              <a:rPr lang="en-US" altLang="zh-TW" sz="2000" dirty="0"/>
              <a:t>C </a:t>
            </a:r>
            <a:r>
              <a:rPr lang="en-US" altLang="zh-TW" sz="1600" dirty="0"/>
              <a:t>p​  </a:t>
            </a:r>
            <a:r>
              <a:rPr lang="zh-TW" altLang="en-US" sz="2000" dirty="0"/>
              <a:t>是污染物 </a:t>
            </a:r>
            <a:r>
              <a:rPr lang="en-US" altLang="zh-TW" sz="2000" dirty="0"/>
              <a:t>p </a:t>
            </a:r>
            <a:r>
              <a:rPr lang="zh-TW" altLang="en-US" sz="2000" dirty="0"/>
              <a:t>的濃度。</a:t>
            </a:r>
            <a:endParaRPr lang="en-US" altLang="zh-TW" sz="2000" dirty="0"/>
          </a:p>
          <a:p>
            <a:r>
              <a:rPr lang="en-US" altLang="zh-TW" sz="2000" dirty="0"/>
              <a:t>BP </a:t>
            </a:r>
            <a:r>
              <a:rPr lang="en-US" altLang="zh-TW" sz="1400" dirty="0"/>
              <a:t>HI​</a:t>
            </a:r>
            <a:r>
              <a:rPr lang="en-US" altLang="zh-TW" sz="1800" dirty="0"/>
              <a:t>  </a:t>
            </a:r>
            <a:r>
              <a:rPr lang="zh-TW" altLang="en-US" sz="2000" dirty="0"/>
              <a:t>和 </a:t>
            </a:r>
            <a:r>
              <a:rPr lang="en-US" altLang="zh-TW" sz="2000" dirty="0"/>
              <a:t>BP</a:t>
            </a:r>
            <a:r>
              <a:rPr lang="zh-TW" altLang="en-US" sz="1400" dirty="0"/>
              <a:t>𝐿𝑂</a:t>
            </a:r>
            <a:r>
              <a:rPr lang="zh-TW" altLang="en-US" sz="2000" dirty="0"/>
              <a:t>是污染物濃度對應的高低標準值。</a:t>
            </a:r>
            <a:endParaRPr lang="en-US" altLang="zh-TW" sz="2000" dirty="0"/>
          </a:p>
          <a:p>
            <a:r>
              <a:rPr lang="en-US" altLang="zh-TW" sz="2000" dirty="0"/>
              <a:t>I</a:t>
            </a:r>
            <a:r>
              <a:rPr lang="en-US" altLang="zh-TW" sz="1400" dirty="0"/>
              <a:t>HI</a:t>
            </a:r>
            <a:r>
              <a:rPr lang="en-US" altLang="zh-TW" sz="2000" dirty="0"/>
              <a:t>​ </a:t>
            </a:r>
            <a:r>
              <a:rPr lang="zh-TW" altLang="en-US" sz="2000" dirty="0"/>
              <a:t>和 </a:t>
            </a:r>
            <a:r>
              <a:rPr lang="en-US" altLang="zh-TW" sz="2000" dirty="0"/>
              <a:t>I</a:t>
            </a:r>
            <a:r>
              <a:rPr lang="en-US" altLang="zh-TW" sz="1400" dirty="0"/>
              <a:t>LO </a:t>
            </a:r>
            <a:r>
              <a:rPr lang="en-US" altLang="zh-TW" sz="2000" dirty="0"/>
              <a:t>​ </a:t>
            </a:r>
            <a:r>
              <a:rPr lang="zh-TW" altLang="en-US" sz="2000" dirty="0"/>
              <a:t>是對應的高低</a:t>
            </a:r>
            <a:r>
              <a:rPr lang="en-US" altLang="zh-TW" sz="2000" dirty="0"/>
              <a:t>AQI</a:t>
            </a:r>
            <a:r>
              <a:rPr lang="zh-TW" altLang="en-US" sz="2000" dirty="0"/>
              <a:t>標準值。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44BF17-3389-4616-CBA5-9D7C9DCFC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96520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475492-6DED-4718-1CDD-076977047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29" y="3598683"/>
            <a:ext cx="5942494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63A50-903D-4297-B457-6864C2F7B31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976757" y="2609750"/>
            <a:ext cx="7729200" cy="1453203"/>
          </a:xfrm>
        </p:spPr>
        <p:txBody>
          <a:bodyPr/>
          <a:lstStyle/>
          <a:p>
            <a:r>
              <a:rPr lang="zh-TW" altLang="en-US" sz="2800" dirty="0"/>
              <a:t>最終</a:t>
            </a:r>
            <a:r>
              <a:rPr lang="en-US" altLang="zh-TW" sz="2800" dirty="0"/>
              <a:t>AQI</a:t>
            </a:r>
            <a:r>
              <a:rPr lang="zh-TW" altLang="en-US" sz="2800" dirty="0"/>
              <a:t>計算：最終的</a:t>
            </a:r>
            <a:r>
              <a:rPr lang="en-US" altLang="zh-TW" sz="2800" dirty="0"/>
              <a:t>AQI</a:t>
            </a:r>
            <a:r>
              <a:rPr lang="zh-TW" altLang="en-US" sz="2800" dirty="0"/>
              <a:t>是所有污染物子指標中的最大值：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8A5AA7-FC3A-AADD-9232-7A7127218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52499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B0BA3B-A46C-BC5F-2C84-0EC54D4B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2" y="3996065"/>
            <a:ext cx="7713025" cy="8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B9E4428-6C69-49E6-947A-07478126B13D}"/>
              </a:ext>
            </a:extLst>
          </p:cNvPr>
          <p:cNvSpPr txBox="1"/>
          <p:nvPr/>
        </p:nvSpPr>
        <p:spPr>
          <a:xfrm>
            <a:off x="3559945" y="1328784"/>
            <a:ext cx="1020932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測</a:t>
            </a:r>
            <a:r>
              <a:rPr lang="zh-TW" altLang="en-US" sz="1400" b="0" cap="all" spc="199" dirty="0">
                <a:solidFill>
                  <a:srgbClr val="262626"/>
                </a:solidFill>
                <a:latin typeface="Gill Sans MT"/>
              </a:rPr>
              <a:t>汙</a:t>
            </a: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染物濃度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直線單箭頭接點 17">
            <a:extLst>
              <a:ext uri="{FF2B5EF4-FFF2-40B4-BE49-F238E27FC236}">
                <a16:creationId xmlns:a16="http://schemas.microsoft.com/office/drawing/2014/main" id="{24ECC1EA-19E7-4C44-BC33-14CDCD6B2724}"/>
              </a:ext>
            </a:extLst>
          </p:cNvPr>
          <p:cNvSpPr/>
          <p:nvPr/>
        </p:nvSpPr>
        <p:spPr>
          <a:xfrm>
            <a:off x="4725904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3EB6C58E-82E5-46EB-8FF3-4209A3A2436C}"/>
              </a:ext>
            </a:extLst>
          </p:cNvPr>
          <p:cNvSpPr txBox="1"/>
          <p:nvPr/>
        </p:nvSpPr>
        <p:spPr>
          <a:xfrm>
            <a:off x="5344191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轉成指標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直線單箭頭接點 17">
            <a:extLst>
              <a:ext uri="{FF2B5EF4-FFF2-40B4-BE49-F238E27FC236}">
                <a16:creationId xmlns:a16="http://schemas.microsoft.com/office/drawing/2014/main" id="{DBBEBD5A-716C-4609-B989-49D065C60D3D}"/>
              </a:ext>
            </a:extLst>
          </p:cNvPr>
          <p:cNvSpPr/>
          <p:nvPr/>
        </p:nvSpPr>
        <p:spPr>
          <a:xfrm>
            <a:off x="6794401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C9EC782B-F481-4BCC-B3F1-8FD149CA4E51}"/>
              </a:ext>
            </a:extLst>
          </p:cNvPr>
          <p:cNvSpPr txBox="1"/>
          <p:nvPr/>
        </p:nvSpPr>
        <p:spPr>
          <a:xfrm>
            <a:off x="7394932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取最大值當</a:t>
            </a:r>
            <a:r>
              <a:rPr lang="en-US" altLang="zh-TW" sz="1400" b="0" strike="noStrike" cap="all" spc="199" dirty="0">
                <a:solidFill>
                  <a:srgbClr val="262626"/>
                </a:solidFill>
                <a:latin typeface="Gill Sans MT"/>
              </a:rPr>
              <a:t>AQI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61F1EA-A27C-4057-B76C-E1F3F241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7" t="10485" r="15582" b="6408"/>
          <a:stretch/>
        </p:blipFill>
        <p:spPr>
          <a:xfrm>
            <a:off x="2439892" y="1899493"/>
            <a:ext cx="7312215" cy="48630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文字方塊 4"/>
          <p:cNvSpPr/>
          <p:nvPr/>
        </p:nvSpPr>
        <p:spPr>
          <a:xfrm>
            <a:off x="3047400" y="993600"/>
            <a:ext cx="609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是一種開源的分散式串流處理平台和訊息佇列系統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橢圓 6"/>
          <p:cNvSpPr/>
          <p:nvPr/>
        </p:nvSpPr>
        <p:spPr>
          <a:xfrm>
            <a:off x="87840" y="2004480"/>
            <a:ext cx="1670040" cy="922680"/>
          </a:xfrm>
          <a:prstGeom prst="ellipse">
            <a:avLst/>
          </a:prstGeom>
          <a:solidFill>
            <a:srgbClr val="FF000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橢圓 7"/>
          <p:cNvSpPr/>
          <p:nvPr/>
        </p:nvSpPr>
        <p:spPr>
          <a:xfrm>
            <a:off x="87840" y="4645440"/>
            <a:ext cx="1670040" cy="922680"/>
          </a:xfrm>
          <a:prstGeom prst="ellipse">
            <a:avLst/>
          </a:prstGeom>
          <a:solidFill>
            <a:srgbClr val="00B0F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矩形 10"/>
          <p:cNvSpPr/>
          <p:nvPr/>
        </p:nvSpPr>
        <p:spPr>
          <a:xfrm>
            <a:off x="2673000" y="3344400"/>
            <a:ext cx="1977840" cy="91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標楷體"/>
                <a:ea typeface="標楷體"/>
              </a:rPr>
              <a:t>Kafka cluster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1" name="橢圓 13"/>
          <p:cNvSpPr/>
          <p:nvPr/>
        </p:nvSpPr>
        <p:spPr>
          <a:xfrm>
            <a:off x="5178600" y="2016360"/>
            <a:ext cx="1834200" cy="922680"/>
          </a:xfrm>
          <a:prstGeom prst="ellipse">
            <a:avLst/>
          </a:prstGeom>
          <a:solidFill>
            <a:srgbClr val="00B05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橢圓 14"/>
          <p:cNvSpPr/>
          <p:nvPr/>
        </p:nvSpPr>
        <p:spPr>
          <a:xfrm>
            <a:off x="5178600" y="4648320"/>
            <a:ext cx="1834200" cy="922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3" name="直線單箭頭接點 17"/>
          <p:cNvSpPr/>
          <p:nvPr/>
        </p:nvSpPr>
        <p:spPr>
          <a:xfrm>
            <a:off x="1513800" y="279252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4" name="直線單箭頭接點 19"/>
          <p:cNvSpPr/>
          <p:nvPr/>
        </p:nvSpPr>
        <p:spPr>
          <a:xfrm flipV="1">
            <a:off x="1513800" y="401256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5" name="直線單箭頭接點 22"/>
          <p:cNvSpPr/>
          <p:nvPr/>
        </p:nvSpPr>
        <p:spPr>
          <a:xfrm flipV="1">
            <a:off x="4651200" y="280404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6" name="直線單箭頭接點 25"/>
          <p:cNvSpPr/>
          <p:nvPr/>
        </p:nvSpPr>
        <p:spPr>
          <a:xfrm>
            <a:off x="4651200" y="402840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7" name="矩形: 圓角 29"/>
          <p:cNvSpPr/>
          <p:nvPr/>
        </p:nvSpPr>
        <p:spPr>
          <a:xfrm>
            <a:off x="2733863" y="5970600"/>
            <a:ext cx="1834200" cy="766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Zookeeper0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直線單箭頭接點 33"/>
          <p:cNvSpPr/>
          <p:nvPr/>
        </p:nvSpPr>
        <p:spPr>
          <a:xfrm flipH="1">
            <a:off x="3650963" y="4262400"/>
            <a:ext cx="0" cy="170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9673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zh-TW" altLang="en-US" dirty="0"/>
          </a:p>
        </p:txBody>
      </p:sp>
      <p:sp>
        <p:nvSpPr>
          <p:cNvPr id="191" name="文字方塊 39"/>
          <p:cNvSpPr/>
          <p:nvPr/>
        </p:nvSpPr>
        <p:spPr>
          <a:xfrm>
            <a:off x="7866360" y="1811160"/>
            <a:ext cx="330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Producer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負責將消息傳送至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Kafka cluster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由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1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個或多個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Broker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組成的集群，負責提供消息處理服務。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Consumer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負責將消息從訂閱的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中取出。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Zookeeper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負責管理及維護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集群，主要工作有集群數據管理、副本分配。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905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" name="文字方塊 4"/>
          <p:cNvSpPr/>
          <p:nvPr/>
        </p:nvSpPr>
        <p:spPr>
          <a:xfrm>
            <a:off x="981000" y="1526760"/>
            <a:ext cx="10229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是一種開源的、基於文件的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NoSQL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資料庫，它以高效能、靈活的資料模型和可擴展性而聞名。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旨在儲存和處理大量數據，並支援複雜的查詢和分析。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42210-9DE4-48D1-9C4C-4806CAAE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"/>
          <a:stretch/>
        </p:blipFill>
        <p:spPr>
          <a:xfrm>
            <a:off x="1908868" y="2259387"/>
            <a:ext cx="8374263" cy="43233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Words>1718</Words>
  <Application>Microsoft Office PowerPoint</Application>
  <PresentationFormat>寬螢幕</PresentationFormat>
  <Paragraphs>184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標楷體</vt:lpstr>
      <vt:lpstr>Arial</vt:lpstr>
      <vt:lpstr>Arial Black</vt:lpstr>
      <vt:lpstr>Calibri</vt:lpstr>
      <vt:lpstr>Gill Sans MT</vt:lpstr>
      <vt:lpstr>Segoe UI Historic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AQI 算法介紹</vt:lpstr>
      <vt:lpstr>AQI 算法介紹</vt:lpstr>
      <vt:lpstr>AQI 算法介紹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預測模型建立及分析</vt:lpstr>
      <vt:lpstr>預測模型建立及分析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 新竹剩餘停車位資料統計與分析</dc:title>
  <dc:subject/>
  <dc:creator>冠穎 陳</dc:creator>
  <dc:description/>
  <cp:lastModifiedBy>陳楷勳</cp:lastModifiedBy>
  <cp:revision>57</cp:revision>
  <dcterms:created xsi:type="dcterms:W3CDTF">2024-01-09T20:59:26Z</dcterms:created>
  <dcterms:modified xsi:type="dcterms:W3CDTF">2024-06-09T06:30:22Z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PresentationFormat">
    <vt:lpwstr>寬螢幕</vt:lpwstr>
  </property>
  <property fmtid="{D5CDD505-2E9C-101B-9397-08002B2CF9AE}" pid="4" name="Slides">
    <vt:i4>22</vt:i4>
  </property>
</Properties>
</file>