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c649519ff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fc649519ff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c649519ff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fc649519ff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fc649519f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fc649519f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c649519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c649519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fc649519f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fc649519f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fc649519f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fc649519f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c649519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c649519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c649519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c649519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c649519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c649519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c649519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c649519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0168e6120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0168e6120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0168e6120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0168e6120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168e6120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168e6120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168e612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168e612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4000"/>
              <a:t>XTTS: a Massively Multilingual Zero-Shot Text-to-Speech Model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INTERSPEECH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 GPU requirement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YourTTS run on a single </a:t>
            </a:r>
            <a:r>
              <a:rPr lang="zh-TW"/>
              <a:t>NVIDIA A100 with 80 GB GPU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XTTS run on 4 single NVIDIA A100 with 80 GB GPUs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850" y="892100"/>
            <a:ext cx="5795426" cy="368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3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Table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144" name="Google Shape;144;p23"/>
          <p:cNvSpPr txBox="1"/>
          <p:nvPr/>
        </p:nvSpPr>
        <p:spPr>
          <a:xfrm>
            <a:off x="0" y="2340900"/>
            <a:ext cx="6096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Test on  FLORES+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CER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Use </a:t>
            </a:r>
            <a:r>
              <a:rPr lang="zh-TW"/>
              <a:t>Whisper Large v3 model to recognize the </a:t>
            </a:r>
            <a:r>
              <a:rPr lang="zh-TW"/>
              <a:t>character</a:t>
            </a:r>
            <a:r>
              <a:rPr lang="zh-TW"/>
              <a:t> and to the computing below: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S</a:t>
            </a:r>
            <a:r>
              <a:rPr lang="zh-TW"/>
              <a:t> is the number of substitutions,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D</a:t>
            </a:r>
            <a:r>
              <a:rPr lang="zh-TW"/>
              <a:t> is the number of deletions,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I</a:t>
            </a:r>
            <a:r>
              <a:rPr lang="zh-TW"/>
              <a:t>   is the number of insertions,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C</a:t>
            </a:r>
            <a:r>
              <a:rPr lang="zh-TW"/>
              <a:t> is the number of correct characters,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zh-TW"/>
              <a:t>N</a:t>
            </a:r>
            <a:r>
              <a:rPr lang="zh-TW"/>
              <a:t> is the number of characters in the reference (N=S+D+C).</a:t>
            </a:r>
            <a:endParaRPr/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675" y="2085975"/>
            <a:ext cx="596265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Experiment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80235" y="771475"/>
            <a:ext cx="4689139" cy="3721551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5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60" name="Google Shape;160;p25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Table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Summary Comtribution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XTTS is a new multilingual ZS-TTS model that achieves SOTA results in 16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XTTS is the first massively multilingual ZS-TTS model supporting low/medium resource languages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XTTS can perform cross-language ZS-TTS without needing a parallel training dataset.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Ref.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zh-TW"/>
              <a:t>Casanova, Edresson, et al. "XTTS: a Massively Multilingual Zero-Shot Text-to-Speech Model." arXiv preprint arXiv:2406.04904 (2024).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Outline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Method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Experiments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0126" y="1618125"/>
            <a:ext cx="6180576" cy="352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Goal: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Most of multilingual </a:t>
            </a:r>
            <a:r>
              <a:rPr b="1" lang="zh-TW"/>
              <a:t>Z</a:t>
            </a:r>
            <a:r>
              <a:rPr lang="zh-TW"/>
              <a:t>ero </a:t>
            </a:r>
            <a:r>
              <a:rPr b="1" lang="zh-TW"/>
              <a:t>S</a:t>
            </a:r>
            <a:r>
              <a:rPr lang="zh-TW"/>
              <a:t>hot TTS (ZS-TTS) they are limited to just a few high/medium resource languages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Try to improve the multilingual ZS-TTS with low/medium resource languages.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Achievement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TW"/>
              <a:t>XTTS is </a:t>
            </a:r>
            <a:r>
              <a:rPr lang="zh-TW"/>
              <a:t>trained in 16 languages and achieved state-of-the-art (SOTA) results in most of them.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Dataset hour count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2500" y="1748350"/>
            <a:ext cx="4522601" cy="26313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Table</a:t>
            </a:r>
            <a:r>
              <a:rPr lang="zh-TW" sz="1800">
                <a:solidFill>
                  <a:schemeClr val="dk2"/>
                </a:solidFill>
              </a:rPr>
              <a:t>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78" name="Google Shape;78;p16"/>
          <p:cNvSpPr/>
          <p:nvPr/>
        </p:nvSpPr>
        <p:spPr>
          <a:xfrm>
            <a:off x="5760850" y="2084925"/>
            <a:ext cx="772500" cy="2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659000" y="2084925"/>
            <a:ext cx="842400" cy="2328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3038" y="445025"/>
            <a:ext cx="5006274" cy="39583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Picture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3146775" y="2621150"/>
            <a:ext cx="1037100" cy="6456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3447325" y="551050"/>
            <a:ext cx="662400" cy="461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/>
        </p:nvSpPr>
        <p:spPr>
          <a:xfrm>
            <a:off x="154825" y="2645125"/>
            <a:ext cx="310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For output fixed length latent</a:t>
            </a:r>
            <a:endParaRPr sz="1600">
              <a:solidFill>
                <a:srgbClr val="FF0000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2315000" y="119950"/>
            <a:ext cx="3104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</a:rPr>
              <a:t>Speaker </a:t>
            </a:r>
            <a:r>
              <a:rPr lang="zh-TW" sz="1600">
                <a:solidFill>
                  <a:srgbClr val="FF0000"/>
                </a:solidFill>
              </a:rPr>
              <a:t>consistency</a:t>
            </a:r>
            <a:r>
              <a:rPr lang="zh-TW" sz="1600">
                <a:solidFill>
                  <a:srgbClr val="FF0000"/>
                </a:solidFill>
              </a:rPr>
              <a:t> loss</a:t>
            </a:r>
            <a:endParaRPr sz="16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0" l="47867" r="0" t="38374"/>
          <a:stretch/>
        </p:blipFill>
        <p:spPr>
          <a:xfrm>
            <a:off x="2971448" y="844325"/>
            <a:ext cx="3807849" cy="35590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Picture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2366350" y="382625"/>
            <a:ext cx="431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GPT try to predicts VQ-VAE codes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Method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9" name="Google Shape;109;p19"/>
          <p:cNvPicPr preferRelativeResize="0"/>
          <p:nvPr/>
        </p:nvPicPr>
        <p:blipFill rotWithShape="1">
          <a:blip r:embed="rId3">
            <a:alphaModFix/>
          </a:blip>
          <a:srcRect b="46271" l="0" r="31740" t="0"/>
          <a:stretch/>
        </p:blipFill>
        <p:spPr>
          <a:xfrm>
            <a:off x="1773053" y="445025"/>
            <a:ext cx="5842251" cy="363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/>
        </p:nvSpPr>
        <p:spPr>
          <a:xfrm>
            <a:off x="345988" y="4493025"/>
            <a:ext cx="8580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zh-TW" sz="1800">
                <a:solidFill>
                  <a:schemeClr val="dk2"/>
                </a:solidFill>
              </a:rPr>
              <a:t>1</a:t>
            </a:r>
            <a:r>
              <a:rPr lang="zh-TW" sz="1600">
                <a:solidFill>
                  <a:schemeClr val="dk2"/>
                </a:solidFill>
              </a:rPr>
              <a:t>Casanova, Edresson, et al. "XTTS: a Massively Multilingual Zero-Shot Text-to-Speech Model." arXiv preprint arXiv:2406.04904 (2024).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7168450" y="430400"/>
            <a:ext cx="198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chemeClr val="dk2"/>
                </a:solidFill>
              </a:rPr>
              <a:t>Picture from </a:t>
            </a:r>
            <a:r>
              <a:rPr baseline="30000" lang="zh-TW" sz="1800">
                <a:solidFill>
                  <a:schemeClr val="dk2"/>
                </a:solidFill>
              </a:rPr>
              <a:t>1</a:t>
            </a:r>
            <a:endParaRPr baseline="30000"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5356450" y="1783800"/>
            <a:ext cx="125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>
                <a:solidFill>
                  <a:srgbClr val="FF0000"/>
                </a:solidFill>
              </a:rPr>
              <a:t>HI-FI GAN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2061875" y="795625"/>
            <a:ext cx="125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solidFill>
                  <a:srgbClr val="FF0000"/>
                </a:solidFill>
                <a:highlight>
                  <a:srgbClr val="FFFFFF"/>
                </a:highlight>
              </a:rPr>
              <a:t>ECAPA2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Tortorise model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89" y="1081324"/>
            <a:ext cx="7605022" cy="355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Tortorise model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489" y="1081324"/>
            <a:ext cx="7605022" cy="3558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619813" y="445025"/>
            <a:ext cx="5006274" cy="395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