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0" roundtripDataSignature="AMtx7mivh4TSo26Nwc5W1Fz7z6riDbDO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2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jp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3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jp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6120000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3164020" y="2052636"/>
            <a:ext cx="5560880" cy="1133475"/>
          </a:xfrm>
          <a:prstGeom prst="rect">
            <a:avLst/>
          </a:prstGeom>
          <a:solidFill>
            <a:srgbClr val="5EACE3"/>
          </a:solidFill>
          <a:ln cap="flat" cmpd="sng" w="28575">
            <a:solidFill>
              <a:srgbClr val="157057">
                <a:alpha val="17647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697044" y="2098673"/>
            <a:ext cx="10345823" cy="8034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MingLiu"/>
              <a:buNone/>
            </a:pPr>
            <a:r>
              <a:rPr b="0" i="0" lang="zh-CN" sz="3600" u="none" cap="none" strike="noStrike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作品名：文章系統</a:t>
            </a:r>
            <a:endParaRPr b="0" i="0" sz="3600" u="none" cap="none" strike="noStrike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4248150" y="3994702"/>
            <a:ext cx="3695700" cy="933449"/>
          </a:xfrm>
          <a:prstGeom prst="rect">
            <a:avLst/>
          </a:prstGeom>
          <a:solidFill>
            <a:srgbClr val="5EACE3"/>
          </a:solidFill>
          <a:ln cap="flat" cmpd="sng" w="28575">
            <a:solidFill>
              <a:srgbClr val="157057">
                <a:alpha val="17647"/>
              </a:srgbClr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50800" endA="0" endPos="3000" kx="0" rotWithShape="0" algn="bl" stA="4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2094640" y="4315446"/>
            <a:ext cx="7699640" cy="14212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zh-CN">
                <a:latin typeface="PMingLiu"/>
                <a:ea typeface="PMingLiu"/>
                <a:cs typeface="PMingLiu"/>
                <a:sym typeface="PMingLiu"/>
              </a:rPr>
              <a:t>作者 : 巫靖翔</a:t>
            </a:r>
            <a:endParaRPr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6120000" scaled="0"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>
            <p:ph type="title"/>
          </p:nvPr>
        </p:nvSpPr>
        <p:spPr>
          <a:xfrm>
            <a:off x="178441" y="0"/>
            <a:ext cx="10515600" cy="67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MingLiu"/>
              <a:buNone/>
            </a:pPr>
            <a:r>
              <a:rPr lang="zh-CN" sz="2800">
                <a:latin typeface="PMingLiu"/>
                <a:ea typeface="PMingLiu"/>
                <a:cs typeface="PMingLiu"/>
                <a:sym typeface="PMingLiu"/>
              </a:rPr>
              <a:t>登入</a:t>
            </a:r>
            <a:endParaRPr sz="28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88" name="Google Shape;18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178441" y="5389145"/>
            <a:ext cx="1872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電腦版-登入頁面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9944541" y="3079419"/>
            <a:ext cx="1872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手機版-登入頁面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441" y="1301955"/>
            <a:ext cx="6291163" cy="3994912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 txBox="1"/>
          <p:nvPr/>
        </p:nvSpPr>
        <p:spPr>
          <a:xfrm>
            <a:off x="4350582" y="6039274"/>
            <a:ext cx="29546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電腦版與手機版登入頁面。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5237" y="336781"/>
            <a:ext cx="2526659" cy="5468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" name="Google Shape;194;p10"/>
          <p:cNvCxnSpPr/>
          <p:nvPr/>
        </p:nvCxnSpPr>
        <p:spPr>
          <a:xfrm>
            <a:off x="0" y="673562"/>
            <a:ext cx="6096000" cy="2176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6120000" scaled="0"/>
        </a:gra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type="title"/>
          </p:nvPr>
        </p:nvSpPr>
        <p:spPr>
          <a:xfrm>
            <a:off x="418750" y="0"/>
            <a:ext cx="10515600" cy="67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MingLiu"/>
              <a:buNone/>
            </a:pPr>
            <a:r>
              <a:rPr lang="zh-CN" sz="2800">
                <a:latin typeface="PMingLiu"/>
                <a:ea typeface="PMingLiu"/>
                <a:cs typeface="PMingLiu"/>
                <a:sym typeface="PMingLiu"/>
              </a:rPr>
              <a:t>首頁</a:t>
            </a:r>
            <a:endParaRPr sz="28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200" name="Google Shape;20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01" name="Google Shape;201;p11"/>
          <p:cNvSpPr txBox="1"/>
          <p:nvPr/>
        </p:nvSpPr>
        <p:spPr>
          <a:xfrm>
            <a:off x="353539" y="5574776"/>
            <a:ext cx="1409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電腦版-首頁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cxnSp>
        <p:nvCxnSpPr>
          <p:cNvPr id="202" name="Google Shape;202;p11"/>
          <p:cNvCxnSpPr/>
          <p:nvPr/>
        </p:nvCxnSpPr>
        <p:spPr>
          <a:xfrm flipH="1" rot="10800000">
            <a:off x="8976220" y="2383344"/>
            <a:ext cx="184558" cy="359856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3" name="Google Shape;203;p11"/>
          <p:cNvSpPr txBox="1"/>
          <p:nvPr/>
        </p:nvSpPr>
        <p:spPr>
          <a:xfrm>
            <a:off x="3876026" y="6117337"/>
            <a:ext cx="44399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電腦版與手機版登入後顯示該用戶。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grpSp>
        <p:nvGrpSpPr>
          <p:cNvPr id="204" name="Google Shape;204;p11"/>
          <p:cNvGrpSpPr/>
          <p:nvPr/>
        </p:nvGrpSpPr>
        <p:grpSpPr>
          <a:xfrm>
            <a:off x="7100482" y="217486"/>
            <a:ext cx="4435115" cy="5541956"/>
            <a:chOff x="7100481" y="217486"/>
            <a:chExt cx="4757335" cy="6019028"/>
          </a:xfrm>
        </p:grpSpPr>
        <p:pic>
          <p:nvPicPr>
            <p:cNvPr id="205" name="Google Shape;205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100481" y="217486"/>
              <a:ext cx="2780964" cy="601902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6" name="Google Shape;206;p11"/>
            <p:cNvGrpSpPr/>
            <p:nvPr/>
          </p:nvGrpSpPr>
          <p:grpSpPr>
            <a:xfrm>
              <a:off x="8374918" y="3227000"/>
              <a:ext cx="3482898" cy="392331"/>
              <a:chOff x="8374918" y="3227000"/>
              <a:chExt cx="3482898" cy="392331"/>
            </a:xfrm>
          </p:grpSpPr>
          <p:sp>
            <p:nvSpPr>
              <p:cNvPr id="207" name="Google Shape;207;p11"/>
              <p:cNvSpPr txBox="1"/>
              <p:nvPr/>
            </p:nvSpPr>
            <p:spPr>
              <a:xfrm>
                <a:off x="10119093" y="3285060"/>
                <a:ext cx="1738723" cy="3342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sz="1400">
                    <a:solidFill>
                      <a:schemeClr val="dk1"/>
                    </a:solidFill>
                    <a:latin typeface="PMingLiu"/>
                    <a:ea typeface="PMingLiu"/>
                    <a:cs typeface="PMingLiu"/>
                    <a:sym typeface="PMingLiu"/>
                  </a:rPr>
                  <a:t>登入後顯示用戶名</a:t>
                </a:r>
                <a:endParaRPr sz="1400">
                  <a:solidFill>
                    <a:schemeClr val="dk1"/>
                  </a:solidFill>
                  <a:latin typeface="PMingLiu"/>
                  <a:ea typeface="PMingLiu"/>
                  <a:cs typeface="PMingLiu"/>
                  <a:sym typeface="PMingLiu"/>
                </a:endParaRPr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>
                <a:off x="8374918" y="3227000"/>
                <a:ext cx="821806" cy="307777"/>
              </a:xfrm>
              <a:prstGeom prst="frame">
                <a:avLst>
                  <a:gd fmla="val 12500" name="adj1"/>
                </a:avLst>
              </a:prstGeom>
              <a:solidFill>
                <a:schemeClr val="accent1"/>
              </a:solidFill>
              <a:ln cap="flat" cmpd="sng" w="12700">
                <a:solidFill>
                  <a:srgbClr val="157057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9" name="Google Shape;209;p11"/>
              <p:cNvCxnSpPr/>
              <p:nvPr/>
            </p:nvCxnSpPr>
            <p:spPr>
              <a:xfrm flipH="1" rot="10800000">
                <a:off x="9160778" y="3429000"/>
                <a:ext cx="948897" cy="994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</p:grpSp>
      <p:cxnSp>
        <p:nvCxnSpPr>
          <p:cNvPr id="210" name="Google Shape;210;p11"/>
          <p:cNvCxnSpPr/>
          <p:nvPr/>
        </p:nvCxnSpPr>
        <p:spPr>
          <a:xfrm>
            <a:off x="0" y="651799"/>
            <a:ext cx="6096000" cy="2176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1" name="Google Shape;21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697" y="913892"/>
            <a:ext cx="6653013" cy="4483432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1"/>
          <p:cNvSpPr/>
          <p:nvPr/>
        </p:nvSpPr>
        <p:spPr>
          <a:xfrm>
            <a:off x="3492954" y="3101516"/>
            <a:ext cx="592485" cy="283383"/>
          </a:xfrm>
          <a:prstGeom prst="frame">
            <a:avLst>
              <a:gd fmla="val 12500" name="adj1"/>
            </a:avLst>
          </a:prstGeom>
          <a:solidFill>
            <a:schemeClr val="accent1"/>
          </a:solidFill>
          <a:ln cap="flat" cmpd="sng" w="12700">
            <a:solidFill>
              <a:srgbClr val="15705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11"/>
          <p:cNvCxnSpPr/>
          <p:nvPr/>
        </p:nvCxnSpPr>
        <p:spPr>
          <a:xfrm flipH="1" rot="10800000">
            <a:off x="4085439" y="3243207"/>
            <a:ext cx="884627" cy="916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4" name="Google Shape;214;p11"/>
          <p:cNvSpPr txBox="1"/>
          <p:nvPr/>
        </p:nvSpPr>
        <p:spPr>
          <a:xfrm>
            <a:off x="4977284" y="3089484"/>
            <a:ext cx="162095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chemeClr val="lt1"/>
                </a:solidFill>
                <a:latin typeface="PMingLiu"/>
                <a:ea typeface="PMingLiu"/>
                <a:cs typeface="PMingLiu"/>
                <a:sym typeface="PMingLiu"/>
              </a:rPr>
              <a:t>登入後顯示用戶名</a:t>
            </a:r>
            <a:endParaRPr sz="1400">
              <a:solidFill>
                <a:schemeClr val="lt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6120000" scaled="0"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>
            <p:ph type="title"/>
          </p:nvPr>
        </p:nvSpPr>
        <p:spPr>
          <a:xfrm>
            <a:off x="418750" y="0"/>
            <a:ext cx="10515600" cy="67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MingLiu"/>
              <a:buNone/>
            </a:pPr>
            <a:r>
              <a:rPr lang="zh-CN" sz="2800">
                <a:latin typeface="PMingLiu"/>
                <a:ea typeface="PMingLiu"/>
                <a:cs typeface="PMingLiu"/>
                <a:sym typeface="PMingLiu"/>
              </a:rPr>
              <a:t>撰寫新文章</a:t>
            </a:r>
            <a:endParaRPr sz="28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220" name="Google Shape;2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21" name="Google Shape;221;p12"/>
          <p:cNvSpPr txBox="1"/>
          <p:nvPr/>
        </p:nvSpPr>
        <p:spPr>
          <a:xfrm>
            <a:off x="99596" y="5080845"/>
            <a:ext cx="2147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電腦版-撰寫新文章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222" name="Google Shape;222;p12"/>
          <p:cNvSpPr txBox="1"/>
          <p:nvPr/>
        </p:nvSpPr>
        <p:spPr>
          <a:xfrm>
            <a:off x="10079728" y="1893467"/>
            <a:ext cx="21018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手機版-撰寫新文章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pic>
        <p:nvPicPr>
          <p:cNvPr id="223" name="Google Shape;22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96" y="989957"/>
            <a:ext cx="6605558" cy="403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98609" y="136733"/>
            <a:ext cx="3287095" cy="543085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2"/>
          <p:cNvSpPr txBox="1"/>
          <p:nvPr/>
        </p:nvSpPr>
        <p:spPr>
          <a:xfrm>
            <a:off x="418750" y="5609831"/>
            <a:ext cx="11762835" cy="880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只有登入後才可訪問撰寫新文章的頁面，Upload Image可供使用者一次性選取最多6張圖片（也可選擇不為文章添加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圖片），POST按鈕為上傳貼文。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226" name="Google Shape;226;p12"/>
          <p:cNvSpPr txBox="1"/>
          <p:nvPr/>
        </p:nvSpPr>
        <p:spPr>
          <a:xfrm>
            <a:off x="10272614" y="3730526"/>
            <a:ext cx="12618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文章排版預覽</a:t>
            </a:r>
            <a:endParaRPr sz="1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12"/>
          <p:cNvCxnSpPr>
            <a:endCxn id="226" idx="1"/>
          </p:cNvCxnSpPr>
          <p:nvPr/>
        </p:nvCxnSpPr>
        <p:spPr>
          <a:xfrm>
            <a:off x="9791714" y="3884415"/>
            <a:ext cx="4809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8" name="Google Shape;228;p12"/>
          <p:cNvSpPr txBox="1"/>
          <p:nvPr/>
        </p:nvSpPr>
        <p:spPr>
          <a:xfrm>
            <a:off x="3892135" y="3628538"/>
            <a:ext cx="12618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文章排版預覽</a:t>
            </a:r>
            <a:endParaRPr sz="14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12"/>
          <p:cNvCxnSpPr/>
          <p:nvPr/>
        </p:nvCxnSpPr>
        <p:spPr>
          <a:xfrm>
            <a:off x="3892135" y="3114675"/>
            <a:ext cx="394115" cy="50482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30" name="Google Shape;230;p12"/>
          <p:cNvCxnSpPr/>
          <p:nvPr/>
        </p:nvCxnSpPr>
        <p:spPr>
          <a:xfrm>
            <a:off x="0" y="651799"/>
            <a:ext cx="6096000" cy="2176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6120000" scaled="0"/>
        </a:gra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 txBox="1"/>
          <p:nvPr>
            <p:ph type="title"/>
          </p:nvPr>
        </p:nvSpPr>
        <p:spPr>
          <a:xfrm>
            <a:off x="418750" y="0"/>
            <a:ext cx="10515600" cy="67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MingLiu"/>
              <a:buNone/>
            </a:pPr>
            <a:r>
              <a:rPr lang="zh-CN" sz="2800">
                <a:latin typeface="PMingLiu"/>
                <a:ea typeface="PMingLiu"/>
                <a:cs typeface="PMingLiu"/>
                <a:sym typeface="PMingLiu"/>
              </a:rPr>
              <a:t>新文章撰寫成功</a:t>
            </a:r>
            <a:endParaRPr sz="28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236" name="Google Shape;23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37" name="Google Shape;237;p13"/>
          <p:cNvSpPr txBox="1"/>
          <p:nvPr/>
        </p:nvSpPr>
        <p:spPr>
          <a:xfrm>
            <a:off x="842646" y="5336530"/>
            <a:ext cx="2147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電腦版-新文章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238" name="Google Shape;238;p13"/>
          <p:cNvSpPr txBox="1"/>
          <p:nvPr/>
        </p:nvSpPr>
        <p:spPr>
          <a:xfrm>
            <a:off x="10270812" y="2605719"/>
            <a:ext cx="16417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手機版-新文章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239" name="Google Shape;239;p13"/>
          <p:cNvSpPr txBox="1"/>
          <p:nvPr/>
        </p:nvSpPr>
        <p:spPr>
          <a:xfrm>
            <a:off x="1709075" y="6001111"/>
            <a:ext cx="9026830" cy="465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文章排序為從新-舊，文章名【第二篇文章】為剛剛上傳的文章，表示新文章上傳成功。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pic>
        <p:nvPicPr>
          <p:cNvPr id="240" name="Google Shape;2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818" y="941614"/>
            <a:ext cx="6555301" cy="4406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53209" y="733201"/>
            <a:ext cx="2417603" cy="523258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2" name="Google Shape;242;p13"/>
          <p:cNvCxnSpPr/>
          <p:nvPr/>
        </p:nvCxnSpPr>
        <p:spPr>
          <a:xfrm>
            <a:off x="0" y="651799"/>
            <a:ext cx="6096000" cy="2176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6120000" scaled="0"/>
        </a:gra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"/>
          <p:cNvSpPr txBox="1"/>
          <p:nvPr>
            <p:ph type="title"/>
          </p:nvPr>
        </p:nvSpPr>
        <p:spPr>
          <a:xfrm>
            <a:off x="418750" y="0"/>
            <a:ext cx="10515600" cy="67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MingLiu"/>
              <a:buNone/>
            </a:pPr>
            <a:r>
              <a:rPr lang="zh-CN" sz="2800">
                <a:latin typeface="PMingLiu"/>
                <a:ea typeface="PMingLiu"/>
                <a:cs typeface="PMingLiu"/>
                <a:sym typeface="PMingLiu"/>
              </a:rPr>
              <a:t>各別文章頁面</a:t>
            </a:r>
            <a:endParaRPr sz="28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248" name="Google Shape;248;p14"/>
          <p:cNvSpPr txBox="1"/>
          <p:nvPr>
            <p:ph idx="12" type="sldNum"/>
          </p:nvPr>
        </p:nvSpPr>
        <p:spPr>
          <a:xfrm>
            <a:off x="9279106" y="640527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49" name="Google Shape;249;p14"/>
          <p:cNvSpPr txBox="1"/>
          <p:nvPr/>
        </p:nvSpPr>
        <p:spPr>
          <a:xfrm>
            <a:off x="560777" y="5386201"/>
            <a:ext cx="23326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電腦版-各別文章頁面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4"/>
          <p:cNvSpPr txBox="1"/>
          <p:nvPr/>
        </p:nvSpPr>
        <p:spPr>
          <a:xfrm>
            <a:off x="9636717" y="2828617"/>
            <a:ext cx="2385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手機版- 各別文章頁面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151" y="917800"/>
            <a:ext cx="5686152" cy="446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4"/>
          <p:cNvPicPr preferRelativeResize="0"/>
          <p:nvPr/>
        </p:nvPicPr>
        <p:blipFill rotWithShape="1">
          <a:blip r:embed="rId4">
            <a:alphaModFix/>
          </a:blip>
          <a:srcRect b="0" l="2352" r="0" t="611"/>
          <a:stretch/>
        </p:blipFill>
        <p:spPr>
          <a:xfrm>
            <a:off x="6679767" y="381976"/>
            <a:ext cx="3015673" cy="511728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14"/>
          <p:cNvSpPr txBox="1"/>
          <p:nvPr/>
        </p:nvSpPr>
        <p:spPr>
          <a:xfrm>
            <a:off x="326744" y="5987018"/>
            <a:ext cx="119571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黃色label為登入提示，登入後才可以留言，點擊label的close按鈕可關閉提示。訪客身份（未登入）也可進入此頁面。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cxnSp>
        <p:nvCxnSpPr>
          <p:cNvPr id="254" name="Google Shape;254;p14"/>
          <p:cNvCxnSpPr/>
          <p:nvPr/>
        </p:nvCxnSpPr>
        <p:spPr>
          <a:xfrm>
            <a:off x="0" y="651799"/>
            <a:ext cx="6096000" cy="2176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6120000" scaled="0"/>
        </a:gra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 txBox="1"/>
          <p:nvPr>
            <p:ph type="title"/>
          </p:nvPr>
        </p:nvSpPr>
        <p:spPr>
          <a:xfrm>
            <a:off x="260058" y="-25167"/>
            <a:ext cx="10515600" cy="67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MingLiu"/>
              <a:buNone/>
            </a:pPr>
            <a:r>
              <a:rPr lang="zh-CN" sz="2800">
                <a:latin typeface="PMingLiu"/>
                <a:ea typeface="PMingLiu"/>
                <a:cs typeface="PMingLiu"/>
                <a:sym typeface="PMingLiu"/>
              </a:rPr>
              <a:t>文章留言</a:t>
            </a:r>
            <a:endParaRPr sz="28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260" name="Google Shape;2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61" name="Google Shape;261;p15"/>
          <p:cNvSpPr txBox="1"/>
          <p:nvPr/>
        </p:nvSpPr>
        <p:spPr>
          <a:xfrm>
            <a:off x="4426204" y="5948500"/>
            <a:ext cx="38779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所有登入後的用戶都可對文章留言。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5"/>
          <p:cNvSpPr txBox="1"/>
          <p:nvPr/>
        </p:nvSpPr>
        <p:spPr>
          <a:xfrm>
            <a:off x="4832587" y="4567030"/>
            <a:ext cx="1031051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提交留言按鈕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3" name="Google Shape;263;p15"/>
          <p:cNvGrpSpPr/>
          <p:nvPr/>
        </p:nvGrpSpPr>
        <p:grpSpPr>
          <a:xfrm>
            <a:off x="662907" y="934406"/>
            <a:ext cx="10866186" cy="5039261"/>
            <a:chOff x="260058" y="454882"/>
            <a:chExt cx="10866186" cy="5039261"/>
          </a:xfrm>
        </p:grpSpPr>
        <p:sp>
          <p:nvSpPr>
            <p:cNvPr id="264" name="Google Shape;264;p15"/>
            <p:cNvSpPr txBox="1"/>
            <p:nvPr/>
          </p:nvSpPr>
          <p:spPr>
            <a:xfrm>
              <a:off x="260058" y="5124811"/>
              <a:ext cx="18710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電腦版-文章留言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 txBox="1"/>
            <p:nvPr/>
          </p:nvSpPr>
          <p:spPr>
            <a:xfrm>
              <a:off x="9232440" y="2528396"/>
              <a:ext cx="18710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手機版-文章留言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66" name="Google Shape;26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400393" y="454882"/>
              <a:ext cx="2773324" cy="44948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7" name="Google Shape;267;p15"/>
            <p:cNvPicPr preferRelativeResize="0"/>
            <p:nvPr/>
          </p:nvPicPr>
          <p:blipFill rotWithShape="1">
            <a:blip r:embed="rId4">
              <a:alphaModFix/>
            </a:blip>
            <a:srcRect b="1" l="305" r="-1" t="-188"/>
            <a:stretch/>
          </p:blipFill>
          <p:spPr>
            <a:xfrm>
              <a:off x="260058" y="615507"/>
              <a:ext cx="5905850" cy="442428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8" name="Google Shape;268;p15"/>
            <p:cNvSpPr txBox="1"/>
            <p:nvPr/>
          </p:nvSpPr>
          <p:spPr>
            <a:xfrm>
              <a:off x="9710472" y="4432601"/>
              <a:ext cx="1415772" cy="3385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提交留言按鈕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9" name="Google Shape;269;p15"/>
            <p:cNvCxnSpPr>
              <a:endCxn id="268" idx="1"/>
            </p:cNvCxnSpPr>
            <p:nvPr/>
          </p:nvCxnSpPr>
          <p:spPr>
            <a:xfrm flipH="1" rot="10800000">
              <a:off x="9081972" y="4601878"/>
              <a:ext cx="628500" cy="16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cxnSp>
        <p:nvCxnSpPr>
          <p:cNvPr id="270" name="Google Shape;270;p15"/>
          <p:cNvCxnSpPr/>
          <p:nvPr/>
        </p:nvCxnSpPr>
        <p:spPr>
          <a:xfrm>
            <a:off x="4345497" y="4697835"/>
            <a:ext cx="511729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1" name="Google Shape;271;p15"/>
          <p:cNvCxnSpPr/>
          <p:nvPr/>
        </p:nvCxnSpPr>
        <p:spPr>
          <a:xfrm>
            <a:off x="0" y="651799"/>
            <a:ext cx="6096000" cy="2176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6120000" scaled="0"/>
        </a:gra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 txBox="1"/>
          <p:nvPr>
            <p:ph type="title"/>
          </p:nvPr>
        </p:nvSpPr>
        <p:spPr>
          <a:xfrm>
            <a:off x="313278" y="0"/>
            <a:ext cx="10515600" cy="67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MingLiu"/>
              <a:buNone/>
            </a:pPr>
            <a:r>
              <a:rPr lang="zh-CN" sz="2800">
                <a:latin typeface="PMingLiu"/>
                <a:ea typeface="PMingLiu"/>
                <a:cs typeface="PMingLiu"/>
                <a:sym typeface="PMingLiu"/>
              </a:rPr>
              <a:t>文章留言</a:t>
            </a:r>
            <a:endParaRPr sz="28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277" name="Google Shape;2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278" name="Google Shape;2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278" y="1088911"/>
            <a:ext cx="6334595" cy="472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3345" y="132462"/>
            <a:ext cx="3525947" cy="5969237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6"/>
          <p:cNvSpPr txBox="1"/>
          <p:nvPr/>
        </p:nvSpPr>
        <p:spPr>
          <a:xfrm>
            <a:off x="313278" y="5917033"/>
            <a:ext cx="18710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電腦版-文章留言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10279292" y="2450991"/>
            <a:ext cx="18710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手機版-文章留言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6"/>
          <p:cNvSpPr txBox="1"/>
          <p:nvPr/>
        </p:nvSpPr>
        <p:spPr>
          <a:xfrm>
            <a:off x="3250384" y="6234161"/>
            <a:ext cx="387798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留言送出後會立即進行留言區刷新。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cxnSp>
        <p:nvCxnSpPr>
          <p:cNvPr id="283" name="Google Shape;283;p16"/>
          <p:cNvCxnSpPr/>
          <p:nvPr/>
        </p:nvCxnSpPr>
        <p:spPr>
          <a:xfrm>
            <a:off x="0" y="651799"/>
            <a:ext cx="6096000" cy="2176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6120000" scaled="0"/>
        </a:gra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/>
          <p:nvPr>
            <p:ph type="title"/>
          </p:nvPr>
        </p:nvSpPr>
        <p:spPr>
          <a:xfrm>
            <a:off x="418750" y="0"/>
            <a:ext cx="10515600" cy="67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MingLiu"/>
              <a:buNone/>
            </a:pPr>
            <a:r>
              <a:rPr lang="zh-CN" sz="2800">
                <a:latin typeface="PMingLiu"/>
                <a:ea typeface="PMingLiu"/>
                <a:cs typeface="PMingLiu"/>
                <a:sym typeface="PMingLiu"/>
              </a:rPr>
              <a:t>所有文章頁面</a:t>
            </a:r>
            <a:endParaRPr sz="28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289" name="Google Shape;28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90" name="Google Shape;290;p17"/>
          <p:cNvSpPr txBox="1"/>
          <p:nvPr/>
        </p:nvSpPr>
        <p:spPr>
          <a:xfrm>
            <a:off x="683941" y="4731390"/>
            <a:ext cx="18710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電腦版-文章頁面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7"/>
          <p:cNvSpPr txBox="1"/>
          <p:nvPr/>
        </p:nvSpPr>
        <p:spPr>
          <a:xfrm>
            <a:off x="9733629" y="2331111"/>
            <a:ext cx="18710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手機版-文章頁面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7"/>
          <p:cNvSpPr txBox="1"/>
          <p:nvPr/>
        </p:nvSpPr>
        <p:spPr>
          <a:xfrm>
            <a:off x="1619454" y="6147347"/>
            <a:ext cx="96455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電腦版與手機版文章頁面。未登入也能查看所有文章，上圖按鈕都為login，則表示尚未登入。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pic>
        <p:nvPicPr>
          <p:cNvPr id="293" name="Google Shape;2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7434" y="336781"/>
            <a:ext cx="2417603" cy="5232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015" y="826743"/>
            <a:ext cx="6023776" cy="3904647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7"/>
          <p:cNvSpPr txBox="1"/>
          <p:nvPr/>
        </p:nvSpPr>
        <p:spPr>
          <a:xfrm>
            <a:off x="2973954" y="3874245"/>
            <a:ext cx="95410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上一張圖按鈕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6" name="Google Shape;296;p17"/>
          <p:cNvCxnSpPr/>
          <p:nvPr/>
        </p:nvCxnSpPr>
        <p:spPr>
          <a:xfrm rot="10800000">
            <a:off x="3817903" y="4018327"/>
            <a:ext cx="921877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97" name="Google Shape;297;p17"/>
          <p:cNvCxnSpPr/>
          <p:nvPr/>
        </p:nvCxnSpPr>
        <p:spPr>
          <a:xfrm flipH="1">
            <a:off x="6096000" y="4020014"/>
            <a:ext cx="346248" cy="108070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8" name="Google Shape;298;p17"/>
          <p:cNvSpPr txBox="1"/>
          <p:nvPr/>
        </p:nvSpPr>
        <p:spPr>
          <a:xfrm>
            <a:off x="5618046" y="5070037"/>
            <a:ext cx="95590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下一張圖按鈕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17"/>
          <p:cNvCxnSpPr/>
          <p:nvPr/>
        </p:nvCxnSpPr>
        <p:spPr>
          <a:xfrm>
            <a:off x="0" y="651799"/>
            <a:ext cx="6096000" cy="2176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6120000" scaled="0"/>
        </a:gra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type="title"/>
          </p:nvPr>
        </p:nvSpPr>
        <p:spPr>
          <a:xfrm>
            <a:off x="418750" y="0"/>
            <a:ext cx="10515600" cy="67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MingLiu"/>
              <a:buNone/>
            </a:pPr>
            <a:r>
              <a:rPr lang="zh-CN" sz="2800">
                <a:latin typeface="PMingLiu"/>
                <a:ea typeface="PMingLiu"/>
                <a:cs typeface="PMingLiu"/>
                <a:sym typeface="PMingLiu"/>
              </a:rPr>
              <a:t>搜尋文章</a:t>
            </a:r>
            <a:endParaRPr sz="28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305" name="Google Shape;30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06" name="Google Shape;306;p18"/>
          <p:cNvSpPr txBox="1"/>
          <p:nvPr/>
        </p:nvSpPr>
        <p:spPr>
          <a:xfrm>
            <a:off x="603357" y="6391318"/>
            <a:ext cx="107504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若想以tag搜尋文章，只需要在搜尋條件前面加上#字號。反之，以文章標題搜尋，只需要輸入標題即可。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pic>
        <p:nvPicPr>
          <p:cNvPr id="307" name="Google Shape;3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7613" y="896736"/>
            <a:ext cx="8193187" cy="53497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8" name="Google Shape;308;p18"/>
          <p:cNvCxnSpPr/>
          <p:nvPr/>
        </p:nvCxnSpPr>
        <p:spPr>
          <a:xfrm>
            <a:off x="0" y="651799"/>
            <a:ext cx="1058559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6120000" scaled="0"/>
        </a:gra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250970" y="0"/>
            <a:ext cx="10515600" cy="67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MingLiu"/>
              <a:buNone/>
            </a:pPr>
            <a:r>
              <a:rPr lang="zh-CN" sz="2800">
                <a:latin typeface="PMingLiu"/>
                <a:ea typeface="PMingLiu"/>
                <a:cs typeface="PMingLiu"/>
                <a:sym typeface="PMingLiu"/>
              </a:rPr>
              <a:t>文章分區</a:t>
            </a:r>
            <a:endParaRPr sz="28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314" name="Google Shape;31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15" name="Google Shape;315;p19"/>
          <p:cNvSpPr txBox="1"/>
          <p:nvPr/>
        </p:nvSpPr>
        <p:spPr>
          <a:xfrm>
            <a:off x="250969" y="5158504"/>
            <a:ext cx="11535563" cy="874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文章分區分為【所有文章】以及【我的文章】。【所有文章】包含所有人撰寫的文章，【我的文章】只含本人的文章。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pic>
        <p:nvPicPr>
          <p:cNvPr id="316" name="Google Shape;3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2682" y="1514830"/>
            <a:ext cx="5838348" cy="3381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970" y="1514830"/>
            <a:ext cx="5729980" cy="338199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9"/>
          <p:cNvSpPr txBox="1"/>
          <p:nvPr/>
        </p:nvSpPr>
        <p:spPr>
          <a:xfrm>
            <a:off x="801395" y="909045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【所有文章】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9"/>
          <p:cNvSpPr txBox="1"/>
          <p:nvPr/>
        </p:nvSpPr>
        <p:spPr>
          <a:xfrm>
            <a:off x="6707711" y="909045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【我的文章】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0" name="Google Shape;320;p19"/>
          <p:cNvCxnSpPr/>
          <p:nvPr/>
        </p:nvCxnSpPr>
        <p:spPr>
          <a:xfrm rot="10800000">
            <a:off x="1670115" y="1215914"/>
            <a:ext cx="0" cy="386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1" name="Google Shape;321;p19"/>
          <p:cNvCxnSpPr/>
          <p:nvPr/>
        </p:nvCxnSpPr>
        <p:spPr>
          <a:xfrm rot="10800000">
            <a:off x="7593209" y="1215914"/>
            <a:ext cx="0" cy="386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22" name="Google Shape;322;p19"/>
          <p:cNvCxnSpPr/>
          <p:nvPr/>
        </p:nvCxnSpPr>
        <p:spPr>
          <a:xfrm>
            <a:off x="0" y="651799"/>
            <a:ext cx="1058559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6120000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2075662" y="801898"/>
            <a:ext cx="4943475" cy="4943475"/>
          </a:xfrm>
          <a:prstGeom prst="ellipse">
            <a:avLst/>
          </a:prstGeom>
          <a:solidFill>
            <a:srgbClr val="5EACE3"/>
          </a:solidFill>
          <a:ln cap="flat" cmpd="sng" w="12700">
            <a:solidFill>
              <a:srgbClr val="15705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2"/>
          <p:cNvGrpSpPr/>
          <p:nvPr/>
        </p:nvGrpSpPr>
        <p:grpSpPr>
          <a:xfrm>
            <a:off x="5389757" y="887573"/>
            <a:ext cx="4651364" cy="2284740"/>
            <a:chOff x="2977610" y="1085849"/>
            <a:chExt cx="5003126" cy="2652727"/>
          </a:xfrm>
        </p:grpSpPr>
        <p:sp>
          <p:nvSpPr>
            <p:cNvPr id="98" name="Google Shape;98;p2"/>
            <p:cNvSpPr/>
            <p:nvPr/>
          </p:nvSpPr>
          <p:spPr>
            <a:xfrm>
              <a:off x="2977610" y="1085849"/>
              <a:ext cx="3829051" cy="609600"/>
            </a:xfrm>
            <a:prstGeom prst="roundRect">
              <a:avLst>
                <a:gd fmla="val 16667" name="adj"/>
              </a:avLst>
            </a:prstGeom>
            <a:solidFill>
              <a:srgbClr val="92C8ED"/>
            </a:solidFill>
            <a:ln cap="flat" cmpd="dbl" w="9525">
              <a:solidFill>
                <a:srgbClr val="ACB8C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zh-CN" sz="1800" u="none" cap="none" strike="noStrike">
                  <a:solidFill>
                    <a:srgbClr val="0E3754"/>
                  </a:solidFill>
                  <a:latin typeface="Calibri"/>
                  <a:ea typeface="Calibri"/>
                  <a:cs typeface="Calibri"/>
                  <a:sym typeface="Calibri"/>
                </a:rPr>
                <a:t>主要技術-前端部署			3</a:t>
              </a:r>
              <a:endParaRPr sz="1800">
                <a:solidFill>
                  <a:srgbClr val="0E375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151686" y="2107413"/>
              <a:ext cx="3829050" cy="609600"/>
            </a:xfrm>
            <a:prstGeom prst="roundRect">
              <a:avLst>
                <a:gd fmla="val 16667" name="adj"/>
              </a:avLst>
            </a:prstGeom>
            <a:solidFill>
              <a:srgbClr val="92C8ED"/>
            </a:solidFill>
            <a:ln cap="flat" cmpd="dbl" w="9525">
              <a:solidFill>
                <a:srgbClr val="ACB8C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rgbClr val="0E3754"/>
                  </a:solidFill>
                  <a:latin typeface="Calibri"/>
                  <a:ea typeface="Calibri"/>
                  <a:cs typeface="Calibri"/>
                  <a:sym typeface="Calibri"/>
                </a:rPr>
                <a:t>主要技術-後端部署			4</a:t>
              </a:r>
              <a:endParaRPr sz="1800">
                <a:solidFill>
                  <a:srgbClr val="0E375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151684" y="3128976"/>
              <a:ext cx="3829050" cy="609600"/>
            </a:xfrm>
            <a:prstGeom prst="roundRect">
              <a:avLst>
                <a:gd fmla="val 16667" name="adj"/>
              </a:avLst>
            </a:prstGeom>
            <a:solidFill>
              <a:srgbClr val="92C8ED"/>
            </a:solidFill>
            <a:ln cap="flat" cmpd="dbl" w="9525">
              <a:solidFill>
                <a:srgbClr val="ACB8CA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sz="1800">
                  <a:solidFill>
                    <a:srgbClr val="0E3754"/>
                  </a:solidFill>
                  <a:latin typeface="Calibri"/>
                  <a:ea typeface="Calibri"/>
                  <a:cs typeface="Calibri"/>
                  <a:sym typeface="Calibri"/>
                </a:rPr>
                <a:t>網站導覽				5 – 20 </a:t>
              </a:r>
              <a:endParaRPr sz="1800">
                <a:solidFill>
                  <a:srgbClr val="0E375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3870805" y="1389938"/>
            <a:ext cx="1353190" cy="3071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lang="zh-CN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目</a:t>
            </a:r>
            <a:endParaRPr b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lang="zh-CN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錄</a:t>
            </a:r>
            <a:endParaRPr b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5223995" y="5369006"/>
            <a:ext cx="3559835" cy="525036"/>
          </a:xfrm>
          <a:prstGeom prst="roundRect">
            <a:avLst>
              <a:gd fmla="val 16667" name="adj"/>
            </a:avLst>
          </a:prstGeom>
          <a:solidFill>
            <a:srgbClr val="92C8ED"/>
          </a:solidFill>
          <a:ln cap="flat" cmpd="dbl" w="9525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E3754"/>
                </a:solidFill>
                <a:latin typeface="Calibri"/>
                <a:ea typeface="Calibri"/>
                <a:cs typeface="Calibri"/>
                <a:sym typeface="Calibri"/>
              </a:rPr>
              <a:t>未來展望			               24</a:t>
            </a:r>
            <a:endParaRPr sz="1800">
              <a:solidFill>
                <a:srgbClr val="0E37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6476204" y="3609302"/>
            <a:ext cx="3559836" cy="525036"/>
          </a:xfrm>
          <a:prstGeom prst="roundRect">
            <a:avLst>
              <a:gd fmla="val 16667" name="adj"/>
            </a:avLst>
          </a:prstGeom>
          <a:solidFill>
            <a:srgbClr val="92C8ED"/>
          </a:solidFill>
          <a:ln cap="flat" cmpd="dbl" w="9525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E3754"/>
                </a:solidFill>
                <a:latin typeface="Calibri"/>
                <a:ea typeface="Calibri"/>
                <a:cs typeface="Calibri"/>
                <a:sym typeface="Calibri"/>
              </a:rPr>
              <a:t>流程圖				      21 – 22 </a:t>
            </a:r>
            <a:endParaRPr sz="1800">
              <a:solidFill>
                <a:srgbClr val="0E37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5943431" y="4489154"/>
            <a:ext cx="3559835" cy="525036"/>
          </a:xfrm>
          <a:prstGeom prst="roundRect">
            <a:avLst>
              <a:gd fmla="val 16667" name="adj"/>
            </a:avLst>
          </a:prstGeom>
          <a:solidFill>
            <a:srgbClr val="92C8ED"/>
          </a:solidFill>
          <a:ln cap="flat" cmpd="dbl" w="9525">
            <a:solidFill>
              <a:srgbClr val="ACB8C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0E3754"/>
                </a:solidFill>
                <a:latin typeface="Calibri"/>
                <a:ea typeface="Calibri"/>
                <a:cs typeface="Calibri"/>
                <a:sym typeface="Calibri"/>
              </a:rPr>
              <a:t>整體流程			               23</a:t>
            </a:r>
            <a:endParaRPr sz="1800">
              <a:solidFill>
                <a:srgbClr val="0E375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6120000" scaled="0"/>
        </a:gra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title"/>
          </p:nvPr>
        </p:nvSpPr>
        <p:spPr>
          <a:xfrm>
            <a:off x="250970" y="0"/>
            <a:ext cx="10515600" cy="67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MingLiu"/>
              <a:buNone/>
            </a:pPr>
            <a:r>
              <a:rPr lang="zh-CN" sz="2800">
                <a:latin typeface="PMingLiu"/>
                <a:ea typeface="PMingLiu"/>
                <a:cs typeface="PMingLiu"/>
                <a:sym typeface="PMingLiu"/>
              </a:rPr>
              <a:t>我的文章</a:t>
            </a:r>
            <a:endParaRPr sz="28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328" name="Google Shape;3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29" name="Google Shape;329;p20"/>
          <p:cNvSpPr txBox="1"/>
          <p:nvPr/>
        </p:nvSpPr>
        <p:spPr>
          <a:xfrm>
            <a:off x="922789" y="5519984"/>
            <a:ext cx="10264891" cy="8745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在【我的文章】點擊Delete Articles後會出現詢問Alert，進行詢問是否刪除文章。若想對文章進行修改，只需要點擊Modify Articles即可。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pic>
        <p:nvPicPr>
          <p:cNvPr id="330" name="Google Shape;33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295" y="841342"/>
            <a:ext cx="7396955" cy="43706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1" name="Google Shape;331;p20"/>
          <p:cNvCxnSpPr/>
          <p:nvPr/>
        </p:nvCxnSpPr>
        <p:spPr>
          <a:xfrm>
            <a:off x="0" y="651799"/>
            <a:ext cx="1058559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6120000" scaled="0"/>
        </a:gra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250970" y="0"/>
            <a:ext cx="10515600" cy="67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MingLiu"/>
              <a:buNone/>
            </a:pPr>
            <a:r>
              <a:rPr lang="zh-CN" sz="2800">
                <a:latin typeface="PMingLiu"/>
                <a:ea typeface="PMingLiu"/>
                <a:cs typeface="PMingLiu"/>
                <a:sym typeface="PMingLiu"/>
              </a:rPr>
              <a:t>我的文章</a:t>
            </a:r>
            <a:endParaRPr sz="28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337" name="Google Shape;33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38" name="Google Shape;338;p21"/>
          <p:cNvSpPr txBox="1"/>
          <p:nvPr/>
        </p:nvSpPr>
        <p:spPr>
          <a:xfrm>
            <a:off x="2702553" y="5142370"/>
            <a:ext cx="5612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經修改後，只需按下Save Changes即可更新文章內容。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pic>
        <p:nvPicPr>
          <p:cNvPr id="339" name="Google Shape;3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2992" y="996097"/>
            <a:ext cx="6751556" cy="40084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21"/>
          <p:cNvCxnSpPr/>
          <p:nvPr/>
        </p:nvCxnSpPr>
        <p:spPr>
          <a:xfrm>
            <a:off x="0" y="651799"/>
            <a:ext cx="1058559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5400000" scaled="0"/>
        </a:gra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250970" y="0"/>
            <a:ext cx="10515600" cy="67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MingLiu"/>
              <a:buNone/>
            </a:pPr>
            <a:r>
              <a:rPr lang="zh-CN" sz="2800">
                <a:latin typeface="PMingLiu"/>
                <a:ea typeface="PMingLiu"/>
                <a:cs typeface="PMingLiu"/>
                <a:sym typeface="PMingLiu"/>
              </a:rPr>
              <a:t>流程圖</a:t>
            </a:r>
            <a:endParaRPr sz="28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346" name="Google Shape;34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47" name="Google Shape;347;p23"/>
          <p:cNvSpPr txBox="1"/>
          <p:nvPr/>
        </p:nvSpPr>
        <p:spPr>
          <a:xfrm>
            <a:off x="3032681" y="5297904"/>
            <a:ext cx="20313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已註冊帳號的用戶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cxnSp>
        <p:nvCxnSpPr>
          <p:cNvPr id="348" name="Google Shape;348;p23"/>
          <p:cNvCxnSpPr/>
          <p:nvPr/>
        </p:nvCxnSpPr>
        <p:spPr>
          <a:xfrm>
            <a:off x="0" y="651799"/>
            <a:ext cx="1058559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49" name="Google Shape;34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6987" y="1362676"/>
            <a:ext cx="3065564" cy="393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5689" y="1362676"/>
            <a:ext cx="3264825" cy="3913466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23"/>
          <p:cNvSpPr txBox="1"/>
          <p:nvPr/>
        </p:nvSpPr>
        <p:spPr>
          <a:xfrm>
            <a:off x="6819900" y="5297904"/>
            <a:ext cx="25425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未註冊帳號的訪客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5400000" scaled="0"/>
        </a:gra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/>
          <p:nvPr>
            <p:ph type="title"/>
          </p:nvPr>
        </p:nvSpPr>
        <p:spPr>
          <a:xfrm>
            <a:off x="250970" y="0"/>
            <a:ext cx="10515600" cy="67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MingLiu"/>
              <a:buNone/>
            </a:pPr>
            <a:r>
              <a:rPr lang="zh-CN" sz="2800">
                <a:latin typeface="PMingLiu"/>
                <a:ea typeface="PMingLiu"/>
                <a:cs typeface="PMingLiu"/>
                <a:sym typeface="PMingLiu"/>
              </a:rPr>
              <a:t>流程圖</a:t>
            </a:r>
            <a:endParaRPr sz="28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357" name="Google Shape;3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58" name="Google Shape;358;p24"/>
          <p:cNvSpPr txBox="1"/>
          <p:nvPr/>
        </p:nvSpPr>
        <p:spPr>
          <a:xfrm>
            <a:off x="5713452" y="5291302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用戶留言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cxnSp>
        <p:nvCxnSpPr>
          <p:cNvPr id="359" name="Google Shape;359;p24"/>
          <p:cNvCxnSpPr/>
          <p:nvPr/>
        </p:nvCxnSpPr>
        <p:spPr>
          <a:xfrm>
            <a:off x="0" y="651799"/>
            <a:ext cx="1058559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60" name="Google Shape;36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6538" y="1197366"/>
            <a:ext cx="5834062" cy="4058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0" scaled="0"/>
        </a:gra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66" name="Google Shape;366;p25"/>
          <p:cNvSpPr txBox="1"/>
          <p:nvPr>
            <p:ph type="title"/>
          </p:nvPr>
        </p:nvSpPr>
        <p:spPr>
          <a:xfrm>
            <a:off x="250970" y="0"/>
            <a:ext cx="10515600" cy="67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MingLiu"/>
              <a:buNone/>
            </a:pPr>
            <a:r>
              <a:rPr lang="zh-CN" sz="2800">
                <a:latin typeface="PMingLiu"/>
                <a:ea typeface="PMingLiu"/>
                <a:cs typeface="PMingLiu"/>
                <a:sym typeface="PMingLiu"/>
              </a:rPr>
              <a:t>整體流程圖</a:t>
            </a:r>
            <a:endParaRPr sz="2800">
              <a:latin typeface="PMingLiu"/>
              <a:ea typeface="PMingLiu"/>
              <a:cs typeface="PMingLiu"/>
              <a:sym typeface="PMingLiu"/>
            </a:endParaRPr>
          </a:p>
        </p:txBody>
      </p:sp>
      <p:cxnSp>
        <p:nvCxnSpPr>
          <p:cNvPr id="367" name="Google Shape;367;p25"/>
          <p:cNvCxnSpPr/>
          <p:nvPr/>
        </p:nvCxnSpPr>
        <p:spPr>
          <a:xfrm>
            <a:off x="0" y="651799"/>
            <a:ext cx="1058559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68" name="Google Shape;3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043" y="766763"/>
            <a:ext cx="7889081" cy="5369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6120000" scaled="0"/>
        </a:gra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6"/>
          <p:cNvSpPr txBox="1"/>
          <p:nvPr>
            <p:ph type="title"/>
          </p:nvPr>
        </p:nvSpPr>
        <p:spPr>
          <a:xfrm>
            <a:off x="250970" y="0"/>
            <a:ext cx="10515600" cy="67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MingLiu"/>
              <a:buNone/>
            </a:pPr>
            <a:r>
              <a:rPr lang="zh-CN" sz="2800">
                <a:latin typeface="PMingLiu"/>
                <a:ea typeface="PMingLiu"/>
                <a:cs typeface="PMingLiu"/>
                <a:sym typeface="PMingLiu"/>
              </a:rPr>
              <a:t>未來展望</a:t>
            </a:r>
            <a:endParaRPr sz="28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374" name="Google Shape;37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375" name="Google Shape;375;p26"/>
          <p:cNvSpPr txBox="1"/>
          <p:nvPr/>
        </p:nvSpPr>
        <p:spPr>
          <a:xfrm>
            <a:off x="250971" y="1219473"/>
            <a:ext cx="1194103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未來會想要增加各別用戶自訂文章模板的功能，以滿足各用戶的設計需求。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2286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以後會新增用戶資料修改功能，以便用戶更改其密碼、用戶名等其他個人資訊。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2286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未來在新創用戶是會加上電話號碼驗證，以減少惡意用戶。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2286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會想構建文章網站的app，再以API將網站與app串聯起來，以及為網站加入HTTPS協定以提升資安，並開放大眾使用。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cxnSp>
        <p:nvCxnSpPr>
          <p:cNvPr id="376" name="Google Shape;376;p26"/>
          <p:cNvCxnSpPr/>
          <p:nvPr/>
        </p:nvCxnSpPr>
        <p:spPr>
          <a:xfrm>
            <a:off x="0" y="651799"/>
            <a:ext cx="10585595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0" scaled="0"/>
        </a:gra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idx="1" type="body"/>
          </p:nvPr>
        </p:nvSpPr>
        <p:spPr>
          <a:xfrm>
            <a:off x="838200" y="813528"/>
            <a:ext cx="10515600" cy="5907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CN" sz="1800">
                <a:latin typeface="PMingLiu"/>
                <a:ea typeface="PMingLiu"/>
                <a:cs typeface="PMingLiu"/>
                <a:sym typeface="PMingLiu"/>
              </a:rPr>
              <a:t>網路快速發展導致線上閱讀成為獲取資訊的主流方式。現有的文章網站,在用戶體驗和功能上還存在不足。為此我開發了這個文章平台,目的提供更優質的閱讀體驗和更豐富的功能。 以下是我的研究動機：</a:t>
            </a:r>
            <a:endParaRPr sz="1800">
              <a:latin typeface="PMingLiu"/>
              <a:ea typeface="PMingLiu"/>
              <a:cs typeface="PMingLiu"/>
              <a:sym typeface="PMingLiu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zh-CN" sz="1800">
                <a:latin typeface="PMingLiu"/>
                <a:ea typeface="PMingLiu"/>
                <a:cs typeface="PMingLiu"/>
                <a:sym typeface="PMingLiu"/>
              </a:rPr>
              <a:t>構建簡潔美觀的閱讀界面,使用 Tailwind CSS 優化用戶體驗。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zh-CN" sz="1800">
                <a:latin typeface="PMingLiu"/>
                <a:ea typeface="PMingLiu"/>
                <a:cs typeface="PMingLiu"/>
                <a:sym typeface="PMingLiu"/>
              </a:rPr>
              <a:t>實現發佈、評論、點讚等基礎功能,支持用戶互動。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zh-CN" sz="1800">
                <a:latin typeface="PMingLiu"/>
                <a:ea typeface="PMingLiu"/>
                <a:cs typeface="PMingLiu"/>
                <a:sym typeface="PMingLiu"/>
              </a:rPr>
              <a:t>應用 Ajax 技術提升互動效果,創建流暢的用戶體驗。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zh-CN" sz="1800">
                <a:latin typeface="PMingLiu"/>
                <a:ea typeface="PMingLiu"/>
                <a:cs typeface="PMingLiu"/>
                <a:sym typeface="PMingLiu"/>
              </a:rPr>
              <a:t>使用 RWD 響應式網頁設計,實現不同設備的兼容性。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zh-CN" sz="1800">
                <a:latin typeface="PMingLiu"/>
                <a:ea typeface="PMingLiu"/>
                <a:cs typeface="PMingLiu"/>
                <a:sym typeface="PMingLiu"/>
              </a:rPr>
              <a:t>加入圖片上傳、分類等功能,強化內容管理。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zh-CN" sz="1800">
                <a:latin typeface="PMingLiu"/>
                <a:ea typeface="PMingLiu"/>
                <a:cs typeface="PMingLiu"/>
                <a:sym typeface="PMingLiu"/>
              </a:rPr>
              <a:t>使用 Python/Django 開發,系統擴展靈活,便於後續維護。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zh-CN" sz="1800">
                <a:latin typeface="PMingLiu"/>
                <a:ea typeface="PMingLiu"/>
                <a:cs typeface="PMingLiu"/>
                <a:sym typeface="PMingLiu"/>
              </a:rPr>
              <a:t>通過研發這個文章發佈平台,我希望能豐富網路內容生產和傳播,提升在線閱讀體驗,打造有價值的內容社區。</a:t>
            </a:r>
            <a:endParaRPr/>
          </a:p>
          <a:p>
            <a:pPr indent="-101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10" name="Google Shape;110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11" name="Google Shape;111;p3"/>
          <p:cNvSpPr txBox="1"/>
          <p:nvPr>
            <p:ph type="title"/>
          </p:nvPr>
        </p:nvSpPr>
        <p:spPr>
          <a:xfrm>
            <a:off x="250970" y="0"/>
            <a:ext cx="10515600" cy="67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MingLiu"/>
              <a:buNone/>
            </a:pPr>
            <a:r>
              <a:rPr lang="zh-CN" sz="2800">
                <a:latin typeface="PMingLiu"/>
                <a:ea typeface="PMingLiu"/>
                <a:cs typeface="PMingLiu"/>
                <a:sym typeface="PMingLiu"/>
              </a:rPr>
              <a:t>研究動機</a:t>
            </a:r>
            <a:endParaRPr sz="2800">
              <a:latin typeface="PMingLiu"/>
              <a:ea typeface="PMingLiu"/>
              <a:cs typeface="PMingLiu"/>
              <a:sym typeface="PMingLiu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0" y="673562"/>
            <a:ext cx="6096000" cy="2176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6120000" scaled="0"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>
            <p:ph type="title"/>
          </p:nvPr>
        </p:nvSpPr>
        <p:spPr>
          <a:xfrm>
            <a:off x="250970" y="0"/>
            <a:ext cx="10515600" cy="67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MingLiu"/>
              <a:buNone/>
            </a:pPr>
            <a:r>
              <a:rPr lang="zh-CN" sz="2800">
                <a:latin typeface="PMingLiu"/>
                <a:ea typeface="PMingLiu"/>
                <a:cs typeface="PMingLiu"/>
                <a:sym typeface="PMingLiu"/>
              </a:rPr>
              <a:t>主要技術-</a:t>
            </a:r>
            <a:r>
              <a:rPr lang="zh-CN" sz="2800"/>
              <a:t>前端部署</a:t>
            </a:r>
            <a:endParaRPr sz="28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18" name="Google Shape;11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descr="How to use $.ajax() - DEV Community"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0090" y="1761804"/>
            <a:ext cx="1940608" cy="9432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w to use Tailwind CSS | Medium" id="120" name="Google Shape;1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2675" y="3614811"/>
            <a:ext cx="1940609" cy="94326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/>
          <p:nvPr/>
        </p:nvSpPr>
        <p:spPr>
          <a:xfrm>
            <a:off x="3727508" y="3707144"/>
            <a:ext cx="6096000" cy="8811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Tailwind CSS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網頁頁面切板、用戶體驗優化。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3727508" y="1545304"/>
            <a:ext cx="6096000" cy="12900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Ajax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透過 Ajax，網頁應用程式能夠在不干擾當前頁面顯示和行為的情況下，與伺服器進行異步傳送和接收資料。</a:t>
            </a:r>
            <a:endParaRPr/>
          </a:p>
        </p:txBody>
      </p:sp>
      <p:cxnSp>
        <p:nvCxnSpPr>
          <p:cNvPr id="123" name="Google Shape;123;p4"/>
          <p:cNvCxnSpPr/>
          <p:nvPr/>
        </p:nvCxnSpPr>
        <p:spPr>
          <a:xfrm>
            <a:off x="0" y="673562"/>
            <a:ext cx="6096000" cy="2176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6120000" scaled="0"/>
        </a:gra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250970" y="0"/>
            <a:ext cx="10515600" cy="67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MingLiu"/>
              <a:buNone/>
            </a:pPr>
            <a:r>
              <a:rPr lang="zh-CN" sz="2800">
                <a:latin typeface="PMingLiu"/>
                <a:ea typeface="PMingLiu"/>
                <a:cs typeface="PMingLiu"/>
                <a:sym typeface="PMingLiu"/>
              </a:rPr>
              <a:t>主要技術-</a:t>
            </a:r>
            <a:r>
              <a:rPr lang="zh-CN" sz="2800"/>
              <a:t>後端部署</a:t>
            </a:r>
            <a:endParaRPr sz="28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29" name="Google Shape;12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4072935" y="816641"/>
            <a:ext cx="7088268" cy="17121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Django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基於Python的web框架。其遵循MVC/MVT架構，分為Model資料庫、View用戶界面、Controller邏輯控製，這三部分。另外也內置了發送電子郵件的框架，只需將相應的email服務配置完成設定就可以寄件。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pic>
        <p:nvPicPr>
          <p:cNvPr descr="The web framework for perfectionists with deadlines | Django" id="131" name="Google Shape;1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7566" y="1078369"/>
            <a:ext cx="2183901" cy="122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QLite Home Page" id="132" name="Google Shape;1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7566" y="5221554"/>
            <a:ext cx="2183901" cy="122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mail Login to Multiple accounts: How to login to another ..." id="133" name="Google Shape;13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7566" y="3239246"/>
            <a:ext cx="2183901" cy="122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/>
          <p:nvPr/>
        </p:nvSpPr>
        <p:spPr>
          <a:xfrm>
            <a:off x="4072935" y="3213458"/>
            <a:ext cx="6096000" cy="87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Gmail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使用Django觸發Gmail電郵引擎發送電子郵件。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4072935" y="5108083"/>
            <a:ext cx="6096000" cy="1295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SQLite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一種輕量級的嵌入式關聯式資料庫管理系統（RDBMS），它是一個零配置、無伺服器的、開源的資料庫引擎。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cxnSp>
        <p:nvCxnSpPr>
          <p:cNvPr id="136" name="Google Shape;136;p5"/>
          <p:cNvCxnSpPr/>
          <p:nvPr/>
        </p:nvCxnSpPr>
        <p:spPr>
          <a:xfrm>
            <a:off x="0" y="673562"/>
            <a:ext cx="6096000" cy="2176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6120000" scaled="0"/>
        </a:gra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>
            <p:ph type="title"/>
          </p:nvPr>
        </p:nvSpPr>
        <p:spPr>
          <a:xfrm>
            <a:off x="418750" y="0"/>
            <a:ext cx="10515600" cy="67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MingLiu"/>
              <a:buNone/>
            </a:pPr>
            <a:r>
              <a:rPr lang="zh-CN" sz="2800">
                <a:latin typeface="PMingLiu"/>
                <a:ea typeface="PMingLiu"/>
                <a:cs typeface="PMingLiu"/>
                <a:sym typeface="PMingLiu"/>
              </a:rPr>
              <a:t>首頁</a:t>
            </a:r>
            <a:endParaRPr sz="28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2" name="Google Shape;14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750" y="1042893"/>
            <a:ext cx="6317752" cy="4022521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6"/>
          <p:cNvSpPr txBox="1"/>
          <p:nvPr/>
        </p:nvSpPr>
        <p:spPr>
          <a:xfrm>
            <a:off x="418750" y="5184612"/>
            <a:ext cx="1409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電腦版-首頁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9542715" y="2684822"/>
            <a:ext cx="14093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手機版-首頁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4693593" y="5987987"/>
            <a:ext cx="31854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電腦版與手機版未登入狀態。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23731" y="511728"/>
            <a:ext cx="2218984" cy="480269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6"/>
          <p:cNvCxnSpPr/>
          <p:nvPr/>
        </p:nvCxnSpPr>
        <p:spPr>
          <a:xfrm>
            <a:off x="0" y="673562"/>
            <a:ext cx="6096000" cy="2176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6120000" scaled="0"/>
        </a:gra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250970" y="0"/>
            <a:ext cx="10515600" cy="67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MingLiu"/>
              <a:buNone/>
            </a:pPr>
            <a:r>
              <a:rPr lang="zh-CN" sz="2800">
                <a:latin typeface="PMingLiu"/>
                <a:ea typeface="PMingLiu"/>
                <a:cs typeface="PMingLiu"/>
                <a:sym typeface="PMingLiu"/>
              </a:rPr>
              <a:t>註冊</a:t>
            </a:r>
            <a:endParaRPr sz="28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54" name="Google Shape;1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pic>
        <p:nvPicPr>
          <p:cNvPr id="155" name="Google Shape;1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214" y="938373"/>
            <a:ext cx="6070959" cy="3953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7455" y="308793"/>
            <a:ext cx="2560217" cy="554125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7"/>
          <p:cNvSpPr txBox="1"/>
          <p:nvPr/>
        </p:nvSpPr>
        <p:spPr>
          <a:xfrm>
            <a:off x="599214" y="5024925"/>
            <a:ext cx="1872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電腦版-註冊頁面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9944541" y="3079419"/>
            <a:ext cx="18726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手機版-註冊頁面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4618672" y="6316756"/>
            <a:ext cx="29546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電腦版與手機版註冊頁面。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cxnSp>
        <p:nvCxnSpPr>
          <p:cNvPr id="160" name="Google Shape;160;p7"/>
          <p:cNvCxnSpPr/>
          <p:nvPr/>
        </p:nvCxnSpPr>
        <p:spPr>
          <a:xfrm>
            <a:off x="0" y="673562"/>
            <a:ext cx="6096000" cy="2176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6120000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"/>
          <p:cNvSpPr txBox="1"/>
          <p:nvPr>
            <p:ph type="title"/>
          </p:nvPr>
        </p:nvSpPr>
        <p:spPr>
          <a:xfrm>
            <a:off x="250970" y="0"/>
            <a:ext cx="10515600" cy="67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MingLiu"/>
              <a:buNone/>
            </a:pPr>
            <a:r>
              <a:rPr lang="zh-CN" sz="2800">
                <a:latin typeface="PMingLiu"/>
                <a:ea typeface="PMingLiu"/>
                <a:cs typeface="PMingLiu"/>
                <a:sym typeface="PMingLiu"/>
              </a:rPr>
              <a:t>註冊</a:t>
            </a:r>
            <a:endParaRPr sz="28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66" name="Google Shape;16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67" name="Google Shape;167;p8"/>
          <p:cNvSpPr txBox="1"/>
          <p:nvPr/>
        </p:nvSpPr>
        <p:spPr>
          <a:xfrm>
            <a:off x="3348263" y="6062857"/>
            <a:ext cx="61414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填寫完相關資料後點擊submit按鈕即可送出創建賬號申請。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0871" y="864221"/>
            <a:ext cx="7591329" cy="496265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8"/>
          <p:cNvCxnSpPr/>
          <p:nvPr/>
        </p:nvCxnSpPr>
        <p:spPr>
          <a:xfrm>
            <a:off x="0" y="673562"/>
            <a:ext cx="6096000" cy="2176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0" name="Google Shape;170;p8"/>
          <p:cNvSpPr/>
          <p:nvPr/>
        </p:nvSpPr>
        <p:spPr>
          <a:xfrm>
            <a:off x="5687736" y="3229761"/>
            <a:ext cx="469784" cy="117446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ADDEEB"/>
            </a:gs>
            <a:gs pos="39000">
              <a:srgbClr val="ADDEEB"/>
            </a:gs>
            <a:gs pos="100000">
              <a:srgbClr val="E1E1E1"/>
            </a:gs>
          </a:gsLst>
          <a:lin ang="6120000" scaled="0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250970" y="0"/>
            <a:ext cx="10515600" cy="67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MingLiu"/>
              <a:buNone/>
            </a:pPr>
            <a:r>
              <a:rPr lang="zh-CN" sz="2800">
                <a:latin typeface="PMingLiu"/>
                <a:ea typeface="PMingLiu"/>
                <a:cs typeface="PMingLiu"/>
                <a:sym typeface="PMingLiu"/>
              </a:rPr>
              <a:t>註冊</a:t>
            </a:r>
            <a:endParaRPr sz="2800">
              <a:latin typeface="PMingLiu"/>
              <a:ea typeface="PMingLiu"/>
              <a:cs typeface="PMingLiu"/>
              <a:sym typeface="PMingLiu"/>
            </a:endParaRPr>
          </a:p>
        </p:txBody>
      </p:sp>
      <p:sp>
        <p:nvSpPr>
          <p:cNvPr id="176" name="Google Shape;17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177" name="Google Shape;177;p9"/>
          <p:cNvSpPr txBox="1"/>
          <p:nvPr/>
        </p:nvSpPr>
        <p:spPr>
          <a:xfrm>
            <a:off x="3556556" y="6174080"/>
            <a:ext cx="43186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dk1"/>
                </a:solidFill>
                <a:latin typeface="PMingLiu"/>
                <a:ea typeface="PMingLiu"/>
                <a:cs typeface="PMingLiu"/>
                <a:sym typeface="PMingLiu"/>
              </a:rPr>
              <a:t>填入網站發出的OTP-code即可啟動賬戶。</a:t>
            </a:r>
            <a:endParaRPr sz="1800">
              <a:solidFill>
                <a:schemeClr val="dk1"/>
              </a:solidFill>
              <a:latin typeface="PMingLiu"/>
              <a:ea typeface="PMingLiu"/>
              <a:cs typeface="PMingLiu"/>
              <a:sym typeface="PMingLiu"/>
            </a:endParaRPr>
          </a:p>
        </p:txBody>
      </p:sp>
      <p:pic>
        <p:nvPicPr>
          <p:cNvPr id="178" name="Google Shape;1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69973" y="255865"/>
            <a:ext cx="2660884" cy="57591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" name="Google Shape;179;p9"/>
          <p:cNvGrpSpPr/>
          <p:nvPr/>
        </p:nvGrpSpPr>
        <p:grpSpPr>
          <a:xfrm>
            <a:off x="586341" y="820068"/>
            <a:ext cx="7288898" cy="4764947"/>
            <a:chOff x="586341" y="820068"/>
            <a:chExt cx="7288898" cy="4764947"/>
          </a:xfrm>
        </p:grpSpPr>
        <p:pic>
          <p:nvPicPr>
            <p:cNvPr id="180" name="Google Shape;180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86341" y="820068"/>
              <a:ext cx="7288898" cy="47649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9"/>
            <p:cNvSpPr/>
            <p:nvPr/>
          </p:nvSpPr>
          <p:spPr>
            <a:xfrm>
              <a:off x="3626367" y="3657600"/>
              <a:ext cx="419100" cy="133350"/>
            </a:xfrm>
            <a:prstGeom prst="rect">
              <a:avLst/>
            </a:prstGeom>
            <a:solidFill>
              <a:schemeClr val="dk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2" name="Google Shape;182;p9"/>
          <p:cNvCxnSpPr/>
          <p:nvPr/>
        </p:nvCxnSpPr>
        <p:spPr>
          <a:xfrm>
            <a:off x="0" y="673562"/>
            <a:ext cx="6096000" cy="21763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2023-11-18T07:50:50Z</dcterms:created>
  <dc:creator>User</dc:creator>
</cp:coreProperties>
</file>