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1" r:id="rId2"/>
    <p:sldMasterId id="2147483654" r:id="rId3"/>
    <p:sldMasterId id="2147483657" r:id="rId4"/>
  </p:sldMasterIdLst>
  <p:notesMasterIdLst>
    <p:notesMasterId r:id="rId26"/>
  </p:notesMasterIdLst>
  <p:handoutMasterIdLst>
    <p:handoutMasterId r:id="rId27"/>
  </p:handoutMasterIdLst>
  <p:sldIdLst>
    <p:sldId id="263" r:id="rId5"/>
    <p:sldId id="265" r:id="rId6"/>
    <p:sldId id="270" r:id="rId7"/>
    <p:sldId id="271" r:id="rId8"/>
    <p:sldId id="272" r:id="rId9"/>
    <p:sldId id="275" r:id="rId10"/>
    <p:sldId id="274" r:id="rId11"/>
    <p:sldId id="276" r:id="rId12"/>
    <p:sldId id="298" r:id="rId13"/>
    <p:sldId id="266" r:id="rId14"/>
    <p:sldId id="273" r:id="rId15"/>
    <p:sldId id="278" r:id="rId16"/>
    <p:sldId id="277" r:id="rId17"/>
    <p:sldId id="297" r:id="rId18"/>
    <p:sldId id="288" r:id="rId19"/>
    <p:sldId id="304" r:id="rId20"/>
    <p:sldId id="310" r:id="rId21"/>
    <p:sldId id="306" r:id="rId22"/>
    <p:sldId id="307" r:id="rId23"/>
    <p:sldId id="308" r:id="rId24"/>
    <p:sldId id="309" r:id="rId25"/>
  </p:sldIdLst>
  <p:sldSz cx="12192000" cy="6858000"/>
  <p:notesSz cx="6797675" cy="9926638"/>
  <p:embeddedFontLst>
    <p:embeddedFont>
      <p:font typeface="標楷體" panose="03000509000000000000" pitchFamily="65" charset="-12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Microsoft YaHei" panose="020B0503020204020204" pitchFamily="34" charset="-122"/>
      <p:regular r:id="rId33"/>
      <p:bold r:id="rId34"/>
    </p:embeddedFont>
    <p:embeddedFont>
      <p:font typeface="微軟正黑體" panose="020B0604030504040204" pitchFamily="34" charset="-12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0000FF"/>
    <a:srgbClr val="993300"/>
    <a:srgbClr val="CC6600"/>
    <a:srgbClr val="7F7F7F"/>
    <a:srgbClr val="00CC00"/>
    <a:srgbClr val="58589E"/>
    <a:srgbClr val="33CC33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2" autoAdjust="0"/>
  </p:normalViewPr>
  <p:slideViewPr>
    <p:cSldViewPr snapToGrid="0">
      <p:cViewPr varScale="1">
        <p:scale>
          <a:sx n="78" d="100"/>
          <a:sy n="78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0473107720657322E-2"/>
          <c:y val="4.129129129129129E-2"/>
          <c:w val="0.92835676140944279"/>
          <c:h val="0.80485475633113424"/>
        </c:manualLayout>
      </c:layout>
      <c:lineChart>
        <c:grouping val="standard"/>
        <c:varyColors val="0"/>
        <c:ser>
          <c:idx val="3"/>
          <c:order val="0"/>
          <c:tx>
            <c:strRef>
              <c:f>工作表1!$A$4</c:f>
              <c:strCache>
                <c:ptCount val="1"/>
                <c:pt idx="0">
                  <c:v>F-THKMPDW3-79000A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工作表1!$B$4:$E$4</c:f>
            </c:numRef>
          </c:val>
          <c:smooth val="0"/>
        </c:ser>
        <c:ser>
          <c:idx val="4"/>
          <c:order val="1"/>
          <c:tx>
            <c:strRef>
              <c:f>工作表1!$A$5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工作表1!$B$5:$E$5</c:f>
            </c:numRef>
          </c:val>
          <c:smooth val="0"/>
        </c:ser>
        <c:ser>
          <c:idx val="5"/>
          <c:order val="2"/>
          <c:tx>
            <c:strRef>
              <c:f>工作表1!$A$6</c:f>
              <c:strCache>
                <c:ptCount val="1"/>
                <c:pt idx="0">
                  <c:v>F-THKMPDW5-79000A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工作表1!$B$6:$E$6</c:f>
            </c:numRef>
          </c:val>
          <c:smooth val="0"/>
        </c:ser>
        <c:ser>
          <c:idx val="6"/>
          <c:order val="3"/>
          <c:tx>
            <c:strRef>
              <c:f>工作表1!$A$7</c:f>
              <c:strCache>
                <c:ptCount val="1"/>
                <c:pt idx="0">
                  <c:v>F-THKMPDW7-79000A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工作表1!$B$7:$E$7</c:f>
            </c:numRef>
          </c:val>
          <c:smooth val="0"/>
        </c:ser>
        <c:ser>
          <c:idx val="7"/>
          <c:order val="4"/>
          <c:tx>
            <c:strRef>
              <c:f>工作表1!$A$8</c:f>
              <c:strCache>
                <c:ptCount val="1"/>
                <c:pt idx="0">
                  <c:v>F-THKMPDWB-79000A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工作表1!$B$8:$E$8</c:f>
            </c:numRef>
          </c:val>
          <c:smooth val="0"/>
        </c:ser>
        <c:ser>
          <c:idx val="8"/>
          <c:order val="5"/>
          <c:tx>
            <c:strRef>
              <c:f>工作表1!$A$9</c:f>
              <c:strCache>
                <c:ptCount val="1"/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工作表1!$B$9:$E$9</c:f>
            </c:numRef>
          </c:val>
          <c:smooth val="0"/>
        </c:ser>
        <c:ser>
          <c:idx val="9"/>
          <c:order val="6"/>
          <c:tx>
            <c:strRef>
              <c:f>工作表1!$A$10</c:f>
              <c:strCache>
                <c:ptCount val="1"/>
                <c:pt idx="0">
                  <c:v>TTL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工作表1!$B$10:$E$10</c:f>
              <c:numCache>
                <c:formatCode>General</c:formatCode>
                <c:ptCount val="4"/>
                <c:pt idx="0">
                  <c:v>10</c:v>
                </c:pt>
                <c:pt idx="1">
                  <c:v>17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  <c:smooth val="0"/>
        </c:ser>
        <c:ser>
          <c:idx val="10"/>
          <c:order val="7"/>
          <c:tx>
            <c:strRef>
              <c:f>工作表1!$A$11</c:f>
              <c:strCache>
                <c:ptCount val="1"/>
                <c:pt idx="0">
                  <c:v>Normal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noFill/>
              </a:ln>
              <a:effectLst/>
            </c:spPr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工作表1!$B$11:$E$11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smooth val="0"/>
        </c:ser>
        <c:ser>
          <c:idx val="11"/>
          <c:order val="8"/>
          <c:tx>
            <c:strRef>
              <c:f>工作表1!$A$12</c:f>
              <c:strCache>
                <c:ptCount val="1"/>
                <c:pt idx="0">
                  <c:v>Goal</c:v>
                </c:pt>
              </c:strCache>
            </c:strRef>
          </c:tx>
          <c:spPr>
            <a:ln w="254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工作表1!$B$2:$E$3</c:f>
              <c:multiLvlStrCache>
                <c:ptCount val="4"/>
                <c:lvl>
                  <c:pt idx="0">
                    <c:v>10</c:v>
                  </c:pt>
                  <c:pt idx="1">
                    <c:v>11</c:v>
                  </c:pt>
                  <c:pt idx="2">
                    <c:v>12</c:v>
                  </c:pt>
                  <c:pt idx="3">
                    <c:v>1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工作表1!$B$12:$E$12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6989696"/>
        <c:axId val="716986560"/>
      </c:lineChart>
      <c:catAx>
        <c:axId val="71698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TW"/>
          </a:p>
        </c:txPr>
        <c:crossAx val="716986560"/>
        <c:crosses val="autoZero"/>
        <c:auto val="1"/>
        <c:lblAlgn val="ctr"/>
        <c:lblOffset val="100"/>
        <c:noMultiLvlLbl val="0"/>
      </c:catAx>
      <c:valAx>
        <c:axId val="716986560"/>
        <c:scaling>
          <c:orientation val="minMax"/>
          <c:max val="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TW"/>
          </a:p>
        </c:txPr>
        <c:crossAx val="716989696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615476471907529"/>
          <c:y val="3.8801695396183583E-2"/>
          <c:w val="0.212494165711965"/>
          <c:h val="0.304291397696909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F1CF1-3110-4510-B693-F3E7CFF7783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A2C52-23E7-4F4F-B8F0-D3496AEFD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85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5157C-F2E1-4058-B8E3-9A552471F2CE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669F-2130-48CE-BC7E-421A0472A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7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501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5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068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86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00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>
                <a:solidFill>
                  <a:prstClr val="black"/>
                </a:solidFill>
              </a:rPr>
              <a:pPr/>
              <a:t>14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68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62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>
                <a:solidFill>
                  <a:prstClr val="black"/>
                </a:solidFill>
              </a:rPr>
              <a:pPr/>
              <a:t>16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96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>
                <a:solidFill>
                  <a:prstClr val="black"/>
                </a:solidFill>
              </a:rPr>
              <a:pPr/>
              <a:t>17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2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>
                <a:solidFill>
                  <a:prstClr val="black"/>
                </a:solidFill>
              </a:rPr>
              <a:pPr/>
              <a:t>18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4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>
                <a:solidFill>
                  <a:prstClr val="black"/>
                </a:solidFill>
              </a:rPr>
              <a:pPr/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1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39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>
                <a:solidFill>
                  <a:prstClr val="black"/>
                </a:solidFill>
              </a:rPr>
              <a:pPr/>
              <a:t>20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7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>
                <a:solidFill>
                  <a:prstClr val="black"/>
                </a:solidFill>
              </a:rPr>
              <a:pPr/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0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6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68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7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6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3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776774" y="2088273"/>
            <a:ext cx="6133274" cy="1006475"/>
          </a:xfrm>
        </p:spPr>
        <p:txBody>
          <a:bodyPr anchor="ctr" anchorCtr="0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Headline Title Goes Here</a:t>
            </a:r>
            <a:br>
              <a:rPr lang="en-US" altLang="zh-TW" dirty="0" smtClean="0"/>
            </a:br>
            <a:r>
              <a:rPr lang="en-US" altLang="zh-TW" dirty="0" smtClean="0"/>
              <a:t>(Arial 32)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776774" y="3198113"/>
            <a:ext cx="6133274" cy="75660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 sz="2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Headline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Titile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Goes Here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(Arial20)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0671" y="6490822"/>
            <a:ext cx="2743200" cy="232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F4E974-8D6A-49CA-869A-504B3079002B}" type="datetime4">
              <a:rPr lang="en-US" altLang="zh-TW" smtClean="0"/>
              <a:t>February 17, 2022</a:t>
            </a:fld>
            <a:endParaRPr lang="zh-TW" altLang="en-US" dirty="0"/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0425953" y="345885"/>
            <a:ext cx="1449777" cy="40011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</a:t>
            </a:r>
          </a:p>
        </p:txBody>
      </p:sp>
    </p:spTree>
    <p:extLst>
      <p:ext uri="{BB962C8B-B14F-4D97-AF65-F5344CB8AC3E}">
        <p14:creationId xmlns:p14="http://schemas.microsoft.com/office/powerpoint/2010/main" val="330907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0C7E0A3-F56D-48C5-B2C0-4C30C00E4E93}" type="datetime4">
              <a:rPr lang="en-US" altLang="zh-TW" smtClean="0"/>
              <a:t>February 17, 2022</a:t>
            </a:fld>
            <a:endParaRPr lang="zh-TW" altLang="en-US" dirty="0"/>
          </a:p>
        </p:txBody>
      </p:sp>
      <p:sp>
        <p:nvSpPr>
          <p:cNvPr id="23" name="標題版面配置區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20000" cy="900000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24" name="文字版面配置區 2"/>
          <p:cNvSpPr>
            <a:spLocks noGrp="1"/>
          </p:cNvSpPr>
          <p:nvPr>
            <p:ph idx="1"/>
          </p:nvPr>
        </p:nvSpPr>
        <p:spPr>
          <a:xfrm>
            <a:off x="360000" y="1268965"/>
            <a:ext cx="11520000" cy="5113906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10" name="頁尾版面配置區 6"/>
          <p:cNvSpPr txBox="1">
            <a:spLocks/>
          </p:cNvSpPr>
          <p:nvPr userDrawn="1"/>
        </p:nvSpPr>
        <p:spPr>
          <a:xfrm>
            <a:off x="4038600" y="65707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C–</a:t>
            </a:r>
            <a:r>
              <a:rPr lang="en-US" altLang="zh-TW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VisEra</a:t>
            </a:r>
            <a:r>
              <a:rPr lang="en-US" altLang="zh-TW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Internal</a:t>
            </a:r>
          </a:p>
        </p:txBody>
      </p:sp>
      <p:sp>
        <p:nvSpPr>
          <p:cNvPr id="13" name="投影片編號版面配置區 7"/>
          <p:cNvSpPr txBox="1">
            <a:spLocks/>
          </p:cNvSpPr>
          <p:nvPr userDrawn="1"/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41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776774" y="2088273"/>
            <a:ext cx="6133274" cy="1006475"/>
          </a:xfrm>
        </p:spPr>
        <p:txBody>
          <a:bodyPr anchor="ctr" anchorCtr="0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Headline Title Goes Here</a:t>
            </a:r>
            <a:br>
              <a:rPr lang="en-US" altLang="zh-TW" dirty="0" smtClean="0"/>
            </a:br>
            <a:r>
              <a:rPr lang="en-US" altLang="zh-TW" dirty="0" smtClean="0"/>
              <a:t>(Arial 32)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776774" y="3198113"/>
            <a:ext cx="6133274" cy="75660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 sz="2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Headline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Titile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Goes Here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(Arial20)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0671" y="6490822"/>
            <a:ext cx="2743200" cy="232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F4E974-8D6A-49CA-869A-504B3079002B}" type="datetime4">
              <a:rPr lang="en-US" altLang="zh-TW" smtClean="0">
                <a:solidFill>
                  <a:prstClr val="black"/>
                </a:solidFill>
              </a:rPr>
              <a:pPr/>
              <a:t>February 17, 2022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0425953" y="345885"/>
            <a:ext cx="1449777" cy="40011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</a:t>
            </a:r>
          </a:p>
        </p:txBody>
      </p:sp>
    </p:spTree>
    <p:extLst>
      <p:ext uri="{BB962C8B-B14F-4D97-AF65-F5344CB8AC3E}">
        <p14:creationId xmlns:p14="http://schemas.microsoft.com/office/powerpoint/2010/main" val="391794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0C7E0A3-F56D-48C5-B2C0-4C30C00E4E93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3" name="標題版面配置區 1"/>
          <p:cNvSpPr>
            <a:spLocks noGrp="1"/>
          </p:cNvSpPr>
          <p:nvPr>
            <p:ph type="title"/>
          </p:nvPr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24" name="文字版面配置區 2"/>
          <p:cNvSpPr>
            <a:spLocks noGrp="1"/>
          </p:cNvSpPr>
          <p:nvPr>
            <p:ph idx="1"/>
          </p:nvPr>
        </p:nvSpPr>
        <p:spPr>
          <a:xfrm>
            <a:off x="360000" y="677290"/>
            <a:ext cx="11520000" cy="5875577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10" name="頁尾版面配置區 6"/>
          <p:cNvSpPr txBox="1">
            <a:spLocks/>
          </p:cNvSpPr>
          <p:nvPr userDrawn="1"/>
        </p:nvSpPr>
        <p:spPr>
          <a:xfrm>
            <a:off x="4038600" y="65707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>
                <a:solidFill>
                  <a:prstClr val="white"/>
                </a:solidFill>
                <a:cs typeface="Arial" panose="020B0604020202020204" pitchFamily="34" charset="0"/>
              </a:rPr>
              <a:t>Security C–</a:t>
            </a:r>
            <a:r>
              <a:rPr lang="en-US" altLang="zh-TW" sz="900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VisEra</a:t>
            </a:r>
            <a:r>
              <a:rPr lang="en-US" altLang="zh-TW" sz="900" dirty="0" smtClean="0">
                <a:solidFill>
                  <a:prstClr val="white"/>
                </a:solidFill>
                <a:cs typeface="Arial" panose="020B0604020202020204" pitchFamily="34" charset="0"/>
              </a:rPr>
              <a:t> Internal</a:t>
            </a:r>
          </a:p>
        </p:txBody>
      </p:sp>
      <p:sp>
        <p:nvSpPr>
          <p:cNvPr id="13" name="投影片編號版面配置區 7"/>
          <p:cNvSpPr txBox="1">
            <a:spLocks/>
          </p:cNvSpPr>
          <p:nvPr userDrawn="1"/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6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776774" y="2088273"/>
            <a:ext cx="6133274" cy="1006475"/>
          </a:xfrm>
        </p:spPr>
        <p:txBody>
          <a:bodyPr anchor="ctr" anchorCtr="0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Headline Title Goes Here</a:t>
            </a:r>
            <a:br>
              <a:rPr lang="en-US" altLang="zh-TW" dirty="0" smtClean="0"/>
            </a:br>
            <a:r>
              <a:rPr lang="en-US" altLang="zh-TW" dirty="0" smtClean="0"/>
              <a:t>(Arial 32)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776774" y="3198113"/>
            <a:ext cx="6133274" cy="75660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 sz="2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Headline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Titile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Goes Here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(Arial20)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0671" y="6490822"/>
            <a:ext cx="2743200" cy="232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F4E974-8D6A-49CA-869A-504B3079002B}" type="datetime4">
              <a:rPr lang="en-US" altLang="zh-TW" smtClean="0">
                <a:solidFill>
                  <a:prstClr val="black"/>
                </a:solidFill>
              </a:rPr>
              <a:pPr/>
              <a:t>February 17, 2022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0425953" y="345885"/>
            <a:ext cx="1449777" cy="40011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</a:t>
            </a:r>
          </a:p>
        </p:txBody>
      </p:sp>
    </p:spTree>
    <p:extLst>
      <p:ext uri="{BB962C8B-B14F-4D97-AF65-F5344CB8AC3E}">
        <p14:creationId xmlns:p14="http://schemas.microsoft.com/office/powerpoint/2010/main" val="101034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0C7E0A3-F56D-48C5-B2C0-4C30C00E4E93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3" name="標題版面配置區 1"/>
          <p:cNvSpPr>
            <a:spLocks noGrp="1"/>
          </p:cNvSpPr>
          <p:nvPr>
            <p:ph type="title"/>
          </p:nvPr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24" name="文字版面配置區 2"/>
          <p:cNvSpPr>
            <a:spLocks noGrp="1"/>
          </p:cNvSpPr>
          <p:nvPr>
            <p:ph idx="1"/>
          </p:nvPr>
        </p:nvSpPr>
        <p:spPr>
          <a:xfrm>
            <a:off x="360000" y="677290"/>
            <a:ext cx="11520000" cy="5875577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10" name="頁尾版面配置區 6"/>
          <p:cNvSpPr txBox="1">
            <a:spLocks/>
          </p:cNvSpPr>
          <p:nvPr userDrawn="1"/>
        </p:nvSpPr>
        <p:spPr>
          <a:xfrm>
            <a:off x="4038600" y="65707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>
                <a:solidFill>
                  <a:prstClr val="white"/>
                </a:solidFill>
                <a:cs typeface="Arial" panose="020B0604020202020204" pitchFamily="34" charset="0"/>
              </a:rPr>
              <a:t>Security C–</a:t>
            </a:r>
            <a:r>
              <a:rPr lang="en-US" altLang="zh-TW" sz="900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VisEra</a:t>
            </a:r>
            <a:r>
              <a:rPr lang="en-US" altLang="zh-TW" sz="900" dirty="0" smtClean="0">
                <a:solidFill>
                  <a:prstClr val="white"/>
                </a:solidFill>
                <a:cs typeface="Arial" panose="020B0604020202020204" pitchFamily="34" charset="0"/>
              </a:rPr>
              <a:t> Internal</a:t>
            </a:r>
          </a:p>
        </p:txBody>
      </p:sp>
      <p:sp>
        <p:nvSpPr>
          <p:cNvPr id="13" name="投影片編號版面配置區 7"/>
          <p:cNvSpPr txBox="1">
            <a:spLocks/>
          </p:cNvSpPr>
          <p:nvPr userDrawn="1"/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2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776774" y="2088273"/>
            <a:ext cx="6133274" cy="1006475"/>
          </a:xfrm>
        </p:spPr>
        <p:txBody>
          <a:bodyPr anchor="ctr" anchorCtr="0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Headline Title Goes Here</a:t>
            </a:r>
            <a:br>
              <a:rPr lang="en-US" altLang="zh-TW" dirty="0" smtClean="0"/>
            </a:br>
            <a:r>
              <a:rPr lang="en-US" altLang="zh-TW" dirty="0" smtClean="0"/>
              <a:t>(Arial 32)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776774" y="3198113"/>
            <a:ext cx="6133274" cy="75660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 sz="2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Headline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Titile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Goes Here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(Arial20)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10671" y="6490822"/>
            <a:ext cx="2743200" cy="232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F4E974-8D6A-49CA-869A-504B3079002B}" type="datetime4">
              <a:rPr lang="en-US" altLang="zh-TW" smtClean="0">
                <a:solidFill>
                  <a:prstClr val="black"/>
                </a:solidFill>
              </a:rPr>
              <a:pPr/>
              <a:t>February 17, 2022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0425953" y="345885"/>
            <a:ext cx="1449777" cy="40011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</a:t>
            </a:r>
          </a:p>
        </p:txBody>
      </p:sp>
    </p:spTree>
    <p:extLst>
      <p:ext uri="{BB962C8B-B14F-4D97-AF65-F5344CB8AC3E}">
        <p14:creationId xmlns:p14="http://schemas.microsoft.com/office/powerpoint/2010/main" val="381932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0C7E0A3-F56D-48C5-B2C0-4C30C00E4E93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3" name="標題版面配置區 1"/>
          <p:cNvSpPr>
            <a:spLocks noGrp="1"/>
          </p:cNvSpPr>
          <p:nvPr>
            <p:ph type="title"/>
          </p:nvPr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24" name="文字版面配置區 2"/>
          <p:cNvSpPr>
            <a:spLocks noGrp="1"/>
          </p:cNvSpPr>
          <p:nvPr>
            <p:ph idx="1"/>
          </p:nvPr>
        </p:nvSpPr>
        <p:spPr>
          <a:xfrm>
            <a:off x="360000" y="677290"/>
            <a:ext cx="11520000" cy="5875577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10" name="頁尾版面配置區 6"/>
          <p:cNvSpPr txBox="1">
            <a:spLocks/>
          </p:cNvSpPr>
          <p:nvPr userDrawn="1"/>
        </p:nvSpPr>
        <p:spPr>
          <a:xfrm>
            <a:off x="4038600" y="65707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>
                <a:solidFill>
                  <a:prstClr val="white"/>
                </a:solidFill>
                <a:cs typeface="Arial" panose="020B0604020202020204" pitchFamily="34" charset="0"/>
              </a:rPr>
              <a:t>Security C–</a:t>
            </a:r>
            <a:r>
              <a:rPr lang="en-US" altLang="zh-TW" sz="900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VisEra</a:t>
            </a:r>
            <a:r>
              <a:rPr lang="en-US" altLang="zh-TW" sz="900" dirty="0" smtClean="0">
                <a:solidFill>
                  <a:prstClr val="white"/>
                </a:solidFill>
                <a:cs typeface="Arial" panose="020B0604020202020204" pitchFamily="34" charset="0"/>
              </a:rPr>
              <a:t> Internal</a:t>
            </a:r>
          </a:p>
        </p:txBody>
      </p:sp>
      <p:sp>
        <p:nvSpPr>
          <p:cNvPr id="13" name="投影片編號版面配置區 7"/>
          <p:cNvSpPr txBox="1">
            <a:spLocks/>
          </p:cNvSpPr>
          <p:nvPr userDrawn="1"/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67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20000" cy="900000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00" y="1268965"/>
            <a:ext cx="11520000" cy="5113906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9270D-02C3-44D0-8F03-FBC4EBAC0F6F}" type="datetime4">
              <a:rPr lang="en-US" altLang="zh-TW" smtClean="0"/>
              <a:t>February 17, 2022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>
          <a:xfrm>
            <a:off x="4038600" y="65678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Security C–VisEra Internal</a:t>
            </a:r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18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l"/>
        <a:tabLst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n"/>
        <a:tabLst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u"/>
        <a:tabLst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Ø"/>
        <a:tabLst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n"/>
        <a:tabLst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00" y="162776"/>
            <a:ext cx="11520000" cy="509576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00" y="672353"/>
            <a:ext cx="11520000" cy="5944612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9270D-02C3-44D0-8F03-FBC4EBAC0F6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>
          <a:xfrm>
            <a:off x="4038600" y="65678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Security C–VisEra Internal</a:t>
            </a:r>
            <a:endParaRPr lang="en-US" altLang="zh-TW" dirty="0" smtClean="0">
              <a:solidFill>
                <a:prstClr val="white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6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l"/>
        <a:tabLst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n"/>
        <a:tabLst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u"/>
        <a:tabLst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Ø"/>
        <a:tabLst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n"/>
        <a:tabLst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00" y="162776"/>
            <a:ext cx="11520000" cy="509576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00" y="672353"/>
            <a:ext cx="11520000" cy="5944612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9270D-02C3-44D0-8F03-FBC4EBAC0F6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>
          <a:xfrm>
            <a:off x="4038600" y="65678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Security C–VisEra Internal</a:t>
            </a:r>
            <a:endParaRPr lang="en-US" altLang="zh-TW" dirty="0" smtClean="0">
              <a:solidFill>
                <a:prstClr val="white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7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l"/>
        <a:tabLst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n"/>
        <a:tabLst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u"/>
        <a:tabLst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Ø"/>
        <a:tabLst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n"/>
        <a:tabLst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00" y="162776"/>
            <a:ext cx="11520000" cy="509576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00" y="672353"/>
            <a:ext cx="11520000" cy="5944612"/>
          </a:xfrm>
          <a:prstGeom prst="rect">
            <a:avLst/>
          </a:prstGeom>
        </p:spPr>
        <p:txBody>
          <a:bodyPr vert="horz" lIns="72000" tIns="36000" rIns="72000" bIns="36000" rtlCol="0" anchor="t" anchorCtr="0">
            <a:normAutofit/>
          </a:bodyPr>
          <a:lstStyle/>
          <a:p>
            <a:r>
              <a:rPr lang="en-US" altLang="zh-TW" sz="2400" dirty="0" smtClean="0"/>
              <a:t>Click to edit Master text styles</a:t>
            </a:r>
          </a:p>
          <a:p>
            <a:pPr lvl="1"/>
            <a:r>
              <a:rPr lang="en-US" altLang="zh-TW" sz="2000" dirty="0" smtClean="0"/>
              <a:t>Second level</a:t>
            </a:r>
          </a:p>
          <a:p>
            <a:pPr lvl="2"/>
            <a:r>
              <a:rPr lang="en-US" altLang="zh-TW" sz="1800" dirty="0" smtClean="0"/>
              <a:t>Third level</a:t>
            </a:r>
          </a:p>
          <a:p>
            <a:pPr lvl="3"/>
            <a:r>
              <a:rPr lang="en-US" altLang="zh-TW" sz="1600" dirty="0" smtClean="0"/>
              <a:t>Fourth level</a:t>
            </a:r>
          </a:p>
          <a:p>
            <a:pPr lvl="4"/>
            <a:r>
              <a:rPr lang="en-US" altLang="zh-TW" sz="1600" dirty="0" smtClean="0"/>
              <a:t>Fifth level</a:t>
            </a:r>
            <a:endParaRPr lang="en-US" altLang="zh-TW" sz="16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610166"/>
            <a:ext cx="4177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9270D-02C3-44D0-8F03-FBC4EBAC0F6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>
          <a:xfrm>
            <a:off x="4038600" y="65678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>
                <a:solidFill>
                  <a:prstClr val="white"/>
                </a:solidFill>
              </a:rPr>
              <a:t>Security C–VisEra Internal</a:t>
            </a:r>
            <a:endParaRPr lang="en-US" altLang="zh-TW" dirty="0" smtClean="0">
              <a:solidFill>
                <a:prstClr val="white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>
          <a:xfrm>
            <a:off x="9136800" y="619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370F13-9A1C-4420-8A40-99A3C115DE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0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l"/>
        <a:tabLst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n"/>
        <a:tabLst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00"/>
        </a:buClr>
        <a:buSzTx/>
        <a:buFont typeface="Wingdings" pitchFamily="2" charset="2"/>
        <a:buChar char="u"/>
        <a:tabLst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Ø"/>
        <a:tabLst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n"/>
        <a:tabLst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slide" Target="slide13.xml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5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TW" kern="0" dirty="0">
                <a:solidFill>
                  <a:srgbClr val="C00000"/>
                </a:solidFill>
                <a:latin typeface="Arial"/>
                <a:ea typeface="新細明體"/>
                <a:cs typeface="+mj-cs"/>
              </a:rPr>
              <a:t>CF PE3 </a:t>
            </a:r>
            <a:r>
              <a:rPr kumimoji="1" lang="en-US" altLang="zh-TW" kern="0" dirty="0" smtClean="0">
                <a:solidFill>
                  <a:srgbClr val="C00000"/>
                </a:solidFill>
                <a:latin typeface="Arial"/>
                <a:ea typeface="新細明體"/>
                <a:cs typeface="+mj-cs"/>
              </a:rPr>
              <a:t>W208 </a:t>
            </a:r>
            <a:r>
              <a:rPr kumimoji="1" lang="en-US" altLang="zh-TW" kern="0" dirty="0">
                <a:solidFill>
                  <a:srgbClr val="C00000"/>
                </a:solidFill>
                <a:latin typeface="Arial"/>
                <a:ea typeface="新細明體"/>
                <a:cs typeface="+mj-cs"/>
              </a:rPr>
              <a:t>Weekly Report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160474" y="3094748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Al_Qin</a:t>
            </a:r>
            <a:endParaRPr lang="zh-TW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96500" y="2709500"/>
            <a:ext cx="11520000" cy="90000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PE3 MOC case status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0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PE3 MOC case </a:t>
            </a:r>
            <a:r>
              <a:rPr lang="en-US" altLang="zh-TW" sz="2000" dirty="0" smtClean="0">
                <a:solidFill>
                  <a:srgbClr val="CC0000"/>
                </a:solidFill>
                <a:cs typeface="Times New Roman" pitchFamily="18" charset="0"/>
              </a:rPr>
              <a:t>status</a:t>
            </a:r>
          </a:p>
          <a:p>
            <a:pPr lvl="1"/>
            <a:r>
              <a:rPr lang="en-US" altLang="zh-TW" dirty="0" smtClean="0"/>
              <a:t>Description</a:t>
            </a:r>
          </a:p>
          <a:p>
            <a:pPr lvl="2"/>
            <a:r>
              <a:rPr lang="en-US" altLang="zh-TW" dirty="0" smtClean="0"/>
              <a:t>MOC SOP flow</a:t>
            </a:r>
          </a:p>
          <a:p>
            <a:pPr lvl="2"/>
            <a:endParaRPr lang="en-US" altLang="zh-TW" dirty="0"/>
          </a:p>
        </p:txBody>
      </p:sp>
      <p:sp>
        <p:nvSpPr>
          <p:cNvPr id="6" name="動作按鈕: 首頁 5">
            <a:hlinkClick r:id="rId3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04648" y="1775719"/>
            <a:ext cx="1433512" cy="582613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35000">
                <a:srgbClr val="FFC000"/>
              </a:gs>
              <a:gs pos="100000">
                <a:srgbClr val="FFC000"/>
              </a:gs>
            </a:gsLst>
            <a:lin ang="16200000" scaled="1"/>
          </a:gradFill>
          <a:ln w="9525" cap="flat" cmpd="sng" algn="ctr">
            <a:solidFill>
              <a:srgbClr val="CC66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t>ECCP/FCCB</a:t>
            </a: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04648" y="2480569"/>
            <a:ext cx="1433512" cy="2296825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35000">
                <a:srgbClr val="FFC000"/>
              </a:gs>
              <a:gs pos="100000">
                <a:srgbClr val="FFC000"/>
              </a:gs>
            </a:gsLst>
            <a:lin ang="16200000" scaled="1"/>
          </a:gradFill>
          <a:ln w="9525" cap="flat" cmpd="sng" algn="ctr">
            <a:solidFill>
              <a:srgbClr val="CC66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3181985" y="2811404"/>
            <a:ext cx="0" cy="1980000"/>
          </a:xfrm>
          <a:prstGeom prst="straightConnector1">
            <a:avLst/>
          </a:prstGeom>
          <a:solidFill>
            <a:srgbClr val="00CC99"/>
          </a:solidFill>
          <a:ln w="31750" cap="flat" cmpd="sng" algn="ctr">
            <a:solidFill>
              <a:srgbClr val="FFFFFF">
                <a:lumMod val="50000"/>
              </a:srgbClr>
            </a:solidFill>
            <a:prstDash val="sysDot"/>
            <a:round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cxnSp>
      <p:sp>
        <p:nvSpPr>
          <p:cNvPr id="14" name="矩形 13"/>
          <p:cNvSpPr/>
          <p:nvPr/>
        </p:nvSpPr>
        <p:spPr bwMode="auto">
          <a:xfrm>
            <a:off x="8328660" y="1775719"/>
            <a:ext cx="1433513" cy="582613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放線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456623" y="1775719"/>
            <a:ext cx="1435100" cy="582613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35000">
                <a:srgbClr val="00B050">
                  <a:lumMod val="88000"/>
                  <a:lumOff val="12000"/>
                </a:srgbClr>
              </a:gs>
              <a:gs pos="100000">
                <a:srgbClr val="00B050">
                  <a:lumMod val="82000"/>
                  <a:lumOff val="18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標楷體" panose="03000509000000000000" pitchFamily="65" charset="-120"/>
                <a:cs typeface="Arial" panose="020B0604020202020204" pitchFamily="34" charset="0"/>
              </a:rPr>
              <a:t>MOC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標楷體" panose="03000509000000000000" pitchFamily="65" charset="-120"/>
                <a:cs typeface="Arial" panose="020B0604020202020204" pitchFamily="34" charset="0"/>
              </a:rPr>
              <a:t>申請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080635" y="1775719"/>
            <a:ext cx="1435100" cy="582613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t>MOC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461135" y="1775719"/>
            <a:ext cx="1433513" cy="582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35000">
                <a:srgbClr val="FF0000">
                  <a:lumMod val="83000"/>
                  <a:lumOff val="17000"/>
                </a:srgbClr>
              </a:gs>
              <a:gs pos="100000">
                <a:srgbClr val="FF0000">
                  <a:lumMod val="64000"/>
                  <a:lumOff val="36000"/>
                </a:srgbClr>
              </a:gs>
            </a:gsLst>
            <a:lin ang="16200000" scaled="1"/>
          </a:gradFill>
          <a:ln w="9525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標楷體" panose="03000509000000000000" pitchFamily="65" charset="-120"/>
                <a:cs typeface="Arial" panose="020B0604020202020204" pitchFamily="34" charset="0"/>
              </a:rPr>
              <a:t>預計工程變更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8338185" y="2467869"/>
            <a:ext cx="1433513" cy="3874453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456623" y="2480569"/>
            <a:ext cx="1435100" cy="2296825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35000">
                <a:srgbClr val="00B050">
                  <a:lumMod val="88000"/>
                  <a:lumOff val="12000"/>
                </a:srgbClr>
              </a:gs>
              <a:gs pos="100000">
                <a:srgbClr val="00B050">
                  <a:lumMod val="82000"/>
                  <a:lumOff val="18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80635" y="2480569"/>
            <a:ext cx="1435100" cy="2296825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61135" y="2480569"/>
            <a:ext cx="1433513" cy="229682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35000">
                <a:srgbClr val="FF0000">
                  <a:lumMod val="83000"/>
                  <a:lumOff val="17000"/>
                </a:srgbClr>
              </a:gs>
              <a:gs pos="100000">
                <a:srgbClr val="FF0000">
                  <a:lumMod val="64000"/>
                  <a:lumOff val="36000"/>
                </a:srgbClr>
              </a:gs>
            </a:gsLst>
            <a:lin ang="16200000" scaled="1"/>
          </a:gradFill>
          <a:ln w="9525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V="1">
            <a:off x="1168400" y="2663768"/>
            <a:ext cx="8789035" cy="0"/>
          </a:xfrm>
          <a:prstGeom prst="straightConnector1">
            <a:avLst/>
          </a:prstGeom>
          <a:solidFill>
            <a:srgbClr val="00CC99"/>
          </a:solidFill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cxnSp>
      <p:sp>
        <p:nvSpPr>
          <p:cNvPr id="23" name="圓角矩形 22"/>
          <p:cNvSpPr/>
          <p:nvPr/>
        </p:nvSpPr>
        <p:spPr bwMode="auto">
          <a:xfrm>
            <a:off x="1518285" y="2825692"/>
            <a:ext cx="1331913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24" name="文字方塊 20"/>
          <p:cNvSpPr txBox="1">
            <a:spLocks noChangeArrowheads="1"/>
          </p:cNvSpPr>
          <p:nvPr/>
        </p:nvSpPr>
        <p:spPr bwMode="auto">
          <a:xfrm>
            <a:off x="1491298" y="2859029"/>
            <a:ext cx="13985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4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4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endParaRPr lang="en-US" altLang="zh-TW" sz="140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TW" altLang="en-US" sz="12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工程變更內容</a:t>
            </a:r>
            <a:endParaRPr lang="zh-TW" altLang="en-US" sz="80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131060" y="2612967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120198" y="2609792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3505835" y="2825692"/>
            <a:ext cx="1331913" cy="525462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28" name="文字方塊 66"/>
          <p:cNvSpPr txBox="1">
            <a:spLocks noChangeArrowheads="1"/>
          </p:cNvSpPr>
          <p:nvPr/>
        </p:nvSpPr>
        <p:spPr bwMode="auto">
          <a:xfrm>
            <a:off x="3451860" y="2859029"/>
            <a:ext cx="140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</a:t>
            </a:r>
            <a:endParaRPr lang="en-US" altLang="zh-TW" sz="1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zh-TW" altLang="en-US" sz="12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請於</a:t>
            </a:r>
            <a:r>
              <a:rPr lang="zh-TW" altLang="en-US" sz="1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放線前</a:t>
            </a:r>
            <a:r>
              <a:rPr lang="zh-TW" altLang="en-US" sz="12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</a:t>
            </a:r>
            <a:endParaRPr lang="en-US" altLang="zh-TW" sz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5747385" y="2609792"/>
            <a:ext cx="109538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5133023" y="2825692"/>
            <a:ext cx="1331912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1" name="文字方塊 69"/>
          <p:cNvSpPr txBox="1">
            <a:spLocks noChangeArrowheads="1"/>
          </p:cNvSpPr>
          <p:nvPr/>
        </p:nvSpPr>
        <p:spPr bwMode="auto">
          <a:xfrm>
            <a:off x="5079048" y="2859029"/>
            <a:ext cx="14097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TW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1400" dirty="0" smtClean="0">
                <a:solidFill>
                  <a:srgbClr val="0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Pre MOC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TW" sz="1200" dirty="0" smtClean="0">
                <a:solidFill>
                  <a:srgbClr val="0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Case</a:t>
            </a:r>
            <a:r>
              <a:rPr lang="zh-TW" altLang="en-US" sz="1200" dirty="0" smtClean="0">
                <a:solidFill>
                  <a:srgbClr val="0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呈報</a:t>
            </a:r>
            <a:endParaRPr lang="zh-TW" altLang="en-US" sz="1400" dirty="0" smtClean="0">
              <a:solidFill>
                <a:srgbClr val="000000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6752273" y="2833629"/>
            <a:ext cx="1331912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3" name="文字方塊 75"/>
          <p:cNvSpPr txBox="1">
            <a:spLocks noChangeArrowheads="1"/>
          </p:cNvSpPr>
          <p:nvPr/>
        </p:nvSpPr>
        <p:spPr bwMode="auto">
          <a:xfrm>
            <a:off x="6698298" y="2866967"/>
            <a:ext cx="140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kumimoji="1" lang="en-US" altLang="zh-TW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ECCP/FCCB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Case</a:t>
            </a:r>
            <a:r>
              <a:rPr kumimoji="1" lang="zh-TW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呈報</a:t>
            </a:r>
            <a:endParaRPr kumimoji="1" lang="zh-TW" alt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366635" y="2619317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5" name="圓角矩形 34"/>
          <p:cNvSpPr/>
          <p:nvPr/>
        </p:nvSpPr>
        <p:spPr bwMode="auto">
          <a:xfrm>
            <a:off x="8382635" y="2825692"/>
            <a:ext cx="1330325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6" name="文字方塊 92"/>
          <p:cNvSpPr txBox="1">
            <a:spLocks noChangeArrowheads="1"/>
          </p:cNvSpPr>
          <p:nvPr/>
        </p:nvSpPr>
        <p:spPr bwMode="auto">
          <a:xfrm>
            <a:off x="8328660" y="2859029"/>
            <a:ext cx="140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結案</a:t>
            </a:r>
            <a:endParaRPr lang="en-US" altLang="zh-TW" sz="1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1200" dirty="0" smtClean="0">
                <a:solidFill>
                  <a:srgbClr val="0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Status</a:t>
            </a:r>
            <a:r>
              <a:rPr lang="zh-TW" altLang="en-US" sz="1200" dirty="0" smtClean="0">
                <a:solidFill>
                  <a:srgbClr val="0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轉為</a:t>
            </a:r>
            <a:r>
              <a:rPr lang="en-US" altLang="zh-TW" sz="1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  <a:cs typeface="Arial" panose="020B0604020202020204" pitchFamily="34" charset="0"/>
              </a:rPr>
              <a:t>Close</a:t>
            </a:r>
            <a:endParaRPr lang="zh-TW" altLang="en-US" sz="1200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8996998" y="2609792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3118485" y="2732029"/>
            <a:ext cx="107950" cy="107950"/>
          </a:xfrm>
          <a:prstGeom prst="ellipse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cxnSp>
        <p:nvCxnSpPr>
          <p:cNvPr id="39" name="直線單箭頭接點 38"/>
          <p:cNvCxnSpPr/>
          <p:nvPr/>
        </p:nvCxnSpPr>
        <p:spPr bwMode="auto">
          <a:xfrm flipH="1">
            <a:off x="3154998" y="4844674"/>
            <a:ext cx="6804025" cy="0"/>
          </a:xfrm>
          <a:prstGeom prst="straightConnector1">
            <a:avLst/>
          </a:prstGeom>
          <a:solidFill>
            <a:srgbClr val="00CC99"/>
          </a:solidFill>
          <a:ln w="31750" cap="flat" cmpd="sng" algn="ctr">
            <a:solidFill>
              <a:srgbClr val="FFFFFF">
                <a:lumMod val="50000"/>
              </a:srgbClr>
            </a:solidFill>
            <a:prstDash val="sysDot"/>
            <a:round/>
            <a:headEnd type="triangl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cxnSp>
      <p:sp>
        <p:nvSpPr>
          <p:cNvPr id="40" name="矩形 39"/>
          <p:cNvSpPr/>
          <p:nvPr/>
        </p:nvSpPr>
        <p:spPr bwMode="auto">
          <a:xfrm>
            <a:off x="3181985" y="4964372"/>
            <a:ext cx="46038" cy="519112"/>
          </a:xfrm>
          <a:prstGeom prst="rect">
            <a:avLst/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anose="02020500000000000000" pitchFamily="18" charset="-12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593148" y="4961197"/>
            <a:ext cx="4640262" cy="1381125"/>
          </a:xfrm>
          <a:prstGeom prst="rect">
            <a:avLst/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8990648" y="4800859"/>
            <a:ext cx="107950" cy="107950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85173" y="4964372"/>
            <a:ext cx="71437" cy="719137"/>
          </a:xfrm>
          <a:prstGeom prst="rect">
            <a:avLst/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anose="02020500000000000000" pitchFamily="18" charset="-12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423285" y="4964372"/>
            <a:ext cx="107950" cy="1042987"/>
          </a:xfrm>
          <a:prstGeom prst="rect">
            <a:avLst/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anose="02020500000000000000" pitchFamily="18" charset="-120"/>
            </a:endParaRPr>
          </a:p>
        </p:txBody>
      </p:sp>
      <p:sp>
        <p:nvSpPr>
          <p:cNvPr id="45" name="文字方塊 66"/>
          <p:cNvSpPr txBox="1">
            <a:spLocks noChangeArrowheads="1"/>
          </p:cNvSpPr>
          <p:nvPr/>
        </p:nvSpPr>
        <p:spPr bwMode="auto">
          <a:xfrm rot="5400000">
            <a:off x="2563654" y="3304323"/>
            <a:ext cx="1219200" cy="261938"/>
          </a:xfrm>
          <a:prstGeom prst="rect">
            <a:avLst/>
          </a:prstGeom>
          <a:solidFill>
            <a:srgbClr val="FFFFFF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不須走</a:t>
            </a:r>
            <a:r>
              <a:rPr kumimoji="1" lang="en-US" altLang="zh-TW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MOC</a:t>
            </a:r>
            <a:r>
              <a:rPr kumimoji="1" lang="zh-TW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流程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6893560" y="5158047"/>
            <a:ext cx="11414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MOC</a:t>
            </a:r>
            <a:endParaRPr kumimoji="1" lang="zh-TW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47" name="十字形 46"/>
          <p:cNvSpPr/>
          <p:nvPr/>
        </p:nvSpPr>
        <p:spPr bwMode="auto">
          <a:xfrm rot="2735409">
            <a:off x="7203916" y="5676366"/>
            <a:ext cx="541337" cy="539750"/>
          </a:xfrm>
          <a:prstGeom prst="plus">
            <a:avLst>
              <a:gd name="adj" fmla="val 3629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8" name="圓角矩形 47"/>
          <p:cNvSpPr/>
          <p:nvPr/>
        </p:nvSpPr>
        <p:spPr bwMode="auto">
          <a:xfrm>
            <a:off x="3505835" y="3581342"/>
            <a:ext cx="1331913" cy="71120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9" name="文字方塊 66"/>
          <p:cNvSpPr txBox="1">
            <a:spLocks noChangeArrowheads="1"/>
          </p:cNvSpPr>
          <p:nvPr/>
        </p:nvSpPr>
        <p:spPr bwMode="auto">
          <a:xfrm>
            <a:off x="3451860" y="3614679"/>
            <a:ext cx="14097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1400" dirty="0" smtClean="0">
                <a:solidFill>
                  <a:srgbClr val="0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Internal MOC</a:t>
            </a:r>
            <a:r>
              <a:rPr lang="zh-TW" altLang="en-US" sz="1200" dirty="0" smtClean="0">
                <a:solidFill>
                  <a:srgbClr val="000000"/>
                </a:solidFill>
                <a:ea typeface="標楷體" panose="03000509000000000000" pitchFamily="65" charset="-120"/>
              </a:rPr>
              <a:t>確認</a:t>
            </a:r>
            <a:r>
              <a:rPr lang="en-US" altLang="zh-TW" sz="1200" dirty="0" smtClean="0">
                <a:solidFill>
                  <a:srgbClr val="000000"/>
                </a:solidFill>
                <a:ea typeface="標楷體" panose="03000509000000000000" pitchFamily="65" charset="-120"/>
              </a:rPr>
              <a:t>FCCB/ENG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TW" sz="1200" dirty="0" smtClean="0">
                <a:solidFill>
                  <a:srgbClr val="000000"/>
                </a:solidFill>
                <a:ea typeface="標楷體" panose="03000509000000000000" pitchFamily="65" charset="-120"/>
              </a:rPr>
              <a:t>Status</a:t>
            </a:r>
            <a:r>
              <a:rPr lang="zh-TW" altLang="en-US" sz="1200" dirty="0" smtClean="0">
                <a:solidFill>
                  <a:srgbClr val="000000"/>
                </a:solidFill>
                <a:ea typeface="標楷體" panose="03000509000000000000" pitchFamily="65" charset="-120"/>
              </a:rPr>
              <a:t>轉為</a:t>
            </a:r>
            <a:r>
              <a:rPr lang="en-US" altLang="zh-TW" sz="1200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Open</a:t>
            </a:r>
            <a:endParaRPr lang="zh-TW" altLang="en-US" sz="1200" u="sng" dirty="0" smtClean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TW" sz="1200" dirty="0" smtClean="0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0" name="圓角矩形 49"/>
          <p:cNvSpPr/>
          <p:nvPr/>
        </p:nvSpPr>
        <p:spPr bwMode="auto">
          <a:xfrm>
            <a:off x="6750685" y="3595629"/>
            <a:ext cx="1331913" cy="696913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1" name="文字方塊 75"/>
          <p:cNvSpPr txBox="1">
            <a:spLocks noChangeArrowheads="1"/>
          </p:cNvSpPr>
          <p:nvPr/>
        </p:nvSpPr>
        <p:spPr bwMode="auto">
          <a:xfrm>
            <a:off x="6696710" y="3628967"/>
            <a:ext cx="14097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2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1400" dirty="0" smtClean="0">
                <a:solidFill>
                  <a:srgbClr val="0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Post MOC</a:t>
            </a:r>
            <a:endParaRPr lang="en-US" altLang="zh-TW" sz="1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TW" altLang="en-US" sz="1200" dirty="0" smtClean="0">
                <a:solidFill>
                  <a:srgbClr val="000000"/>
                </a:solidFill>
                <a:ea typeface="標楷體" panose="03000509000000000000" pitchFamily="65" charset="-120"/>
              </a:rPr>
              <a:t>確認</a:t>
            </a:r>
            <a:r>
              <a:rPr lang="en-US" altLang="zh-TW" sz="1200" dirty="0" smtClean="0">
                <a:solidFill>
                  <a:srgbClr val="000000"/>
                </a:solidFill>
                <a:ea typeface="標楷體" panose="03000509000000000000" pitchFamily="65" charset="-120"/>
              </a:rPr>
              <a:t>Enhance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TW" altLang="en-US" sz="1200" dirty="0" smtClean="0">
                <a:solidFill>
                  <a:srgbClr val="000000"/>
                </a:solidFill>
                <a:ea typeface="標楷體" panose="03000509000000000000" pitchFamily="65" charset="-120"/>
              </a:rPr>
              <a:t>確認</a:t>
            </a:r>
            <a:r>
              <a:rPr lang="en-US" altLang="zh-TW" sz="1200" dirty="0" smtClean="0">
                <a:solidFill>
                  <a:srgbClr val="000000"/>
                </a:solidFill>
                <a:ea typeface="標楷體" panose="03000509000000000000" pitchFamily="65" charset="-120"/>
              </a:rPr>
              <a:t>Check list</a:t>
            </a:r>
          </a:p>
        </p:txBody>
      </p:sp>
      <p:sp>
        <p:nvSpPr>
          <p:cNvPr id="52" name="圓角矩形 51"/>
          <p:cNvSpPr/>
          <p:nvPr/>
        </p:nvSpPr>
        <p:spPr bwMode="auto">
          <a:xfrm>
            <a:off x="8382635" y="4988184"/>
            <a:ext cx="1330325" cy="350838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3" name="文字方塊 92"/>
          <p:cNvSpPr txBox="1">
            <a:spLocks noChangeArrowheads="1"/>
          </p:cNvSpPr>
          <p:nvPr/>
        </p:nvSpPr>
        <p:spPr bwMode="auto">
          <a:xfrm>
            <a:off x="8328660" y="5021522"/>
            <a:ext cx="14097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TW" sz="14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4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結案</a:t>
            </a:r>
            <a:endParaRPr lang="en-US" altLang="zh-TW" sz="140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75591"/>
              </p:ext>
            </p:extLst>
          </p:nvPr>
        </p:nvGraphicFramePr>
        <p:xfrm>
          <a:off x="3664585" y="5034222"/>
          <a:ext cx="3086100" cy="1235073"/>
        </p:xfrm>
        <a:graphic>
          <a:graphicData uri="http://schemas.openxmlformats.org/drawingml/2006/table">
            <a:tbl>
              <a:tblPr/>
              <a:tblGrid>
                <a:gridCol w="463550"/>
                <a:gridCol w="1058863"/>
                <a:gridCol w="1563687"/>
              </a:tblGrid>
              <a:tr h="2592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No.</a:t>
                      </a:r>
                      <a:endParaRPr kumimoji="0" lang="zh-TW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Item</a:t>
                      </a:r>
                      <a:endParaRPr kumimoji="0" lang="zh-TW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Limit</a:t>
                      </a:r>
                      <a:endParaRPr kumimoji="0" lang="zh-TW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24396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調轉速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RMS</a:t>
                      </a:r>
                      <a:r>
                        <a:rPr kumimoji="0" lang="zh-TW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設定</a:t>
                      </a:r>
                      <a:r>
                        <a:rPr kumimoji="0" lang="zh-TW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上下限內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6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</a:t>
                      </a:r>
                      <a:endParaRPr kumimoji="0" lang="zh-TW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曝光能量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原能量 </a:t>
                      </a:r>
                      <a:r>
                        <a:rPr kumimoji="0" lang="en-US" altLang="zh-TW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± 5%</a:t>
                      </a:r>
                      <a:endParaRPr kumimoji="0" lang="zh-TW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6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</a:t>
                      </a:r>
                      <a:endParaRPr kumimoji="0" lang="zh-TW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正常泡復管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已經</a:t>
                      </a:r>
                      <a:r>
                        <a:rPr kumimoji="0" lang="zh-TW" altLang="en-US" sz="1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放線</a:t>
                      </a:r>
                      <a:r>
                        <a:rPr kumimoji="0" lang="zh-TW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管路</a:t>
                      </a:r>
                    </a:p>
                  </a:txBody>
                  <a:tcPr marT="45744" marB="45744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6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</a:t>
                      </a:r>
                      <a:endParaRPr kumimoji="0" lang="zh-TW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NTO/RTO</a:t>
                      </a:r>
                      <a:endParaRPr kumimoji="0" lang="zh-TW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8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 sz="1600" b="1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50000"/>
                        <a:buFont typeface="Wingdings" panose="05000000000000000000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endParaRPr kumimoji="0" lang="zh-TW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" name="橢圓 54"/>
          <p:cNvSpPr/>
          <p:nvPr/>
        </p:nvSpPr>
        <p:spPr bwMode="auto">
          <a:xfrm>
            <a:off x="1022602" y="2537562"/>
            <a:ext cx="252412" cy="252412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076577" y="2591537"/>
            <a:ext cx="144462" cy="144462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1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PE3 MOC case </a:t>
            </a:r>
            <a:r>
              <a:rPr lang="en-US" altLang="zh-TW" sz="2000" dirty="0" smtClean="0">
                <a:solidFill>
                  <a:srgbClr val="CC0000"/>
                </a:solidFill>
                <a:cs typeface="Times New Roman" pitchFamily="18" charset="0"/>
              </a:rPr>
              <a:t>status</a:t>
            </a:r>
          </a:p>
          <a:p>
            <a:pPr lvl="1"/>
            <a:r>
              <a:rPr lang="en-US" altLang="zh-TW" dirty="0" smtClean="0"/>
              <a:t>Status update</a:t>
            </a:r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W208</a:t>
            </a:r>
            <a:r>
              <a:rPr lang="en-US" altLang="zh-TW" dirty="0" smtClean="0"/>
              <a:t> have </a:t>
            </a:r>
            <a:r>
              <a:rPr lang="en-US" altLang="zh-TW" dirty="0" smtClean="0"/>
              <a:t>1 </a:t>
            </a:r>
            <a:r>
              <a:rPr lang="en-US" altLang="zh-TW" dirty="0" smtClean="0"/>
              <a:t>MOC </a:t>
            </a:r>
            <a:r>
              <a:rPr lang="en-US" altLang="zh-TW" dirty="0" smtClean="0"/>
              <a:t>case closure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One </a:t>
            </a:r>
            <a:r>
              <a:rPr lang="en-US" altLang="zh-TW" dirty="0" smtClean="0"/>
              <a:t>new cases expected next week (W209)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</p:txBody>
      </p:sp>
      <p:sp>
        <p:nvSpPr>
          <p:cNvPr id="6" name="動作按鈕: 首頁 5">
            <a:hlinkClick r:id="rId3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25131"/>
              </p:ext>
            </p:extLst>
          </p:nvPr>
        </p:nvGraphicFramePr>
        <p:xfrm>
          <a:off x="1022551" y="2037997"/>
          <a:ext cx="10497449" cy="437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  <a:gridCol w="617497"/>
              </a:tblGrid>
              <a:tr h="26241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PE3</a:t>
                      </a:r>
                    </a:p>
                    <a:p>
                      <a:pPr algn="ctr"/>
                      <a:r>
                        <a:rPr lang="en-US" altLang="zh-TW" sz="1100" dirty="0" smtClean="0"/>
                        <a:t>Status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2022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MOC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record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MOC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Close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count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20051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Jan.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W206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</a:rPr>
                        <a:t>W207</a:t>
                      </a:r>
                      <a:endParaRPr lang="zh-TW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>
                          <a:solidFill>
                            <a:srgbClr val="C00000"/>
                          </a:solidFill>
                        </a:rPr>
                        <a:t>W208 (Now)</a:t>
                      </a:r>
                      <a:endParaRPr lang="zh-TW" alt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1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</a:rPr>
                        <a:t>W209</a:t>
                      </a:r>
                      <a:endParaRPr lang="zh-TW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</a:t>
                      </a:r>
                      <a:endParaRPr lang="zh-TW" altLang="en-US" sz="9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Pre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Post</a:t>
                      </a:r>
                      <a:endParaRPr lang="zh-TW" altLang="en-US" sz="900" b="1" dirty="0" smtClean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Close</a:t>
                      </a:r>
                      <a:endParaRPr lang="zh-TW" altLang="en-US" sz="900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Pre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Post</a:t>
                      </a:r>
                      <a:endParaRPr lang="zh-TW" altLang="en-US" sz="900" b="1" dirty="0" smtClean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Close</a:t>
                      </a:r>
                      <a:endParaRPr lang="zh-TW" altLang="en-US" sz="900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Pre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Post</a:t>
                      </a:r>
                      <a:endParaRPr lang="zh-TW" altLang="en-US" sz="900" b="1" dirty="0" smtClean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Close</a:t>
                      </a:r>
                      <a:endParaRPr lang="zh-TW" altLang="en-US" sz="900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Pre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Post</a:t>
                      </a:r>
                      <a:endParaRPr lang="zh-TW" altLang="en-US" sz="900" b="1" dirty="0" smtClean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Close</a:t>
                      </a:r>
                      <a:endParaRPr lang="zh-TW" altLang="en-US" sz="900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Pre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Post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/>
                        <a:t>Close</a:t>
                      </a:r>
                      <a:endParaRPr lang="zh-TW" altLang="en-US" sz="9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彭松崑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許綱謚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陳保龍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陳建宇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莊凱晴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侯坤劭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莊延年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池韋鋌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蔡詠翔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楊翔斌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TW" sz="900" b="1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[</a:t>
                      </a:r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3/4]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TW" sz="900" b="1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[</a:t>
                      </a:r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3/4]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TW" sz="900" b="1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[</a:t>
                      </a:r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3/4]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TW" sz="900" b="1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[</a:t>
                      </a:r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3/4]</a:t>
                      </a:r>
                      <a:endParaRPr lang="zh-TW" altLang="en-US" sz="900" b="1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曾國豪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張肯睿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林培舜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 [2/8]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 [2/8]</a:t>
                      </a:r>
                      <a:endParaRPr lang="zh-TW" altLang="en-US" sz="900" b="1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曾明良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林毓婷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林瑋屏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 [2/11]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900" b="1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2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PE3 MOC case </a:t>
            </a:r>
            <a:r>
              <a:rPr lang="en-US" altLang="zh-TW" sz="2000" dirty="0" smtClean="0">
                <a:solidFill>
                  <a:srgbClr val="CC0000"/>
                </a:solidFill>
                <a:cs typeface="Times New Roman" pitchFamily="18" charset="0"/>
              </a:rPr>
              <a:t>status</a:t>
            </a:r>
          </a:p>
          <a:p>
            <a:pPr lvl="1"/>
            <a:r>
              <a:rPr lang="en-US" altLang="zh-TW" dirty="0" smtClean="0"/>
              <a:t>Status update</a:t>
            </a:r>
          </a:p>
          <a:p>
            <a:pPr lvl="2"/>
            <a:r>
              <a:rPr lang="en-US" altLang="zh-TW" dirty="0" smtClean="0"/>
              <a:t>W208 MOC case item</a:t>
            </a:r>
            <a:endParaRPr lang="en-US" altLang="zh-TW" dirty="0"/>
          </a:p>
        </p:txBody>
      </p:sp>
      <p:sp>
        <p:nvSpPr>
          <p:cNvPr id="6" name="動作按鈕: 首頁 5">
            <a:hlinkClick r:id="rId3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99136"/>
              </p:ext>
            </p:extLst>
          </p:nvPr>
        </p:nvGraphicFramePr>
        <p:xfrm>
          <a:off x="185815" y="1846195"/>
          <a:ext cx="11896897" cy="2436823"/>
        </p:xfrm>
        <a:graphic>
          <a:graphicData uri="http://schemas.openxmlformats.org/drawingml/2006/table">
            <a:tbl>
              <a:tblPr/>
              <a:tblGrid>
                <a:gridCol w="592250"/>
                <a:gridCol w="1416435"/>
                <a:gridCol w="325822"/>
                <a:gridCol w="621097"/>
                <a:gridCol w="1886188"/>
                <a:gridCol w="1271972"/>
                <a:gridCol w="315437"/>
                <a:gridCol w="436947"/>
                <a:gridCol w="315437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431312"/>
              </a:tblGrid>
              <a:tr h="22946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Change 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Date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FCCB / MOC No.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Dept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Tool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Change  </a:t>
                      </a:r>
                      <a:r>
                        <a:rPr lang="zh-TW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詳述</a:t>
                      </a:r>
                      <a:endParaRPr lang="zh-TW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Change scope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EE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PIE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Pre-meeting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Post-meeting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status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</a:tr>
              <a:tr h="4949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FCCB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RLS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criteria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ENG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Date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Enhance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results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Checking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list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Date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128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2022/1/19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PE_MOC_20220119_01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PE3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BEXPA14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Release LS layer at BEXPA14 for back up tool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OV10635/OV10640/OV10642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楊翔斌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Inline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ADI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KLA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1/25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ADI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KLA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3/4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2022/2/7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PE_MOC_20220207_01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PE3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FOVEF05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Release FOVEF05 MP oven 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ALL device MP layer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林瑋屏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Inline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DRY PA</a:t>
                      </a:r>
                      <a:b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</a:br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PL test</a:t>
                      </a:r>
                      <a:b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</a:br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OM</a:t>
                      </a:r>
                      <a:b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</a:br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KLA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2/8</a:t>
                      </a:r>
                      <a:endParaRPr lang="en-US" altLang="zh-TW" sz="10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OM</a:t>
                      </a:r>
                    </a:p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KLA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Y</a:t>
                      </a: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2/11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 marL="4161" marR="4161" marT="41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38485" y="4003530"/>
            <a:ext cx="402748" cy="236476"/>
          </a:xfrm>
          <a:prstGeom prst="actionButtonForwardNext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>
              <a:buClr>
                <a:srgbClr val="000000"/>
              </a:buClr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89CB-2699-4A17-A7B7-A70C2BF21EDF}" type="datetime4">
              <a:rPr lang="en-US" altLang="zh-TW" smtClean="0">
                <a:solidFill>
                  <a:srgbClr val="FFFFFF"/>
                </a:solidFill>
              </a:rPr>
              <a:pPr/>
              <a:t>February 17, 2022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9" name="標題 2"/>
          <p:cNvSpPr txBox="1">
            <a:spLocks/>
          </p:cNvSpPr>
          <p:nvPr/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CFD major event - </a:t>
            </a:r>
            <a:r>
              <a:rPr lang="en-US" altLang="zh-TW" sz="2000" dirty="0">
                <a:solidFill>
                  <a:srgbClr val="CC0000"/>
                </a:solidFill>
              </a:rPr>
              <a:t>(MOC) </a:t>
            </a:r>
            <a:r>
              <a:rPr lang="en-US" altLang="zh-TW" sz="2000" dirty="0" smtClean="0">
                <a:solidFill>
                  <a:srgbClr val="CC0000"/>
                </a:solidFill>
              </a:rPr>
              <a:t>Release </a:t>
            </a:r>
            <a:r>
              <a:rPr lang="en-US" altLang="zh-TW" sz="2000" dirty="0">
                <a:solidFill>
                  <a:srgbClr val="CC0000"/>
                </a:solidFill>
              </a:rPr>
              <a:t>FOVEF05 MP OVEN</a:t>
            </a:r>
            <a:endParaRPr lang="en-US" altLang="zh-TW" dirty="0">
              <a:solidFill>
                <a:srgbClr val="CC0000"/>
              </a:solidFill>
            </a:endParaRPr>
          </a:p>
          <a:p>
            <a:pPr lvl="1">
              <a:spcBef>
                <a:spcPts val="363"/>
              </a:spcBef>
            </a:pPr>
            <a:r>
              <a:rPr lang="en-US" altLang="zh-TW" dirty="0"/>
              <a:t>Description :</a:t>
            </a:r>
          </a:p>
          <a:p>
            <a:pPr lvl="2">
              <a:spcBef>
                <a:spcPts val="363"/>
              </a:spcBef>
            </a:pPr>
            <a:r>
              <a:rPr lang="en-US" altLang="zh-TW" dirty="0"/>
              <a:t>Purpose : To increase producing capacity </a:t>
            </a:r>
            <a:endParaRPr lang="en-US" altLang="zh-TW" dirty="0" smtClean="0"/>
          </a:p>
          <a:p>
            <a:pPr lvl="2">
              <a:spcBef>
                <a:spcPts val="363"/>
              </a:spcBef>
            </a:pPr>
            <a:r>
              <a:rPr lang="en-US" altLang="zh-TW" dirty="0" smtClean="0"/>
              <a:t>Tool </a:t>
            </a:r>
            <a:r>
              <a:rPr lang="en-US" altLang="zh-TW" dirty="0"/>
              <a:t>ID : FOVEF05</a:t>
            </a:r>
          </a:p>
          <a:p>
            <a:pPr lvl="2">
              <a:spcBef>
                <a:spcPts val="363"/>
              </a:spcBef>
            </a:pPr>
            <a:r>
              <a:rPr lang="en-US" altLang="zh-TW" dirty="0"/>
              <a:t>Recipe : </a:t>
            </a:r>
            <a:r>
              <a:rPr lang="en-US" altLang="zh-TW" dirty="0" smtClean="0">
                <a:ea typeface="標楷體" panose="03000509000000000000" pitchFamily="65" charset="-120"/>
              </a:rPr>
              <a:t>175℃</a:t>
            </a:r>
            <a:r>
              <a:rPr lang="zh-TW" altLang="en-US" dirty="0" smtClean="0">
                <a:ea typeface="標楷體" panose="03000509000000000000" pitchFamily="65" charset="-120"/>
              </a:rPr>
              <a:t> 兩小時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en-US" altLang="zh-TW" dirty="0" smtClean="0"/>
              <a:t>04-O1752HR)</a:t>
            </a:r>
          </a:p>
          <a:p>
            <a:pPr lvl="1"/>
            <a:r>
              <a:rPr lang="en-US" altLang="zh-TW" dirty="0" smtClean="0"/>
              <a:t>Action 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smtClean="0"/>
              <a:t>2/11 Release </a:t>
            </a:r>
            <a:r>
              <a:rPr lang="en-US" altLang="zh-TW" dirty="0"/>
              <a:t>FOVEF05 MP </a:t>
            </a:r>
            <a:r>
              <a:rPr lang="en-US" altLang="zh-TW" dirty="0" smtClean="0"/>
              <a:t>OVEN</a:t>
            </a:r>
          </a:p>
          <a:p>
            <a:pPr lvl="1"/>
            <a:r>
              <a:rPr lang="en-US" altLang="zh-TW" dirty="0" smtClean="0"/>
              <a:t>Data Collection : </a:t>
            </a:r>
          </a:p>
          <a:p>
            <a:pPr lvl="2"/>
            <a:r>
              <a:rPr lang="en-US" altLang="zh-TW" dirty="0" smtClean="0"/>
              <a:t>Offline 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 Inline data is </a:t>
            </a:r>
            <a:r>
              <a:rPr lang="en-US" altLang="zh-TW" dirty="0" smtClean="0">
                <a:solidFill>
                  <a:schemeClr val="accent2"/>
                </a:solidFill>
              </a:rPr>
              <a:t>comparable with STD</a:t>
            </a:r>
          </a:p>
          <a:p>
            <a:pPr lvl="2"/>
            <a:endParaRPr lang="en-US" altLang="zh-TW" dirty="0">
              <a:solidFill>
                <a:schemeClr val="accent2"/>
              </a:solidFill>
            </a:endParaRPr>
          </a:p>
          <a:p>
            <a:pPr lvl="2"/>
            <a:endParaRPr lang="en-US" altLang="zh-TW" dirty="0" smtClean="0">
              <a:solidFill>
                <a:schemeClr val="accent2"/>
              </a:solidFill>
            </a:endParaRPr>
          </a:p>
          <a:p>
            <a:pPr lvl="2"/>
            <a:endParaRPr lang="en-US" altLang="zh-TW" dirty="0">
              <a:solidFill>
                <a:schemeClr val="accent2"/>
              </a:solidFill>
            </a:endParaRPr>
          </a:p>
          <a:p>
            <a:pPr lvl="2"/>
            <a:endParaRPr lang="en-US" altLang="zh-TW" dirty="0" smtClean="0">
              <a:solidFill>
                <a:schemeClr val="accent2"/>
              </a:solidFill>
            </a:endParaRPr>
          </a:p>
          <a:p>
            <a:pPr lvl="2"/>
            <a:endParaRPr lang="en-US" altLang="zh-TW" dirty="0">
              <a:solidFill>
                <a:schemeClr val="accent2"/>
              </a:solidFill>
            </a:endParaRPr>
          </a:p>
          <a:p>
            <a:pPr lvl="2"/>
            <a:endParaRPr lang="en-US" altLang="zh-TW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TW" dirty="0"/>
              <a:t>Follow Up : </a:t>
            </a:r>
          </a:p>
          <a:p>
            <a:pPr lvl="2"/>
            <a:r>
              <a:rPr lang="en-US" altLang="zh-TW" dirty="0" smtClean="0"/>
              <a:t>Burn in </a:t>
            </a:r>
            <a:r>
              <a:rPr lang="en-US" altLang="zh-TW" dirty="0"/>
              <a:t>lot inline data is normal, suggest to fully release</a:t>
            </a:r>
          </a:p>
          <a:p>
            <a:pPr lvl="2"/>
            <a:endParaRPr lang="en-US" altLang="zh-TW" dirty="0">
              <a:solidFill>
                <a:schemeClr val="accent2"/>
              </a:solidFill>
            </a:endParaRPr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40773"/>
              </p:ext>
            </p:extLst>
          </p:nvPr>
        </p:nvGraphicFramePr>
        <p:xfrm>
          <a:off x="1542105" y="3720031"/>
          <a:ext cx="7944486" cy="18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81"/>
                <a:gridCol w="1324081"/>
                <a:gridCol w="1324081"/>
                <a:gridCol w="1324081"/>
                <a:gridCol w="1324081"/>
                <a:gridCol w="1324081"/>
              </a:tblGrid>
              <a:tr h="3861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Condition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Tool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Offline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Inline (</a:t>
                      </a:r>
                      <a:r>
                        <a:rPr lang="en-US" altLang="zh-TW" sz="1800" dirty="0" err="1" smtClean="0"/>
                        <a:t>Pirun</a:t>
                      </a:r>
                      <a:r>
                        <a:rPr lang="en-US" altLang="zh-TW" sz="1800" dirty="0" smtClean="0"/>
                        <a:t>/Burn in)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27025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DryPA</a:t>
                      </a: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(ea.)</a:t>
                      </a:r>
                      <a:endParaRPr lang="zh-TW" altLang="en-US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Peeling </a:t>
                      </a:r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(ea.)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OM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61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FOVEF04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86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Spilt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FOVEF05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1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zh-TW" altLang="en-US" sz="1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altLang="zh-TW" sz="1800" b="1" baseline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comparable</a:t>
                      </a:r>
                      <a:endParaRPr lang="zh-TW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comparable</a:t>
                      </a:r>
                      <a:endParaRPr lang="zh-TW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動作按鈕: 首頁 5">
            <a:hlinkClick r:id="rId3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96500" y="2709500"/>
            <a:ext cx="11520000" cy="900000"/>
          </a:xfrm>
        </p:spPr>
        <p:txBody>
          <a:bodyPr/>
          <a:lstStyle/>
          <a:p>
            <a:r>
              <a:rPr lang="en-US" altLang="zh-TW" dirty="0">
                <a:solidFill>
                  <a:srgbClr val="CC0000"/>
                </a:solidFill>
              </a:rPr>
              <a:t>Mark8 Dynamic RMS For Recipe Space 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89CB-2699-4A17-A7B7-A70C2BF21ED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5273" y="-1746165"/>
            <a:ext cx="10356831" cy="11857290"/>
          </a:xfrm>
          <a:prstGeom prst="rect">
            <a:avLst/>
          </a:prstGeom>
        </p:spPr>
      </p:pic>
      <p:sp>
        <p:nvSpPr>
          <p:cNvPr id="10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CFD key project </a:t>
            </a:r>
            <a:r>
              <a:rPr lang="en-US" altLang="zh-TW" sz="2000" dirty="0" smtClean="0">
                <a:solidFill>
                  <a:srgbClr val="C00000"/>
                </a:solidFill>
              </a:rPr>
              <a:t>- Mark8 Dynamic </a:t>
            </a:r>
            <a:r>
              <a:rPr lang="en-US" altLang="zh-TW" sz="2000" dirty="0">
                <a:solidFill>
                  <a:srgbClr val="C00000"/>
                </a:solidFill>
              </a:rPr>
              <a:t>RMS For Recipe Space 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 lvl="1">
              <a:spcBef>
                <a:spcPct val="15000"/>
              </a:spcBef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spcBef>
                <a:spcPts val="363"/>
              </a:spcBef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</p:txBody>
      </p:sp>
      <p:sp>
        <p:nvSpPr>
          <p:cNvPr id="9" name="標題 2"/>
          <p:cNvSpPr txBox="1">
            <a:spLocks/>
          </p:cNvSpPr>
          <p:nvPr/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809" y="3370725"/>
            <a:ext cx="5060119" cy="4816257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6896961" y="1130693"/>
            <a:ext cx="5159199" cy="4178437"/>
          </a:xfrm>
          <a:prstGeom prst="wedgeRoundRectCallout">
            <a:avLst>
              <a:gd name="adj1" fmla="val -37659"/>
              <a:gd name="adj2" fmla="val 58068"/>
              <a:gd name="adj3" fmla="val 16667"/>
            </a:avLst>
          </a:prstGeom>
          <a:solidFill>
            <a:schemeClr val="bg1">
              <a:lumMod val="95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52603" y="1454233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唉</a:t>
            </a:r>
            <a:r>
              <a:rPr lang="en-US" altLang="zh-TW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~</a:t>
            </a:r>
            <a:r>
              <a:rPr lang="zh-TW" altLang="en-US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怎麼格子又滿了</a:t>
            </a:r>
            <a:r>
              <a:rPr lang="en-US" altLang="zh-TW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?</a:t>
            </a:r>
            <a:endParaRPr lang="zh-TW" altLang="en-US" sz="2800" b="1" dirty="0">
              <a:solidFill>
                <a:prstClr val="black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252604" y="1983882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又要先</a:t>
            </a:r>
            <a:r>
              <a:rPr lang="en-US" altLang="zh-TW" sz="2800" b="1" baseline="30000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zh-TW" altLang="en-US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刪掉現有的</a:t>
            </a:r>
            <a:r>
              <a:rPr lang="en-US" altLang="zh-TW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Recipe</a:t>
            </a:r>
            <a:endParaRPr lang="zh-TW" altLang="en-US" sz="2800" b="1" u="sng" dirty="0">
              <a:solidFill>
                <a:srgbClr val="C00000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252603" y="2507102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然後</a:t>
            </a:r>
            <a:r>
              <a:rPr lang="en-US" altLang="zh-TW" sz="2800" b="1" baseline="30000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zh-TW" altLang="en-US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建立一個新的</a:t>
            </a:r>
            <a:endParaRPr lang="zh-TW" altLang="en-US" sz="2800" b="1" u="sng" dirty="0">
              <a:solidFill>
                <a:srgbClr val="C00000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252602" y="3036751"/>
            <a:ext cx="445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讓貨先</a:t>
            </a:r>
            <a:r>
              <a:rPr lang="en-US" altLang="zh-TW" sz="2800" b="1" baseline="30000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3.</a:t>
            </a:r>
            <a:r>
              <a:rPr lang="zh-TW" altLang="en-US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開</a:t>
            </a:r>
            <a:r>
              <a:rPr lang="en-US" altLang="zh-TW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E-</a:t>
            </a:r>
            <a:r>
              <a:rPr lang="en-US" altLang="zh-TW" sz="2800" b="1" u="sng" dirty="0" err="1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2800" b="1" u="sng" dirty="0" err="1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uncard</a:t>
            </a:r>
            <a:r>
              <a:rPr lang="zh-TW" altLang="en-US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過貨</a:t>
            </a:r>
            <a:endParaRPr lang="zh-TW" altLang="en-US" sz="2800" b="1" u="sng" dirty="0">
              <a:solidFill>
                <a:srgbClr val="C00000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252602" y="3570157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貨過完</a:t>
            </a:r>
            <a:r>
              <a:rPr lang="en-US" altLang="zh-TW" sz="2800" b="1" baseline="30000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4.</a:t>
            </a:r>
            <a:r>
              <a:rPr lang="zh-TW" altLang="en-US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又要把</a:t>
            </a:r>
            <a:r>
              <a:rPr lang="en-US" altLang="zh-TW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Recipe</a:t>
            </a:r>
            <a:r>
              <a:rPr lang="zh-TW" altLang="en-US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改回去</a:t>
            </a:r>
            <a:endParaRPr lang="zh-TW" altLang="en-US" sz="2800" b="1" u="sng" dirty="0">
              <a:solidFill>
                <a:srgbClr val="C00000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252602" y="4103563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好</a:t>
            </a:r>
            <a:r>
              <a:rPr lang="zh-TW" altLang="en-US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容易</a:t>
            </a:r>
            <a:r>
              <a:rPr lang="en-US" altLang="zh-TW" sz="2800" b="1" u="sng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MO</a:t>
            </a:r>
            <a:r>
              <a:rPr lang="zh-TW" altLang="en-US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唷</a:t>
            </a:r>
            <a:r>
              <a:rPr lang="en-US" altLang="zh-TW" sz="2800" b="1" dirty="0" smtClean="0">
                <a:solidFill>
                  <a:prstClr val="black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!!</a:t>
            </a:r>
            <a:endParaRPr lang="zh-TW" altLang="en-US" sz="2800" b="1" dirty="0">
              <a:solidFill>
                <a:prstClr val="black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8" grpId="0"/>
      <p:bldP spid="79" grpId="0"/>
      <p:bldP spid="80" grpId="0"/>
      <p:bldP spid="81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89CB-2699-4A17-A7B7-A70C2BF21ED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28847" y="-1752005"/>
            <a:ext cx="10350405" cy="11852137"/>
          </a:xfrm>
          <a:prstGeom prst="rect">
            <a:avLst/>
          </a:prstGeom>
        </p:spPr>
      </p:pic>
      <p:sp>
        <p:nvSpPr>
          <p:cNvPr id="10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CFD key project </a:t>
            </a:r>
            <a:r>
              <a:rPr lang="en-US" altLang="zh-TW" sz="2000" dirty="0" smtClean="0">
                <a:solidFill>
                  <a:srgbClr val="C00000"/>
                </a:solidFill>
              </a:rPr>
              <a:t>- Mark8 Dynamic </a:t>
            </a:r>
            <a:r>
              <a:rPr lang="en-US" altLang="zh-TW" sz="2000" dirty="0">
                <a:solidFill>
                  <a:srgbClr val="C00000"/>
                </a:solidFill>
              </a:rPr>
              <a:t>RMS For Recipe Space 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 lvl="1">
              <a:spcBef>
                <a:spcPct val="15000"/>
              </a:spcBef>
            </a:pPr>
            <a:r>
              <a:rPr lang="en-US" altLang="zh-TW" dirty="0" smtClean="0"/>
              <a:t>What’s dynamic RMS </a:t>
            </a:r>
            <a:r>
              <a:rPr lang="en-US" altLang="zh-TW" dirty="0"/>
              <a:t>:</a:t>
            </a:r>
          </a:p>
          <a:p>
            <a:pPr lvl="2">
              <a:spcBef>
                <a:spcPts val="363"/>
              </a:spcBef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</p:txBody>
      </p:sp>
      <p:sp>
        <p:nvSpPr>
          <p:cNvPr id="9" name="標題 2"/>
          <p:cNvSpPr txBox="1">
            <a:spLocks/>
          </p:cNvSpPr>
          <p:nvPr/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01" y="2847500"/>
            <a:ext cx="4111734" cy="49381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068" y="2356972"/>
            <a:ext cx="2068959" cy="59952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680" y="3277616"/>
            <a:ext cx="4118293" cy="49991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123" y="3720078"/>
            <a:ext cx="4124850" cy="49381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123" y="4156290"/>
            <a:ext cx="4124850" cy="49991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122" y="4589921"/>
            <a:ext cx="4124850" cy="49991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10"/>
          <a:srcRect r="33292"/>
          <a:stretch/>
        </p:blipFill>
        <p:spPr>
          <a:xfrm>
            <a:off x="1042628" y="5134842"/>
            <a:ext cx="2751630" cy="49991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11"/>
          <a:srcRect r="33292"/>
          <a:stretch/>
        </p:blipFill>
        <p:spPr>
          <a:xfrm>
            <a:off x="1036532" y="5570636"/>
            <a:ext cx="2751630" cy="49381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179" name="圓角矩形 178"/>
          <p:cNvSpPr/>
          <p:nvPr/>
        </p:nvSpPr>
        <p:spPr>
          <a:xfrm>
            <a:off x="3711080" y="4947282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35.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4327810" y="4845378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36.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81" name="圓角矩形 180"/>
          <p:cNvSpPr/>
          <p:nvPr/>
        </p:nvSpPr>
        <p:spPr>
          <a:xfrm>
            <a:off x="3698209" y="5370239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41.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82" name="圓角矩形 181"/>
          <p:cNvSpPr/>
          <p:nvPr/>
        </p:nvSpPr>
        <p:spPr>
          <a:xfrm>
            <a:off x="4327810" y="5280819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42.</a:t>
            </a:r>
            <a:endParaRPr lang="zh-TW" altLang="en-US" dirty="0">
              <a:solidFill>
                <a:prstClr val="white"/>
              </a:solidFill>
            </a:endParaRPr>
          </a:p>
        </p:txBody>
      </p:sp>
      <p:grpSp>
        <p:nvGrpSpPr>
          <p:cNvPr id="183" name="群組 182"/>
          <p:cNvGrpSpPr/>
          <p:nvPr/>
        </p:nvGrpSpPr>
        <p:grpSpPr>
          <a:xfrm>
            <a:off x="4868214" y="4578108"/>
            <a:ext cx="914400" cy="612648"/>
            <a:chOff x="9502902" y="1980164"/>
            <a:chExt cx="914400" cy="612648"/>
          </a:xfrm>
        </p:grpSpPr>
        <p:sp>
          <p:nvSpPr>
            <p:cNvPr id="184" name="圓角矩形圖說文字 183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99362"/>
                <a:gd name="adj2" fmla="val 40828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9526328" y="2071307"/>
              <a:ext cx="84749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滿了</a:t>
              </a:r>
              <a:r>
                <a:rPr lang="en-US" altLang="zh-TW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!</a:t>
              </a:r>
              <a:endPara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grpSp>
        <p:nvGrpSpPr>
          <p:cNvPr id="186" name="群組 185"/>
          <p:cNvGrpSpPr/>
          <p:nvPr/>
        </p:nvGrpSpPr>
        <p:grpSpPr>
          <a:xfrm>
            <a:off x="5094684" y="4922198"/>
            <a:ext cx="914400" cy="612648"/>
            <a:chOff x="9502902" y="1980164"/>
            <a:chExt cx="914400" cy="612648"/>
          </a:xfrm>
        </p:grpSpPr>
        <p:sp>
          <p:nvSpPr>
            <p:cNvPr id="187" name="圓角矩形圖說文字 186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99362"/>
                <a:gd name="adj2" fmla="val 40828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9526328" y="2009754"/>
              <a:ext cx="8474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拜</a:t>
              </a:r>
              <a:r>
                <a: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~</a:t>
              </a:r>
              <a:endPara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189" name="圓角矩形 188"/>
          <p:cNvSpPr/>
          <p:nvPr/>
        </p:nvSpPr>
        <p:spPr>
          <a:xfrm>
            <a:off x="5102765" y="5728120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43.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90" name="雲朵形 189"/>
          <p:cNvSpPr/>
          <p:nvPr/>
        </p:nvSpPr>
        <p:spPr>
          <a:xfrm>
            <a:off x="4788457" y="5586947"/>
            <a:ext cx="1245593" cy="721765"/>
          </a:xfrm>
          <a:prstGeom prst="cloud">
            <a:avLst/>
          </a:prstGeom>
          <a:solidFill>
            <a:srgbClr val="0070C0">
              <a:alpha val="1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9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</a:t>
            </a:r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</a:p>
        </p:txBody>
      </p:sp>
      <p:sp>
        <p:nvSpPr>
          <p:cNvPr id="191" name="雲朵形 190"/>
          <p:cNvSpPr/>
          <p:nvPr/>
        </p:nvSpPr>
        <p:spPr>
          <a:xfrm>
            <a:off x="6757186" y="4971391"/>
            <a:ext cx="4066257" cy="1372809"/>
          </a:xfrm>
          <a:prstGeom prst="cloud">
            <a:avLst/>
          </a:prstGeom>
          <a:solidFill>
            <a:srgbClr val="0070C0">
              <a:alpha val="1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5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2" name="雲朵形 191"/>
          <p:cNvSpPr/>
          <p:nvPr/>
        </p:nvSpPr>
        <p:spPr>
          <a:xfrm>
            <a:off x="7327951" y="5148283"/>
            <a:ext cx="4020323" cy="1119608"/>
          </a:xfrm>
          <a:prstGeom prst="cloud">
            <a:avLst/>
          </a:prstGeom>
          <a:solidFill>
            <a:srgbClr val="0070C0">
              <a:alpha val="1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167" name="群組 166"/>
          <p:cNvGrpSpPr/>
          <p:nvPr/>
        </p:nvGrpSpPr>
        <p:grpSpPr>
          <a:xfrm>
            <a:off x="7368563" y="4834863"/>
            <a:ext cx="4599916" cy="539401"/>
            <a:chOff x="6689148" y="1699237"/>
            <a:chExt cx="4322691" cy="887356"/>
          </a:xfrm>
        </p:grpSpPr>
        <p:sp>
          <p:nvSpPr>
            <p:cNvPr id="168" name="矩形 167"/>
            <p:cNvSpPr/>
            <p:nvPr/>
          </p:nvSpPr>
          <p:spPr>
            <a:xfrm>
              <a:off x="6704094" y="1699237"/>
              <a:ext cx="4307745" cy="8873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905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6689148" y="1854142"/>
              <a:ext cx="330201" cy="607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prstClr val="white"/>
                  </a:solidFill>
                </a:rPr>
                <a:t>A</a:t>
              </a:r>
              <a:endParaRPr lang="zh-TW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0" name="群組 169"/>
          <p:cNvGrpSpPr/>
          <p:nvPr/>
        </p:nvGrpSpPr>
        <p:grpSpPr>
          <a:xfrm>
            <a:off x="7378473" y="1872099"/>
            <a:ext cx="4590007" cy="1017456"/>
            <a:chOff x="6698460" y="4300971"/>
            <a:chExt cx="4313379" cy="1017456"/>
          </a:xfrm>
        </p:grpSpPr>
        <p:sp>
          <p:nvSpPr>
            <p:cNvPr id="171" name="矩形 170"/>
            <p:cNvSpPr/>
            <p:nvPr/>
          </p:nvSpPr>
          <p:spPr>
            <a:xfrm>
              <a:off x="6704094" y="4300971"/>
              <a:ext cx="4307745" cy="1017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9050" h="57150" prst="angle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6698460" y="4645728"/>
              <a:ext cx="330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prstClr val="white"/>
                  </a:solidFill>
                </a:rPr>
                <a:t>B</a:t>
              </a:r>
              <a:endParaRPr lang="zh-TW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群組 172"/>
          <p:cNvGrpSpPr/>
          <p:nvPr/>
        </p:nvGrpSpPr>
        <p:grpSpPr>
          <a:xfrm>
            <a:off x="7378473" y="2906361"/>
            <a:ext cx="4590007" cy="919845"/>
            <a:chOff x="6698460" y="3812768"/>
            <a:chExt cx="4313379" cy="798270"/>
          </a:xfrm>
        </p:grpSpPr>
        <p:sp>
          <p:nvSpPr>
            <p:cNvPr id="174" name="矩形 173"/>
            <p:cNvSpPr/>
            <p:nvPr/>
          </p:nvSpPr>
          <p:spPr>
            <a:xfrm>
              <a:off x="6704094" y="3812768"/>
              <a:ext cx="4307745" cy="798270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9050" h="57150" prst="angle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6698460" y="4061993"/>
              <a:ext cx="330201" cy="32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prstClr val="white"/>
                  </a:solidFill>
                </a:rPr>
                <a:t>C</a:t>
              </a:r>
              <a:endParaRPr lang="zh-TW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6" name="群組 175"/>
          <p:cNvGrpSpPr/>
          <p:nvPr/>
        </p:nvGrpSpPr>
        <p:grpSpPr>
          <a:xfrm>
            <a:off x="7371817" y="3843012"/>
            <a:ext cx="4599479" cy="979557"/>
            <a:chOff x="6689559" y="2346834"/>
            <a:chExt cx="4322280" cy="1433733"/>
          </a:xfrm>
        </p:grpSpPr>
        <p:sp>
          <p:nvSpPr>
            <p:cNvPr id="177" name="矩形 176"/>
            <p:cNvSpPr/>
            <p:nvPr/>
          </p:nvSpPr>
          <p:spPr>
            <a:xfrm>
              <a:off x="6704094" y="2346834"/>
              <a:ext cx="4307745" cy="1433733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905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文字方塊 177"/>
            <p:cNvSpPr txBox="1"/>
            <p:nvPr/>
          </p:nvSpPr>
          <p:spPr>
            <a:xfrm>
              <a:off x="6689559" y="2754462"/>
              <a:ext cx="330201" cy="567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prstClr val="white"/>
                  </a:solidFill>
                </a:rPr>
                <a:t>A</a:t>
              </a:r>
              <a:endParaRPr lang="zh-TW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93" name="雲朵形 192"/>
          <p:cNvSpPr/>
          <p:nvPr/>
        </p:nvSpPr>
        <p:spPr>
          <a:xfrm>
            <a:off x="8452660" y="4848674"/>
            <a:ext cx="4297066" cy="1244843"/>
          </a:xfrm>
          <a:prstGeom prst="cloud">
            <a:avLst/>
          </a:prstGeom>
          <a:solidFill>
            <a:srgbClr val="0070C0">
              <a:alpha val="1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5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206" name="群組 205"/>
          <p:cNvGrpSpPr/>
          <p:nvPr/>
        </p:nvGrpSpPr>
        <p:grpSpPr>
          <a:xfrm>
            <a:off x="7380138" y="1356805"/>
            <a:ext cx="4590007" cy="492962"/>
            <a:chOff x="6698460" y="4837040"/>
            <a:chExt cx="4313379" cy="492962"/>
          </a:xfrm>
        </p:grpSpPr>
        <p:sp>
          <p:nvSpPr>
            <p:cNvPr id="207" name="矩形 206"/>
            <p:cNvSpPr/>
            <p:nvPr/>
          </p:nvSpPr>
          <p:spPr>
            <a:xfrm>
              <a:off x="6704094" y="4837040"/>
              <a:ext cx="4307745" cy="4929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9050" h="57150" prst="angle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6698460" y="4898855"/>
              <a:ext cx="330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prstClr val="white"/>
                  </a:solidFill>
                </a:rPr>
                <a:t>A</a:t>
              </a:r>
              <a:endParaRPr lang="zh-TW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向右箭號 30"/>
          <p:cNvSpPr/>
          <p:nvPr/>
        </p:nvSpPr>
        <p:spPr>
          <a:xfrm rot="21012861">
            <a:off x="6990254" y="4927057"/>
            <a:ext cx="490864" cy="490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591804" y="49603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更多的空</a:t>
            </a:r>
            <a:r>
              <a:rPr lang="zh-TW" altLang="en-US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</a:p>
        </p:txBody>
      </p:sp>
      <p:sp>
        <p:nvSpPr>
          <p:cNvPr id="209" name="文字方塊 208"/>
          <p:cNvSpPr txBox="1"/>
          <p:nvPr/>
        </p:nvSpPr>
        <p:spPr>
          <a:xfrm>
            <a:off x="6217724" y="5407902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en-US" altLang="zh-TW" b="1" dirty="0" smtClean="0">
                <a:solidFill>
                  <a:srgbClr val="9BBB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  <a:cs typeface="Arial" panose="020B0604020202020204" pitchFamily="34" charset="0"/>
              </a:rPr>
              <a:t>G </a:t>
            </a:r>
            <a:r>
              <a:rPr lang="en-US" altLang="zh-TW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  <a:cs typeface="Arial" panose="020B0604020202020204" pitchFamily="34" charset="0"/>
              </a:rPr>
              <a:t>PR </a:t>
            </a:r>
          </a:p>
          <a:p>
            <a:r>
              <a:rPr lang="en-US" altLang="zh-TW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  <a:cs typeface="Arial" panose="020B0604020202020204" pitchFamily="34" charset="0"/>
              </a:rPr>
              <a:t>and different recipe body</a:t>
            </a:r>
            <a:endParaRPr lang="zh-TW" alt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10" name="圓角矩形 209"/>
          <p:cNvSpPr/>
          <p:nvPr/>
        </p:nvSpPr>
        <p:spPr>
          <a:xfrm>
            <a:off x="6833132" y="2246073"/>
            <a:ext cx="583200" cy="361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11" name="圓角矩形 210"/>
          <p:cNvSpPr/>
          <p:nvPr/>
        </p:nvSpPr>
        <p:spPr>
          <a:xfrm>
            <a:off x="6820697" y="3219164"/>
            <a:ext cx="583200" cy="361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C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6833132" y="4184247"/>
            <a:ext cx="583200" cy="361848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13" name="圓角矩形 212"/>
          <p:cNvSpPr/>
          <p:nvPr/>
        </p:nvSpPr>
        <p:spPr>
          <a:xfrm>
            <a:off x="6817430" y="4969722"/>
            <a:ext cx="583200" cy="36184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                                                        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14" name="圓角矩形 213"/>
          <p:cNvSpPr/>
          <p:nvPr/>
        </p:nvSpPr>
        <p:spPr>
          <a:xfrm>
            <a:off x="6833132" y="1461216"/>
            <a:ext cx="583200" cy="361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15" name="文字方塊 214"/>
          <p:cNvSpPr txBox="1"/>
          <p:nvPr/>
        </p:nvSpPr>
        <p:spPr>
          <a:xfrm>
            <a:off x="1278165" y="5119347"/>
            <a:ext cx="3262432" cy="46166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r>
              <a:rPr lang="zh-TW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台上建立每個架構殼</a:t>
            </a:r>
            <a:endParaRPr lang="en-US" altLang="zh-TW" sz="2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1268925" y="5517599"/>
            <a:ext cx="3262432" cy="46166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TW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系統會抓取當下的主轉</a:t>
            </a:r>
            <a:endParaRPr lang="zh-TW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4" name="文字方塊 223"/>
          <p:cNvSpPr txBox="1"/>
          <p:nvPr/>
        </p:nvSpPr>
        <p:spPr>
          <a:xfrm>
            <a:off x="3678903" y="3340995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彈性</a:t>
            </a:r>
            <a:endParaRPr lang="en-US" altLang="zh-TW" sz="4000" b="1" dirty="0" smtClean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空間</a:t>
            </a:r>
            <a:endParaRPr lang="zh-TW" altLang="en-US" sz="40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25" name="圖片 2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70" y="3724712"/>
            <a:ext cx="610555" cy="61055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652" y="1914266"/>
            <a:ext cx="4118293" cy="499915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851" y="2414181"/>
            <a:ext cx="4124850" cy="493819"/>
          </a:xfrm>
          <a:prstGeom prst="rect">
            <a:avLst/>
          </a:prstGeom>
        </p:spPr>
      </p:pic>
      <p:pic>
        <p:nvPicPr>
          <p:cNvPr id="197" name="圖片 1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9851" y="2938242"/>
            <a:ext cx="4124850" cy="499915"/>
          </a:xfrm>
          <a:prstGeom prst="rect">
            <a:avLst/>
          </a:prstGeom>
        </p:spPr>
      </p:pic>
      <p:pic>
        <p:nvPicPr>
          <p:cNvPr id="198" name="圖片 1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1685" y="3369000"/>
            <a:ext cx="4124850" cy="49991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5911" y="3871104"/>
            <a:ext cx="4125600" cy="537836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9941" y="4346986"/>
            <a:ext cx="4125600" cy="53127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5191" y="4875045"/>
            <a:ext cx="4125600" cy="531278"/>
          </a:xfrm>
          <a:prstGeom prst="rect">
            <a:avLst/>
          </a:prstGeom>
        </p:spPr>
      </p:pic>
      <p:sp>
        <p:nvSpPr>
          <p:cNvPr id="217" name="圓角矩形 216"/>
          <p:cNvSpPr/>
          <p:nvPr/>
        </p:nvSpPr>
        <p:spPr>
          <a:xfrm>
            <a:off x="7410057" y="4944063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43.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19" name="圓角矩形 218"/>
          <p:cNvSpPr/>
          <p:nvPr/>
        </p:nvSpPr>
        <p:spPr>
          <a:xfrm>
            <a:off x="8018730" y="3000455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20.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20" name="圓角矩形 219"/>
          <p:cNvSpPr/>
          <p:nvPr/>
        </p:nvSpPr>
        <p:spPr>
          <a:xfrm>
            <a:off x="8743272" y="3438203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27.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21" name="圓角矩形 220"/>
          <p:cNvSpPr/>
          <p:nvPr/>
        </p:nvSpPr>
        <p:spPr>
          <a:xfrm>
            <a:off x="9385864" y="4951398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46.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22" name="圓角矩形 221"/>
          <p:cNvSpPr/>
          <p:nvPr/>
        </p:nvSpPr>
        <p:spPr>
          <a:xfrm>
            <a:off x="9451717" y="1981575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10.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9435194" y="2481419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16.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18" name="圓角矩形 217"/>
          <p:cNvSpPr/>
          <p:nvPr/>
        </p:nvSpPr>
        <p:spPr>
          <a:xfrm>
            <a:off x="7351089" y="3944004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prstClr val="white"/>
                </a:solidFill>
              </a:rPr>
              <a:t>31.</a:t>
            </a:r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194" name="圖片 1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152" y="1383692"/>
            <a:ext cx="4111734" cy="493819"/>
          </a:xfrm>
          <a:prstGeom prst="rect">
            <a:avLst/>
          </a:prstGeom>
        </p:spPr>
      </p:pic>
      <p:sp>
        <p:nvSpPr>
          <p:cNvPr id="223" name="圓角矩形 222"/>
          <p:cNvSpPr/>
          <p:nvPr/>
        </p:nvSpPr>
        <p:spPr>
          <a:xfrm>
            <a:off x="9449495" y="1445228"/>
            <a:ext cx="583200" cy="361848"/>
          </a:xfrm>
          <a:prstGeom prst="roundRect">
            <a:avLst/>
          </a:prstGeom>
          <a:ln w="19050">
            <a:solidFill>
              <a:schemeClr val="bg1"/>
            </a:solidFill>
          </a:ln>
          <a:scene3d>
            <a:camera prst="isometricOffAxis1Right"/>
            <a:lightRig rig="threePt" dir="t"/>
          </a:scene3d>
          <a:sp3d>
            <a:bevelT w="127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4</a:t>
            </a:r>
            <a:r>
              <a:rPr lang="en-US" altLang="zh-TW" dirty="0" smtClean="0">
                <a:solidFill>
                  <a:prstClr val="white"/>
                </a:solidFill>
              </a:rPr>
              <a:t>.</a:t>
            </a:r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-0.04779 -0.0388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9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75E-6 3.7037E-6 L -0.02032 -0.0287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" y="-143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4.81481E-6 L -0.01003 -0.0152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-76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3.7037E-7 L 0.00091 -0.0152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6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-7.40741E-7 L -0.00755 -0.00069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path" presetSubtype="0" accel="50000" decel="5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2032 -0.0287 L 3.75E-6 3.7037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131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1.04167E-6 1.48148E-6 L 0.02656 0.04722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9245 0.4104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050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-1.85185E-6 L 0.19271 0.34723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1759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19297 0.2833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48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-1.11111E-6 L 0.19297 0.21921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1048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8.33333E-7 4.44444E-6 L 0.19296 0.15602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768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4.81481E-6 L 0.24414 0.07639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314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54167E-6 1.85185E-6 L 0.24466 0.01343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25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9167E-6 4.81481E-6 L 0.1142 0.11389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592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06354 0.128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659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11523 0.05208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2755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54 0.0652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342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100"/>
                            </p:stCondLst>
                            <p:childTnLst>
                              <p:par>
                                <p:cTn id="17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0.37161 -0.02569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1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300"/>
                            </p:stCondLst>
                            <p:childTnLst>
                              <p:par>
                                <p:cTn id="2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00013 0.04051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014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00039 0.04513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245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00091 0.06574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300"/>
                            </p:stCondLst>
                            <p:childTnLst>
                              <p:par>
                                <p:cTn id="231" presetID="63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4051 L -0.03412 0.0291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579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56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6574 L 0.03203 0.07292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347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63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4514 L 0.03256 0.040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46146 0.19699 " pathEditMode="relative" rAng="0" ptsTypes="AA">
                                      <p:cBhvr>
                                        <p:cTn id="2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73" y="9838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45989 0.11852 " pathEditMode="relative" rAng="0" ptsTypes="AA">
                                      <p:cBhvr>
                                        <p:cTn id="28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95" y="5926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4612 0.0419 " pathEditMode="relative" rAng="0" ptsTypes="AA">
                                      <p:cBhvr>
                                        <p:cTn id="28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60" y="2083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46015 -0.0088 " pathEditMode="relative" rAng="0" ptsTypes="AA">
                                      <p:cBhvr>
                                        <p:cTn id="28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8" y="-440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46107 0.24722 " pathEditMode="relative" rAng="0" ptsTypes="AA">
                                      <p:cBhvr>
                                        <p:cTn id="28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60" y="12361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5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6.25E-7 -2.22222E-6 L -0.45742 -0.01944 " pathEditMode="relative" rAng="0" ptsTypes="AA">
                                      <p:cBhvr>
                                        <p:cTn id="29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78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700"/>
                            </p:stCondLst>
                            <p:childTnLst>
                              <p:par>
                                <p:cTn id="30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45221 0.06342 " pathEditMode="relative" rAng="0" ptsTypes="AA">
                                      <p:cBhvr>
                                        <p:cTn id="30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17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700"/>
                            </p:stCondLst>
                            <p:childTnLst>
                              <p:par>
                                <p:cTn id="30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50807 0.13634 " pathEditMode="relative" rAng="0" ptsTypes="AA">
                                      <p:cBhvr>
                                        <p:cTn id="31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04" y="6806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61875 -0.0206 " pathEditMode="relative" rAng="0" ptsTypes="AA">
                                      <p:cBhvr>
                                        <p:cTn id="31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37" y="-1042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700"/>
                            </p:stCondLst>
                            <p:childTnLst>
                              <p:par>
                                <p:cTn id="32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5668 0.07245 " pathEditMode="relative" rAng="0" ptsTypes="AA">
                                      <p:cBhvr>
                                        <p:cTn id="32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3611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62409 0.22153 " pathEditMode="relative" rAng="0" ptsTypes="AA">
                                      <p:cBhvr>
                                        <p:cTn id="33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11" y="11065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700"/>
                            </p:stCondLst>
                            <p:childTnLst>
                              <p:par>
                                <p:cTn id="3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6237 0.23588 " pathEditMode="relative" rAng="0" ptsTypes="AA">
                                      <p:cBhvr>
                                        <p:cTn id="341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85" y="11782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57149 0.1338 " pathEditMode="relative" rAng="0" ptsTypes="AA">
                                      <p:cBhvr>
                                        <p:cTn id="3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81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700"/>
                            </p:stCondLst>
                            <p:childTnLst>
                              <p:par>
                                <p:cTn id="34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81" grpId="0" animBg="1"/>
      <p:bldP spid="181" grpId="1" animBg="1"/>
      <p:bldP spid="181" grpId="2" animBg="1"/>
      <p:bldP spid="181" grpId="3" animBg="1"/>
      <p:bldP spid="182" grpId="0" animBg="1"/>
      <p:bldP spid="182" grpId="1" animBg="1"/>
      <p:bldP spid="182" grpId="2" animBg="1"/>
      <p:bldP spid="182" grpId="3" animBg="1"/>
      <p:bldP spid="182" grpId="4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31" grpId="0" animBg="1"/>
      <p:bldP spid="31" grpId="1" animBg="1"/>
      <p:bldP spid="33" grpId="0"/>
      <p:bldP spid="33" grpId="1"/>
      <p:bldP spid="209" grpId="0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/>
      <p:bldP spid="216" grpId="0"/>
      <p:bldP spid="224" grpId="0"/>
      <p:bldP spid="217" grpId="0" animBg="1"/>
      <p:bldP spid="217" grpId="1" animBg="1"/>
      <p:bldP spid="217" grpId="2" animBg="1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 animBg="1"/>
      <p:bldP spid="221" grpId="1" animBg="1"/>
      <p:bldP spid="222" grpId="0" animBg="1"/>
      <p:bldP spid="222" grpId="1" animBg="1"/>
      <p:bldP spid="72" grpId="0" animBg="1"/>
      <p:bldP spid="72" grpId="1" animBg="1"/>
      <p:bldP spid="218" grpId="0" animBg="1"/>
      <p:bldP spid="218" grpId="1" animBg="1"/>
      <p:bldP spid="218" grpId="2" animBg="1"/>
      <p:bldP spid="223" grpId="0" animBg="1"/>
      <p:bldP spid="22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等腰三角形 45"/>
          <p:cNvSpPr/>
          <p:nvPr/>
        </p:nvSpPr>
        <p:spPr>
          <a:xfrm>
            <a:off x="-223722" y="2446483"/>
            <a:ext cx="8462828" cy="5105295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  <a:alpha val="1000"/>
            </a:schemeClr>
          </a:solidFill>
          <a:ln>
            <a:noFill/>
          </a:ln>
          <a:effectLst>
            <a:glow rad="1193800">
              <a:schemeClr val="bg2">
                <a:lumMod val="90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06" y="5523333"/>
            <a:ext cx="2981202" cy="107298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08" y="2851315"/>
            <a:ext cx="3548180" cy="2664183"/>
          </a:xfrm>
          <a:prstGeom prst="rect">
            <a:avLst/>
          </a:prstGeom>
        </p:spPr>
      </p:pic>
      <p:sp>
        <p:nvSpPr>
          <p:cNvPr id="10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CFD key project </a:t>
            </a:r>
            <a:r>
              <a:rPr lang="en-US" altLang="zh-TW" sz="2000" dirty="0">
                <a:solidFill>
                  <a:srgbClr val="C00000"/>
                </a:solidFill>
              </a:rPr>
              <a:t>- Mark8 Dynamic RMS For Recipe Space </a:t>
            </a:r>
            <a:endParaRPr lang="en-US" altLang="zh-TW" sz="2000" dirty="0">
              <a:solidFill>
                <a:srgbClr val="CC0000"/>
              </a:solidFill>
            </a:endParaRPr>
          </a:p>
          <a:p>
            <a:pPr lvl="1">
              <a:spcBef>
                <a:spcPts val="363"/>
              </a:spcBef>
            </a:pPr>
            <a:r>
              <a:rPr lang="en-US" altLang="zh-TW" dirty="0" smtClean="0"/>
              <a:t>Case1 </a:t>
            </a:r>
            <a:r>
              <a:rPr lang="en-US" altLang="zh-TW" dirty="0"/>
              <a:t>: </a:t>
            </a:r>
            <a:r>
              <a:rPr lang="en-US" altLang="zh-TW" i="1" dirty="0"/>
              <a:t>Track in while </a:t>
            </a:r>
            <a:r>
              <a:rPr lang="en-US" altLang="zh-TW" i="1" u="sng" dirty="0" smtClean="0"/>
              <a:t>running</a:t>
            </a:r>
            <a:r>
              <a:rPr lang="en-US" altLang="zh-TW" i="1" dirty="0" smtClean="0"/>
              <a:t> (Update fail)</a:t>
            </a:r>
          </a:p>
          <a:p>
            <a:pPr lvl="2">
              <a:spcBef>
                <a:spcPts val="363"/>
              </a:spcBef>
            </a:pPr>
            <a:r>
              <a:rPr lang="en-US" altLang="zh-TW" dirty="0" smtClean="0"/>
              <a:t>Condition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/>
              <a:t>Track in </a:t>
            </a:r>
            <a:r>
              <a:rPr lang="en-US" altLang="zh-TW" dirty="0" smtClean="0">
                <a:solidFill>
                  <a:srgbClr val="C00000"/>
                </a:solidFill>
              </a:rPr>
              <a:t>@Unit with wafer</a:t>
            </a:r>
            <a:endParaRPr lang="en-US" altLang="zh-TW" dirty="0">
              <a:solidFill>
                <a:srgbClr val="C00000"/>
              </a:solidFill>
            </a:endParaRPr>
          </a:p>
          <a:p>
            <a:pPr lvl="3">
              <a:spcBef>
                <a:spcPts val="363"/>
              </a:spcBef>
            </a:pPr>
            <a:r>
              <a:rPr lang="en-US" altLang="zh-TW" dirty="0">
                <a:solidFill>
                  <a:srgbClr val="0000FF"/>
                </a:solidFill>
              </a:rPr>
              <a:t>Different Rotational</a:t>
            </a:r>
            <a:r>
              <a:rPr lang="en-US" altLang="zh-TW" b="0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speed (Same recipe body)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>
                <a:solidFill>
                  <a:srgbClr val="00B050"/>
                </a:solidFill>
              </a:rPr>
              <a:t>Same PR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>
                <a:solidFill>
                  <a:srgbClr val="00B050"/>
                </a:solidFill>
              </a:rPr>
              <a:t>Same unit</a:t>
            </a:r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290" y="3474566"/>
            <a:ext cx="7864522" cy="5261304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89CB-2699-4A17-A7B7-A70C2BF21ED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9" name="標題 2"/>
          <p:cNvSpPr txBox="1">
            <a:spLocks/>
          </p:cNvSpPr>
          <p:nvPr/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動作按鈕: 首頁 6">
            <a:hlinkClick r:id="rId6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738" y="4700497"/>
            <a:ext cx="3054361" cy="143268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8917" y="5183237"/>
            <a:ext cx="1956986" cy="664522"/>
          </a:xfrm>
          <a:prstGeom prst="rect">
            <a:avLst/>
          </a:prstGeom>
        </p:spPr>
      </p:pic>
      <p:sp>
        <p:nvSpPr>
          <p:cNvPr id="13" name="流程圖: 儲存資料 12"/>
          <p:cNvSpPr/>
          <p:nvPr/>
        </p:nvSpPr>
        <p:spPr bwMode="auto">
          <a:xfrm>
            <a:off x="8427512" y="1832294"/>
            <a:ext cx="1116312" cy="1079798"/>
          </a:xfrm>
          <a:prstGeom prst="flowChartOnlineStorage">
            <a:avLst/>
          </a:prstGeom>
          <a:solidFill>
            <a:srgbClr val="808080">
              <a:lumMod val="75000"/>
              <a:alpha val="30000"/>
            </a:srgbClr>
          </a:solidFill>
          <a:ln w="9525" cap="flat" cmpd="sng" algn="ctr">
            <a:solidFill>
              <a:srgbClr val="000000">
                <a:alpha val="8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3219369" lon="3988321" rev="15023292"/>
            </a:camera>
            <a:lightRig rig="threePt" dir="t"/>
          </a:scene3d>
          <a:sp3d>
            <a:bevelT w="0"/>
            <a:bevelB w="0" h="8572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sp>
        <p:nvSpPr>
          <p:cNvPr id="14" name="流程圖: 儲存資料 13"/>
          <p:cNvSpPr/>
          <p:nvPr/>
        </p:nvSpPr>
        <p:spPr bwMode="auto">
          <a:xfrm>
            <a:off x="9300990" y="2187997"/>
            <a:ext cx="1116312" cy="1079798"/>
          </a:xfrm>
          <a:prstGeom prst="flowChartOnlineStorage">
            <a:avLst/>
          </a:prstGeom>
          <a:solidFill>
            <a:srgbClr val="808080">
              <a:lumMod val="75000"/>
              <a:alpha val="30000"/>
            </a:srgbClr>
          </a:solidFill>
          <a:ln w="9525" cap="flat" cmpd="sng" algn="ctr">
            <a:solidFill>
              <a:srgbClr val="000000">
                <a:alpha val="8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3219369" lon="3988321" rev="15023292"/>
            </a:camera>
            <a:lightRig rig="threePt" dir="t"/>
          </a:scene3d>
          <a:sp3d>
            <a:bevelT w="0"/>
            <a:bevelB w="0" h="8572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9502902" y="1980164"/>
            <a:ext cx="914400" cy="618838"/>
            <a:chOff x="9502902" y="1980164"/>
            <a:chExt cx="914400" cy="618838"/>
          </a:xfrm>
        </p:grpSpPr>
        <p:sp>
          <p:nvSpPr>
            <p:cNvPr id="16" name="圓角矩形圖說文字 15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536357" y="2014227"/>
              <a:ext cx="847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rgbClr val="4F81BD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1800 </a:t>
              </a:r>
            </a:p>
            <a:p>
              <a:pPr algn="ctr"/>
              <a:r>
                <a:rPr lang="en-US" altLang="zh-TW" sz="1200" b="1" dirty="0" smtClean="0">
                  <a:solidFill>
                    <a:srgbClr val="4F81BD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RPM</a:t>
              </a:r>
              <a:endParaRPr lang="zh-TW" altLang="en-US" sz="12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487546" y="1577944"/>
            <a:ext cx="914400" cy="618838"/>
            <a:chOff x="9502902" y="1980164"/>
            <a:chExt cx="914400" cy="618838"/>
          </a:xfrm>
        </p:grpSpPr>
        <p:sp>
          <p:nvSpPr>
            <p:cNvPr id="19" name="圓角矩形圖說文字 18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536357" y="2014227"/>
              <a:ext cx="847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2000 </a:t>
              </a:r>
            </a:p>
            <a:p>
              <a:pPr algn="ctr"/>
              <a:r>
                <a:rPr lang="en-US" altLang="zh-TW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RPM</a:t>
              </a:r>
              <a:endParaRPr lang="zh-TW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22" name="圓角矩形 21"/>
          <p:cNvSpPr/>
          <p:nvPr/>
        </p:nvSpPr>
        <p:spPr>
          <a:xfrm>
            <a:off x="3879942" y="3624485"/>
            <a:ext cx="2118522" cy="6886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409700">
              <a:schemeClr val="bg1"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5612" y="3422431"/>
            <a:ext cx="1627773" cy="46943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9570" y="5192478"/>
            <a:ext cx="1956986" cy="66452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1935796" y="3295191"/>
            <a:ext cx="1806243" cy="1142960"/>
            <a:chOff x="9502902" y="1980164"/>
            <a:chExt cx="914400" cy="612648"/>
          </a:xfrm>
        </p:grpSpPr>
        <p:sp>
          <p:nvSpPr>
            <p:cNvPr id="26" name="圓角矩形圖說文字 25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9536357" y="2014227"/>
              <a:ext cx="847490" cy="57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solidFill>
                    <a:srgbClr val="4F81BD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1800 </a:t>
              </a:r>
            </a:p>
            <a:p>
              <a:pPr algn="ctr"/>
              <a:r>
                <a:rPr lang="en-US" altLang="zh-TW" sz="2400" b="1" dirty="0" smtClean="0">
                  <a:solidFill>
                    <a:srgbClr val="4F81BD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RPM</a:t>
              </a:r>
              <a:endParaRPr lang="zh-TW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28" name="流程圖: 接點 27"/>
          <p:cNvSpPr/>
          <p:nvPr/>
        </p:nvSpPr>
        <p:spPr bwMode="auto">
          <a:xfrm>
            <a:off x="9202981" y="2889760"/>
            <a:ext cx="900203" cy="900085"/>
          </a:xfrm>
          <a:prstGeom prst="flowChartConnector">
            <a:avLst/>
          </a:prstGeom>
          <a:solidFill>
            <a:srgbClr val="0070C0">
              <a:alpha val="5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18250381" lon="2755359" rev="18521921"/>
            </a:camera>
            <a:lightRig rig="threePt" dir="t"/>
          </a:scene3d>
          <a:sp3d>
            <a:bevelT w="19050" h="444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9703790" y="2814726"/>
            <a:ext cx="900203" cy="960930"/>
          </a:xfrm>
          <a:prstGeom prst="rect">
            <a:avLst/>
          </a:prstGeom>
          <a:solidFill>
            <a:srgbClr val="FFFFFF">
              <a:lumMod val="50000"/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>
              <a:rot lat="931349" lon="19635617" rev="21553654"/>
            </a:camera>
            <a:lightRig rig="threePt" dir="t"/>
          </a:scene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 bwMode="auto">
          <a:xfrm>
            <a:off x="8329503" y="2534057"/>
            <a:ext cx="900203" cy="900085"/>
          </a:xfrm>
          <a:prstGeom prst="flowChartConnector">
            <a:avLst/>
          </a:prstGeom>
          <a:solidFill>
            <a:srgbClr val="FF0000">
              <a:alpha val="5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18250381" lon="2755359" rev="18521921"/>
            </a:camera>
            <a:lightRig rig="threePt" dir="t"/>
          </a:scene3d>
          <a:sp3d>
            <a:bevelT w="19050" h="444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911490" y="3300566"/>
            <a:ext cx="1806243" cy="1142960"/>
            <a:chOff x="9502902" y="1980164"/>
            <a:chExt cx="914400" cy="612648"/>
          </a:xfrm>
        </p:grpSpPr>
        <p:sp>
          <p:nvSpPr>
            <p:cNvPr id="32" name="圓角矩形圖說文字 31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536357" y="2014227"/>
              <a:ext cx="847490" cy="57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1800 </a:t>
              </a:r>
            </a:p>
            <a:p>
              <a:pPr algn="ctr"/>
              <a:r>
                <a:rPr lang="en-US" altLang="zh-TW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RPM</a:t>
              </a:r>
              <a:endParaRPr lang="zh-TW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905" y="5183237"/>
            <a:ext cx="1315976" cy="1315976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8501545" y="780978"/>
            <a:ext cx="1120012" cy="629663"/>
            <a:chOff x="6705600" y="1904394"/>
            <a:chExt cx="1120012" cy="629663"/>
          </a:xfrm>
        </p:grpSpPr>
        <p:sp>
          <p:nvSpPr>
            <p:cNvPr id="35" name="圓角矩形圖說文字 34"/>
            <p:cNvSpPr/>
            <p:nvPr/>
          </p:nvSpPr>
          <p:spPr>
            <a:xfrm>
              <a:off x="6705600" y="1904394"/>
              <a:ext cx="1120012" cy="629663"/>
            </a:xfrm>
            <a:prstGeom prst="wedgeRoundRectCallout">
              <a:avLst>
                <a:gd name="adj1" fmla="val 9436"/>
                <a:gd name="adj2" fmla="val 66813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725441" y="2034559"/>
              <a:ext cx="108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7964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Track in</a:t>
              </a:r>
              <a:endParaRPr lang="zh-TW" altLang="en-US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435401" y="1124459"/>
            <a:ext cx="1120012" cy="629663"/>
            <a:chOff x="6705600" y="1904394"/>
            <a:chExt cx="1120012" cy="629663"/>
          </a:xfrm>
        </p:grpSpPr>
        <p:sp>
          <p:nvSpPr>
            <p:cNvPr id="40" name="圓角矩形圖說文字 39"/>
            <p:cNvSpPr/>
            <p:nvPr/>
          </p:nvSpPr>
          <p:spPr>
            <a:xfrm>
              <a:off x="6705600" y="1904394"/>
              <a:ext cx="1120012" cy="629663"/>
            </a:xfrm>
            <a:prstGeom prst="wedgeRoundRectCallout">
              <a:avLst>
                <a:gd name="adj1" fmla="val 9436"/>
                <a:gd name="adj2" fmla="val 66813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725441" y="2034559"/>
              <a:ext cx="108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7964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Track in</a:t>
              </a:r>
              <a:endParaRPr lang="zh-TW" altLang="en-US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5" name="圖片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8724" y="5844966"/>
            <a:ext cx="2334970" cy="548688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0870" y="5823038"/>
            <a:ext cx="2615411" cy="707197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4556142" y="517407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>
                    <a:alpha val="4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1800 RPM</a:t>
            </a:r>
            <a:endParaRPr lang="zh-TW" altLang="en-US" b="1" dirty="0">
              <a:solidFill>
                <a:prstClr val="black">
                  <a:alpha val="4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0434" y="5820006"/>
            <a:ext cx="2353260" cy="70719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70233" y="6183475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E0000"/>
                </a:solidFill>
              </a:rPr>
              <a:t>Wrong rotational </a:t>
            </a:r>
            <a:r>
              <a:rPr lang="en-US" altLang="zh-TW" b="1" dirty="0">
                <a:solidFill>
                  <a:srgbClr val="FE0000"/>
                </a:solidFill>
              </a:rPr>
              <a:t>speed </a:t>
            </a:r>
            <a:endParaRPr lang="zh-TW" altLang="en-US" b="1" dirty="0">
              <a:solidFill>
                <a:srgbClr val="FE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556142" y="517407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>
                    <a:alpha val="4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1800 RPM</a:t>
            </a:r>
            <a:endParaRPr lang="zh-TW" altLang="en-US" b="1" dirty="0">
              <a:solidFill>
                <a:prstClr val="black">
                  <a:alpha val="4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向右箭號 48"/>
          <p:cNvSpPr/>
          <p:nvPr/>
        </p:nvSpPr>
        <p:spPr>
          <a:xfrm flipH="1">
            <a:off x="10544503" y="3074650"/>
            <a:ext cx="803365" cy="487106"/>
          </a:xfrm>
          <a:prstGeom prst="rightArrow">
            <a:avLst/>
          </a:prstGeom>
          <a:scene3d>
            <a:camera prst="isometricOffAxis1Left"/>
            <a:lightRig rig="threePt" dir="t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924182" y="2942236"/>
            <a:ext cx="115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port</a:t>
            </a:r>
            <a:endParaRPr lang="zh-TW" altLang="en-US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301505" y="5531031"/>
            <a:ext cx="732893" cy="370976"/>
          </a:xfrm>
          <a:prstGeom prst="rect">
            <a:avLst/>
          </a:prstGeom>
          <a:noFill/>
        </p:spPr>
        <p:txBody>
          <a:bodyPr wrap="none" rtlCol="0">
            <a:prstTxWarp prst="textCanDown">
              <a:avLst/>
            </a:prstTxWarp>
            <a:spAutoFit/>
          </a:bodyPr>
          <a:lstStyle/>
          <a:p>
            <a:r>
              <a:rPr lang="en-US" altLang="zh-TW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zh-TW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7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02045 -0.0064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32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9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33333E-6 4.44444E-6 L -0.03269 0.0150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74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8.33333E-7 3.33333E-6 L -0.08216 -0.048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24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2" presetClass="emph" presetSubtype="0" repeatCount="indefinite" fill="hold" nodeType="withEffect">
                                  <p:stCondLst>
                                    <p:cond delay="2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0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06666 -0.0497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25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07031 -0.049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9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6 -0.04977 L -0.04531 -0.0569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37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-0.02396 0.017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88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29167E-6 4.44444E-6 L -0.08112 -0.04977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-25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2" presetClass="emph" presetSubtype="0" repeatCount="indefinite" fill="hold" nodeType="withEffect">
                                  <p:stCondLst>
                                    <p:cond delay="3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0" grpId="1" animBg="1"/>
      <p:bldP spid="47" grpId="0"/>
      <p:bldP spid="47" grpId="1"/>
      <p:bldP spid="4" grpId="0"/>
      <p:bldP spid="48" grpId="0"/>
      <p:bldP spid="4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-223722" y="2446483"/>
            <a:ext cx="8462828" cy="5105295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  <a:alpha val="1000"/>
            </a:schemeClr>
          </a:solidFill>
          <a:ln>
            <a:noFill/>
          </a:ln>
          <a:effectLst>
            <a:glow rad="1193800">
              <a:schemeClr val="bg2">
                <a:lumMod val="90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82" name="圖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06" y="5523333"/>
            <a:ext cx="2981202" cy="1072989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724" y="5844966"/>
            <a:ext cx="2334970" cy="54868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89CB-2699-4A17-A7B7-A70C2BF21ED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9" name="標題 2"/>
          <p:cNvSpPr txBox="1">
            <a:spLocks/>
          </p:cNvSpPr>
          <p:nvPr/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動作按鈕: 首頁 6">
            <a:hlinkClick r:id="rId5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869" y="2789019"/>
            <a:ext cx="4462468" cy="361848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711" y="3708462"/>
            <a:ext cx="7864522" cy="5261304"/>
          </a:xfrm>
          <a:prstGeom prst="rect">
            <a:avLst/>
          </a:prstGeom>
        </p:spPr>
      </p:pic>
      <p:sp>
        <p:nvSpPr>
          <p:cNvPr id="40" name="流程圖: 儲存資料 39"/>
          <p:cNvSpPr/>
          <p:nvPr/>
        </p:nvSpPr>
        <p:spPr bwMode="auto">
          <a:xfrm>
            <a:off x="7545020" y="1750911"/>
            <a:ext cx="1116312" cy="1079798"/>
          </a:xfrm>
          <a:prstGeom prst="flowChartOnlineStorage">
            <a:avLst/>
          </a:prstGeom>
          <a:solidFill>
            <a:srgbClr val="808080">
              <a:lumMod val="75000"/>
              <a:alpha val="30000"/>
            </a:srgbClr>
          </a:solidFill>
          <a:ln w="9525" cap="flat" cmpd="sng" algn="ctr">
            <a:solidFill>
              <a:srgbClr val="000000">
                <a:alpha val="8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3219369" lon="3988321" rev="15023292"/>
            </a:camera>
            <a:lightRig rig="threePt" dir="t"/>
          </a:scene3d>
          <a:sp3d>
            <a:bevelT w="0"/>
            <a:bevelB w="0" h="8572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1" name="流程圖: 儲存資料 40"/>
          <p:cNvSpPr/>
          <p:nvPr/>
        </p:nvSpPr>
        <p:spPr bwMode="auto">
          <a:xfrm>
            <a:off x="8427512" y="2106614"/>
            <a:ext cx="1116312" cy="1079798"/>
          </a:xfrm>
          <a:prstGeom prst="flowChartOnlineStorage">
            <a:avLst/>
          </a:prstGeom>
          <a:solidFill>
            <a:srgbClr val="808080">
              <a:lumMod val="75000"/>
              <a:alpha val="30000"/>
            </a:srgbClr>
          </a:solidFill>
          <a:ln w="9525" cap="flat" cmpd="sng" algn="ctr">
            <a:solidFill>
              <a:srgbClr val="000000">
                <a:alpha val="8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3219369" lon="3988321" rev="15023292"/>
            </a:camera>
            <a:lightRig rig="threePt" dir="t"/>
          </a:scene3d>
          <a:sp3d>
            <a:bevelT w="0"/>
            <a:bevelB w="0" h="8572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2" name="流程圖: 儲存資料 41"/>
          <p:cNvSpPr/>
          <p:nvPr/>
        </p:nvSpPr>
        <p:spPr bwMode="auto">
          <a:xfrm>
            <a:off x="9300990" y="2462317"/>
            <a:ext cx="1116312" cy="1079798"/>
          </a:xfrm>
          <a:prstGeom prst="flowChartOnlineStorage">
            <a:avLst/>
          </a:prstGeom>
          <a:solidFill>
            <a:srgbClr val="808080">
              <a:lumMod val="75000"/>
              <a:alpha val="30000"/>
            </a:srgbClr>
          </a:solidFill>
          <a:ln w="9525" cap="flat" cmpd="sng" algn="ctr">
            <a:solidFill>
              <a:srgbClr val="000000">
                <a:alpha val="8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3219369" lon="3988321" rev="15023292"/>
            </a:camera>
            <a:lightRig rig="threePt" dir="t"/>
          </a:scene3d>
          <a:sp3d>
            <a:bevelT w="0"/>
            <a:bevelB w="0" h="8572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612" y="3696751"/>
            <a:ext cx="1627773" cy="469433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1738" y="4700497"/>
            <a:ext cx="3054361" cy="1432684"/>
          </a:xfrm>
          <a:prstGeom prst="rect">
            <a:avLst/>
          </a:prstGeom>
        </p:spPr>
      </p:pic>
      <p:sp>
        <p:nvSpPr>
          <p:cNvPr id="45" name="圓角矩形 44"/>
          <p:cNvSpPr/>
          <p:nvPr/>
        </p:nvSpPr>
        <p:spPr>
          <a:xfrm>
            <a:off x="3222648" y="3096779"/>
            <a:ext cx="2259549" cy="121632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glow rad="1409700">
              <a:sysClr val="window" lastClr="FFFFFF">
                <a:alpha val="81000"/>
              </a:sysClr>
            </a:glow>
          </a:effectLst>
        </p:spPr>
        <p:txBody>
          <a:bodyPr rtlCol="0" anchor="ctr"/>
          <a:lstStyle/>
          <a:p>
            <a:pPr algn="ctr"/>
            <a:endParaRPr lang="zh-TW" altLang="en-US" kern="0" smtClean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1935796" y="3292997"/>
            <a:ext cx="1806243" cy="1142960"/>
            <a:chOff x="9502902" y="1980164"/>
            <a:chExt cx="914400" cy="612648"/>
          </a:xfrm>
        </p:grpSpPr>
        <p:sp>
          <p:nvSpPr>
            <p:cNvPr id="47" name="圓角矩形圖說文字 46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ysClr val="window" lastClr="FFFFFF">
                <a:alpha val="36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TW" altLang="en-US" kern="0" smtClean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9536357" y="2014227"/>
              <a:ext cx="847490" cy="57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kern="0" dirty="0" smtClean="0">
                  <a:solidFill>
                    <a:srgbClr val="ED7D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2200 </a:t>
              </a:r>
            </a:p>
            <a:p>
              <a:pPr algn="ctr"/>
              <a:r>
                <a:rPr lang="en-US" altLang="zh-TW" sz="2400" b="1" kern="0" dirty="0" smtClean="0">
                  <a:solidFill>
                    <a:srgbClr val="ED7D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RPM</a:t>
              </a:r>
              <a:endParaRPr lang="zh-TW" altLang="en-US" sz="2400" b="1" kern="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7605054" y="1496561"/>
            <a:ext cx="914400" cy="618838"/>
            <a:chOff x="9502902" y="1980164"/>
            <a:chExt cx="914400" cy="618838"/>
          </a:xfrm>
        </p:grpSpPr>
        <p:sp>
          <p:nvSpPr>
            <p:cNvPr id="50" name="圓角矩形圖說文字 49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ysClr val="window" lastClr="FFFFFF">
                <a:alpha val="36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TW" altLang="en-US" kern="0" smtClean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9536357" y="2014227"/>
              <a:ext cx="847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kern="0" dirty="0" smtClean="0">
                  <a:solidFill>
                    <a:srgbClr val="ED7D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2200 </a:t>
              </a:r>
            </a:p>
            <a:p>
              <a:pPr algn="ctr"/>
              <a:r>
                <a:rPr lang="en-US" altLang="zh-TW" sz="1200" b="1" kern="0" dirty="0" smtClean="0">
                  <a:solidFill>
                    <a:srgbClr val="ED7D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RPM</a:t>
              </a:r>
              <a:endParaRPr lang="zh-TW" altLang="en-US" sz="1200" b="1" kern="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52" name="流程圖: 接點 51"/>
          <p:cNvSpPr/>
          <p:nvPr/>
        </p:nvSpPr>
        <p:spPr bwMode="auto">
          <a:xfrm>
            <a:off x="7447011" y="2452674"/>
            <a:ext cx="900203" cy="900085"/>
          </a:xfrm>
          <a:prstGeom prst="flowChartConnector">
            <a:avLst/>
          </a:prstGeom>
          <a:solidFill>
            <a:srgbClr val="ED7D31">
              <a:alpha val="5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18250381" lon="2755359" rev="18521921"/>
            </a:camera>
            <a:lightRig rig="threePt" dir="t"/>
          </a:scene3d>
          <a:sp3d>
            <a:bevelT w="19050" h="444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917" y="5183237"/>
            <a:ext cx="1956986" cy="664522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9502902" y="2254484"/>
            <a:ext cx="914400" cy="618838"/>
            <a:chOff x="9502902" y="1980164"/>
            <a:chExt cx="914400" cy="618838"/>
          </a:xfrm>
        </p:grpSpPr>
        <p:sp>
          <p:nvSpPr>
            <p:cNvPr id="55" name="圓角矩形圖說文字 54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ysClr val="window" lastClr="FFFFFF">
                <a:alpha val="36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TW" altLang="en-US" kern="0" smtClean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9536357" y="2014227"/>
              <a:ext cx="847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kern="0" dirty="0" smtClean="0">
                  <a:solidFill>
                    <a:srgbClr val="5B9BD5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1800 </a:t>
              </a:r>
            </a:p>
            <a:p>
              <a:pPr algn="ctr"/>
              <a:r>
                <a:rPr lang="en-US" altLang="zh-TW" sz="1200" b="1" kern="0" dirty="0" smtClean="0">
                  <a:solidFill>
                    <a:srgbClr val="5B9BD5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RPM</a:t>
              </a:r>
              <a:endParaRPr lang="zh-TW" altLang="en-US" sz="1200" b="1" kern="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8559686" y="1870746"/>
            <a:ext cx="914400" cy="618838"/>
            <a:chOff x="9502902" y="1980164"/>
            <a:chExt cx="914400" cy="618838"/>
          </a:xfrm>
        </p:grpSpPr>
        <p:sp>
          <p:nvSpPr>
            <p:cNvPr id="58" name="圓角矩形圖說文字 57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ysClr val="window" lastClr="FFFFFF">
                <a:alpha val="36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TW" altLang="en-US" kern="0" smtClean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9536357" y="2014227"/>
              <a:ext cx="847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kern="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2000 </a:t>
              </a:r>
            </a:p>
            <a:p>
              <a:pPr algn="ctr"/>
              <a:r>
                <a:rPr lang="en-US" altLang="zh-TW" sz="1200" b="1" kern="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RPM</a:t>
              </a:r>
              <a:endParaRPr lang="zh-TW" altLang="en-US" sz="12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60" name="圖片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9570" y="5192478"/>
            <a:ext cx="1956986" cy="664522"/>
          </a:xfrm>
          <a:prstGeom prst="rect">
            <a:avLst/>
          </a:prstGeom>
        </p:spPr>
      </p:pic>
      <p:grpSp>
        <p:nvGrpSpPr>
          <p:cNvPr id="61" name="群組 60"/>
          <p:cNvGrpSpPr/>
          <p:nvPr/>
        </p:nvGrpSpPr>
        <p:grpSpPr>
          <a:xfrm>
            <a:off x="1935796" y="3295191"/>
            <a:ext cx="1806243" cy="1142960"/>
            <a:chOff x="9502902" y="1980164"/>
            <a:chExt cx="914400" cy="612648"/>
          </a:xfrm>
        </p:grpSpPr>
        <p:sp>
          <p:nvSpPr>
            <p:cNvPr id="62" name="圓角矩形圖說文字 61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ysClr val="window" lastClr="FFFFFF">
                <a:alpha val="36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TW" altLang="en-US" kern="0" smtClean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9536357" y="2014227"/>
              <a:ext cx="847490" cy="57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kern="0" dirty="0" smtClean="0">
                  <a:solidFill>
                    <a:srgbClr val="5B9BD5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2200 </a:t>
              </a:r>
            </a:p>
            <a:p>
              <a:pPr algn="ctr"/>
              <a:r>
                <a:rPr lang="en-US" altLang="zh-TW" sz="2400" b="1" kern="0" dirty="0" smtClean="0">
                  <a:solidFill>
                    <a:srgbClr val="5B9BD5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RPM</a:t>
              </a:r>
              <a:endParaRPr lang="zh-TW" altLang="en-US" sz="2400" b="1" kern="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64" name="流程圖: 接點 63"/>
          <p:cNvSpPr/>
          <p:nvPr/>
        </p:nvSpPr>
        <p:spPr bwMode="auto">
          <a:xfrm>
            <a:off x="9202981" y="3164080"/>
            <a:ext cx="900203" cy="900085"/>
          </a:xfrm>
          <a:prstGeom prst="flowChartConnector">
            <a:avLst/>
          </a:prstGeom>
          <a:solidFill>
            <a:srgbClr val="0070C0">
              <a:alpha val="5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18250381" lon="2755359" rev="18521921"/>
            </a:camera>
            <a:lightRig rig="threePt" dir="t"/>
          </a:scene3d>
          <a:sp3d>
            <a:bevelT w="19050" h="444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9703790" y="3089046"/>
            <a:ext cx="900203" cy="960930"/>
          </a:xfrm>
          <a:prstGeom prst="rect">
            <a:avLst/>
          </a:prstGeom>
          <a:solidFill>
            <a:srgbClr val="FFFFFF">
              <a:lumMod val="50000"/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>
              <a:rot lat="931349" lon="19635617" rev="21553654"/>
            </a:camera>
            <a:lightRig rig="threePt" dir="t"/>
          </a:scene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6" name="流程圖: 接點 65"/>
          <p:cNvSpPr/>
          <p:nvPr/>
        </p:nvSpPr>
        <p:spPr bwMode="auto">
          <a:xfrm>
            <a:off x="8329503" y="2808377"/>
            <a:ext cx="900203" cy="900085"/>
          </a:xfrm>
          <a:prstGeom prst="flowChartConnector">
            <a:avLst/>
          </a:prstGeom>
          <a:solidFill>
            <a:srgbClr val="FF0000">
              <a:alpha val="5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18250381" lon="2755359" rev="18521921"/>
            </a:camera>
            <a:lightRig rig="threePt" dir="t"/>
          </a:scene3d>
          <a:sp3d>
            <a:bevelT w="19050" h="444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1935796" y="3295578"/>
            <a:ext cx="1806243" cy="1142960"/>
            <a:chOff x="9502902" y="1980164"/>
            <a:chExt cx="914400" cy="612648"/>
          </a:xfrm>
        </p:grpSpPr>
        <p:sp>
          <p:nvSpPr>
            <p:cNvPr id="68" name="圓角矩形圖說文字 67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ysClr val="window" lastClr="FFFFFF">
                <a:alpha val="36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TW" altLang="en-US" kern="0" smtClean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9536357" y="2014227"/>
              <a:ext cx="847490" cy="57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kern="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2200 </a:t>
              </a:r>
            </a:p>
            <a:p>
              <a:pPr algn="ctr"/>
              <a:r>
                <a:rPr lang="en-US" altLang="zh-TW" sz="2400" b="1" kern="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  <a:cs typeface="Arial" panose="020B0604020202020204" pitchFamily="34" charset="0"/>
                </a:rPr>
                <a:t>RPM</a:t>
              </a:r>
              <a:endParaRPr lang="zh-TW" altLang="en-US" sz="2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9732230" y="1478973"/>
            <a:ext cx="1120012" cy="629663"/>
            <a:chOff x="6705600" y="1904394"/>
            <a:chExt cx="1120012" cy="629663"/>
          </a:xfrm>
        </p:grpSpPr>
        <p:sp>
          <p:nvSpPr>
            <p:cNvPr id="71" name="圓角矩形圖說文字 70"/>
            <p:cNvSpPr/>
            <p:nvPr/>
          </p:nvSpPr>
          <p:spPr>
            <a:xfrm>
              <a:off x="6705600" y="1904394"/>
              <a:ext cx="1120012" cy="629663"/>
            </a:xfrm>
            <a:prstGeom prst="wedgeRoundRectCallout">
              <a:avLst>
                <a:gd name="adj1" fmla="val 5978"/>
                <a:gd name="adj2" fmla="val 59452"/>
                <a:gd name="adj3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TW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725441" y="2034559"/>
              <a:ext cx="108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b="1" kern="0" dirty="0" smtClean="0">
                  <a:solidFill>
                    <a:srgbClr val="F7964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Track in</a:t>
              </a:r>
              <a:endParaRPr lang="zh-TW" altLang="en-US" b="1" kern="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628588" y="1063231"/>
            <a:ext cx="1120012" cy="629663"/>
            <a:chOff x="6705600" y="1904394"/>
            <a:chExt cx="1120012" cy="629663"/>
          </a:xfrm>
        </p:grpSpPr>
        <p:sp>
          <p:nvSpPr>
            <p:cNvPr id="74" name="圓角矩形圖說文字 73"/>
            <p:cNvSpPr/>
            <p:nvPr/>
          </p:nvSpPr>
          <p:spPr>
            <a:xfrm>
              <a:off x="6705600" y="1904394"/>
              <a:ext cx="1120012" cy="629663"/>
            </a:xfrm>
            <a:prstGeom prst="wedgeRoundRectCallout">
              <a:avLst>
                <a:gd name="adj1" fmla="val 5978"/>
                <a:gd name="adj2" fmla="val 59452"/>
                <a:gd name="adj3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TW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725441" y="2034559"/>
              <a:ext cx="108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b="1" kern="0" dirty="0" smtClean="0">
                  <a:solidFill>
                    <a:srgbClr val="F7964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Track in</a:t>
              </a:r>
              <a:endParaRPr lang="zh-TW" altLang="en-US" b="1" kern="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9" name="圖片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905" y="5183237"/>
            <a:ext cx="1315976" cy="1315976"/>
          </a:xfrm>
          <a:prstGeom prst="rect">
            <a:avLst/>
          </a:prstGeom>
        </p:spPr>
      </p:pic>
      <p:sp>
        <p:nvSpPr>
          <p:cNvPr id="80" name="文字方塊 79"/>
          <p:cNvSpPr txBox="1"/>
          <p:nvPr/>
        </p:nvSpPr>
        <p:spPr>
          <a:xfrm>
            <a:off x="964711" y="6168035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E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Wrong rotational </a:t>
            </a:r>
            <a:r>
              <a:rPr lang="en-US" altLang="zh-TW" b="1" dirty="0">
                <a:solidFill>
                  <a:srgbClr val="FE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speed </a:t>
            </a:r>
            <a:endParaRPr lang="zh-TW" altLang="en-US" b="1" dirty="0">
              <a:solidFill>
                <a:srgbClr val="FE0000"/>
              </a:solidFill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81" name="圖片 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5264" y="5205439"/>
            <a:ext cx="1956986" cy="670618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0870" y="5823038"/>
            <a:ext cx="2615411" cy="707197"/>
          </a:xfrm>
          <a:prstGeom prst="rect">
            <a:avLst/>
          </a:prstGeom>
        </p:spPr>
      </p:pic>
      <p:sp>
        <p:nvSpPr>
          <p:cNvPr id="85" name="文字方塊 84"/>
          <p:cNvSpPr txBox="1"/>
          <p:nvPr/>
        </p:nvSpPr>
        <p:spPr>
          <a:xfrm>
            <a:off x="4556142" y="517407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>
                    <a:alpha val="4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1800 RPM</a:t>
            </a:r>
            <a:endParaRPr lang="zh-TW" altLang="en-US" b="1" dirty="0">
              <a:solidFill>
                <a:prstClr val="black">
                  <a:alpha val="4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555496" y="517407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>
                    <a:alpha val="4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 RPM</a:t>
            </a:r>
            <a:endParaRPr lang="zh-TW" altLang="en-US" b="1" dirty="0">
              <a:solidFill>
                <a:prstClr val="black">
                  <a:alpha val="4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555496" y="517407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>
                    <a:alpha val="4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2200 RPM</a:t>
            </a:r>
            <a:endParaRPr lang="zh-TW" altLang="en-US" b="1" dirty="0">
              <a:solidFill>
                <a:prstClr val="black">
                  <a:alpha val="4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向右箭號 87"/>
          <p:cNvSpPr/>
          <p:nvPr/>
        </p:nvSpPr>
        <p:spPr>
          <a:xfrm flipH="1">
            <a:off x="10710763" y="3405067"/>
            <a:ext cx="803365" cy="487106"/>
          </a:xfrm>
          <a:prstGeom prst="rightArrow">
            <a:avLst/>
          </a:prstGeom>
          <a:scene3d>
            <a:camera prst="isometricOffAxis1Left"/>
            <a:lightRig rig="threePt" dir="t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CFD key project </a:t>
            </a:r>
            <a:r>
              <a:rPr lang="en-US" altLang="zh-TW" sz="2000" dirty="0">
                <a:solidFill>
                  <a:srgbClr val="C00000"/>
                </a:solidFill>
              </a:rPr>
              <a:t>- Mark8 Dynamic RMS For Recipe Space </a:t>
            </a:r>
            <a:endParaRPr lang="en-US" altLang="zh-TW" sz="2000" dirty="0">
              <a:solidFill>
                <a:srgbClr val="CC0000"/>
              </a:solidFill>
            </a:endParaRPr>
          </a:p>
          <a:p>
            <a:pPr lvl="1">
              <a:spcBef>
                <a:spcPts val="363"/>
              </a:spcBef>
            </a:pPr>
            <a:r>
              <a:rPr lang="en-US" altLang="zh-TW" dirty="0" smtClean="0"/>
              <a:t>Case2 </a:t>
            </a:r>
            <a:r>
              <a:rPr lang="en-US" altLang="zh-TW" dirty="0"/>
              <a:t>: </a:t>
            </a:r>
            <a:r>
              <a:rPr lang="en-US" altLang="zh-TW" i="1" dirty="0"/>
              <a:t>Track in </a:t>
            </a:r>
            <a:r>
              <a:rPr lang="en-US" altLang="zh-TW" i="1" dirty="0" smtClean="0"/>
              <a:t>while </a:t>
            </a:r>
            <a:r>
              <a:rPr lang="en-US" altLang="zh-TW" i="1" u="sng" dirty="0" smtClean="0"/>
              <a:t>non-running</a:t>
            </a:r>
            <a:r>
              <a:rPr lang="en-US" altLang="zh-TW" i="1" dirty="0" smtClean="0"/>
              <a:t> (Overwrite)</a:t>
            </a:r>
            <a:endParaRPr lang="en-US" altLang="zh-TW" i="1" dirty="0"/>
          </a:p>
          <a:p>
            <a:pPr lvl="2">
              <a:spcBef>
                <a:spcPts val="363"/>
              </a:spcBef>
            </a:pPr>
            <a:r>
              <a:rPr lang="en-US" altLang="zh-TW" dirty="0" smtClean="0"/>
              <a:t>Condition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/>
              <a:t>Track in</a:t>
            </a:r>
            <a:r>
              <a:rPr lang="en-US" altLang="zh-TW" dirty="0" smtClean="0">
                <a:solidFill>
                  <a:srgbClr val="C00000"/>
                </a:solidFill>
              </a:rPr>
              <a:t> @Unit without wafer</a:t>
            </a:r>
          </a:p>
          <a:p>
            <a:pPr lvl="3">
              <a:spcBef>
                <a:spcPts val="363"/>
              </a:spcBef>
            </a:pPr>
            <a:r>
              <a:rPr lang="en-US" altLang="zh-TW" dirty="0">
                <a:solidFill>
                  <a:srgbClr val="0000FF"/>
                </a:solidFill>
              </a:rPr>
              <a:t>Different recipe (Different Rotational</a:t>
            </a:r>
            <a:r>
              <a:rPr lang="en-US" altLang="zh-TW" b="0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speed)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>
                <a:solidFill>
                  <a:srgbClr val="00B050"/>
                </a:solidFill>
              </a:rPr>
              <a:t>Same PR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>
                <a:solidFill>
                  <a:srgbClr val="00B050"/>
                </a:solidFill>
              </a:rPr>
              <a:t>Same unit</a:t>
            </a:r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</p:txBody>
      </p:sp>
      <p:grpSp>
        <p:nvGrpSpPr>
          <p:cNvPr id="76" name="群組 75"/>
          <p:cNvGrpSpPr/>
          <p:nvPr/>
        </p:nvGrpSpPr>
        <p:grpSpPr>
          <a:xfrm>
            <a:off x="7529362" y="688227"/>
            <a:ext cx="1120012" cy="629663"/>
            <a:chOff x="6705600" y="1904394"/>
            <a:chExt cx="1120012" cy="629663"/>
          </a:xfrm>
        </p:grpSpPr>
        <p:sp>
          <p:nvSpPr>
            <p:cNvPr id="77" name="圓角矩形圖說文字 76"/>
            <p:cNvSpPr/>
            <p:nvPr/>
          </p:nvSpPr>
          <p:spPr>
            <a:xfrm>
              <a:off x="6705600" y="1904394"/>
              <a:ext cx="1120012" cy="629663"/>
            </a:xfrm>
            <a:prstGeom prst="wedgeRoundRectCallout">
              <a:avLst>
                <a:gd name="adj1" fmla="val 5978"/>
                <a:gd name="adj2" fmla="val 59452"/>
                <a:gd name="adj3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TW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725441" y="2034559"/>
              <a:ext cx="108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b="1" kern="0" dirty="0" smtClean="0">
                  <a:solidFill>
                    <a:srgbClr val="F7964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Track in</a:t>
              </a:r>
              <a:endParaRPr lang="zh-TW" altLang="en-US" b="1" kern="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11040097" y="3278650"/>
            <a:ext cx="115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port</a:t>
            </a:r>
            <a:endParaRPr lang="zh-TW" altLang="en-US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301505" y="5531031"/>
            <a:ext cx="732893" cy="370976"/>
          </a:xfrm>
          <a:prstGeom prst="rect">
            <a:avLst/>
          </a:prstGeom>
          <a:noFill/>
        </p:spPr>
        <p:txBody>
          <a:bodyPr wrap="none" rtlCol="0">
            <a:prstTxWarp prst="textCanDown">
              <a:avLst/>
            </a:prstTxWarp>
            <a:spAutoFit/>
          </a:bodyPr>
          <a:lstStyle/>
          <a:p>
            <a:r>
              <a:rPr lang="en-US" altLang="zh-TW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zh-TW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9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6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2045 -0.00648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32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33333E-6 -1.85185E-6 L -0.03269 0.0150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74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8.33333E-7 3.33333E-6 L -0.08216 -0.04838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243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2" presetClass="emph" presetSubtype="0" repeatCount="indefinite" fill="hold" nodeType="withEffect">
                                  <p:stCondLst>
                                    <p:cond delay="2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"/>
                            </p:stCondLst>
                            <p:childTnLst>
                              <p:par>
                                <p:cTn id="8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06666 -0.0497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25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06562 -0.0546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49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6 -0.04977 L -0.04531 -0.05695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37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08333E-6 0 L -0.02396 0.01759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88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9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29167E-6 4.44444E-6 L -0.08112 -0.04977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-250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2" presetClass="emph" presetSubtype="0" repeatCount="indefinite" fill="hold" nodeType="withEffect">
                                  <p:stCondLst>
                                    <p:cond delay="3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1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06666 -0.04977 L -0.13359 -0.1002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252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4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06562 -0.05463 L -0.13424 -0.1136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56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59 -0.10023 L -0.1138 -0.1081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394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3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75E-6 1.85185E-6 L -0.02396 0.01759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88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6" presetClass="path" presetSubtype="0" accel="50000" decel="5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8.33333E-7 -3.7037E-7 L -0.07826 -0.05208 " pathEditMode="relative" rAng="0" ptsTypes="AA">
                                      <p:cBhvr>
                                        <p:cTn id="1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-2616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2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64" grpId="0" animBg="1"/>
      <p:bldP spid="64" grpId="1" animBg="1"/>
      <p:bldP spid="66" grpId="0" animBg="1"/>
      <p:bldP spid="66" grpId="1" animBg="1"/>
      <p:bldP spid="80" grpId="0"/>
      <p:bldP spid="80" grpId="1"/>
      <p:bldP spid="80" grpId="2"/>
      <p:bldP spid="80" grpId="3"/>
      <p:bldP spid="85" grpId="0"/>
      <p:bldP spid="85" grpId="1"/>
      <p:bldP spid="86" grpId="0"/>
      <p:bldP spid="86" grpId="1"/>
      <p:bldP spid="87" grpId="0"/>
      <p:bldP spid="8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Outline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480"/>
              </a:spcBef>
              <a:defRPr/>
            </a:pPr>
            <a:r>
              <a:rPr lang="en-US" altLang="zh-TW" sz="2000" dirty="0" smtClean="0">
                <a:solidFill>
                  <a:srgbClr val="000000"/>
                </a:solidFill>
                <a:cs typeface="Times New Roman" pitchFamily="18" charset="0"/>
              </a:rPr>
              <a:t>Highlight/Lowlight</a:t>
            </a:r>
            <a:endParaRPr lang="en-US" altLang="zh-TW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480"/>
              </a:spcBef>
              <a:defRPr/>
            </a:pPr>
            <a:r>
              <a:rPr lang="en-US" altLang="zh-TW" sz="1800" dirty="0">
                <a:solidFill>
                  <a:srgbClr val="C00000"/>
                </a:solidFill>
                <a:cs typeface="Times New Roman" pitchFamily="18" charset="0"/>
              </a:rPr>
              <a:t>SPC Review Result </a:t>
            </a:r>
            <a:endParaRPr lang="en-US" altLang="zh-TW" sz="18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480"/>
              </a:spcBef>
              <a:defRPr/>
            </a:pPr>
            <a:r>
              <a:rPr lang="en-US" altLang="zh-TW" sz="1800" dirty="0" smtClean="0">
                <a:solidFill>
                  <a:srgbClr val="C00000"/>
                </a:solidFill>
                <a:cs typeface="Times New Roman" pitchFamily="18" charset="0"/>
              </a:rPr>
              <a:t>PE3 </a:t>
            </a:r>
            <a:r>
              <a:rPr lang="en-US" altLang="zh-TW" sz="1800" dirty="0">
                <a:solidFill>
                  <a:srgbClr val="C00000"/>
                </a:solidFill>
                <a:cs typeface="Times New Roman" pitchFamily="18" charset="0"/>
              </a:rPr>
              <a:t>MOC case </a:t>
            </a:r>
            <a:r>
              <a:rPr lang="en-US" altLang="zh-TW" sz="1800" dirty="0" smtClean="0">
                <a:solidFill>
                  <a:srgbClr val="C00000"/>
                </a:solidFill>
                <a:cs typeface="Times New Roman" pitchFamily="18" charset="0"/>
              </a:rPr>
              <a:t>status</a:t>
            </a:r>
          </a:p>
          <a:p>
            <a:pPr lvl="1" eaLnBrk="1" hangingPunct="1">
              <a:spcBef>
                <a:spcPts val="480"/>
              </a:spcBef>
              <a:defRPr/>
            </a:pPr>
            <a:r>
              <a:rPr lang="en-US" altLang="zh-TW" sz="1800" dirty="0">
                <a:solidFill>
                  <a:srgbClr val="C00000"/>
                </a:solidFill>
                <a:cs typeface="Times New Roman" pitchFamily="18" charset="0"/>
              </a:rPr>
              <a:t>CIM System Develop</a:t>
            </a:r>
          </a:p>
          <a:p>
            <a:pPr lvl="2" eaLnBrk="1" hangingPunct="1">
              <a:spcBef>
                <a:spcPts val="480"/>
              </a:spcBef>
              <a:defRPr/>
            </a:pPr>
            <a:r>
              <a:rPr lang="en-US" altLang="zh-TW" sz="1600" dirty="0">
                <a:solidFill>
                  <a:srgbClr val="C00000"/>
                </a:solidFill>
              </a:rPr>
              <a:t>CF8 Mark/ACT </a:t>
            </a:r>
            <a:r>
              <a:rPr lang="zh-TW" altLang="en-US" sz="1600" dirty="0">
                <a:solidFill>
                  <a:srgbClr val="C00000"/>
                </a:solidFill>
              </a:rPr>
              <a:t>雲端系統開發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lvl="2" eaLnBrk="1" hangingPunct="1">
              <a:spcBef>
                <a:spcPts val="480"/>
              </a:spcBef>
              <a:defRPr/>
            </a:pPr>
            <a:endParaRPr lang="en-US" altLang="zh-TW" sz="1600" dirty="0">
              <a:cs typeface="Times New Roman" pitchFamily="18" charset="0"/>
            </a:endParaRPr>
          </a:p>
        </p:txBody>
      </p:sp>
      <p:sp>
        <p:nvSpPr>
          <p:cNvPr id="8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1137" y="1425784"/>
            <a:ext cx="402748" cy="236476"/>
          </a:xfrm>
          <a:prstGeom prst="actionButtonForwardNext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>
              <a:buClr>
                <a:srgbClr val="000000"/>
              </a:buClr>
            </a:pPr>
            <a:endParaRPr lang="zh-TW" altLang="en-US"/>
          </a:p>
        </p:txBody>
      </p:sp>
      <p:sp>
        <p:nvSpPr>
          <p:cNvPr id="9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1137" y="1074870"/>
            <a:ext cx="402748" cy="236476"/>
          </a:xfrm>
          <a:prstGeom prst="actionButtonForwardNext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>
              <a:buClr>
                <a:srgbClr val="000000"/>
              </a:buClr>
            </a:pPr>
            <a:endParaRPr lang="zh-TW" altLang="en-US"/>
          </a:p>
        </p:txBody>
      </p:sp>
      <p:sp>
        <p:nvSpPr>
          <p:cNvPr id="7" name="AutoShape 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1137" y="1776698"/>
            <a:ext cx="402748" cy="236476"/>
          </a:xfrm>
          <a:prstGeom prst="actionButtonForwardNext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>
              <a:buClr>
                <a:srgbClr val="000000"/>
              </a:buClr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等腰三角形 47"/>
          <p:cNvSpPr/>
          <p:nvPr/>
        </p:nvSpPr>
        <p:spPr>
          <a:xfrm>
            <a:off x="-223722" y="2446483"/>
            <a:ext cx="8462828" cy="5105295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  <a:alpha val="1000"/>
            </a:schemeClr>
          </a:solidFill>
          <a:ln>
            <a:noFill/>
          </a:ln>
          <a:effectLst>
            <a:glow rad="1193800">
              <a:schemeClr val="bg2">
                <a:lumMod val="90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06" y="5523333"/>
            <a:ext cx="2981202" cy="1072989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724" y="5844966"/>
            <a:ext cx="2334970" cy="548688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870" y="5823038"/>
            <a:ext cx="2615411" cy="707197"/>
          </a:xfrm>
          <a:prstGeom prst="rect">
            <a:avLst/>
          </a:prstGeom>
        </p:spPr>
      </p:pic>
      <p:grpSp>
        <p:nvGrpSpPr>
          <p:cNvPr id="65" name="群組 64"/>
          <p:cNvGrpSpPr/>
          <p:nvPr/>
        </p:nvGrpSpPr>
        <p:grpSpPr>
          <a:xfrm>
            <a:off x="7123118" y="1802620"/>
            <a:ext cx="914400" cy="646928"/>
            <a:chOff x="6091336" y="2365429"/>
            <a:chExt cx="914400" cy="646928"/>
          </a:xfrm>
        </p:grpSpPr>
        <p:sp>
          <p:nvSpPr>
            <p:cNvPr id="61" name="圓角矩形圖說文字 60"/>
            <p:cNvSpPr/>
            <p:nvPr/>
          </p:nvSpPr>
          <p:spPr>
            <a:xfrm>
              <a:off x="6091336" y="2365429"/>
              <a:ext cx="914400" cy="612648"/>
            </a:xfrm>
            <a:prstGeom prst="wedgeRoundRectCallout">
              <a:avLst>
                <a:gd name="adj1" fmla="val 45916"/>
                <a:gd name="adj2" fmla="val 65911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 w="41275">
              <a:solidFill>
                <a:srgbClr val="00C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甜甜圈 63"/>
            <p:cNvSpPr/>
            <p:nvPr/>
          </p:nvSpPr>
          <p:spPr>
            <a:xfrm>
              <a:off x="6297389" y="2444619"/>
              <a:ext cx="500478" cy="488549"/>
            </a:xfrm>
            <a:prstGeom prst="donut">
              <a:avLst/>
            </a:prstGeom>
            <a:solidFill>
              <a:srgbClr val="00CC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6122444" y="2366026"/>
              <a:ext cx="847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W</a:t>
              </a:r>
              <a:r>
                <a:rPr lang="en-US" altLang="zh-TW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afer in</a:t>
              </a:r>
              <a:endParaRPr lang="zh-TW" altLang="en-US" sz="11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008" y="2851315"/>
            <a:ext cx="3548180" cy="2664183"/>
          </a:xfrm>
          <a:prstGeom prst="rect">
            <a:avLst/>
          </a:prstGeom>
        </p:spPr>
      </p:pic>
      <p:sp>
        <p:nvSpPr>
          <p:cNvPr id="10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CFD key project </a:t>
            </a:r>
            <a:r>
              <a:rPr lang="en-US" altLang="zh-TW" sz="2000" dirty="0">
                <a:solidFill>
                  <a:srgbClr val="C00000"/>
                </a:solidFill>
              </a:rPr>
              <a:t>- Mark8 Dynamic RMS For Recipe Space </a:t>
            </a:r>
            <a:endParaRPr lang="en-US" altLang="zh-TW" sz="2000" dirty="0">
              <a:solidFill>
                <a:srgbClr val="CC0000"/>
              </a:solidFill>
            </a:endParaRPr>
          </a:p>
          <a:p>
            <a:pPr lvl="1">
              <a:spcBef>
                <a:spcPts val="363"/>
              </a:spcBef>
            </a:pPr>
            <a:r>
              <a:rPr lang="en-US" altLang="zh-TW" dirty="0" smtClean="0"/>
              <a:t>Solution : </a:t>
            </a:r>
            <a:r>
              <a:rPr lang="en-US" altLang="zh-TW" i="1" dirty="0" smtClean="0"/>
              <a:t>Constraint function</a:t>
            </a:r>
            <a:endParaRPr lang="en-US" altLang="zh-TW" i="1" dirty="0"/>
          </a:p>
          <a:p>
            <a:pPr lvl="2">
              <a:spcBef>
                <a:spcPts val="363"/>
              </a:spcBef>
            </a:pPr>
            <a:r>
              <a:rPr lang="en-US" altLang="zh-TW" dirty="0" smtClean="0"/>
              <a:t>Add the function of CJ start/ CJ end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/>
              <a:t>Track in </a:t>
            </a:r>
            <a:r>
              <a:rPr lang="en-US" altLang="zh-TW" dirty="0" smtClean="0">
                <a:solidFill>
                  <a:srgbClr val="C00000"/>
                </a:solidFill>
              </a:rPr>
              <a:t>@Unit with/without wafer</a:t>
            </a:r>
            <a:endParaRPr lang="en-US" altLang="zh-TW" dirty="0">
              <a:solidFill>
                <a:srgbClr val="C00000"/>
              </a:solidFill>
            </a:endParaRPr>
          </a:p>
          <a:p>
            <a:pPr lvl="3">
              <a:spcBef>
                <a:spcPts val="363"/>
              </a:spcBef>
            </a:pPr>
            <a:r>
              <a:rPr lang="en-US" altLang="zh-TW" dirty="0">
                <a:solidFill>
                  <a:srgbClr val="0000FF"/>
                </a:solidFill>
              </a:rPr>
              <a:t>Different Rotational</a:t>
            </a:r>
            <a:r>
              <a:rPr lang="en-US" altLang="zh-TW" b="0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speed (Same recipe body)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>
                <a:solidFill>
                  <a:srgbClr val="00B050"/>
                </a:solidFill>
              </a:rPr>
              <a:t>Same PR</a:t>
            </a:r>
          </a:p>
          <a:p>
            <a:pPr lvl="3">
              <a:spcBef>
                <a:spcPts val="363"/>
              </a:spcBef>
            </a:pPr>
            <a:r>
              <a:rPr lang="en-US" altLang="zh-TW" dirty="0" smtClean="0">
                <a:solidFill>
                  <a:srgbClr val="00B050"/>
                </a:solidFill>
              </a:rPr>
              <a:t>Same unit</a:t>
            </a:r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290" y="3474566"/>
            <a:ext cx="7864522" cy="5261304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89CB-2699-4A17-A7B7-A70C2BF21ED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9" name="標題 2"/>
          <p:cNvSpPr txBox="1">
            <a:spLocks/>
          </p:cNvSpPr>
          <p:nvPr/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動作按鈕: 首頁 6">
            <a:hlinkClick r:id="rId8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1738" y="4700497"/>
            <a:ext cx="3054361" cy="143268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917" y="5183237"/>
            <a:ext cx="1956986" cy="664522"/>
          </a:xfrm>
          <a:prstGeom prst="rect">
            <a:avLst/>
          </a:prstGeom>
        </p:spPr>
      </p:pic>
      <p:sp>
        <p:nvSpPr>
          <p:cNvPr id="13" name="流程圖: 儲存資料 12"/>
          <p:cNvSpPr/>
          <p:nvPr/>
        </p:nvSpPr>
        <p:spPr bwMode="auto">
          <a:xfrm>
            <a:off x="8427512" y="1832294"/>
            <a:ext cx="1116312" cy="1079798"/>
          </a:xfrm>
          <a:prstGeom prst="flowChartOnlineStorage">
            <a:avLst/>
          </a:prstGeom>
          <a:solidFill>
            <a:srgbClr val="808080">
              <a:lumMod val="75000"/>
              <a:alpha val="30000"/>
            </a:srgbClr>
          </a:solidFill>
          <a:ln w="9525" cap="flat" cmpd="sng" algn="ctr">
            <a:solidFill>
              <a:srgbClr val="000000">
                <a:alpha val="8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3219369" lon="3988321" rev="15023292"/>
            </a:camera>
            <a:lightRig rig="threePt" dir="t"/>
          </a:scene3d>
          <a:sp3d>
            <a:bevelT w="0"/>
            <a:bevelB w="0" h="8572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sp>
        <p:nvSpPr>
          <p:cNvPr id="14" name="流程圖: 儲存資料 13"/>
          <p:cNvSpPr/>
          <p:nvPr/>
        </p:nvSpPr>
        <p:spPr bwMode="auto">
          <a:xfrm>
            <a:off x="9300990" y="2187997"/>
            <a:ext cx="1116312" cy="1079798"/>
          </a:xfrm>
          <a:prstGeom prst="flowChartOnlineStorage">
            <a:avLst/>
          </a:prstGeom>
          <a:solidFill>
            <a:srgbClr val="808080">
              <a:lumMod val="75000"/>
              <a:alpha val="30000"/>
            </a:srgbClr>
          </a:solidFill>
          <a:ln w="9525" cap="flat" cmpd="sng" algn="ctr">
            <a:solidFill>
              <a:srgbClr val="000000">
                <a:alpha val="8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3219369" lon="3988321" rev="15023292"/>
            </a:camera>
            <a:lightRig rig="threePt" dir="t"/>
          </a:scene3d>
          <a:sp3d>
            <a:bevelT w="0"/>
            <a:bevelB w="0" h="8572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9502902" y="1980164"/>
            <a:ext cx="914400" cy="618838"/>
            <a:chOff x="9502902" y="1980164"/>
            <a:chExt cx="914400" cy="618838"/>
          </a:xfrm>
        </p:grpSpPr>
        <p:sp>
          <p:nvSpPr>
            <p:cNvPr id="16" name="圓角矩形圖說文字 15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536357" y="2014227"/>
              <a:ext cx="847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rgbClr val="4F81BD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1800 </a:t>
              </a:r>
            </a:p>
            <a:p>
              <a:pPr algn="ctr"/>
              <a:r>
                <a:rPr lang="en-US" altLang="zh-TW" sz="1200" b="1" dirty="0" smtClean="0">
                  <a:solidFill>
                    <a:srgbClr val="4F81BD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RPM</a:t>
              </a:r>
              <a:endParaRPr lang="zh-TW" altLang="en-US" sz="12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487546" y="1577944"/>
            <a:ext cx="914400" cy="618838"/>
            <a:chOff x="9502902" y="1980164"/>
            <a:chExt cx="914400" cy="618838"/>
          </a:xfrm>
        </p:grpSpPr>
        <p:sp>
          <p:nvSpPr>
            <p:cNvPr id="19" name="圓角矩形圖說文字 18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536357" y="2014227"/>
              <a:ext cx="847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2000 </a:t>
              </a:r>
            </a:p>
            <a:p>
              <a:pPr algn="ctr"/>
              <a:r>
                <a:rPr lang="en-US" altLang="zh-TW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RPM</a:t>
              </a:r>
              <a:endParaRPr lang="zh-TW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22" name="圓角矩形 21"/>
          <p:cNvSpPr/>
          <p:nvPr/>
        </p:nvSpPr>
        <p:spPr>
          <a:xfrm>
            <a:off x="3879942" y="3624485"/>
            <a:ext cx="2118522" cy="6886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409700">
              <a:schemeClr val="bg1"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5612" y="3422431"/>
            <a:ext cx="1627773" cy="46943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9570" y="5192478"/>
            <a:ext cx="1956986" cy="664522"/>
          </a:xfrm>
          <a:prstGeom prst="rect">
            <a:avLst/>
          </a:prstGeom>
        </p:spPr>
      </p:pic>
      <p:sp>
        <p:nvSpPr>
          <p:cNvPr id="28" name="流程圖: 接點 27"/>
          <p:cNvSpPr/>
          <p:nvPr/>
        </p:nvSpPr>
        <p:spPr bwMode="auto">
          <a:xfrm>
            <a:off x="9202981" y="2889760"/>
            <a:ext cx="900203" cy="900085"/>
          </a:xfrm>
          <a:prstGeom prst="flowChartConnector">
            <a:avLst/>
          </a:prstGeom>
          <a:solidFill>
            <a:srgbClr val="0070C0">
              <a:alpha val="5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18250381" lon="2755359" rev="18521921"/>
            </a:camera>
            <a:lightRig rig="threePt" dir="t"/>
          </a:scene3d>
          <a:sp3d>
            <a:bevelT w="19050" h="444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9703790" y="2814726"/>
            <a:ext cx="900203" cy="960930"/>
          </a:xfrm>
          <a:prstGeom prst="rect">
            <a:avLst/>
          </a:prstGeom>
          <a:solidFill>
            <a:srgbClr val="FFFFFF">
              <a:lumMod val="50000"/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>
              <a:rot lat="931349" lon="19635617" rev="21553654"/>
            </a:camera>
            <a:lightRig rig="threePt" dir="t"/>
          </a:scene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 bwMode="auto">
          <a:xfrm>
            <a:off x="8329503" y="2534057"/>
            <a:ext cx="900203" cy="900085"/>
          </a:xfrm>
          <a:prstGeom prst="flowChartConnector">
            <a:avLst/>
          </a:prstGeom>
          <a:solidFill>
            <a:srgbClr val="FF0000">
              <a:alpha val="5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>
              <a:rot lat="18250381" lon="2755359" rev="18521921"/>
            </a:camera>
            <a:lightRig rig="threePt" dir="t"/>
          </a:scene3d>
          <a:sp3d>
            <a:bevelT w="19050" h="44450"/>
          </a:sp3d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b="1" kern="0">
              <a:solidFill>
                <a:srgbClr val="00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23036" y="619265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Right rotational </a:t>
            </a:r>
            <a:r>
              <a:rPr lang="en-US" altLang="zh-TW" b="1" dirty="0">
                <a:solidFill>
                  <a:srgbClr val="00B050"/>
                </a:solidFill>
              </a:rPr>
              <a:t>speed 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9617492" y="1185426"/>
            <a:ext cx="1120012" cy="629663"/>
            <a:chOff x="6705600" y="1904394"/>
            <a:chExt cx="1120012" cy="629663"/>
          </a:xfrm>
        </p:grpSpPr>
        <p:sp>
          <p:nvSpPr>
            <p:cNvPr id="43" name="圓角矩形圖說文字 42"/>
            <p:cNvSpPr/>
            <p:nvPr/>
          </p:nvSpPr>
          <p:spPr>
            <a:xfrm>
              <a:off x="6705600" y="1904394"/>
              <a:ext cx="1120012" cy="629663"/>
            </a:xfrm>
            <a:prstGeom prst="wedgeRoundRectCallout">
              <a:avLst>
                <a:gd name="adj1" fmla="val 5978"/>
                <a:gd name="adj2" fmla="val 59452"/>
                <a:gd name="adj3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TW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725441" y="2034559"/>
              <a:ext cx="108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b="1" kern="0" dirty="0" smtClean="0">
                  <a:solidFill>
                    <a:srgbClr val="F7964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Track in</a:t>
              </a:r>
              <a:endParaRPr lang="zh-TW" altLang="en-US" b="1" kern="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8513850" y="769684"/>
            <a:ext cx="1120012" cy="629663"/>
            <a:chOff x="6705600" y="1904394"/>
            <a:chExt cx="1120012" cy="629663"/>
          </a:xfrm>
        </p:grpSpPr>
        <p:sp>
          <p:nvSpPr>
            <p:cNvPr id="46" name="圓角矩形圖說文字 45"/>
            <p:cNvSpPr/>
            <p:nvPr/>
          </p:nvSpPr>
          <p:spPr>
            <a:xfrm>
              <a:off x="6705600" y="1904394"/>
              <a:ext cx="1120012" cy="629663"/>
            </a:xfrm>
            <a:prstGeom prst="wedgeRoundRectCallout">
              <a:avLst>
                <a:gd name="adj1" fmla="val 5978"/>
                <a:gd name="adj2" fmla="val 59452"/>
                <a:gd name="adj3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TW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725441" y="2034559"/>
              <a:ext cx="1080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b="1" kern="0" dirty="0" smtClean="0">
                  <a:solidFill>
                    <a:srgbClr val="F7964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Track in</a:t>
              </a:r>
              <a:endParaRPr lang="zh-TW" altLang="en-US" b="1" kern="0" dirty="0" smtClean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911490" y="3300566"/>
            <a:ext cx="1806243" cy="1142960"/>
            <a:chOff x="9502902" y="1980164"/>
            <a:chExt cx="914400" cy="612648"/>
          </a:xfrm>
        </p:grpSpPr>
        <p:sp>
          <p:nvSpPr>
            <p:cNvPr id="32" name="圓角矩形圖說文字 31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536357" y="2014227"/>
              <a:ext cx="847490" cy="57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2000 </a:t>
              </a:r>
            </a:p>
            <a:p>
              <a:pPr algn="ctr"/>
              <a:r>
                <a:rPr lang="en-US" altLang="zh-TW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RPM</a:t>
              </a:r>
              <a:endParaRPr lang="zh-TW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935796" y="3295191"/>
            <a:ext cx="1806243" cy="1142960"/>
            <a:chOff x="9502902" y="1980164"/>
            <a:chExt cx="914400" cy="612648"/>
          </a:xfrm>
        </p:grpSpPr>
        <p:sp>
          <p:nvSpPr>
            <p:cNvPr id="26" name="圓角矩形圖說文字 25"/>
            <p:cNvSpPr/>
            <p:nvPr/>
          </p:nvSpPr>
          <p:spPr>
            <a:xfrm>
              <a:off x="9502902" y="1980164"/>
              <a:ext cx="914400" cy="612648"/>
            </a:xfrm>
            <a:prstGeom prst="wedgeRoundRectCallout">
              <a:avLst>
                <a:gd name="adj1" fmla="val -3112"/>
                <a:gd name="adj2" fmla="val 70057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9536357" y="2014227"/>
              <a:ext cx="847490" cy="57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solidFill>
                    <a:srgbClr val="4F81BD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1800 </a:t>
              </a:r>
            </a:p>
            <a:p>
              <a:pPr algn="ctr"/>
              <a:r>
                <a:rPr lang="en-US" altLang="zh-TW" sz="2400" b="1" dirty="0" smtClean="0">
                  <a:solidFill>
                    <a:srgbClr val="4F81BD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RPM</a:t>
              </a:r>
              <a:endParaRPr lang="zh-TW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6" y="5219311"/>
            <a:ext cx="1343519" cy="1343519"/>
          </a:xfrm>
          <a:prstGeom prst="rect">
            <a:avLst/>
          </a:prstGeom>
        </p:spPr>
      </p:pic>
      <p:grpSp>
        <p:nvGrpSpPr>
          <p:cNvPr id="59" name="群組 58"/>
          <p:cNvGrpSpPr/>
          <p:nvPr/>
        </p:nvGrpSpPr>
        <p:grpSpPr>
          <a:xfrm>
            <a:off x="7125804" y="1801130"/>
            <a:ext cx="914400" cy="646928"/>
            <a:chOff x="8887898" y="-1298550"/>
            <a:chExt cx="914400" cy="646928"/>
          </a:xfrm>
        </p:grpSpPr>
        <p:sp>
          <p:nvSpPr>
            <p:cNvPr id="52" name="圓角矩形圖說文字 51"/>
            <p:cNvSpPr/>
            <p:nvPr/>
          </p:nvSpPr>
          <p:spPr>
            <a:xfrm>
              <a:off x="8887898" y="-1298550"/>
              <a:ext cx="914400" cy="612648"/>
            </a:xfrm>
            <a:prstGeom prst="wedgeRoundRectCallout">
              <a:avLst>
                <a:gd name="adj1" fmla="val 45916"/>
                <a:gd name="adj2" fmla="val 65911"/>
                <a:gd name="adj3" fmla="val 16667"/>
              </a:avLst>
            </a:prstGeom>
            <a:solidFill>
              <a:schemeClr val="bg1">
                <a:alpha val="36000"/>
              </a:schemeClr>
            </a:solidFill>
            <a:ln w="412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53" name="直線接點 52"/>
            <p:cNvCxnSpPr/>
            <p:nvPr/>
          </p:nvCxnSpPr>
          <p:spPr>
            <a:xfrm flipV="1">
              <a:off x="8887898" y="-1259840"/>
              <a:ext cx="914400" cy="536055"/>
            </a:xfrm>
            <a:prstGeom prst="line">
              <a:avLst/>
            </a:prstGeom>
            <a:ln w="57150">
              <a:solidFill>
                <a:srgbClr val="C00000">
                  <a:alpha val="6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8919006" y="-1297953"/>
              <a:ext cx="847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Wafer in</a:t>
              </a:r>
              <a:endParaRPr lang="zh-TW" altLang="en-US" sz="11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4555496" y="517407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>
                    <a:alpha val="4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1800 RPM</a:t>
            </a:r>
            <a:endParaRPr lang="zh-TW" altLang="en-US" b="1" dirty="0">
              <a:solidFill>
                <a:prstClr val="black">
                  <a:alpha val="4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503" y="5823038"/>
            <a:ext cx="2615411" cy="707197"/>
          </a:xfrm>
          <a:prstGeom prst="rect">
            <a:avLst/>
          </a:prstGeom>
        </p:spPr>
      </p:pic>
      <p:sp>
        <p:nvSpPr>
          <p:cNvPr id="60" name="文字方塊 59"/>
          <p:cNvSpPr txBox="1"/>
          <p:nvPr/>
        </p:nvSpPr>
        <p:spPr>
          <a:xfrm>
            <a:off x="4555496" y="51777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>
                    <a:alpha val="4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 RPM</a:t>
            </a:r>
            <a:endParaRPr lang="zh-TW" altLang="en-US" b="1" dirty="0">
              <a:solidFill>
                <a:prstClr val="black">
                  <a:alpha val="4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10545400" y="3074752"/>
            <a:ext cx="803365" cy="487106"/>
          </a:xfrm>
          <a:prstGeom prst="rightArrow">
            <a:avLst/>
          </a:prstGeom>
          <a:scene3d>
            <a:camera prst="isometricOffAxis1Left"/>
            <a:lightRig rig="threePt" dir="t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0924182" y="2942236"/>
            <a:ext cx="115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port</a:t>
            </a:r>
            <a:endParaRPr lang="zh-TW" altLang="en-US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301505" y="5531031"/>
            <a:ext cx="732893" cy="370976"/>
          </a:xfrm>
          <a:prstGeom prst="rect">
            <a:avLst/>
          </a:prstGeom>
          <a:noFill/>
        </p:spPr>
        <p:txBody>
          <a:bodyPr wrap="none" rtlCol="0">
            <a:prstTxWarp prst="textCanDown">
              <a:avLst/>
            </a:prstTxWarp>
            <a:spAutoFit/>
          </a:bodyPr>
          <a:lstStyle/>
          <a:p>
            <a:r>
              <a:rPr lang="en-US" altLang="zh-TW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zh-TW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70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nodeType="withEffect">
                                  <p:stCondLst>
                                    <p:cond delay="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02045 -0.00648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32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9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33333E-6 4.44444E-6 L -0.03269 0.01504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74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8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8.33333E-7 3.33333E-6 L -0.08216 -0.04838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243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2" presetClass="emph" presetSubtype="0" repeatCount="indefinite" fill="hold" nodeType="withEffect">
                                  <p:stCondLst>
                                    <p:cond delay="2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02045 -0.0048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25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9 0.01504 L -4.16667E-6 -1.48148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71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06666 -0.0497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25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06654 -0.04931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247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49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6 -0.04977 L -0.04531 -0.05694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37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-0.02396 0.0176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88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29167E-6 4.44444E-6 L -0.08112 -0.04977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-250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2" presetClass="emph" presetSubtype="0" repeatCount="indefinite" fill="hold" nodeType="withEffect">
                                  <p:stCondLst>
                                    <p:cond delay="3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0" grpId="0" animBg="1"/>
      <p:bldP spid="30" grpId="1" animBg="1"/>
      <p:bldP spid="4" grpId="0"/>
      <p:bldP spid="4" grpId="1"/>
      <p:bldP spid="4" grpId="2"/>
      <p:bldP spid="54" grpId="0"/>
      <p:bldP spid="54" grpId="1"/>
      <p:bldP spid="60" grpId="0"/>
      <p:bldP spid="6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等腰三角形 45"/>
          <p:cNvSpPr/>
          <p:nvPr/>
        </p:nvSpPr>
        <p:spPr>
          <a:xfrm>
            <a:off x="-223722" y="2446483"/>
            <a:ext cx="8462828" cy="5105295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  <a:alpha val="1000"/>
            </a:schemeClr>
          </a:solidFill>
          <a:ln>
            <a:noFill/>
          </a:ln>
          <a:effectLst>
            <a:glow rad="1193800">
              <a:schemeClr val="bg2">
                <a:lumMod val="90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idx="1"/>
          </p:nvPr>
        </p:nvSpPr>
        <p:spPr>
          <a:xfrm>
            <a:off x="359999" y="549474"/>
            <a:ext cx="11832327" cy="5875577"/>
          </a:xfrm>
        </p:spPr>
        <p:txBody>
          <a:bodyPr>
            <a:normAutofit/>
          </a:bodyPr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CFD key project </a:t>
            </a:r>
            <a:r>
              <a:rPr lang="en-US" altLang="zh-TW" sz="2000" dirty="0">
                <a:solidFill>
                  <a:srgbClr val="C00000"/>
                </a:solidFill>
              </a:rPr>
              <a:t>- Mark8 Dynamic RMS For Recipe Space </a:t>
            </a:r>
            <a:endParaRPr lang="en-US" altLang="zh-TW" sz="2000" dirty="0">
              <a:solidFill>
                <a:srgbClr val="CC0000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>
                <a:ea typeface="微軟正黑體" pitchFamily="34" charset="-120"/>
                <a:cs typeface="Verdana" pitchFamily="34" charset="0"/>
              </a:rPr>
              <a:t>Conclusion</a:t>
            </a:r>
          </a:p>
          <a:p>
            <a:pPr lvl="1" eaLnBrk="1" hangingPunct="1">
              <a:defRPr/>
            </a:pPr>
            <a:endParaRPr lang="en-US" altLang="zh-TW" dirty="0">
              <a:ea typeface="微軟正黑體" pitchFamily="34" charset="-120"/>
              <a:cs typeface="Verdana" pitchFamily="34" charset="0"/>
            </a:endParaRPr>
          </a:p>
          <a:p>
            <a:pPr lvl="1" eaLnBrk="1" hangingPunct="1">
              <a:defRPr/>
            </a:pPr>
            <a:endParaRPr lang="en-US" altLang="zh-TW" dirty="0" smtClean="0">
              <a:ea typeface="微軟正黑體" pitchFamily="34" charset="-120"/>
              <a:cs typeface="Verdana" pitchFamily="34" charset="0"/>
            </a:endParaRPr>
          </a:p>
          <a:p>
            <a:pPr lvl="1" eaLnBrk="1" hangingPunct="1">
              <a:defRPr/>
            </a:pPr>
            <a:endParaRPr lang="en-US" altLang="zh-TW" dirty="0" smtClean="0">
              <a:ea typeface="微軟正黑體" pitchFamily="34" charset="-120"/>
              <a:cs typeface="Verdana" pitchFamily="34" charset="0"/>
            </a:endParaRPr>
          </a:p>
          <a:p>
            <a:pPr lvl="1" eaLnBrk="1" hangingPunct="1">
              <a:defRPr/>
            </a:pPr>
            <a:endParaRPr lang="en-US" altLang="zh-TW" dirty="0" smtClean="0">
              <a:ea typeface="微軟正黑體" pitchFamily="34" charset="-120"/>
              <a:cs typeface="Verdana" pitchFamily="34" charset="0"/>
            </a:endParaRPr>
          </a:p>
          <a:p>
            <a:pPr lvl="1" eaLnBrk="1" hangingPunct="1">
              <a:defRPr/>
            </a:pPr>
            <a:endParaRPr lang="en-US" altLang="zh-TW" dirty="0">
              <a:ea typeface="微軟正黑體" pitchFamily="34" charset="-120"/>
              <a:cs typeface="Verdana" pitchFamily="34" charset="0"/>
            </a:endParaRPr>
          </a:p>
          <a:p>
            <a:pPr lvl="1" eaLnBrk="1" hangingPunct="1">
              <a:defRPr/>
            </a:pPr>
            <a:endParaRPr lang="en-US" altLang="zh-TW" dirty="0">
              <a:ea typeface="微軟正黑體" pitchFamily="34" charset="-120"/>
              <a:cs typeface="Verdana" pitchFamily="34" charset="0"/>
            </a:endParaRPr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 smtClean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/>
          </a:p>
          <a:p>
            <a:pPr marL="914400" lvl="2" indent="0">
              <a:spcBef>
                <a:spcPts val="300"/>
              </a:spcBef>
              <a:buNone/>
              <a:defRPr/>
            </a:pPr>
            <a:endParaRPr lang="en-US" altLang="zh-TW" dirty="0" smtClean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  <a:p>
            <a:pPr lvl="2">
              <a:spcBef>
                <a:spcPts val="300"/>
              </a:spcBef>
              <a:defRPr/>
            </a:pPr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89CB-2699-4A17-A7B7-A70C2BF21EDF}" type="datetime4">
              <a:rPr lang="en-US" altLang="zh-TW" smtClean="0">
                <a:solidFill>
                  <a:prstClr val="white"/>
                </a:solidFill>
              </a:rPr>
              <a:pPr/>
              <a:t>February 17, 2022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9" name="標題 2"/>
          <p:cNvSpPr txBox="1">
            <a:spLocks/>
          </p:cNvSpPr>
          <p:nvPr/>
        </p:nvSpPr>
        <p:spPr>
          <a:xfrm>
            <a:off x="360000" y="162778"/>
            <a:ext cx="11520000" cy="514512"/>
          </a:xfrm>
          <a:prstGeom prst="rect">
            <a:avLst/>
          </a:prstGeom>
        </p:spPr>
        <p:txBody>
          <a:bodyPr vert="horz" lIns="72000" tIns="36000" rIns="72000" bIns="360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20867"/>
              </p:ext>
            </p:extLst>
          </p:nvPr>
        </p:nvGraphicFramePr>
        <p:xfrm>
          <a:off x="1119778" y="1551708"/>
          <a:ext cx="10033130" cy="347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6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66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66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066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936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</a:t>
                      </a:r>
                      <a:endParaRPr lang="zh-TW" altLang="en-US" sz="18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Recipe body</a:t>
                      </a:r>
                      <a:endParaRPr lang="zh-TW" altLang="en-US" sz="18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36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TW" altLang="en-US" sz="18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Diff.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1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Rotational speed 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Rotational speed 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4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Diff.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Diff.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4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PR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strike="dblStrike" baseline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33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Non-Continuous</a:t>
                      </a:r>
                      <a:endParaRPr lang="zh-TW" altLang="en-US" sz="1400" b="1" dirty="0" smtClean="0">
                        <a:solidFill>
                          <a:srgbClr val="0033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0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Diff. </a:t>
                      </a: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Non-Continuous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Non-Continuous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Non-Continuous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Non-Continuous</a:t>
                      </a:r>
                      <a:endParaRPr lang="zh-TW" altLang="en-US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弧形箭號 (左彎) 2"/>
          <p:cNvSpPr/>
          <p:nvPr/>
        </p:nvSpPr>
        <p:spPr>
          <a:xfrm>
            <a:off x="6848474" y="3771900"/>
            <a:ext cx="248515" cy="317792"/>
          </a:xfrm>
          <a:prstGeom prst="curved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96500" y="2709500"/>
            <a:ext cx="11520000" cy="90000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SPC Review Result </a:t>
            </a:r>
          </a:p>
        </p:txBody>
      </p:sp>
    </p:spTree>
    <p:extLst>
      <p:ext uri="{BB962C8B-B14F-4D97-AF65-F5344CB8AC3E}">
        <p14:creationId xmlns:p14="http://schemas.microsoft.com/office/powerpoint/2010/main" val="6588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3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SPC Review Result </a:t>
            </a:r>
            <a:endParaRPr lang="en-US" altLang="zh-TW" sz="2000" dirty="0" smtClean="0">
              <a:solidFill>
                <a:srgbClr val="CC0000"/>
              </a:solidFill>
              <a:cs typeface="Times New Roman" pitchFamily="18" charset="0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Strengthen SPC management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Add daily review</a:t>
            </a:r>
          </a:p>
          <a:p>
            <a:pPr lvl="3"/>
            <a:r>
              <a:rPr lang="en-US" altLang="zh-TW" dirty="0">
                <a:sym typeface="Wingdings" panose="05000000000000000000" pitchFamily="2" charset="2"/>
              </a:rPr>
              <a:t>Check all chart (</a:t>
            </a:r>
            <a:r>
              <a:rPr lang="en-US" altLang="zh-TW" dirty="0" err="1">
                <a:sym typeface="Wingdings" panose="05000000000000000000" pitchFamily="2" charset="2"/>
              </a:rPr>
              <a:t>Cpk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en-US" altLang="zh-TW" dirty="0" err="1">
                <a:sym typeface="Wingdings" panose="05000000000000000000" pitchFamily="2" charset="2"/>
              </a:rPr>
              <a:t>Cp</a:t>
            </a:r>
            <a:r>
              <a:rPr lang="en-US" altLang="zh-TW" dirty="0">
                <a:sym typeface="Wingdings" panose="05000000000000000000" pitchFamily="2" charset="2"/>
              </a:rPr>
              <a:t>/k/OCAP ratio), and highlight abnormal chart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  <p:sp>
        <p:nvSpPr>
          <p:cNvPr id="11" name="矩形 10"/>
          <p:cNvSpPr/>
          <p:nvPr/>
        </p:nvSpPr>
        <p:spPr bwMode="auto">
          <a:xfrm>
            <a:off x="1188347" y="3883666"/>
            <a:ext cx="3741737" cy="2473325"/>
          </a:xfrm>
          <a:prstGeom prst="rect">
            <a:avLst/>
          </a:prstGeom>
          <a:pattFill prst="pct10">
            <a:fgClr>
              <a:schemeClr val="tx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2398484"/>
            <a:ext cx="3424238" cy="1343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1317625" y="2087050"/>
            <a:ext cx="3366627" cy="3385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SPC function “My report”</a:t>
            </a:r>
            <a:endParaRPr lang="zh-TW" alt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4838700" y="2862034"/>
            <a:ext cx="404813" cy="48418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1496322" y="3966216"/>
            <a:ext cx="3008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600"/>
              <a:t>How to judge it’s “</a:t>
            </a:r>
            <a:r>
              <a:rPr lang="en-US" altLang="zh-TW" sz="1600">
                <a:solidFill>
                  <a:srgbClr val="C00000"/>
                </a:solidFill>
              </a:rPr>
              <a:t>abnormal</a:t>
            </a:r>
            <a:r>
              <a:rPr lang="en-US" altLang="zh-TW" sz="1600"/>
              <a:t>”</a:t>
            </a:r>
            <a:endParaRPr lang="zh-TW" altLang="en-US" sz="160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69761"/>
              </p:ext>
            </p:extLst>
          </p:nvPr>
        </p:nvGraphicFramePr>
        <p:xfrm>
          <a:off x="1278834" y="4245616"/>
          <a:ext cx="3532189" cy="20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900"/>
                <a:gridCol w="1327208"/>
                <a:gridCol w="1364081"/>
              </a:tblGrid>
              <a:tr h="3354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45748" marB="45748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45748" marB="45748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Highlight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0" marR="91470" marT="45748" marB="45748">
                    <a:solidFill>
                      <a:srgbClr val="002060"/>
                    </a:solidFill>
                  </a:tcPr>
                </a:tc>
              </a:tr>
              <a:tr h="333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1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OOC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&gt;10%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</a:tr>
              <a:tr h="333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2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K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&gt; 0.1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</a:tr>
              <a:tr h="333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</a:t>
                      </a:r>
                      <a:r>
                        <a:rPr lang="en-US" altLang="zh-TW" sz="1400" b="1" dirty="0" smtClean="0"/>
                        <a:t>K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&gt;10%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</a:tr>
              <a:tr h="333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4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/>
                        <a:t>Cp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&lt; Goal</a:t>
                      </a:r>
                      <a:endParaRPr lang="zh-TW" altLang="en-US" sz="1400" b="1" dirty="0" smtClean="0"/>
                    </a:p>
                  </a:txBody>
                  <a:tcPr marL="91470" marR="91470" marT="45748" marB="45748"/>
                </a:tc>
              </a:tr>
              <a:tr h="333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5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/>
                        <a:t>Cpk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&lt; Goal</a:t>
                      </a:r>
                      <a:endParaRPr lang="zh-TW" altLang="en-US" sz="1400" b="1" dirty="0"/>
                    </a:p>
                  </a:txBody>
                  <a:tcPr marL="91470" marR="91470" marT="45748" marB="45748"/>
                </a:tc>
              </a:tr>
            </a:tbl>
          </a:graphicData>
        </a:graphic>
      </p:graphicFrame>
      <p:grpSp>
        <p:nvGrpSpPr>
          <p:cNvPr id="2" name="群組 1"/>
          <p:cNvGrpSpPr/>
          <p:nvPr/>
        </p:nvGrpSpPr>
        <p:grpSpPr>
          <a:xfrm>
            <a:off x="5340350" y="2060699"/>
            <a:ext cx="5103812" cy="4584201"/>
            <a:chOff x="5268913" y="2225342"/>
            <a:chExt cx="5103812" cy="4584201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5268913" y="2506329"/>
              <a:ext cx="5103812" cy="33908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6" name="文字方塊 25"/>
            <p:cNvSpPr txBox="1"/>
            <p:nvPr/>
          </p:nvSpPr>
          <p:spPr bwMode="auto">
            <a:xfrm>
              <a:off x="6194131" y="2225342"/>
              <a:ext cx="2758257" cy="338631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1" u="sng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catch “abnormal point”</a:t>
              </a:r>
              <a:endParaRPr lang="zh-TW" altLang="en-US" sz="1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矩形 12"/>
            <p:cNvSpPr>
              <a:spLocks noChangeArrowheads="1"/>
            </p:cNvSpPr>
            <p:nvPr/>
          </p:nvSpPr>
          <p:spPr bwMode="auto">
            <a:xfrm>
              <a:off x="7818838" y="2506329"/>
              <a:ext cx="233084" cy="3361205"/>
            </a:xfrm>
            <a:prstGeom prst="rect">
              <a:avLst/>
            </a:prstGeom>
            <a:noFill/>
            <a:ln w="38100" algn="ctr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n"/>
                <a:defRPr kumimoji="1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u"/>
                <a:defRPr kumimoji="1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/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9079499" y="2495029"/>
              <a:ext cx="865582" cy="3361205"/>
            </a:xfrm>
            <a:prstGeom prst="rect">
              <a:avLst/>
            </a:prstGeom>
            <a:noFill/>
            <a:ln w="38100" algn="ctr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n"/>
                <a:defRPr kumimoji="1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u"/>
                <a:defRPr kumimoji="1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/>
            </a:p>
          </p:txBody>
        </p:sp>
        <p:sp>
          <p:nvSpPr>
            <p:cNvPr id="29" name="文字方塊 28"/>
            <p:cNvSpPr txBox="1"/>
            <p:nvPr/>
          </p:nvSpPr>
          <p:spPr bwMode="auto">
            <a:xfrm>
              <a:off x="7389813" y="6108367"/>
              <a:ext cx="671512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200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OOC%</a:t>
              </a:r>
              <a:endParaRPr lang="zh-TW" altLang="en-US" sz="1200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文字方塊 29"/>
            <p:cNvSpPr txBox="1"/>
            <p:nvPr/>
          </p:nvSpPr>
          <p:spPr bwMode="auto">
            <a:xfrm>
              <a:off x="9045782" y="6106445"/>
              <a:ext cx="295275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200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zh-TW" altLang="en-US" sz="1200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文字方塊 30"/>
            <p:cNvSpPr txBox="1"/>
            <p:nvPr/>
          </p:nvSpPr>
          <p:spPr bwMode="auto">
            <a:xfrm>
              <a:off x="9239457" y="6106445"/>
              <a:ext cx="47466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200" dirty="0" err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Cpk</a:t>
              </a:r>
              <a:endParaRPr lang="zh-TW" altLang="en-US" sz="1200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文字方塊 31"/>
            <p:cNvSpPr txBox="1"/>
            <p:nvPr/>
          </p:nvSpPr>
          <p:spPr bwMode="auto">
            <a:xfrm>
              <a:off x="9595057" y="6106445"/>
              <a:ext cx="388938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200" dirty="0" err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</a:t>
              </a:r>
              <a:endParaRPr lang="zh-TW" altLang="en-US" sz="1200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836487" y="5911877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35000">
                  <a:srgbClr val="FF9933"/>
                </a:gs>
                <a:gs pos="100000">
                  <a:srgbClr val="FF9933">
                    <a:alpha val="91000"/>
                  </a:srgb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9112457" y="590007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35000">
                  <a:srgbClr val="FF9933"/>
                </a:gs>
                <a:gs pos="100000">
                  <a:srgbClr val="FF9933">
                    <a:alpha val="91000"/>
                  </a:srgb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橢圓 20"/>
            <p:cNvSpPr/>
            <p:nvPr/>
          </p:nvSpPr>
          <p:spPr bwMode="auto">
            <a:xfrm>
              <a:off x="9383920" y="5900070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35000">
                  <a:srgbClr val="FF9933"/>
                </a:gs>
                <a:gs pos="100000">
                  <a:srgbClr val="FF9933">
                    <a:alpha val="91000"/>
                  </a:srgb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" name="橢圓 21"/>
            <p:cNvSpPr/>
            <p:nvPr/>
          </p:nvSpPr>
          <p:spPr bwMode="auto">
            <a:xfrm>
              <a:off x="9669670" y="5904832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35000">
                  <a:srgbClr val="FF9933"/>
                </a:gs>
                <a:gs pos="100000">
                  <a:srgbClr val="FF9933">
                    <a:alpha val="91000"/>
                  </a:srgb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橢圓 22"/>
            <p:cNvSpPr/>
            <p:nvPr/>
          </p:nvSpPr>
          <p:spPr bwMode="auto">
            <a:xfrm>
              <a:off x="9109282" y="6335045"/>
              <a:ext cx="215900" cy="2159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35000">
                  <a:srgbClr val="FF9933"/>
                </a:gs>
                <a:gs pos="100000">
                  <a:srgbClr val="FF9933">
                    <a:alpha val="91000"/>
                  </a:srgb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文字方塊 23"/>
            <p:cNvSpPr txBox="1"/>
            <p:nvPr/>
          </p:nvSpPr>
          <p:spPr bwMode="auto">
            <a:xfrm>
              <a:off x="9021969" y="6531730"/>
              <a:ext cx="390525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200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∆K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5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SPC Review Result </a:t>
            </a:r>
            <a:endParaRPr lang="en-US" altLang="zh-TW" sz="2000" dirty="0" smtClean="0">
              <a:solidFill>
                <a:srgbClr val="CC0000"/>
              </a:solidFill>
              <a:cs typeface="Times New Roman" pitchFamily="18" charset="0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Strengthen SPC management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PE3 SPC management SOP</a:t>
            </a:r>
          </a:p>
          <a:p>
            <a:pPr lvl="3">
              <a:defRPr/>
            </a:pPr>
            <a:r>
              <a:rPr lang="en-US" altLang="zh-TW" dirty="0">
                <a:sym typeface="Wingdings" panose="05000000000000000000" pitchFamily="2" charset="2"/>
              </a:rPr>
              <a:t>Annual health check/ New chart</a:t>
            </a:r>
          </a:p>
          <a:p>
            <a:pPr marL="1371600" lvl="3" indent="0">
              <a:buNone/>
              <a:defRPr/>
            </a:pPr>
            <a:r>
              <a:rPr lang="en-US" altLang="zh-TW" dirty="0">
                <a:sym typeface="Wingdings" panose="05000000000000000000" pitchFamily="2" charset="2"/>
              </a:rPr>
              <a:t>    Quarter health check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  <p:sp>
        <p:nvSpPr>
          <p:cNvPr id="34" name="橢圓 33"/>
          <p:cNvSpPr/>
          <p:nvPr/>
        </p:nvSpPr>
        <p:spPr bwMode="auto">
          <a:xfrm>
            <a:off x="1713548" y="1680357"/>
            <a:ext cx="252412" cy="252413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1767523" y="1734332"/>
            <a:ext cx="144462" cy="144463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1713548" y="1965800"/>
            <a:ext cx="252412" cy="252413"/>
          </a:xfrm>
          <a:prstGeom prst="ellipse">
            <a:avLst/>
          </a:prstGeom>
          <a:gradFill>
            <a:gsLst>
              <a:gs pos="0">
                <a:srgbClr val="FF0000"/>
              </a:gs>
              <a:gs pos="35000">
                <a:srgbClr val="FF0000">
                  <a:alpha val="63000"/>
                </a:srgbClr>
              </a:gs>
              <a:gs pos="100000">
                <a:srgbClr val="FF0000">
                  <a:alpha val="45000"/>
                </a:srgbClr>
              </a:gs>
            </a:gsLst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1767523" y="2019775"/>
            <a:ext cx="144462" cy="144463"/>
          </a:xfrm>
          <a:prstGeom prst="ellipse">
            <a:avLst/>
          </a:prstGeom>
          <a:gradFill>
            <a:gsLst>
              <a:gs pos="0">
                <a:srgbClr val="FF0000"/>
              </a:gs>
              <a:gs pos="35000">
                <a:srgbClr val="FF0000">
                  <a:alpha val="63000"/>
                </a:srgbClr>
              </a:gs>
              <a:gs pos="100000">
                <a:srgbClr val="FF0000">
                  <a:alpha val="45000"/>
                </a:srgbClr>
              </a:gs>
            </a:gsLst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 bwMode="auto">
          <a:xfrm flipH="1">
            <a:off x="5146358" y="4805108"/>
            <a:ext cx="3275012" cy="0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39" name="矩形 38"/>
          <p:cNvSpPr/>
          <p:nvPr/>
        </p:nvSpPr>
        <p:spPr bwMode="auto">
          <a:xfrm>
            <a:off x="8488045" y="2465133"/>
            <a:ext cx="1433513" cy="582612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t>Review</a:t>
            </a: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616008" y="2465133"/>
            <a:ext cx="1435100" cy="582612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35000">
                <a:srgbClr val="00B050">
                  <a:lumMod val="88000"/>
                  <a:lumOff val="12000"/>
                </a:srgbClr>
              </a:gs>
              <a:gs pos="100000">
                <a:srgbClr val="00B050">
                  <a:lumMod val="82000"/>
                  <a:lumOff val="18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t>Create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5240020" y="2465133"/>
            <a:ext cx="1435100" cy="582612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t>Trace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6864033" y="2465133"/>
            <a:ext cx="1433512" cy="58261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35000">
                <a:srgbClr val="FFC000"/>
              </a:gs>
              <a:gs pos="100000">
                <a:srgbClr val="FFC000"/>
              </a:gs>
            </a:gsLst>
            <a:lin ang="16200000" scaled="1"/>
          </a:gradFill>
          <a:ln w="9525" cap="flat" cmpd="sng" algn="ctr">
            <a:solidFill>
              <a:srgbClr val="CC66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t>Optimal</a:t>
            </a: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993583" y="2465133"/>
            <a:ext cx="1433512" cy="582612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35000">
                <a:srgbClr val="FF0000">
                  <a:lumMod val="83000"/>
                  <a:lumOff val="17000"/>
                </a:srgbClr>
              </a:gs>
              <a:gs pos="100000">
                <a:srgbClr val="FF0000">
                  <a:lumMod val="64000"/>
                  <a:lumOff val="36000"/>
                </a:srgbClr>
              </a:gs>
            </a:gsLst>
            <a:lin ang="16200000" scaled="1"/>
          </a:gradFill>
          <a:ln w="9525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t>Healthy check</a:t>
            </a: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488045" y="3217608"/>
            <a:ext cx="1433513" cy="3276267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616008" y="3217608"/>
            <a:ext cx="1435100" cy="3276267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35000">
                <a:srgbClr val="00B050">
                  <a:lumMod val="88000"/>
                  <a:lumOff val="12000"/>
                </a:srgbClr>
              </a:gs>
              <a:gs pos="100000">
                <a:srgbClr val="00B050">
                  <a:lumMod val="82000"/>
                  <a:lumOff val="18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240020" y="3217608"/>
            <a:ext cx="1435100" cy="3276267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93583" y="3217608"/>
            <a:ext cx="1433512" cy="3276267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35000">
                <a:srgbClr val="FF0000">
                  <a:lumMod val="83000"/>
                  <a:lumOff val="17000"/>
                </a:srgbClr>
              </a:gs>
              <a:gs pos="100000">
                <a:srgbClr val="FF0000">
                  <a:lumMod val="64000"/>
                  <a:lumOff val="36000"/>
                </a:srgbClr>
              </a:gs>
            </a:gsLst>
            <a:lin ang="16200000" scaled="1"/>
          </a:gradFill>
          <a:ln w="9525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495108" y="3366833"/>
            <a:ext cx="252412" cy="252412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cxnSp>
        <p:nvCxnSpPr>
          <p:cNvPr id="49" name="直線單箭頭接點 48"/>
          <p:cNvCxnSpPr/>
          <p:nvPr/>
        </p:nvCxnSpPr>
        <p:spPr bwMode="auto">
          <a:xfrm flipV="1">
            <a:off x="1620520" y="3492245"/>
            <a:ext cx="8496300" cy="0"/>
          </a:xfrm>
          <a:prstGeom prst="straightConnector1">
            <a:avLst/>
          </a:prstGeom>
          <a:solidFill>
            <a:srgbClr val="00CC99"/>
          </a:solidFill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cxnSp>
      <p:sp>
        <p:nvSpPr>
          <p:cNvPr id="50" name="橢圓 49"/>
          <p:cNvSpPr/>
          <p:nvPr/>
        </p:nvSpPr>
        <p:spPr bwMode="auto">
          <a:xfrm>
            <a:off x="1549083" y="3420808"/>
            <a:ext cx="144462" cy="144462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1" name="圓角矩形 50"/>
          <p:cNvSpPr/>
          <p:nvPr/>
        </p:nvSpPr>
        <p:spPr bwMode="auto">
          <a:xfrm>
            <a:off x="2050733" y="3654170"/>
            <a:ext cx="1331912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2" name="文字方塊 20"/>
          <p:cNvSpPr txBox="1">
            <a:spLocks noChangeArrowheads="1"/>
          </p:cNvSpPr>
          <p:nvPr/>
        </p:nvSpPr>
        <p:spPr bwMode="auto">
          <a:xfrm>
            <a:off x="2023745" y="3687508"/>
            <a:ext cx="13985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Healthy check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-By tool check</a:t>
            </a:r>
            <a:endParaRPr kumimoji="1" lang="zh-TW" altLang="en-US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2663508" y="3441445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4279583" y="343827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5" name="圓角矩形 54"/>
          <p:cNvSpPr/>
          <p:nvPr/>
        </p:nvSpPr>
        <p:spPr bwMode="auto">
          <a:xfrm>
            <a:off x="3665220" y="3654170"/>
            <a:ext cx="1331913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6" name="文字方塊 66"/>
          <p:cNvSpPr txBox="1">
            <a:spLocks noChangeArrowheads="1"/>
          </p:cNvSpPr>
          <p:nvPr/>
        </p:nvSpPr>
        <p:spPr bwMode="auto">
          <a:xfrm>
            <a:off x="3611245" y="3687508"/>
            <a:ext cx="1409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Create new chart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-2 week check window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-SPEC: 4.5</a:t>
            </a:r>
            <a:r>
              <a:rPr kumimoji="1" lang="el-GR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σ</a:t>
            </a: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,Control:3.5</a:t>
            </a:r>
            <a:r>
              <a:rPr kumimoji="1" lang="el-GR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σ</a:t>
            </a:r>
            <a:endParaRPr kumimoji="1" lang="zh-TW" altLang="en-US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" name="橢圓 56"/>
          <p:cNvSpPr/>
          <p:nvPr/>
        </p:nvSpPr>
        <p:spPr bwMode="auto">
          <a:xfrm>
            <a:off x="5906770" y="3438270"/>
            <a:ext cx="109538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8" name="圓角矩形 57"/>
          <p:cNvSpPr/>
          <p:nvPr/>
        </p:nvSpPr>
        <p:spPr bwMode="auto">
          <a:xfrm>
            <a:off x="5292408" y="3654170"/>
            <a:ext cx="1331912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9" name="文字方塊 69"/>
          <p:cNvSpPr txBox="1">
            <a:spLocks noChangeArrowheads="1"/>
          </p:cNvSpPr>
          <p:nvPr/>
        </p:nvSpPr>
        <p:spPr bwMode="auto">
          <a:xfrm>
            <a:off x="5238433" y="3687508"/>
            <a:ext cx="1409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Trace new chart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-One month tracing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-check Sigma/OCAP…</a:t>
            </a:r>
            <a:endParaRPr kumimoji="1" lang="zh-TW" altLang="en-US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864033" y="3217608"/>
            <a:ext cx="1433512" cy="3276267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35000">
                <a:srgbClr val="FFC000"/>
              </a:gs>
              <a:gs pos="100000">
                <a:srgbClr val="FFC000"/>
              </a:gs>
            </a:gsLst>
            <a:lin ang="16200000" scaled="1"/>
          </a:gradFill>
          <a:ln w="9525" cap="flat" cmpd="sng" algn="ctr">
            <a:solidFill>
              <a:srgbClr val="CC66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1" name="圓角矩形 60"/>
          <p:cNvSpPr/>
          <p:nvPr/>
        </p:nvSpPr>
        <p:spPr bwMode="auto">
          <a:xfrm>
            <a:off x="6913245" y="4549520"/>
            <a:ext cx="1331913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2" name="文字方塊 75"/>
          <p:cNvSpPr txBox="1">
            <a:spLocks noChangeArrowheads="1"/>
          </p:cNvSpPr>
          <p:nvPr/>
        </p:nvSpPr>
        <p:spPr bwMode="auto">
          <a:xfrm>
            <a:off x="6859270" y="4582858"/>
            <a:ext cx="1409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Optimal SPEC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-according 1 month data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63" name="直線接點 62"/>
          <p:cNvCxnSpPr/>
          <p:nvPr/>
        </p:nvCxnSpPr>
        <p:spPr bwMode="auto">
          <a:xfrm>
            <a:off x="6773545" y="3506533"/>
            <a:ext cx="0" cy="898525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4" name="直線接點 63"/>
          <p:cNvCxnSpPr/>
          <p:nvPr/>
        </p:nvCxnSpPr>
        <p:spPr bwMode="auto">
          <a:xfrm flipH="1">
            <a:off x="6759258" y="4397120"/>
            <a:ext cx="1655762" cy="0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65" name="橢圓 64"/>
          <p:cNvSpPr/>
          <p:nvPr/>
        </p:nvSpPr>
        <p:spPr bwMode="auto">
          <a:xfrm>
            <a:off x="7527608" y="4335208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cxnSp>
        <p:nvCxnSpPr>
          <p:cNvPr id="66" name="直線接點 65"/>
          <p:cNvCxnSpPr/>
          <p:nvPr/>
        </p:nvCxnSpPr>
        <p:spPr bwMode="auto">
          <a:xfrm>
            <a:off x="8402320" y="4384420"/>
            <a:ext cx="0" cy="431800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7" name="直線接點 66"/>
          <p:cNvCxnSpPr/>
          <p:nvPr/>
        </p:nvCxnSpPr>
        <p:spPr bwMode="auto">
          <a:xfrm>
            <a:off x="5162233" y="4805108"/>
            <a:ext cx="0" cy="468312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8" name="直線接點 67"/>
          <p:cNvCxnSpPr/>
          <p:nvPr/>
        </p:nvCxnSpPr>
        <p:spPr bwMode="auto">
          <a:xfrm flipH="1">
            <a:off x="5146358" y="5273420"/>
            <a:ext cx="3384550" cy="0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9" name="直線接點 68"/>
          <p:cNvCxnSpPr/>
          <p:nvPr/>
        </p:nvCxnSpPr>
        <p:spPr bwMode="auto">
          <a:xfrm flipV="1">
            <a:off x="8519795" y="3528758"/>
            <a:ext cx="0" cy="1763712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dash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70" name="橢圓 69"/>
          <p:cNvSpPr/>
          <p:nvPr/>
        </p:nvSpPr>
        <p:spPr bwMode="auto">
          <a:xfrm>
            <a:off x="5906770" y="521627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1" name="圓角矩形 70"/>
          <p:cNvSpPr/>
          <p:nvPr/>
        </p:nvSpPr>
        <p:spPr bwMode="auto">
          <a:xfrm>
            <a:off x="5292408" y="4598733"/>
            <a:ext cx="1331912" cy="525462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2" name="文字方塊 90"/>
          <p:cNvSpPr txBox="1">
            <a:spLocks noChangeArrowheads="1"/>
          </p:cNvSpPr>
          <p:nvPr/>
        </p:nvSpPr>
        <p:spPr bwMode="auto">
          <a:xfrm>
            <a:off x="5238433" y="4632070"/>
            <a:ext cx="1409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Trace chart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-One month tracing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-check Sigma/OCAP…</a:t>
            </a:r>
            <a:endParaRPr kumimoji="1" lang="zh-TW" altLang="en-US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3" name="圓角矩形 72"/>
          <p:cNvSpPr/>
          <p:nvPr/>
        </p:nvSpPr>
        <p:spPr bwMode="auto">
          <a:xfrm>
            <a:off x="8542020" y="3654170"/>
            <a:ext cx="1330325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4" name="文字方塊 92"/>
          <p:cNvSpPr txBox="1">
            <a:spLocks noChangeArrowheads="1"/>
          </p:cNvSpPr>
          <p:nvPr/>
        </p:nvSpPr>
        <p:spPr bwMode="auto">
          <a:xfrm>
            <a:off x="8488045" y="3687508"/>
            <a:ext cx="1409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Review chart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-Daily/ Weekly/ Monthly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9156383" y="343827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6" name="文字方塊 75"/>
          <p:cNvSpPr txBox="1"/>
          <p:nvPr/>
        </p:nvSpPr>
        <p:spPr>
          <a:xfrm rot="5400000">
            <a:off x="6475889" y="3828001"/>
            <a:ext cx="911225" cy="214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If need optimal</a:t>
            </a:r>
            <a:endParaRPr kumimoji="1" lang="zh-TW" altLang="en-US" sz="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77" name="圓角矩形 76"/>
          <p:cNvSpPr/>
          <p:nvPr/>
        </p:nvSpPr>
        <p:spPr bwMode="auto">
          <a:xfrm>
            <a:off x="8542020" y="5743320"/>
            <a:ext cx="1330325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8" name="文字方塊 92"/>
          <p:cNvSpPr txBox="1">
            <a:spLocks noChangeArrowheads="1"/>
          </p:cNvSpPr>
          <p:nvPr/>
        </p:nvSpPr>
        <p:spPr bwMode="auto">
          <a:xfrm>
            <a:off x="8488045" y="5775070"/>
            <a:ext cx="1409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Review chart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-Daily/ Weekly/ Monthly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1512570" y="5460745"/>
            <a:ext cx="252413" cy="25241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35000">
                <a:srgbClr val="FF0000">
                  <a:alpha val="63000"/>
                </a:srgbClr>
              </a:gs>
              <a:gs pos="100000">
                <a:srgbClr val="FF0000">
                  <a:alpha val="45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cxnSp>
        <p:nvCxnSpPr>
          <p:cNvPr id="80" name="直線單箭頭接點 79"/>
          <p:cNvCxnSpPr/>
          <p:nvPr/>
        </p:nvCxnSpPr>
        <p:spPr bwMode="auto">
          <a:xfrm flipV="1">
            <a:off x="1620520" y="5586158"/>
            <a:ext cx="8496300" cy="0"/>
          </a:xfrm>
          <a:prstGeom prst="straightConnector1">
            <a:avLst/>
          </a:prstGeom>
          <a:solidFill>
            <a:srgbClr val="00CC99"/>
          </a:solidFill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cxnSp>
      <p:sp>
        <p:nvSpPr>
          <p:cNvPr id="81" name="橢圓 80"/>
          <p:cNvSpPr/>
          <p:nvPr/>
        </p:nvSpPr>
        <p:spPr bwMode="auto">
          <a:xfrm>
            <a:off x="1566545" y="5514720"/>
            <a:ext cx="144463" cy="1444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35000">
                <a:srgbClr val="FF0000">
                  <a:alpha val="85000"/>
                </a:srgbClr>
              </a:gs>
              <a:gs pos="100000">
                <a:srgbClr val="FF0000">
                  <a:alpha val="8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9156383" y="552742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3" name="圓角矩形 82"/>
          <p:cNvSpPr/>
          <p:nvPr/>
        </p:nvSpPr>
        <p:spPr bwMode="auto">
          <a:xfrm>
            <a:off x="2042795" y="5743320"/>
            <a:ext cx="1330325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4" name="文字方塊 92"/>
          <p:cNvSpPr txBox="1">
            <a:spLocks noChangeArrowheads="1"/>
          </p:cNvSpPr>
          <p:nvPr/>
        </p:nvSpPr>
        <p:spPr bwMode="auto">
          <a:xfrm>
            <a:off x="1988820" y="577507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Healthy check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-Control limit~ 3.5</a:t>
            </a:r>
            <a:r>
              <a:rPr kumimoji="1" lang="el-GR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σ</a:t>
            </a:r>
            <a:endParaRPr kumimoji="1" lang="en-US" altLang="zh-TW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2657158" y="552742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6" name="圓角矩形 85"/>
          <p:cNvSpPr/>
          <p:nvPr/>
        </p:nvSpPr>
        <p:spPr bwMode="auto">
          <a:xfrm>
            <a:off x="6914833" y="5741733"/>
            <a:ext cx="1331912" cy="5270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7" name="文字方塊 75"/>
          <p:cNvSpPr txBox="1">
            <a:spLocks noChangeArrowheads="1"/>
          </p:cNvSpPr>
          <p:nvPr/>
        </p:nvSpPr>
        <p:spPr bwMode="auto">
          <a:xfrm>
            <a:off x="6860858" y="5775070"/>
            <a:ext cx="1409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 kumimoji="1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u"/>
              <a:defRPr kumimoji="1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Optimal limit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-Past 3 months data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7529195" y="552742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FF">
                  <a:tint val="50000"/>
                  <a:satMod val="300000"/>
                </a:srgbClr>
              </a:gs>
              <a:gs pos="35000">
                <a:srgbClr val="FFFFFF">
                  <a:tint val="37000"/>
                  <a:satMod val="300000"/>
                </a:srgbClr>
              </a:gs>
              <a:gs pos="100000">
                <a:srgbClr val="FF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SPC Review Result </a:t>
            </a:r>
            <a:endParaRPr lang="en-US" altLang="zh-TW" sz="2000" dirty="0" smtClean="0">
              <a:solidFill>
                <a:srgbClr val="CC0000"/>
              </a:solidFill>
              <a:cs typeface="Times New Roman" pitchFamily="18" charset="0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SPC Review Result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Create new chart SOP flow 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New chart status tracing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57479"/>
              </p:ext>
            </p:extLst>
          </p:nvPr>
        </p:nvGraphicFramePr>
        <p:xfrm>
          <a:off x="1640001" y="4675116"/>
          <a:ext cx="8718754" cy="1871145"/>
        </p:xfrm>
        <a:graphic>
          <a:graphicData uri="http://schemas.openxmlformats.org/drawingml/2006/table">
            <a:tbl>
              <a:tblPr/>
              <a:tblGrid>
                <a:gridCol w="437921"/>
                <a:gridCol w="58514"/>
                <a:gridCol w="936175"/>
                <a:gridCol w="58514"/>
                <a:gridCol w="2369250"/>
                <a:gridCol w="58514"/>
                <a:gridCol w="2003443"/>
                <a:gridCol w="71805"/>
                <a:gridCol w="2724618"/>
              </a:tblGrid>
              <a:tr h="3040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Chart 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Chart Name</a:t>
                      </a: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Remark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223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72647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B-ANG-SAD-2P</a:t>
                      </a: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Trace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AD4 contact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angle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進點數未滿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個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3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72396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B-EBRMPB-2500UM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 Trace</a:t>
                      </a: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CF8 MP EBR (BCOAT29)</a:t>
                      </a:r>
                      <a:r>
                        <a:rPr lang="zh-TW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進點數未滿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個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3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72754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F-ETROXA-ESC-0620A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 Trace</a:t>
                      </a: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Vigus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O2 ETCH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進點數未滿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個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3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59322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F-THKMPEW9-23um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 Trace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SMP008 THK</a:t>
                      </a:r>
                      <a:r>
                        <a:rPr lang="zh-TW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進點數未滿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個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3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59321</a:t>
                      </a: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F-THKOXIA-1610A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 Trace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CVD THK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1.61K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進點數未滿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個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38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59323</a:t>
                      </a: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F-RIOXIA-1.46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 Trace</a:t>
                      </a: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CVD RI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1.61K 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進點數未滿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  <a:r>
                        <a:rPr lang="zh-TW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個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38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21242</a:t>
                      </a:r>
                    </a:p>
                  </a:txBody>
                  <a:tcPr marL="7621" marR="7621" marT="761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F-ADHOXIA-0000ea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2. Trace</a:t>
                      </a: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百格刀測試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1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群組 1"/>
          <p:cNvGrpSpPr/>
          <p:nvPr/>
        </p:nvGrpSpPr>
        <p:grpSpPr>
          <a:xfrm>
            <a:off x="2332253" y="1733272"/>
            <a:ext cx="7024687" cy="2546986"/>
            <a:chOff x="1792026" y="1760144"/>
            <a:chExt cx="7024687" cy="2546986"/>
          </a:xfrm>
        </p:grpSpPr>
        <p:cxnSp>
          <p:nvCxnSpPr>
            <p:cNvPr id="11" name="直線接點 10"/>
            <p:cNvCxnSpPr/>
            <p:nvPr/>
          </p:nvCxnSpPr>
          <p:spPr bwMode="auto">
            <a:xfrm flipH="1">
              <a:off x="3847838" y="3782619"/>
              <a:ext cx="3273425" cy="0"/>
            </a:xfrm>
            <a:prstGeom prst="line">
              <a:avLst/>
            </a:prstGeom>
            <a:noFill/>
            <a:ln w="31750" cap="flat" cmpd="sng" algn="ctr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sp>
          <p:nvSpPr>
            <p:cNvPr id="12" name="矩形 11"/>
            <p:cNvSpPr/>
            <p:nvPr/>
          </p:nvSpPr>
          <p:spPr bwMode="auto">
            <a:xfrm>
              <a:off x="7187938" y="1760144"/>
              <a:ext cx="1433513" cy="534988"/>
            </a:xfrm>
            <a:prstGeom prst="rect">
              <a:avLst/>
            </a:prstGeom>
            <a:gradFill rotWithShape="1">
              <a:gsLst>
                <a:gs pos="0">
                  <a:srgbClr val="FFFFFF">
                    <a:lumMod val="65000"/>
                  </a:srgbClr>
                </a:gs>
                <a:gs pos="35000">
                  <a:srgbClr val="FFFFFF">
                    <a:lumMod val="8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新細明體"/>
                  <a:cs typeface="+mn-cs"/>
                </a:rPr>
                <a:t>Review</a:t>
              </a:r>
              <a:endPara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17488" y="1760144"/>
              <a:ext cx="1435100" cy="534988"/>
            </a:xfrm>
            <a:prstGeom prst="rect">
              <a:avLst/>
            </a:prstGeom>
            <a:gradFill rotWithShape="1">
              <a:gsLst>
                <a:gs pos="0">
                  <a:srgbClr val="808080">
                    <a:lumMod val="50000"/>
                  </a:srgbClr>
                </a:gs>
                <a:gs pos="35000">
                  <a:srgbClr val="808080">
                    <a:lumMod val="75000"/>
                  </a:srgbClr>
                </a:gs>
                <a:gs pos="100000">
                  <a:srgbClr val="808080">
                    <a:lumMod val="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8080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新細明體"/>
                  <a:cs typeface="+mn-cs"/>
                </a:rPr>
                <a:t>Create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941501" y="1760144"/>
              <a:ext cx="1433512" cy="534988"/>
            </a:xfrm>
            <a:prstGeom prst="rect">
              <a:avLst/>
            </a:prstGeom>
            <a:gradFill rotWithShape="1">
              <a:gsLst>
                <a:gs pos="0">
                  <a:srgbClr val="808080">
                    <a:lumMod val="75000"/>
                  </a:srgbClr>
                </a:gs>
                <a:gs pos="35000">
                  <a:srgbClr val="FFFFFF">
                    <a:lumMod val="50000"/>
                  </a:srgbClr>
                </a:gs>
                <a:gs pos="100000">
                  <a:srgbClr val="808080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8080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新細明體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563926" y="1760144"/>
              <a:ext cx="1433512" cy="534988"/>
            </a:xfrm>
            <a:prstGeom prst="rect">
              <a:avLst/>
            </a:prstGeom>
            <a:gradFill rotWithShape="1">
              <a:gsLst>
                <a:gs pos="0">
                  <a:srgbClr val="FFFFFF">
                    <a:lumMod val="50000"/>
                  </a:srgbClr>
                </a:gs>
                <a:gs pos="35000">
                  <a:srgbClr val="FFFFFF">
                    <a:lumMod val="65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新細明體"/>
                  <a:cs typeface="+mn-cs"/>
                </a:rPr>
                <a:t>Optimal</a:t>
              </a:r>
              <a:endPara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187938" y="2450708"/>
              <a:ext cx="1433513" cy="1856422"/>
            </a:xfrm>
            <a:prstGeom prst="rect">
              <a:avLst/>
            </a:prstGeom>
            <a:gradFill rotWithShape="1">
              <a:gsLst>
                <a:gs pos="0">
                  <a:srgbClr val="FFFFFF">
                    <a:lumMod val="65000"/>
                  </a:srgbClr>
                </a:gs>
                <a:gs pos="35000">
                  <a:srgbClr val="FFFFFF">
                    <a:lumMod val="8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317488" y="2450708"/>
              <a:ext cx="1435100" cy="1856422"/>
            </a:xfrm>
            <a:prstGeom prst="rect">
              <a:avLst/>
            </a:prstGeom>
            <a:gradFill rotWithShape="1">
              <a:gsLst>
                <a:gs pos="0">
                  <a:srgbClr val="808080">
                    <a:lumMod val="50000"/>
                  </a:srgbClr>
                </a:gs>
                <a:gs pos="35000">
                  <a:srgbClr val="808080">
                    <a:lumMod val="75000"/>
                  </a:srgbClr>
                </a:gs>
                <a:gs pos="100000">
                  <a:srgbClr val="808080">
                    <a:lumMod val="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8080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941501" y="2450708"/>
              <a:ext cx="1433512" cy="1856422"/>
            </a:xfrm>
            <a:prstGeom prst="rect">
              <a:avLst/>
            </a:prstGeom>
            <a:gradFill rotWithShape="1">
              <a:gsLst>
                <a:gs pos="0">
                  <a:srgbClr val="808080">
                    <a:lumMod val="75000"/>
                  </a:srgbClr>
                </a:gs>
                <a:gs pos="35000">
                  <a:srgbClr val="FFFFFF">
                    <a:lumMod val="50000"/>
                  </a:srgbClr>
                </a:gs>
                <a:gs pos="100000">
                  <a:srgbClr val="808080">
                    <a:lumMod val="75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8080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1792026" y="2460232"/>
              <a:ext cx="252412" cy="23177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 bwMode="auto">
            <a:xfrm flipV="1">
              <a:off x="1907913" y="2576119"/>
              <a:ext cx="6908800" cy="0"/>
            </a:xfrm>
            <a:prstGeom prst="straightConnector1">
              <a:avLst/>
            </a:prstGeom>
            <a:solidFill>
              <a:srgbClr val="00CC99"/>
            </a:solidFill>
            <a:ln w="317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cxnSp>
        <p:sp>
          <p:nvSpPr>
            <p:cNvPr id="21" name="橢圓 20"/>
            <p:cNvSpPr/>
            <p:nvPr/>
          </p:nvSpPr>
          <p:spPr bwMode="auto">
            <a:xfrm>
              <a:off x="1846001" y="2509444"/>
              <a:ext cx="144462" cy="1333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22" name="橢圓 21"/>
            <p:cNvSpPr/>
            <p:nvPr/>
          </p:nvSpPr>
          <p:spPr bwMode="auto">
            <a:xfrm>
              <a:off x="2981063" y="2525319"/>
              <a:ext cx="107950" cy="100013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tint val="50000"/>
                    <a:satMod val="300000"/>
                  </a:srgbClr>
                </a:gs>
                <a:gs pos="35000">
                  <a:srgbClr val="FFFFFF">
                    <a:tint val="37000"/>
                    <a:satMod val="300000"/>
                  </a:srgbClr>
                </a:gs>
                <a:gs pos="100000">
                  <a:srgbClr val="FFFFF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2366701" y="2723757"/>
              <a:ext cx="1331912" cy="484187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24" name="文字方塊 66"/>
            <p:cNvSpPr txBox="1">
              <a:spLocks noChangeArrowheads="1"/>
            </p:cNvSpPr>
            <p:nvPr/>
          </p:nvSpPr>
          <p:spPr bwMode="auto">
            <a:xfrm>
              <a:off x="2312726" y="2754528"/>
              <a:ext cx="1409700" cy="45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n"/>
                <a:defRPr kumimoji="1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u"/>
                <a:defRPr kumimoji="1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Create new chart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-2 week check window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-SPEC: 4.5</a:t>
              </a:r>
              <a:r>
                <a:rPr kumimoji="1" lang="el-GR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σ</a:t>
              </a: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,Control:3.5</a:t>
              </a:r>
              <a:r>
                <a:rPr kumimoji="1" lang="el-GR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σ</a:t>
              </a:r>
              <a:endParaRPr kumimoji="1" lang="zh-TW" alt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5" name="橢圓 24"/>
            <p:cNvSpPr/>
            <p:nvPr/>
          </p:nvSpPr>
          <p:spPr bwMode="auto">
            <a:xfrm>
              <a:off x="4608251" y="2525319"/>
              <a:ext cx="109537" cy="100013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tint val="50000"/>
                    <a:satMod val="300000"/>
                  </a:srgbClr>
                </a:gs>
                <a:gs pos="35000">
                  <a:srgbClr val="FFFFFF">
                    <a:tint val="37000"/>
                    <a:satMod val="300000"/>
                  </a:srgbClr>
                </a:gs>
                <a:gs pos="100000">
                  <a:srgbClr val="FFFFF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26" name="圓角矩形 25"/>
            <p:cNvSpPr/>
            <p:nvPr/>
          </p:nvSpPr>
          <p:spPr bwMode="auto">
            <a:xfrm>
              <a:off x="3993888" y="2723757"/>
              <a:ext cx="1331913" cy="484187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27" name="文字方塊 69"/>
            <p:cNvSpPr txBox="1">
              <a:spLocks noChangeArrowheads="1"/>
            </p:cNvSpPr>
            <p:nvPr/>
          </p:nvSpPr>
          <p:spPr bwMode="auto">
            <a:xfrm>
              <a:off x="3939913" y="2754528"/>
              <a:ext cx="1409700" cy="45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n"/>
                <a:defRPr kumimoji="1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u"/>
                <a:defRPr kumimoji="1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Trace new chart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-One month tracing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-check Sigma/OCAP…</a:t>
              </a:r>
              <a:endParaRPr kumimoji="1" lang="zh-TW" alt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563926" y="2450708"/>
              <a:ext cx="1433512" cy="1856422"/>
            </a:xfrm>
            <a:prstGeom prst="rect">
              <a:avLst/>
            </a:prstGeom>
            <a:gradFill rotWithShape="1">
              <a:gsLst>
                <a:gs pos="0">
                  <a:srgbClr val="FFFFFF">
                    <a:lumMod val="50000"/>
                  </a:srgbClr>
                </a:gs>
                <a:gs pos="35000">
                  <a:srgbClr val="FFFFFF">
                    <a:lumMod val="65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29" name="圓角矩形 28"/>
            <p:cNvSpPr/>
            <p:nvPr/>
          </p:nvSpPr>
          <p:spPr bwMode="auto">
            <a:xfrm>
              <a:off x="5613138" y="3546082"/>
              <a:ext cx="1331913" cy="484187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" name="文字方塊 75"/>
            <p:cNvSpPr txBox="1">
              <a:spLocks noChangeArrowheads="1"/>
            </p:cNvSpPr>
            <p:nvPr/>
          </p:nvSpPr>
          <p:spPr bwMode="auto">
            <a:xfrm>
              <a:off x="5559163" y="3576683"/>
              <a:ext cx="1409700" cy="45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n"/>
                <a:defRPr kumimoji="1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u"/>
                <a:defRPr kumimoji="1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Optimal SPEC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-according 1 month data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 bwMode="auto">
            <a:xfrm>
              <a:off x="5473438" y="2588819"/>
              <a:ext cx="0" cy="825500"/>
            </a:xfrm>
            <a:prstGeom prst="line">
              <a:avLst/>
            </a:prstGeom>
            <a:noFill/>
            <a:ln w="31750" cap="flat" cmpd="sng" algn="ctr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32" name="直線接點 31"/>
            <p:cNvCxnSpPr/>
            <p:nvPr/>
          </p:nvCxnSpPr>
          <p:spPr bwMode="auto">
            <a:xfrm flipH="1">
              <a:off x="5459151" y="3406382"/>
              <a:ext cx="1655762" cy="0"/>
            </a:xfrm>
            <a:prstGeom prst="line">
              <a:avLst/>
            </a:prstGeom>
            <a:noFill/>
            <a:ln w="31750" cap="flat" cmpd="sng" algn="ctr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sp>
          <p:nvSpPr>
            <p:cNvPr id="34" name="橢圓 33"/>
            <p:cNvSpPr/>
            <p:nvPr/>
          </p:nvSpPr>
          <p:spPr bwMode="auto">
            <a:xfrm>
              <a:off x="6227501" y="3349232"/>
              <a:ext cx="107950" cy="1000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tint val="50000"/>
                    <a:satMod val="300000"/>
                  </a:srgbClr>
                </a:gs>
                <a:gs pos="35000">
                  <a:srgbClr val="FFFFFF">
                    <a:tint val="37000"/>
                    <a:satMod val="300000"/>
                  </a:srgbClr>
                </a:gs>
                <a:gs pos="100000">
                  <a:srgbClr val="FFFFF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cxnSp>
          <p:nvCxnSpPr>
            <p:cNvPr id="35" name="直線接點 34"/>
            <p:cNvCxnSpPr/>
            <p:nvPr/>
          </p:nvCxnSpPr>
          <p:spPr bwMode="auto">
            <a:xfrm>
              <a:off x="7102213" y="3395269"/>
              <a:ext cx="0" cy="396875"/>
            </a:xfrm>
            <a:prstGeom prst="line">
              <a:avLst/>
            </a:prstGeom>
            <a:noFill/>
            <a:ln w="31750" cap="flat" cmpd="sng" algn="ctr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36" name="直線接點 35"/>
            <p:cNvCxnSpPr/>
            <p:nvPr/>
          </p:nvCxnSpPr>
          <p:spPr bwMode="auto">
            <a:xfrm>
              <a:off x="3863713" y="3782619"/>
              <a:ext cx="0" cy="428625"/>
            </a:xfrm>
            <a:prstGeom prst="line">
              <a:avLst/>
            </a:prstGeom>
            <a:noFill/>
            <a:ln w="31750" cap="flat" cmpd="sng" algn="ctr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37" name="直線接點 36"/>
            <p:cNvCxnSpPr/>
            <p:nvPr/>
          </p:nvCxnSpPr>
          <p:spPr bwMode="auto">
            <a:xfrm flipH="1">
              <a:off x="3847838" y="4211244"/>
              <a:ext cx="3382963" cy="0"/>
            </a:xfrm>
            <a:prstGeom prst="line">
              <a:avLst/>
            </a:prstGeom>
            <a:noFill/>
            <a:ln w="31750" cap="flat" cmpd="sng" algn="ctr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38" name="直線接點 37"/>
            <p:cNvCxnSpPr/>
            <p:nvPr/>
          </p:nvCxnSpPr>
          <p:spPr bwMode="auto">
            <a:xfrm flipV="1">
              <a:off x="7219688" y="2609457"/>
              <a:ext cx="0" cy="1619250"/>
            </a:xfrm>
            <a:prstGeom prst="line">
              <a:avLst/>
            </a:prstGeom>
            <a:noFill/>
            <a:ln w="31750" cap="flat" cmpd="sng" algn="ctr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sp>
          <p:nvSpPr>
            <p:cNvPr id="39" name="橢圓 38"/>
            <p:cNvSpPr/>
            <p:nvPr/>
          </p:nvSpPr>
          <p:spPr bwMode="auto">
            <a:xfrm>
              <a:off x="4608251" y="4158857"/>
              <a:ext cx="107950" cy="9842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tint val="50000"/>
                    <a:satMod val="300000"/>
                  </a:srgbClr>
                </a:gs>
                <a:gs pos="35000">
                  <a:srgbClr val="FFFFFF">
                    <a:tint val="37000"/>
                    <a:satMod val="300000"/>
                  </a:srgbClr>
                </a:gs>
                <a:gs pos="100000">
                  <a:srgbClr val="FFFFF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40" name="圓角矩形 39"/>
            <p:cNvSpPr/>
            <p:nvPr/>
          </p:nvSpPr>
          <p:spPr bwMode="auto">
            <a:xfrm>
              <a:off x="3993888" y="3590532"/>
              <a:ext cx="1331913" cy="484187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41" name="文字方塊 90"/>
            <p:cNvSpPr txBox="1">
              <a:spLocks noChangeArrowheads="1"/>
            </p:cNvSpPr>
            <p:nvPr/>
          </p:nvSpPr>
          <p:spPr bwMode="auto">
            <a:xfrm>
              <a:off x="3939913" y="3621793"/>
              <a:ext cx="1409700" cy="45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n"/>
                <a:defRPr kumimoji="1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u"/>
                <a:defRPr kumimoji="1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Trace chart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-One month tracing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-check Sigma/OCAP…</a:t>
              </a:r>
              <a:endParaRPr kumimoji="1" lang="zh-TW" alt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 bwMode="auto">
            <a:xfrm>
              <a:off x="7241913" y="2723757"/>
              <a:ext cx="1330325" cy="484187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43" name="文字方塊 92"/>
            <p:cNvSpPr txBox="1">
              <a:spLocks noChangeArrowheads="1"/>
            </p:cNvSpPr>
            <p:nvPr/>
          </p:nvSpPr>
          <p:spPr bwMode="auto">
            <a:xfrm>
              <a:off x="7187938" y="2754528"/>
              <a:ext cx="1409700" cy="45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n"/>
                <a:defRPr kumimoji="1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u"/>
                <a:defRPr kumimoji="1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16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Review chart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-Daily/ Weekly/ Monthly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856276" y="2525319"/>
              <a:ext cx="107950" cy="100013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tint val="50000"/>
                    <a:satMod val="300000"/>
                  </a:srgbClr>
                </a:gs>
                <a:gs pos="35000">
                  <a:srgbClr val="FFFFFF">
                    <a:tint val="37000"/>
                    <a:satMod val="300000"/>
                  </a:srgbClr>
                </a:gs>
                <a:gs pos="100000">
                  <a:srgbClr val="FFFFF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45" name="文字方塊 12321"/>
            <p:cNvSpPr txBox="1"/>
            <p:nvPr/>
          </p:nvSpPr>
          <p:spPr bwMode="auto">
            <a:xfrm rot="5400000">
              <a:off x="5131332" y="2922988"/>
              <a:ext cx="10001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新細明體"/>
                  <a:cs typeface="+mn-cs"/>
                </a:rPr>
                <a:t>If </a:t>
              </a:r>
              <a:r>
                <a:rPr kumimoji="1" lang="en-US" altLang="zh-TW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新細明體"/>
                  <a:cs typeface="+mn-cs"/>
                </a:rPr>
                <a:t>need optimal</a:t>
              </a:r>
              <a:endParaRPr kumimoji="1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46" name="圓角矩形 45"/>
            <p:cNvSpPr/>
            <p:nvPr/>
          </p:nvSpPr>
          <p:spPr bwMode="auto">
            <a:xfrm>
              <a:off x="2366701" y="1914132"/>
              <a:ext cx="250825" cy="231775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1</a:t>
              </a:r>
              <a:endPara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47" name="圓角矩形 46"/>
            <p:cNvSpPr/>
            <p:nvPr/>
          </p:nvSpPr>
          <p:spPr bwMode="auto">
            <a:xfrm>
              <a:off x="4066913" y="1914132"/>
              <a:ext cx="252413" cy="231775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2</a:t>
              </a:r>
              <a:endPara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48" name="圓角矩形 47"/>
            <p:cNvSpPr/>
            <p:nvPr/>
          </p:nvSpPr>
          <p:spPr bwMode="auto">
            <a:xfrm>
              <a:off x="5613138" y="1914132"/>
              <a:ext cx="252413" cy="231775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3</a:t>
              </a:r>
              <a:endPara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49" name="圓角矩形 48"/>
            <p:cNvSpPr/>
            <p:nvPr/>
          </p:nvSpPr>
          <p:spPr bwMode="auto">
            <a:xfrm>
              <a:off x="7232388" y="1914132"/>
              <a:ext cx="252413" cy="231775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4</a:t>
              </a:r>
              <a:endPara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7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SPC Review Result </a:t>
            </a:r>
            <a:endParaRPr lang="en-US" altLang="zh-TW" sz="2000" dirty="0" smtClean="0">
              <a:solidFill>
                <a:srgbClr val="CC0000"/>
              </a:solidFill>
              <a:cs typeface="Times New Roman" pitchFamily="18" charset="0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SPC Review Result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PE3 </a:t>
            </a:r>
            <a:r>
              <a:rPr lang="en-US" altLang="zh-TW" dirty="0">
                <a:sym typeface="Wingdings" panose="05000000000000000000" pitchFamily="2" charset="2"/>
              </a:rPr>
              <a:t>chart </a:t>
            </a:r>
            <a:r>
              <a:rPr lang="en-US" altLang="zh-TW" dirty="0" smtClean="0">
                <a:sym typeface="Wingdings" panose="05000000000000000000" pitchFamily="2" charset="2"/>
              </a:rPr>
              <a:t>summary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Off-target chart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  <p:sp>
        <p:nvSpPr>
          <p:cNvPr id="33" name="動作按鈕: 首頁 32">
            <a:hlinkClick r:id="rId3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30094"/>
              </p:ext>
            </p:extLst>
          </p:nvPr>
        </p:nvGraphicFramePr>
        <p:xfrm>
          <a:off x="1598930" y="1694285"/>
          <a:ext cx="7646987" cy="2934842"/>
        </p:xfrm>
        <a:graphic>
          <a:graphicData uri="http://schemas.openxmlformats.org/drawingml/2006/table">
            <a:tbl>
              <a:tblPr/>
              <a:tblGrid>
                <a:gridCol w="825389"/>
                <a:gridCol w="1476474"/>
                <a:gridCol w="1781708"/>
                <a:gridCol w="1781708"/>
                <a:gridCol w="1781708"/>
              </a:tblGrid>
              <a:tr h="27221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No.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Off-target (</a:t>
                      </a:r>
                      <a:r>
                        <a:rPr lang="zh-TW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偏邊</a:t>
                      </a:r>
                      <a:r>
                        <a:rPr lang="en-US" altLang="zh-TW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New chart</a:t>
                      </a:r>
                      <a:endParaRPr lang="zh-TW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1917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PASS</a:t>
                      </a: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NG</a:t>
                      </a: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1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ADH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DPA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EBR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ETH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ETR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16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LEAK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RI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THK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13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WPA</a:t>
                      </a: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78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TTL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76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7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38648"/>
              </p:ext>
            </p:extLst>
          </p:nvPr>
        </p:nvGraphicFramePr>
        <p:xfrm>
          <a:off x="1598930" y="5019408"/>
          <a:ext cx="8118475" cy="1162049"/>
        </p:xfrm>
        <a:graphic>
          <a:graphicData uri="http://schemas.openxmlformats.org/drawingml/2006/table">
            <a:tbl>
              <a:tblPr/>
              <a:tblGrid>
                <a:gridCol w="474194"/>
                <a:gridCol w="47871"/>
                <a:gridCol w="1122013"/>
                <a:gridCol w="60231"/>
                <a:gridCol w="2132953"/>
                <a:gridCol w="60231"/>
                <a:gridCol w="4220982"/>
              </a:tblGrid>
              <a:tr h="3621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Chart 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Chart Name</a:t>
                      </a: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Action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266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39052</a:t>
                      </a:r>
                    </a:p>
                  </a:txBody>
                  <a:tcPr marL="7621" marR="7621" marT="76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F-ETRRWK-ULVAC</a:t>
                      </a: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Low</a:t>
                      </a: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side tracing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23628</a:t>
                      </a:r>
                    </a:p>
                  </a:txBody>
                  <a:tcPr marL="7621" marR="7621" marT="76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F-ETROXA-ESC-0620A</a:t>
                      </a: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Setting shift control limit (3.5 sigma)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70516</a:t>
                      </a:r>
                    </a:p>
                  </a:txBody>
                  <a:tcPr marL="7621" marR="7621" marT="76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F-ETROXA-ESC-0620A</a:t>
                      </a: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Setting shift control limit (3.5 sigma)</a:t>
                      </a:r>
                      <a:endParaRPr lang="en-US" altLang="zh-TW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1" marR="7621" marT="76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SPC Review Result </a:t>
            </a:r>
            <a:endParaRPr lang="en-US" altLang="zh-TW" sz="2000" dirty="0" smtClean="0">
              <a:solidFill>
                <a:srgbClr val="CC0000"/>
              </a:solidFill>
              <a:cs typeface="Times New Roman" pitchFamily="18" charset="0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SPC Review Result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W208 </a:t>
            </a:r>
            <a:r>
              <a:rPr lang="en-US" altLang="zh-TW" dirty="0">
                <a:sym typeface="Wingdings" panose="05000000000000000000" pitchFamily="2" charset="2"/>
              </a:rPr>
              <a:t>chart review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  <p:sp>
        <p:nvSpPr>
          <p:cNvPr id="33" name="動作按鈕: 首頁 32">
            <a:hlinkClick r:id="rId3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b="37778"/>
          <a:stretch/>
        </p:blipFill>
        <p:spPr>
          <a:xfrm>
            <a:off x="1457485" y="1710817"/>
            <a:ext cx="10062515" cy="47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51031-6FDB-4506-AC56-B740FD3CC615}" type="datetime4">
              <a:rPr lang="en-US" altLang="zh-TW" smtClean="0"/>
              <a:pPr/>
              <a:t>February 17, 2022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CFD Weekly Report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0000" y="549474"/>
            <a:ext cx="11520000" cy="58755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cs typeface="Times New Roman" pitchFamily="18" charset="0"/>
              </a:rPr>
              <a:t>CFD key project </a:t>
            </a:r>
            <a:r>
              <a:rPr lang="en-US" altLang="zh-TW" dirty="0" smtClean="0">
                <a:solidFill>
                  <a:srgbClr val="CC0000"/>
                </a:solidFill>
                <a:cs typeface="Times New Roman" pitchFamily="18" charset="0"/>
              </a:rPr>
              <a:t>- </a:t>
            </a:r>
            <a:r>
              <a:rPr lang="en-US" altLang="zh-TW" sz="2000" dirty="0">
                <a:solidFill>
                  <a:srgbClr val="CC0000"/>
                </a:solidFill>
                <a:cs typeface="Times New Roman" pitchFamily="18" charset="0"/>
              </a:rPr>
              <a:t>SPC Review Result </a:t>
            </a:r>
            <a:endParaRPr lang="en-US" altLang="zh-TW" sz="2000" dirty="0" smtClean="0">
              <a:solidFill>
                <a:srgbClr val="CC0000"/>
              </a:solidFill>
              <a:cs typeface="Times New Roman" pitchFamily="18" charset="0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MP OCAP ratio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MP OCAP ratio investigation</a:t>
            </a:r>
          </a:p>
          <a:p>
            <a:pPr lvl="3"/>
            <a:r>
              <a:rPr lang="en-US" altLang="zh-TW" dirty="0">
                <a:sym typeface="Wingdings" panose="05000000000000000000" pitchFamily="2" charset="2"/>
              </a:rPr>
              <a:t>Tighten </a:t>
            </a:r>
            <a:r>
              <a:rPr lang="en-US" altLang="zh-TW" dirty="0" smtClean="0">
                <a:sym typeface="Wingdings" panose="05000000000000000000" pitchFamily="2" charset="2"/>
              </a:rPr>
              <a:t>MP THK monthly </a:t>
            </a:r>
            <a:r>
              <a:rPr lang="en-US" altLang="zh-TW" dirty="0">
                <a:sym typeface="Wingdings" panose="05000000000000000000" pitchFamily="2" charset="2"/>
              </a:rPr>
              <a:t>OCAP count ≤ </a:t>
            </a:r>
            <a:r>
              <a:rPr lang="en-US" altLang="zh-TW" dirty="0" smtClean="0">
                <a:sym typeface="Wingdings" panose="05000000000000000000" pitchFamily="2" charset="2"/>
              </a:rPr>
              <a:t>5 ea.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  <p:sp>
        <p:nvSpPr>
          <p:cNvPr id="33" name="動作按鈕: 首頁 32">
            <a:hlinkClick r:id="rId3" action="ppaction://hlinksldjump" highlightClick="1"/>
          </p:cNvPr>
          <p:cNvSpPr/>
          <p:nvPr/>
        </p:nvSpPr>
        <p:spPr bwMode="auto">
          <a:xfrm>
            <a:off x="11832327" y="6279777"/>
            <a:ext cx="360000" cy="360000"/>
          </a:xfrm>
          <a:prstGeom prst="actionButtonHome">
            <a:avLst/>
          </a:prstGeom>
          <a:solidFill>
            <a:srgbClr val="009999">
              <a:alpha val="81175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n"/>
              <a:defRPr/>
            </a:pPr>
            <a:endParaRPr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26703"/>
              </p:ext>
            </p:extLst>
          </p:nvPr>
        </p:nvGraphicFramePr>
        <p:xfrm>
          <a:off x="180000" y="3397699"/>
          <a:ext cx="6914376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2391"/>
                <a:gridCol w="791052"/>
                <a:gridCol w="791052"/>
                <a:gridCol w="791052"/>
                <a:gridCol w="791052"/>
                <a:gridCol w="1217777"/>
              </a:tblGrid>
              <a:tr h="29101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Chart name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OOC count</a:t>
                      </a:r>
                      <a:endParaRPr lang="zh-TW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cause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2910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1013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TW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</a:tr>
              <a:tr h="363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F-THKMPDW3-79000A</a:t>
                      </a:r>
                      <a:endParaRPr lang="zh-TW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</a:rPr>
                        <a:t>FCOAT08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</a:rPr>
                        <a:t>Low</a:t>
                      </a:r>
                      <a:r>
                        <a:rPr lang="en-US" altLang="zh-TW" sz="1100" b="1" baseline="0" dirty="0" smtClean="0">
                          <a:solidFill>
                            <a:srgbClr val="C00000"/>
                          </a:solidFill>
                        </a:rPr>
                        <a:t> side</a:t>
                      </a:r>
                      <a:endParaRPr lang="zh-TW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F-THKMPDW5-79000A</a:t>
                      </a:r>
                      <a:endParaRPr lang="zh-TW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00B050"/>
                          </a:solidFill>
                        </a:rPr>
                        <a:t>No abnormal</a:t>
                      </a:r>
                      <a:endParaRPr lang="zh-TW" altLang="en-US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/>
                        <a:t>F-THKMPDW7-79000A</a:t>
                      </a:r>
                      <a:endParaRPr lang="zh-TW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rgbClr val="00B050"/>
                          </a:solidFill>
                        </a:rPr>
                        <a:t>No abnormal</a:t>
                      </a:r>
                      <a:endParaRPr lang="zh-TW" altLang="en-US" sz="11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F-THKMPDWB-79000A</a:t>
                      </a:r>
                      <a:endParaRPr lang="zh-TW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</a:rPr>
                        <a:t>FCOAT09</a:t>
                      </a:r>
                    </a:p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</a:rPr>
                        <a:t>U4</a:t>
                      </a:r>
                      <a:endParaRPr lang="zh-TW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TTL</a:t>
                      </a:r>
                      <a:endParaRPr lang="zh-TW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17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TTL (-abnormal point)</a:t>
                      </a:r>
                      <a:endParaRPr lang="zh-TW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318710"/>
              </p:ext>
            </p:extLst>
          </p:nvPr>
        </p:nvGraphicFramePr>
        <p:xfrm>
          <a:off x="7265067" y="3397699"/>
          <a:ext cx="474726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2859"/>
              </p:ext>
            </p:extLst>
          </p:nvPr>
        </p:nvGraphicFramePr>
        <p:xfrm>
          <a:off x="2088774" y="2043162"/>
          <a:ext cx="8188700" cy="111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740"/>
                <a:gridCol w="1637740"/>
                <a:gridCol w="1637740"/>
                <a:gridCol w="1637740"/>
                <a:gridCol w="1637740"/>
              </a:tblGrid>
              <a:tr h="37161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MP THK 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During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SPEC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16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As is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Each chart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Ratio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Monthly</a:t>
                      </a:r>
                      <a:endParaRPr lang="zh-TW" altLang="en-US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≤ </a:t>
                      </a:r>
                      <a:r>
                        <a:rPr lang="en-US" altLang="zh-TW" dirty="0" smtClean="0"/>
                        <a:t>10%</a:t>
                      </a:r>
                      <a:endParaRPr lang="zh-TW" altLang="en-US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6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 be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Sum</a:t>
                      </a:r>
                      <a:endParaRPr lang="zh-TW" altLang="en-US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Count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Monthly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≤ </a:t>
                      </a:r>
                      <a:r>
                        <a:rPr lang="en-US" altLang="zh-TW" dirty="0" smtClean="0"/>
                        <a:t>5 ea.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2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Visera New Templa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1543</Words>
  <Application>Microsoft Office PowerPoint</Application>
  <PresentationFormat>寬螢幕</PresentationFormat>
  <Paragraphs>782</Paragraphs>
  <Slides>21</Slides>
  <Notes>21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21</vt:i4>
      </vt:variant>
    </vt:vector>
  </HeadingPairs>
  <TitlesOfParts>
    <vt:vector size="34" baseType="lpstr">
      <vt:lpstr>標楷體</vt:lpstr>
      <vt:lpstr>Times New Roman</vt:lpstr>
      <vt:lpstr>Verdana</vt:lpstr>
      <vt:lpstr>Microsoft YaHei</vt:lpstr>
      <vt:lpstr>Arial</vt:lpstr>
      <vt:lpstr>Wingdings</vt:lpstr>
      <vt:lpstr>微軟正黑體</vt:lpstr>
      <vt:lpstr>新細明體</vt:lpstr>
      <vt:lpstr>Calibri</vt:lpstr>
      <vt:lpstr>Office 佈景主題</vt:lpstr>
      <vt:lpstr>1_Office 佈景主題</vt:lpstr>
      <vt:lpstr>2_Office 佈景主題</vt:lpstr>
      <vt:lpstr>3_Office 佈景主題</vt:lpstr>
      <vt:lpstr>CF PE3 W208 Weekly Report</vt:lpstr>
      <vt:lpstr>Outline</vt:lpstr>
      <vt:lpstr>SPC Review Result </vt:lpstr>
      <vt:lpstr>CFD Weekly Report</vt:lpstr>
      <vt:lpstr>CFD Weekly Report</vt:lpstr>
      <vt:lpstr>CFD Weekly Report</vt:lpstr>
      <vt:lpstr>CFD Weekly Report</vt:lpstr>
      <vt:lpstr>CFD Weekly Report</vt:lpstr>
      <vt:lpstr>CFD Weekly Report</vt:lpstr>
      <vt:lpstr>PE3 MOC case status</vt:lpstr>
      <vt:lpstr>CFD Weekly Report</vt:lpstr>
      <vt:lpstr>CFD Weekly Report</vt:lpstr>
      <vt:lpstr>CFD Weekly Report</vt:lpstr>
      <vt:lpstr>PowerPoint 簡報</vt:lpstr>
      <vt:lpstr>Mark8 Dynamic RMS For Recipe Space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Al_Qin(秦耀寬)</dc:creator>
  <cp:lastModifiedBy>Al_Qin(秦佳寬)</cp:lastModifiedBy>
  <cp:revision>270</cp:revision>
  <cp:lastPrinted>2022-01-27T09:42:23Z</cp:lastPrinted>
  <dcterms:created xsi:type="dcterms:W3CDTF">2021-12-10T08:38:49Z</dcterms:created>
  <dcterms:modified xsi:type="dcterms:W3CDTF">2022-02-17T05:56:39Z</dcterms:modified>
</cp:coreProperties>
</file>