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7"/>
  </p:notesMasterIdLst>
  <p:sldIdLst>
    <p:sldId id="256" r:id="rId2"/>
    <p:sldId id="257" r:id="rId3"/>
    <p:sldId id="258" r:id="rId4"/>
    <p:sldId id="293" r:id="rId5"/>
    <p:sldId id="288" r:id="rId6"/>
    <p:sldId id="259" r:id="rId7"/>
    <p:sldId id="277" r:id="rId8"/>
    <p:sldId id="260" r:id="rId9"/>
    <p:sldId id="261" r:id="rId10"/>
    <p:sldId id="262" r:id="rId11"/>
    <p:sldId id="263" r:id="rId12"/>
    <p:sldId id="278" r:id="rId13"/>
    <p:sldId id="279" r:id="rId14"/>
    <p:sldId id="280" r:id="rId15"/>
    <p:sldId id="264" r:id="rId16"/>
    <p:sldId id="281" r:id="rId17"/>
    <p:sldId id="290" r:id="rId18"/>
    <p:sldId id="291" r:id="rId19"/>
    <p:sldId id="265" r:id="rId20"/>
    <p:sldId id="266" r:id="rId21"/>
    <p:sldId id="282" r:id="rId22"/>
    <p:sldId id="283" r:id="rId23"/>
    <p:sldId id="284" r:id="rId24"/>
    <p:sldId id="275" r:id="rId25"/>
    <p:sldId id="276" r:id="rId26"/>
  </p:sldIdLst>
  <p:sldSz cx="12192000" cy="6858000"/>
  <p:notesSz cx="7559675" cy="106918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353" autoAdjust="0"/>
  </p:normalViewPr>
  <p:slideViewPr>
    <p:cSldViewPr snapToGrid="0">
      <p:cViewPr varScale="1">
        <p:scale>
          <a:sx n="81" d="100"/>
          <a:sy n="81" d="100"/>
        </p:scale>
        <p:origin x="7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31EBC-3AE6-4B16-A83F-3BC455714DF2}" type="datetimeFigureOut">
              <a:rPr lang="zh-TW" altLang="en-US" smtClean="0"/>
              <a:t>2024/6/10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0071D-B827-48EC-8A82-D9DC72D04B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842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AQ</a:t>
            </a:r>
            <a:r>
              <a:rPr lang="zh-TW" altLang="en-US" dirty="0"/>
              <a:t>是查表產出的數值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0071D-B827-48EC-8A82-D9DC72D04BC4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196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84488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458120" y="263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22312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84488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458120" y="4258080"/>
            <a:ext cx="248868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231280" y="964800"/>
            <a:ext cx="7729200" cy="5509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31017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192000" y="425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92000" y="2638080"/>
            <a:ext cx="377172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2231280" y="4258080"/>
            <a:ext cx="7729200" cy="1479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31280" y="964800"/>
            <a:ext cx="7729200" cy="1188360"/>
          </a:xfrm>
          <a:prstGeom prst="rect">
            <a:avLst/>
          </a:prstGeom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Gill Sans MT"/>
              </a:rPr>
              <a:t>按一下以編輯母片標題樣式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231280" y="2638080"/>
            <a:ext cx="7729200" cy="31017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0" strike="noStrike" spc="-1">
                <a:solidFill>
                  <a:srgbClr val="262626"/>
                </a:solidFill>
                <a:latin typeface="Gill Sans MT"/>
              </a:rPr>
              <a:t>按一下以編輯母片文字樣式</a:t>
            </a:r>
            <a:endParaRPr lang="en-US" sz="1800" b="0" strike="noStrike" spc="-1">
              <a:solidFill>
                <a:srgbClr val="262626"/>
              </a:solidFill>
              <a:latin typeface="Gill Sans MT"/>
            </a:endParaRPr>
          </a:p>
          <a:p>
            <a:pPr marL="457200" lvl="1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第二層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685800" lvl="2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第三層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914400" lvl="3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第四層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  <a:p>
            <a:pPr marL="1143000" lvl="4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600" b="0" strike="noStrike" spc="-1">
                <a:solidFill>
                  <a:srgbClr val="262626"/>
                </a:solidFill>
                <a:latin typeface="Gill Sans MT"/>
              </a:rPr>
              <a:t>第五層</a:t>
            </a:r>
            <a:endParaRPr lang="en-US" sz="1600" b="0" strike="noStrike" spc="-1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7821360" y="6238800"/>
            <a:ext cx="2753280" cy="3236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B8F7EFD-1C50-4162-ABC4-C822B9D8D263}" type="datetime">
              <a:rPr lang="en-US" sz="1050" b="0" strike="noStrike" spc="-1">
                <a:solidFill>
                  <a:srgbClr val="000000">
                    <a:alpha val="70000"/>
                  </a:srgbClr>
                </a:solidFill>
                <a:latin typeface="Gill Sans MT"/>
              </a:rPr>
              <a:t>6/10/2024</a:t>
            </a:fld>
            <a:endParaRPr lang="en-US" sz="105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1600200" y="6236280"/>
            <a:ext cx="5900760" cy="319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10758960" y="6217920"/>
            <a:ext cx="365400" cy="365400"/>
          </a:xfrm>
          <a:prstGeom prst="rect">
            <a:avLst/>
          </a:prstGeom>
        </p:spPr>
        <p:txBody>
          <a:bodyPr lIns="18360" rIns="18360" anchor="ctr">
            <a:noAutofit/>
          </a:bodyPr>
          <a:lstStyle/>
          <a:p>
            <a:pPr algn="ctr">
              <a:lnSpc>
                <a:spcPct val="100000"/>
              </a:lnSpc>
            </a:pPr>
            <a:fld id="{90A003BF-0FE8-48F6-A62B-44F2EC5B93F0}" type="slidenum">
              <a:rPr lang="en-US" sz="1100" b="0" strike="noStrike" spc="-1">
                <a:solidFill>
                  <a:srgbClr val="FFFFFF"/>
                </a:solidFill>
                <a:latin typeface="Gill Sans MT"/>
              </a:rPr>
              <a:t>‹#›</a:t>
            </a:fld>
            <a:endParaRPr lang="en-US" sz="11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susir/CancerMap-in-Py/blob/master/cancer-death.ipynb" TargetMode="External"/><Relationship Id="rId3" Type="http://schemas.openxmlformats.org/officeDocument/2006/relationships/hyperlink" Target="https://www.youtube.com/watch?v=Tftr5XVsV5U" TargetMode="External"/><Relationship Id="rId7" Type="http://schemas.openxmlformats.org/officeDocument/2006/relationships/hyperlink" Target="https://data.gov.tw/dataset/40448" TargetMode="External"/><Relationship Id="rId2" Type="http://schemas.openxmlformats.org/officeDocument/2006/relationships/hyperlink" Target="https://www.gaia.net/tc/news_detail/2/134/what-is-mongodb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fishstats.com/correlation/pearson-correlation-coefficient/" TargetMode="External"/><Relationship Id="rId5" Type="http://schemas.openxmlformats.org/officeDocument/2006/relationships/hyperlink" Target="https://www.yongxi-stat.com/pearson-correlation-analysis-r/" TargetMode="External"/><Relationship Id="rId4" Type="http://schemas.openxmlformats.org/officeDocument/2006/relationships/hyperlink" Target="https://kiwi-half.medium.com/kafka-kafka-&#23433;&#35037;&#33287;&#29872;&#22659;&#24314;&#32622;-windows-10-1ef6794d1435" TargetMode="External"/><Relationship Id="rId9" Type="http://schemas.openxmlformats.org/officeDocument/2006/relationships/hyperlink" Target="https://data.gov.tw/dataset/8154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標題 1"/>
          <p:cNvSpPr txBox="1"/>
          <p:nvPr/>
        </p:nvSpPr>
        <p:spPr>
          <a:xfrm>
            <a:off x="1523880" y="1600200"/>
            <a:ext cx="9143640" cy="238716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404040"/>
            </a:solidFill>
            <a:miter/>
          </a:ln>
        </p:spPr>
        <p:txBody>
          <a:bodyPr lIns="274320" tIns="182880" rIns="274320" bIns="182880" anchor="ctr" anchorCtr="1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4900" b="1" strike="noStrike" cap="all" spc="199" dirty="0">
                <a:solidFill>
                  <a:srgbClr val="262626"/>
                </a:solidFill>
                <a:latin typeface="Gill Sans MT"/>
                <a:ea typeface="標楷體"/>
              </a:rPr>
              <a:t>空氣品質與癌症</a:t>
            </a:r>
            <a:br>
              <a:rPr dirty="0"/>
            </a:br>
            <a:r>
              <a:rPr lang="zh-TW" sz="4900" b="1" strike="noStrike" cap="all" spc="199" dirty="0">
                <a:solidFill>
                  <a:srgbClr val="262626"/>
                </a:solidFill>
                <a:latin typeface="Gill Sans MT"/>
                <a:ea typeface="標楷體"/>
              </a:rPr>
              <a:t>之間的關聯</a:t>
            </a:r>
            <a:endParaRPr lang="en-US" sz="4900" b="0" strike="noStrike" spc="-1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171" name="副標題 2"/>
          <p:cNvSpPr txBox="1"/>
          <p:nvPr/>
        </p:nvSpPr>
        <p:spPr>
          <a:xfrm>
            <a:off x="1523880" y="429012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導師</a:t>
            </a:r>
            <a:r>
              <a:rPr lang="en-US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歐陽雯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zh-TW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學生</a:t>
            </a:r>
            <a:r>
              <a:rPr lang="en-US" sz="20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: </a:t>
            </a:r>
            <a:r>
              <a:rPr lang="zh-TW" altLang="en-US" sz="2000" spc="-1" dirty="0">
                <a:solidFill>
                  <a:srgbClr val="000000"/>
                </a:solidFill>
                <a:latin typeface="標楷體"/>
                <a:ea typeface="標楷體"/>
              </a:rPr>
              <a:t>陳楷勳、陳楷學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標題 1"/>
          <p:cNvSpPr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>
                <a:solidFill>
                  <a:srgbClr val="262626"/>
                </a:solidFill>
                <a:latin typeface="Arial"/>
              </a:rPr>
              <a:t>系統流程與動作流程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99" name="文字方塊 5"/>
          <p:cNvSpPr/>
          <p:nvPr/>
        </p:nvSpPr>
        <p:spPr>
          <a:xfrm>
            <a:off x="0" y="1596600"/>
            <a:ext cx="189972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收集資料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流程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0" name="流程圖: 結束點 1"/>
          <p:cNvSpPr/>
          <p:nvPr/>
        </p:nvSpPr>
        <p:spPr>
          <a:xfrm>
            <a:off x="386280" y="2127960"/>
            <a:ext cx="2032560" cy="723600"/>
          </a:xfrm>
          <a:prstGeom prst="flowChartTerminator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流程圖: 資料 3"/>
          <p:cNvSpPr/>
          <p:nvPr/>
        </p:nvSpPr>
        <p:spPr>
          <a:xfrm>
            <a:off x="2968920" y="2157480"/>
            <a:ext cx="1914120" cy="694080"/>
          </a:xfrm>
          <a:prstGeom prst="flowChartInputOutpu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AutoShape 50"/>
          <p:cNvSpPr/>
          <p:nvPr/>
        </p:nvSpPr>
        <p:spPr>
          <a:xfrm>
            <a:off x="5218920" y="2157480"/>
            <a:ext cx="2000880" cy="694080"/>
          </a:xfrm>
          <a:prstGeom prst="flowChartInputOutpu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流程圖: 磁碟 8"/>
          <p:cNvSpPr/>
          <p:nvPr/>
        </p:nvSpPr>
        <p:spPr>
          <a:xfrm>
            <a:off x="7807680" y="2160000"/>
            <a:ext cx="1552320" cy="657000"/>
          </a:xfrm>
          <a:prstGeom prst="flowChartMagneticDisk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Rectangle 68"/>
          <p:cNvSpPr/>
          <p:nvPr/>
        </p:nvSpPr>
        <p:spPr>
          <a:xfrm>
            <a:off x="6003720" y="655560"/>
            <a:ext cx="183960" cy="97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br/>
            <a:endParaRPr lang="en-US" sz="1800" b="0" strike="noStrike" spc="-1">
              <a:latin typeface="Arial"/>
            </a:endParaRPr>
          </a:p>
        </p:txBody>
      </p:sp>
      <p:sp>
        <p:nvSpPr>
          <p:cNvPr id="205" name="直線單箭頭接點 53"/>
          <p:cNvSpPr/>
          <p:nvPr/>
        </p:nvSpPr>
        <p:spPr>
          <a:xfrm>
            <a:off x="2419200" y="248976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6" name="直線單箭頭接點 54"/>
          <p:cNvSpPr/>
          <p:nvPr/>
        </p:nvSpPr>
        <p:spPr>
          <a:xfrm>
            <a:off x="4696560" y="250452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07" name="直線單箭頭接點 55"/>
          <p:cNvSpPr/>
          <p:nvPr/>
        </p:nvSpPr>
        <p:spPr>
          <a:xfrm>
            <a:off x="7020720" y="255024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8" name="投影片縮放 73"/>
          <p:cNvPicPr/>
          <p:nvPr/>
        </p:nvPicPr>
        <p:blipFill>
          <a:blip r:embed="rId2"/>
          <a:stretch/>
        </p:blipFill>
        <p:spPr>
          <a:xfrm>
            <a:off x="3340080" y="2276280"/>
            <a:ext cx="1170360" cy="455760"/>
          </a:xfrm>
          <a:prstGeom prst="rect">
            <a:avLst/>
          </a:prstGeom>
          <a:ln w="0">
            <a:noFill/>
          </a:ln>
        </p:spPr>
      </p:pic>
      <p:pic>
        <p:nvPicPr>
          <p:cNvPr id="209" name="投影片縮放 2"/>
          <p:cNvPicPr/>
          <p:nvPr/>
        </p:nvPicPr>
        <p:blipFill>
          <a:blip r:embed="rId3"/>
          <a:stretch/>
        </p:blipFill>
        <p:spPr>
          <a:xfrm>
            <a:off x="5600520" y="2236320"/>
            <a:ext cx="1252080" cy="529560"/>
          </a:xfrm>
          <a:prstGeom prst="rect">
            <a:avLst/>
          </a:prstGeom>
          <a:ln w="3175">
            <a:solidFill>
              <a:srgbClr val="D3D3D3"/>
            </a:solidFill>
            <a:round/>
          </a:ln>
        </p:spPr>
      </p:pic>
      <p:pic>
        <p:nvPicPr>
          <p:cNvPr id="210" name="投影片縮放 12"/>
          <p:cNvPicPr/>
          <p:nvPr/>
        </p:nvPicPr>
        <p:blipFill rotWithShape="1">
          <a:blip r:embed="rId4"/>
          <a:srcRect t="22785"/>
          <a:stretch/>
        </p:blipFill>
        <p:spPr>
          <a:xfrm>
            <a:off x="8128753" y="2465108"/>
            <a:ext cx="1057680" cy="234892"/>
          </a:xfrm>
          <a:prstGeom prst="rect">
            <a:avLst/>
          </a:prstGeom>
          <a:ln w="3175">
            <a:solidFill>
              <a:srgbClr val="D3D3D3"/>
            </a:solidFill>
            <a:round/>
          </a:ln>
        </p:spPr>
      </p:pic>
      <p:sp>
        <p:nvSpPr>
          <p:cNvPr id="211" name="文字方塊 210"/>
          <p:cNvSpPr txBox="1"/>
          <p:nvPr/>
        </p:nvSpPr>
        <p:spPr>
          <a:xfrm>
            <a:off x="386280" y="2306160"/>
            <a:ext cx="20325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sz="1800" b="0" strike="noStrike" spc="-1" dirty="0">
                <a:latin typeface="Arial"/>
              </a:rPr>
              <a:t>用政府</a:t>
            </a:r>
            <a:r>
              <a:rPr lang="en-US" sz="1800" b="0" strike="noStrike" spc="-1" dirty="0">
                <a:latin typeface="Arial"/>
              </a:rPr>
              <a:t>API</a:t>
            </a:r>
            <a:r>
              <a:rPr lang="zh-TW" sz="1800" b="0" strike="noStrike" spc="-1" dirty="0">
                <a:latin typeface="Arial"/>
              </a:rPr>
              <a:t>抓資料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12" name="文字方塊 5_1"/>
          <p:cNvSpPr/>
          <p:nvPr/>
        </p:nvSpPr>
        <p:spPr>
          <a:xfrm>
            <a:off x="52920" y="3420000"/>
            <a:ext cx="174708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sz="1800" b="1" strike="noStrike" spc="-1">
                <a:solidFill>
                  <a:srgbClr val="000000"/>
                </a:solidFill>
                <a:latin typeface="Calibri"/>
                <a:ea typeface="新細明體"/>
              </a:rPr>
              <a:t>預測系統流程</a:t>
            </a:r>
            <a:r>
              <a:rPr lang="en-US" sz="1800" b="1" strike="noStrike" spc="-1">
                <a:solidFill>
                  <a:srgbClr val="000000"/>
                </a:solidFill>
                <a:latin typeface="Calibri"/>
                <a:ea typeface="新細明體"/>
              </a:rPr>
              <a:t> : 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" name="流程圖: 磁碟 8">
            <a:extLst>
              <a:ext uri="{FF2B5EF4-FFF2-40B4-BE49-F238E27FC236}">
                <a16:creationId xmlns:a16="http://schemas.microsoft.com/office/drawing/2014/main" id="{354C4D23-1D50-4FFE-B362-7E30E1E2C946}"/>
              </a:ext>
            </a:extLst>
          </p:cNvPr>
          <p:cNvSpPr/>
          <p:nvPr/>
        </p:nvSpPr>
        <p:spPr>
          <a:xfrm>
            <a:off x="274201" y="3981780"/>
            <a:ext cx="1552320" cy="657000"/>
          </a:xfrm>
          <a:prstGeom prst="flowChartMagneticDisk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6105AE5-8D01-4236-9290-E00944BBFD59}"/>
              </a:ext>
            </a:extLst>
          </p:cNvPr>
          <p:cNvSpPr txBox="1"/>
          <p:nvPr/>
        </p:nvSpPr>
        <p:spPr>
          <a:xfrm>
            <a:off x="429156" y="418415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altLang="zh-TW" sz="1800" b="0" strike="noStrike" spc="-1" dirty="0">
                <a:latin typeface="Arial"/>
              </a:rPr>
              <a:t>MongoDB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0" name="直線單箭頭接點 53">
            <a:extLst>
              <a:ext uri="{FF2B5EF4-FFF2-40B4-BE49-F238E27FC236}">
                <a16:creationId xmlns:a16="http://schemas.microsoft.com/office/drawing/2014/main" id="{FB74F2BE-05ED-4248-97DD-4B52CA9DED73}"/>
              </a:ext>
            </a:extLst>
          </p:cNvPr>
          <p:cNvSpPr/>
          <p:nvPr/>
        </p:nvSpPr>
        <p:spPr>
          <a:xfrm>
            <a:off x="1899720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71A543-42D3-429D-9938-2CBD16589053}"/>
              </a:ext>
            </a:extLst>
          </p:cNvPr>
          <p:cNvSpPr/>
          <p:nvPr/>
        </p:nvSpPr>
        <p:spPr>
          <a:xfrm>
            <a:off x="2832000" y="3981780"/>
            <a:ext cx="1552320" cy="75889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ABADA8B-4896-499A-8F6D-3B89F3275661}"/>
              </a:ext>
            </a:extLst>
          </p:cNvPr>
          <p:cNvSpPr txBox="1"/>
          <p:nvPr/>
        </p:nvSpPr>
        <p:spPr>
          <a:xfrm>
            <a:off x="2997840" y="4082788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資料清理及統計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3" name="直線單箭頭接點 53">
            <a:extLst>
              <a:ext uri="{FF2B5EF4-FFF2-40B4-BE49-F238E27FC236}">
                <a16:creationId xmlns:a16="http://schemas.microsoft.com/office/drawing/2014/main" id="{67914996-9B77-41E5-BF20-50DC7A7FC152}"/>
              </a:ext>
            </a:extLst>
          </p:cNvPr>
          <p:cNvSpPr/>
          <p:nvPr/>
        </p:nvSpPr>
        <p:spPr>
          <a:xfrm>
            <a:off x="454877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44F6BC5-C327-4B6F-B79D-BF87C94ABC92}"/>
              </a:ext>
            </a:extLst>
          </p:cNvPr>
          <p:cNvSpPr/>
          <p:nvPr/>
        </p:nvSpPr>
        <p:spPr>
          <a:xfrm>
            <a:off x="541152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E33566F-FF6B-4133-99A4-FE499C7886D2}"/>
              </a:ext>
            </a:extLst>
          </p:cNvPr>
          <p:cNvSpPr txBox="1"/>
          <p:nvPr/>
        </p:nvSpPr>
        <p:spPr>
          <a:xfrm>
            <a:off x="560052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分</a:t>
            </a:r>
            <a:r>
              <a:rPr lang="en-US" altLang="zh-TW" spc="-1" dirty="0">
                <a:latin typeface="Arial"/>
              </a:rPr>
              <a:t>train/test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直線單箭頭接點 53">
            <a:extLst>
              <a:ext uri="{FF2B5EF4-FFF2-40B4-BE49-F238E27FC236}">
                <a16:creationId xmlns:a16="http://schemas.microsoft.com/office/drawing/2014/main" id="{0DA55EC6-425A-499A-8E75-ACE7F19B7EF3}"/>
              </a:ext>
            </a:extLst>
          </p:cNvPr>
          <p:cNvSpPr/>
          <p:nvPr/>
        </p:nvSpPr>
        <p:spPr>
          <a:xfrm>
            <a:off x="712829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A2C9AA7-F8AE-4A43-B209-E2901691BC45}"/>
              </a:ext>
            </a:extLst>
          </p:cNvPr>
          <p:cNvSpPr/>
          <p:nvPr/>
        </p:nvSpPr>
        <p:spPr>
          <a:xfrm>
            <a:off x="799104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C293CE9-25B9-4C2B-824D-A0305D4C851A}"/>
              </a:ext>
            </a:extLst>
          </p:cNvPr>
          <p:cNvSpPr txBox="1"/>
          <p:nvPr/>
        </p:nvSpPr>
        <p:spPr>
          <a:xfrm>
            <a:off x="817500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訓練模型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" name="直線單箭頭接點 53">
            <a:extLst>
              <a:ext uri="{FF2B5EF4-FFF2-40B4-BE49-F238E27FC236}">
                <a16:creationId xmlns:a16="http://schemas.microsoft.com/office/drawing/2014/main" id="{3CA6421C-0899-4514-BE1D-996EF33954AB}"/>
              </a:ext>
            </a:extLst>
          </p:cNvPr>
          <p:cNvSpPr/>
          <p:nvPr/>
        </p:nvSpPr>
        <p:spPr>
          <a:xfrm>
            <a:off x="9702776" y="4310280"/>
            <a:ext cx="663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D2792E5-3546-4FC6-8D81-C8B9FB51BF11}"/>
              </a:ext>
            </a:extLst>
          </p:cNvPr>
          <p:cNvSpPr/>
          <p:nvPr/>
        </p:nvSpPr>
        <p:spPr>
          <a:xfrm>
            <a:off x="10565520" y="3981780"/>
            <a:ext cx="1552320" cy="595856"/>
          </a:xfrm>
          <a:prstGeom prst="rect">
            <a:avLst/>
          </a:prstGeom>
          <a:noFill/>
          <a:ln w="3810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4385F50-4F66-45AA-950F-6F800255800E}"/>
              </a:ext>
            </a:extLst>
          </p:cNvPr>
          <p:cNvSpPr txBox="1"/>
          <p:nvPr/>
        </p:nvSpPr>
        <p:spPr>
          <a:xfrm>
            <a:off x="10749480" y="411336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模型評估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26280" y="5906160"/>
            <a:ext cx="9693720" cy="201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由於單日會產出大量空氣數據，若未經整理不容易看出規律。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2.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本圖將每日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與各種汙染物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(SO2 CO O3 PM10 PM2.5)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算相關係數，再以日期做折線圖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3. 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可以觀察到特定時間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pm2.5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與</a:t>
            </a: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會最有關聯 </a:t>
            </a:r>
            <a:endParaRPr lang="en-US" sz="1800" b="0" strike="noStrike" spc="-1" dirty="0">
              <a:latin typeface="Arial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CF6001FD-2B89-47A1-9F10-A251ECC84381}"/>
              </a:ext>
            </a:extLst>
          </p:cNvPr>
          <p:cNvGrpSpPr/>
          <p:nvPr/>
        </p:nvGrpSpPr>
        <p:grpSpPr>
          <a:xfrm>
            <a:off x="765360" y="790294"/>
            <a:ext cx="10932840" cy="3479400"/>
            <a:chOff x="765360" y="692640"/>
            <a:chExt cx="10932840" cy="3479400"/>
          </a:xfrm>
        </p:grpSpPr>
        <p:pic>
          <p:nvPicPr>
            <p:cNvPr id="214" name="內容版面配置區 5"/>
            <p:cNvPicPr/>
            <p:nvPr/>
          </p:nvPicPr>
          <p:blipFill>
            <a:blip r:embed="rId2"/>
            <a:stretch/>
          </p:blipFill>
          <p:spPr>
            <a:xfrm>
              <a:off x="765360" y="720000"/>
              <a:ext cx="10932840" cy="34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E0E2AB63-AC59-4683-9D74-B033E1EE3FAE}"/>
                </a:ext>
              </a:extLst>
            </p:cNvPr>
            <p:cNvSpPr txBox="1"/>
            <p:nvPr/>
          </p:nvSpPr>
          <p:spPr>
            <a:xfrm>
              <a:off x="765360" y="692640"/>
              <a:ext cx="1368360" cy="39384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>
              <a:noAutofit/>
            </a:bodyPr>
            <a:lstStyle/>
            <a:p>
              <a:r>
                <a:rPr lang="zh-TW" altLang="en-US" sz="1800" b="0" strike="noStrike" spc="-1" dirty="0">
                  <a:latin typeface="Arial"/>
                </a:rPr>
                <a:t>左營</a:t>
              </a:r>
              <a:endParaRPr lang="en-US" sz="1800" b="0" strike="noStrike" spc="-1" dirty="0">
                <a:latin typeface="Arial"/>
              </a:endParaRPr>
            </a:p>
          </p:txBody>
        </p:sp>
      </p:grpSp>
      <p:pic>
        <p:nvPicPr>
          <p:cNvPr id="215" name="內容版面配置區 5_0"/>
          <p:cNvPicPr/>
          <p:nvPr/>
        </p:nvPicPr>
        <p:blipFill>
          <a:blip r:embed="rId3"/>
          <a:stretch/>
        </p:blipFill>
        <p:spPr>
          <a:xfrm>
            <a:off x="1640160" y="2543674"/>
            <a:ext cx="10058040" cy="3121560"/>
          </a:xfrm>
          <a:prstGeom prst="rect">
            <a:avLst/>
          </a:prstGeom>
          <a:ln w="0">
            <a:noFill/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947E949-5932-40E9-A190-60F9503CCA96}"/>
              </a:ext>
            </a:extLst>
          </p:cNvPr>
          <p:cNvSpPr txBox="1"/>
          <p:nvPr/>
        </p:nvSpPr>
        <p:spPr>
          <a:xfrm>
            <a:off x="1640160" y="2543674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林園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2B4DD62-23EA-4C0B-BFE1-3B4CF23527C6}"/>
              </a:ext>
            </a:extLst>
          </p:cNvPr>
          <p:cNvSpPr/>
          <p:nvPr/>
        </p:nvSpPr>
        <p:spPr>
          <a:xfrm>
            <a:off x="8966447" y="1100831"/>
            <a:ext cx="1979720" cy="29296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空氣品質較嚴重的區域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26279" y="5906160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因汙染物較低，一點波動就會讓相關係數變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化劇烈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，但因為不是常態高或低值，所以重要汙染物一直變換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空氣品質較不嚴重的區域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1" name="內容版面配置區 5">
            <a:extLst>
              <a:ext uri="{FF2B5EF4-FFF2-40B4-BE49-F238E27FC236}">
                <a16:creationId xmlns:a16="http://schemas.microsoft.com/office/drawing/2014/main" id="{EF292F33-C0A6-44BF-B4F2-74AB7F30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67" y="1100831"/>
            <a:ext cx="10058400" cy="306578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F45C80-4249-4304-87B2-A04D84CFC0C0}"/>
              </a:ext>
            </a:extLst>
          </p:cNvPr>
          <p:cNvSpPr txBox="1"/>
          <p:nvPr/>
        </p:nvSpPr>
        <p:spPr>
          <a:xfrm>
            <a:off x="862920" y="1100831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台東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13" name="內容版面配置區 5">
            <a:extLst>
              <a:ext uri="{FF2B5EF4-FFF2-40B4-BE49-F238E27FC236}">
                <a16:creationId xmlns:a16="http://schemas.microsoft.com/office/drawing/2014/main" id="{6E8D04F4-8596-4647-BAFB-33D46495A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20" y="3046742"/>
            <a:ext cx="10058400" cy="305696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74BE15B-6EED-4338-BE70-9C7DA91146E4}"/>
              </a:ext>
            </a:extLst>
          </p:cNvPr>
          <p:cNvSpPr txBox="1"/>
          <p:nvPr/>
        </p:nvSpPr>
        <p:spPr>
          <a:xfrm>
            <a:off x="887767" y="310965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latin typeface="Arial"/>
              </a:rPr>
              <a:t>花蓮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A435C9F-DD95-4B22-8655-FAD5698C48E1}"/>
              </a:ext>
            </a:extLst>
          </p:cNvPr>
          <p:cNvCxnSpPr/>
          <p:nvPr/>
        </p:nvCxnSpPr>
        <p:spPr>
          <a:xfrm>
            <a:off x="3373515" y="3240350"/>
            <a:ext cx="50602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DAF8BDE-25E3-463C-8C04-AD9F04DDD881}"/>
              </a:ext>
            </a:extLst>
          </p:cNvPr>
          <p:cNvCxnSpPr/>
          <p:nvPr/>
        </p:nvCxnSpPr>
        <p:spPr>
          <a:xfrm>
            <a:off x="3373515" y="1386397"/>
            <a:ext cx="506027" cy="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1D097801-00E2-4866-A8A1-886169306014}"/>
              </a:ext>
            </a:extLst>
          </p:cNvPr>
          <p:cNvCxnSpPr/>
          <p:nvPr/>
        </p:nvCxnSpPr>
        <p:spPr>
          <a:xfrm>
            <a:off x="3959441" y="1386397"/>
            <a:ext cx="239697" cy="9484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BA48D890-8CC0-483F-8FB6-B4E0294A26D1}"/>
              </a:ext>
            </a:extLst>
          </p:cNvPr>
          <p:cNvCxnSpPr/>
          <p:nvPr/>
        </p:nvCxnSpPr>
        <p:spPr>
          <a:xfrm>
            <a:off x="3879542" y="3226201"/>
            <a:ext cx="239697" cy="94843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054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內容版面配置區 5">
            <a:extLst>
              <a:ext uri="{FF2B5EF4-FFF2-40B4-BE49-F238E27FC236}">
                <a16:creationId xmlns:a16="http://schemas.microsoft.com/office/drawing/2014/main" id="{B96987A6-F501-45E4-BD76-02618666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80" y="1019316"/>
            <a:ext cx="10058400" cy="3155315"/>
          </a:xfrm>
          <a:prstGeom prst="rect">
            <a:avLst/>
          </a:prstGeom>
        </p:spPr>
      </p:pic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159444" y="4046576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1. 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正常情況都會有一種汙染物對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影響最大，紅框處所有汙染物關係都下降，若是觀察原始數據發現此時各種汙染物變化很小，沒有汙染物作為先行指標</a:t>
            </a:r>
            <a:r>
              <a:rPr 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特殊之情況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9F45C80-4249-4304-87B2-A04D84CFC0C0}"/>
              </a:ext>
            </a:extLst>
          </p:cNvPr>
          <p:cNvSpPr txBox="1"/>
          <p:nvPr/>
        </p:nvSpPr>
        <p:spPr>
          <a:xfrm>
            <a:off x="1049006" y="1019316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宜蘭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5EC492C-E3CA-4E35-AC76-84AEE169831A}"/>
              </a:ext>
            </a:extLst>
          </p:cNvPr>
          <p:cNvSpPr/>
          <p:nvPr/>
        </p:nvSpPr>
        <p:spPr>
          <a:xfrm>
            <a:off x="10067278" y="1331650"/>
            <a:ext cx="355106" cy="17844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n>
                <a:solidFill>
                  <a:srgbClr val="FF0000"/>
                </a:solidFill>
              </a:ln>
              <a:noFill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A50CE39-A0B6-4668-B092-B1FD8D414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23" y="5035310"/>
            <a:ext cx="2673171" cy="1606747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1DE2B1-AA35-4E66-AD13-C10FB53E97C5}"/>
              </a:ext>
            </a:extLst>
          </p:cNvPr>
          <p:cNvSpPr txBox="1"/>
          <p:nvPr/>
        </p:nvSpPr>
        <p:spPr>
          <a:xfrm>
            <a:off x="2154461" y="5035310"/>
            <a:ext cx="1368360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solidFill>
                  <a:srgbClr val="FF0000"/>
                </a:solidFill>
                <a:latin typeface="Arial"/>
              </a:rPr>
              <a:t>變化劇烈</a:t>
            </a:r>
            <a:endParaRPr lang="en-US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6DB25F3-8E75-4DD4-B093-2A5C28D71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5615" y="5144176"/>
            <a:ext cx="2677187" cy="1605600"/>
          </a:xfrm>
          <a:prstGeom prst="rect">
            <a:avLst/>
          </a:prstGeom>
        </p:spPr>
      </p:pic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9DDBBE19-40AF-4FC0-80F2-8B9A3CDF92CE}"/>
              </a:ext>
            </a:extLst>
          </p:cNvPr>
          <p:cNvCxnSpPr/>
          <p:nvPr/>
        </p:nvCxnSpPr>
        <p:spPr>
          <a:xfrm flipH="1">
            <a:off x="2521258" y="1413156"/>
            <a:ext cx="6676008" cy="345180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7DB5CC3E-0410-45DF-81E1-079EA11E6FBB}"/>
              </a:ext>
            </a:extLst>
          </p:cNvPr>
          <p:cNvCxnSpPr>
            <a:cxnSpLocks/>
          </p:cNvCxnSpPr>
          <p:nvPr/>
        </p:nvCxnSpPr>
        <p:spPr>
          <a:xfrm>
            <a:off x="10244831" y="3139059"/>
            <a:ext cx="984141" cy="1990926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57365A7-CC41-4727-9BD6-18BE35B49DAC}"/>
              </a:ext>
            </a:extLst>
          </p:cNvPr>
          <p:cNvSpPr txBox="1"/>
          <p:nvPr/>
        </p:nvSpPr>
        <p:spPr>
          <a:xfrm>
            <a:off x="8639132" y="5092223"/>
            <a:ext cx="1990726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pc="-1" dirty="0">
                <a:solidFill>
                  <a:srgbClr val="FF0000"/>
                </a:solidFill>
                <a:latin typeface="Arial"/>
              </a:rPr>
              <a:t>變化較小之狀況</a:t>
            </a:r>
            <a:endParaRPr lang="en-US" sz="1800" b="0" strike="noStrike" spc="-1" dirty="0">
              <a:solidFill>
                <a:srgbClr val="FF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069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標題 1_0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統計資料分析</a:t>
            </a: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-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小結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6" name="文字方塊 215"/>
          <p:cNvSpPr txBox="1"/>
          <p:nvPr/>
        </p:nvSpPr>
        <p:spPr>
          <a:xfrm>
            <a:off x="400678" y="1209788"/>
            <a:ext cx="11390403" cy="909461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endParaRPr lang="en-US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值較高之區域，會有較長之時間區間，某汙染物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(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例如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PM2.5)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對該區影響甚鉅，因此長期偏單邊偏上。</a:t>
            </a:r>
            <a:endParaRPr lang="en-US" altLang="zh-TW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對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值較小之區域，每種汙染物對於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都會有部分貢獻。</a:t>
            </a:r>
            <a:endParaRPr lang="en-US" altLang="zh-TW" sz="1800" b="1" strike="noStrike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b="1" spc="-1" dirty="0">
              <a:solidFill>
                <a:srgbClr val="000000"/>
              </a:solidFill>
              <a:latin typeface="Calibri"/>
              <a:ea typeface="新細明體"/>
            </a:endParaRP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有可能發生每種汙染物對於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之關聯都不明顯，主因是汙染物濃度數據較小，但此狀況較少發生。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9DBBC1-EBE9-43D8-BE4C-19B455448688}"/>
              </a:ext>
            </a:extLst>
          </p:cNvPr>
          <p:cNvSpPr txBox="1"/>
          <p:nvPr/>
        </p:nvSpPr>
        <p:spPr>
          <a:xfrm>
            <a:off x="4639083" y="754294"/>
            <a:ext cx="2913594" cy="393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zh-TW" altLang="en-US" sz="1800" b="0" strike="noStrike" spc="-1" dirty="0">
                <a:latin typeface="Arial"/>
              </a:rPr>
              <a:t>特殊之情況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5871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_1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8" name="文字方塊 217"/>
          <p:cNvSpPr txBox="1"/>
          <p:nvPr/>
        </p:nvSpPr>
        <p:spPr>
          <a:xfrm>
            <a:off x="1035551" y="967619"/>
            <a:ext cx="1456291" cy="3994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模型結構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CA832837-CEE7-4F85-89AB-FC1FC1D3913E}"/>
              </a:ext>
            </a:extLst>
          </p:cNvPr>
          <p:cNvSpPr/>
          <p:nvPr/>
        </p:nvSpPr>
        <p:spPr>
          <a:xfrm>
            <a:off x="8622472" y="1594465"/>
            <a:ext cx="235584" cy="3364636"/>
          </a:xfrm>
          <a:prstGeom prst="rightBrace">
            <a:avLst>
              <a:gd name="adj1" fmla="val 338207"/>
              <a:gd name="adj2" fmla="val 52639"/>
            </a:avLst>
          </a:prstGeom>
          <a:ln w="5715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61877956">
                  <a:custGeom>
                    <a:avLst/>
                    <a:gdLst>
                      <a:gd name="connsiteX0" fmla="*/ 0 w 235584"/>
                      <a:gd name="connsiteY0" fmla="*/ 0 h 3364636"/>
                      <a:gd name="connsiteX1" fmla="*/ 117792 w 235584"/>
                      <a:gd name="connsiteY1" fmla="*/ 19631 h 3364636"/>
                      <a:gd name="connsiteX2" fmla="*/ 117792 w 235584"/>
                      <a:gd name="connsiteY2" fmla="*/ 1662687 h 3364636"/>
                      <a:gd name="connsiteX3" fmla="*/ 235584 w 235584"/>
                      <a:gd name="connsiteY3" fmla="*/ 1682318 h 3364636"/>
                      <a:gd name="connsiteX4" fmla="*/ 117792 w 235584"/>
                      <a:gd name="connsiteY4" fmla="*/ 1701949 h 3364636"/>
                      <a:gd name="connsiteX5" fmla="*/ 117792 w 235584"/>
                      <a:gd name="connsiteY5" fmla="*/ 3345005 h 3364636"/>
                      <a:gd name="connsiteX6" fmla="*/ 0 w 235584"/>
                      <a:gd name="connsiteY6" fmla="*/ 3364636 h 3364636"/>
                      <a:gd name="connsiteX7" fmla="*/ 0 w 235584"/>
                      <a:gd name="connsiteY7" fmla="*/ 0 h 3364636"/>
                      <a:gd name="connsiteX0" fmla="*/ 0 w 235584"/>
                      <a:gd name="connsiteY0" fmla="*/ 0 h 3364636"/>
                      <a:gd name="connsiteX1" fmla="*/ 117792 w 235584"/>
                      <a:gd name="connsiteY1" fmla="*/ 19631 h 3364636"/>
                      <a:gd name="connsiteX2" fmla="*/ 117792 w 235584"/>
                      <a:gd name="connsiteY2" fmla="*/ 1662687 h 3364636"/>
                      <a:gd name="connsiteX3" fmla="*/ 235584 w 235584"/>
                      <a:gd name="connsiteY3" fmla="*/ 1682318 h 3364636"/>
                      <a:gd name="connsiteX4" fmla="*/ 117792 w 235584"/>
                      <a:gd name="connsiteY4" fmla="*/ 1701949 h 3364636"/>
                      <a:gd name="connsiteX5" fmla="*/ 117792 w 235584"/>
                      <a:gd name="connsiteY5" fmla="*/ 3345005 h 3364636"/>
                      <a:gd name="connsiteX6" fmla="*/ 0 w 235584"/>
                      <a:gd name="connsiteY6" fmla="*/ 3364636 h 3364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584" h="3364636" stroke="0" extrusionOk="0">
                        <a:moveTo>
                          <a:pt x="0" y="0"/>
                        </a:moveTo>
                        <a:cubicBezTo>
                          <a:pt x="65917" y="-81"/>
                          <a:pt x="117934" y="8785"/>
                          <a:pt x="117792" y="19631"/>
                        </a:cubicBezTo>
                        <a:cubicBezTo>
                          <a:pt x="88099" y="614383"/>
                          <a:pt x="264044" y="1319853"/>
                          <a:pt x="117792" y="1662687"/>
                        </a:cubicBezTo>
                        <a:cubicBezTo>
                          <a:pt x="125962" y="1673474"/>
                          <a:pt x="173282" y="1690761"/>
                          <a:pt x="235584" y="1682318"/>
                        </a:cubicBezTo>
                        <a:cubicBezTo>
                          <a:pt x="170735" y="1682070"/>
                          <a:pt x="117892" y="1691619"/>
                          <a:pt x="117792" y="1701949"/>
                        </a:cubicBezTo>
                        <a:cubicBezTo>
                          <a:pt x="109141" y="2418223"/>
                          <a:pt x="240193" y="2813475"/>
                          <a:pt x="117792" y="3345005"/>
                        </a:cubicBezTo>
                        <a:cubicBezTo>
                          <a:pt x="120534" y="3345847"/>
                          <a:pt x="69209" y="3370572"/>
                          <a:pt x="0" y="3364636"/>
                        </a:cubicBezTo>
                        <a:cubicBezTo>
                          <a:pt x="54221" y="2353770"/>
                          <a:pt x="-151274" y="369610"/>
                          <a:pt x="0" y="0"/>
                        </a:cubicBezTo>
                        <a:close/>
                      </a:path>
                      <a:path w="235584" h="3364636" fill="none" extrusionOk="0">
                        <a:moveTo>
                          <a:pt x="0" y="0"/>
                        </a:moveTo>
                        <a:cubicBezTo>
                          <a:pt x="65745" y="1736"/>
                          <a:pt x="116330" y="9207"/>
                          <a:pt x="117792" y="19631"/>
                        </a:cubicBezTo>
                        <a:cubicBezTo>
                          <a:pt x="66786" y="323053"/>
                          <a:pt x="-15066" y="876423"/>
                          <a:pt x="117792" y="1662687"/>
                        </a:cubicBezTo>
                        <a:cubicBezTo>
                          <a:pt x="111588" y="1669470"/>
                          <a:pt x="168304" y="1675565"/>
                          <a:pt x="235584" y="1682318"/>
                        </a:cubicBezTo>
                        <a:cubicBezTo>
                          <a:pt x="169744" y="1680366"/>
                          <a:pt x="117928" y="1691477"/>
                          <a:pt x="117792" y="1701949"/>
                        </a:cubicBezTo>
                        <a:cubicBezTo>
                          <a:pt x="123089" y="2086155"/>
                          <a:pt x="70577" y="2831845"/>
                          <a:pt x="117792" y="3345005"/>
                        </a:cubicBezTo>
                        <a:cubicBezTo>
                          <a:pt x="117994" y="3363236"/>
                          <a:pt x="57928" y="3361288"/>
                          <a:pt x="0" y="336463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B23EBCF-1330-4B57-9B93-F1F570B3B6C3}"/>
              </a:ext>
            </a:extLst>
          </p:cNvPr>
          <p:cNvSpPr txBox="1"/>
          <p:nvPr/>
        </p:nvSpPr>
        <p:spPr>
          <a:xfrm>
            <a:off x="9034371" y="2852667"/>
            <a:ext cx="1456291" cy="1152665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以紅框所有數據預測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  <a:ea typeface="新細明體"/>
              </a:rPr>
              <a:t>33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這筆數據。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7ABD511-47D9-4CE8-B104-7FF2AAEB1491}"/>
              </a:ext>
            </a:extLst>
          </p:cNvPr>
          <p:cNvCxnSpPr>
            <a:cxnSpLocks/>
          </p:cNvCxnSpPr>
          <p:nvPr/>
        </p:nvCxnSpPr>
        <p:spPr>
          <a:xfrm>
            <a:off x="9749841" y="3541519"/>
            <a:ext cx="0" cy="228519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67162B2-568B-4DFE-8A5C-2E083E1DB014}"/>
              </a:ext>
            </a:extLst>
          </p:cNvPr>
          <p:cNvCxnSpPr>
            <a:cxnSpLocks/>
          </p:cNvCxnSpPr>
          <p:nvPr/>
        </p:nvCxnSpPr>
        <p:spPr>
          <a:xfrm flipH="1">
            <a:off x="4966569" y="5807926"/>
            <a:ext cx="4795947" cy="24703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9A12210-FD52-488A-A33F-5F11D075CFA8}"/>
              </a:ext>
            </a:extLst>
          </p:cNvPr>
          <p:cNvSpPr txBox="1"/>
          <p:nvPr/>
        </p:nvSpPr>
        <p:spPr>
          <a:xfrm>
            <a:off x="48979" y="4645385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X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zh-TW" altLang="en-US" dirty="0"/>
              <a:t>時間</a:t>
            </a:r>
            <a:r>
              <a:rPr lang="en-US" altLang="zh-TW" dirty="0"/>
              <a:t>(</a:t>
            </a:r>
            <a:r>
              <a:rPr lang="zh-TW" altLang="en-US" dirty="0"/>
              <a:t>年月日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Y</a:t>
            </a:r>
            <a:r>
              <a:rPr lang="zh-TW" altLang="en-US" dirty="0"/>
              <a:t>軸</a:t>
            </a:r>
            <a:r>
              <a:rPr lang="en-US" altLang="zh-TW" dirty="0"/>
              <a:t>:</a:t>
            </a:r>
            <a:r>
              <a:rPr lang="en-US" altLang="zh-TW" dirty="0" err="1"/>
              <a:t>aqi</a:t>
            </a:r>
            <a:r>
              <a:rPr lang="zh-TW" altLang="en-US" dirty="0"/>
              <a:t>數值</a:t>
            </a:r>
            <a:endParaRPr lang="en-US" altLang="zh-TW" dirty="0"/>
          </a:p>
          <a:p>
            <a:r>
              <a:rPr lang="en-US" altLang="zh-TW" dirty="0"/>
              <a:t>Label:</a:t>
            </a:r>
            <a:r>
              <a:rPr lang="zh-TW" altLang="en-US" dirty="0"/>
              <a:t>實際值、預測值</a:t>
            </a:r>
            <a:endParaRPr lang="en-US" altLang="zh-TW" dirty="0"/>
          </a:p>
          <a:p>
            <a:r>
              <a:rPr lang="zh-TW" altLang="en-US" dirty="0"/>
              <a:t>使用資料數</a:t>
            </a:r>
            <a:r>
              <a:rPr lang="en-US" altLang="zh-TW" dirty="0"/>
              <a:t>: 1841</a:t>
            </a:r>
            <a:r>
              <a:rPr lang="zh-TW" altLang="en-US" dirty="0"/>
              <a:t>筆</a:t>
            </a:r>
            <a:endParaRPr lang="en-US" altLang="zh-TW" dirty="0"/>
          </a:p>
          <a:p>
            <a:r>
              <a:rPr lang="zh-TW" altLang="en-US" dirty="0"/>
              <a:t>模型</a:t>
            </a:r>
            <a:r>
              <a:rPr lang="en-US" altLang="zh-TW" dirty="0"/>
              <a:t>:LSTM</a:t>
            </a:r>
          </a:p>
          <a:p>
            <a:r>
              <a:rPr lang="zh-TW" altLang="en-US" dirty="0"/>
              <a:t>參數調整</a:t>
            </a:r>
            <a:r>
              <a:rPr lang="en-US" altLang="zh-TW" dirty="0"/>
              <a:t>: epochs</a:t>
            </a:r>
            <a:r>
              <a:rPr lang="zh-TW" altLang="en-US" dirty="0"/>
              <a:t>設</a:t>
            </a:r>
            <a:r>
              <a:rPr lang="en-US" altLang="zh-TW" dirty="0"/>
              <a:t>100</a:t>
            </a:r>
            <a:r>
              <a:rPr lang="zh-TW" altLang="en-US" dirty="0"/>
              <a:t>，</a:t>
            </a:r>
            <a:r>
              <a:rPr lang="en-US" altLang="zh-TW" dirty="0" err="1"/>
              <a:t>batch_size</a:t>
            </a:r>
            <a:r>
              <a:rPr lang="zh-TW" altLang="en-US" dirty="0"/>
              <a:t>設</a:t>
            </a:r>
            <a:r>
              <a:rPr lang="en-US" altLang="zh-TW" dirty="0"/>
              <a:t>30</a:t>
            </a:r>
          </a:p>
          <a:p>
            <a:r>
              <a:rPr lang="zh-TW" altLang="en-US" dirty="0"/>
              <a:t>資料時間</a:t>
            </a:r>
            <a:r>
              <a:rPr lang="en-US" altLang="zh-TW" dirty="0"/>
              <a:t>:2023/9/12</a:t>
            </a:r>
            <a:r>
              <a:rPr lang="zh-TW" altLang="en-US" dirty="0"/>
              <a:t>到</a:t>
            </a:r>
            <a:r>
              <a:rPr lang="en-US" altLang="zh-TW" dirty="0"/>
              <a:t>2024/1/6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2D9E2E3-4919-3BF6-4F77-4052331E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089" y="1397410"/>
            <a:ext cx="3696020" cy="4069433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7676522-9833-AED6-F952-EA0B8FAC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161" y="1646493"/>
            <a:ext cx="3838894" cy="3253697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8C7B7DD-6716-E0CC-97BB-30CF5DEFD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4811772" y="4842587"/>
            <a:ext cx="309595" cy="33936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84308D6-33B6-A812-D6DF-C2874CA3E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314" y="5152400"/>
            <a:ext cx="158510" cy="73158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09685BC-9589-1862-AAE3-E137B8C047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70" y="1382948"/>
            <a:ext cx="3225750" cy="29830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標題 1_1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F50086-B3B5-4356-BD6B-FDEB7B7C233F}"/>
              </a:ext>
            </a:extLst>
          </p:cNvPr>
          <p:cNvSpPr txBox="1"/>
          <p:nvPr/>
        </p:nvSpPr>
        <p:spPr>
          <a:xfrm>
            <a:off x="3463564" y="6019014"/>
            <a:ext cx="5664130" cy="399497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模型不管訓練或驗證都有收斂，沒有</a:t>
            </a:r>
            <a:r>
              <a:rPr lang="en-US" altLang="zh-TW" b="1" spc="-1" dirty="0">
                <a:solidFill>
                  <a:srgbClr val="000000"/>
                </a:solidFill>
                <a:latin typeface="Calibri"/>
                <a:ea typeface="新細明體"/>
              </a:rPr>
              <a:t>overfitting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發生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8F08CD0-70C2-96C5-4B06-060D829F7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97" y="1233190"/>
            <a:ext cx="5550521" cy="439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24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_3">
            <a:extLst>
              <a:ext uri="{FF2B5EF4-FFF2-40B4-BE49-F238E27FC236}">
                <a16:creationId xmlns:a16="http://schemas.microsoft.com/office/drawing/2014/main" id="{131477DD-03FD-23AA-76B2-D7AB3F9466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211204"/>
            <a:ext cx="7727950" cy="75033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9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DB5CDD-268E-A1AB-7F38-FD976E8A3D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36" y="1006310"/>
            <a:ext cx="3688400" cy="304064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B1A1C6F-A4C6-186A-C3AA-68C73F8C94CB}"/>
              </a:ext>
            </a:extLst>
          </p:cNvPr>
          <p:cNvSpPr txBox="1"/>
          <p:nvPr/>
        </p:nvSpPr>
        <p:spPr>
          <a:xfrm>
            <a:off x="273377" y="1517715"/>
            <a:ext cx="1649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左營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3685830-9A11-E51E-9042-9BA20A219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66" y="1021550"/>
            <a:ext cx="3578509" cy="280458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231C3476-1468-4361-3F86-3726CCE450B9}"/>
              </a:ext>
            </a:extLst>
          </p:cNvPr>
          <p:cNvSpPr txBox="1"/>
          <p:nvPr/>
        </p:nvSpPr>
        <p:spPr>
          <a:xfrm>
            <a:off x="10325493" y="1429004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林園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6984E1D2-196D-4E31-D1C8-83DFD5015B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65" y="3849485"/>
            <a:ext cx="3578510" cy="296772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C184A15A-5055-78A9-B54E-7F250E14B744}"/>
              </a:ext>
            </a:extLst>
          </p:cNvPr>
          <p:cNvSpPr txBox="1"/>
          <p:nvPr/>
        </p:nvSpPr>
        <p:spPr>
          <a:xfrm>
            <a:off x="10325493" y="4326903"/>
            <a:ext cx="1593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台東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CC51520-32AB-BC2E-4F94-C44582F944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339" y="3922408"/>
            <a:ext cx="3689197" cy="293559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FF16E5DE-6F04-6274-F76C-99A84D9DE534}"/>
              </a:ext>
            </a:extLst>
          </p:cNvPr>
          <p:cNvSpPr txBox="1"/>
          <p:nvPr/>
        </p:nvSpPr>
        <p:spPr>
          <a:xfrm>
            <a:off x="838986" y="4696235"/>
            <a:ext cx="980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TW" altLang="en-US" dirty="0"/>
              <a:t>花蓮</a:t>
            </a:r>
          </a:p>
        </p:txBody>
      </p:sp>
    </p:spTree>
    <p:extLst>
      <p:ext uri="{BB962C8B-B14F-4D97-AF65-F5344CB8AC3E}">
        <p14:creationId xmlns:p14="http://schemas.microsoft.com/office/powerpoint/2010/main" val="158856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8EE209-1D4C-1CED-C71C-D8F26729C09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618536" y="1989056"/>
            <a:ext cx="9608787" cy="3921550"/>
          </a:xfrm>
        </p:spPr>
        <p:txBody>
          <a:bodyPr/>
          <a:lstStyle/>
          <a:p>
            <a:r>
              <a:rPr lang="zh-TW" altLang="en-US" sz="3200" dirty="0"/>
              <a:t>由上面的圖可以知道大部分汙染物彼此沒有太大關連其中</a:t>
            </a:r>
            <a:r>
              <a:rPr lang="en-US" altLang="zh-TW" sz="3200" dirty="0"/>
              <a:t>pm2.5 pm10</a:t>
            </a:r>
            <a:r>
              <a:rPr lang="zh-TW" altLang="en-US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關聯度較高因為</a:t>
            </a:r>
            <a:r>
              <a:rPr lang="en-US" altLang="zh-TW" sz="3200" dirty="0"/>
              <a:t>PM10 </a:t>
            </a:r>
            <a:r>
              <a:rPr lang="zh-TW" altLang="en-US" sz="3200" dirty="0"/>
              <a:t>和 </a:t>
            </a:r>
            <a:r>
              <a:rPr lang="en-US" altLang="zh-TW" sz="3200" dirty="0"/>
              <a:t>PM2.5 </a:t>
            </a:r>
            <a:r>
              <a:rPr lang="zh-TW" altLang="en-US" sz="3200" dirty="0"/>
              <a:t>是空氣中的微小顆粒物，區別在於粒徑大小：</a:t>
            </a:r>
            <a:r>
              <a:rPr lang="en-US" altLang="zh-TW" sz="3200" dirty="0"/>
              <a:t>PM10 </a:t>
            </a:r>
            <a:r>
              <a:rPr lang="zh-TW" altLang="en-US" sz="3200" dirty="0"/>
              <a:t>的直徑小於 </a:t>
            </a:r>
            <a:r>
              <a:rPr lang="en-US" altLang="zh-TW" sz="3200" dirty="0"/>
              <a:t>10 </a:t>
            </a:r>
            <a:r>
              <a:rPr lang="zh-TW" altLang="en-US" sz="3200" dirty="0"/>
              <a:t>微米，</a:t>
            </a:r>
            <a:r>
              <a:rPr lang="en-US" altLang="zh-TW" sz="3200" dirty="0"/>
              <a:t>PM2.5 </a:t>
            </a:r>
            <a:r>
              <a:rPr lang="zh-TW" altLang="en-US" sz="3200" dirty="0"/>
              <a:t>的直徑小於 </a:t>
            </a:r>
            <a:r>
              <a:rPr lang="en-US" altLang="zh-TW" sz="3200" dirty="0"/>
              <a:t>2.5 </a:t>
            </a:r>
            <a:r>
              <a:rPr lang="zh-TW" altLang="en-US" sz="3200" dirty="0"/>
              <a:t>微米。由於 </a:t>
            </a:r>
            <a:r>
              <a:rPr lang="en-US" altLang="zh-TW" sz="3200" dirty="0"/>
              <a:t>PM2.5 </a:t>
            </a:r>
            <a:r>
              <a:rPr lang="zh-TW" altLang="en-US" sz="3200" dirty="0"/>
              <a:t>更小，能更深入呼吸道並對健康造成更大危害，因此比 </a:t>
            </a:r>
            <a:r>
              <a:rPr lang="en-US" altLang="zh-TW" sz="3200" dirty="0"/>
              <a:t>PM10 </a:t>
            </a:r>
            <a:r>
              <a:rPr lang="zh-TW" altLang="en-US" sz="3200" dirty="0"/>
              <a:t>更危險</a:t>
            </a:r>
            <a:r>
              <a:rPr lang="zh-TW" altLang="en-US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所以</a:t>
            </a:r>
            <a:r>
              <a:rPr lang="en-US" altLang="zh-TW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PM10 PM2.5 </a:t>
            </a:r>
            <a:r>
              <a:rPr lang="zh-TW" altLang="en-US" sz="3200" b="0" i="0" dirty="0">
                <a:solidFill>
                  <a:srgbClr val="050505"/>
                </a:solidFill>
                <a:effectLst/>
                <a:highlight>
                  <a:srgbClr val="F0F0F0"/>
                </a:highlight>
                <a:latin typeface="Segoe UI Historic" panose="020B0502040204020203" pitchFamily="34" charset="0"/>
              </a:rPr>
              <a:t>同時都是空氣微粒 只是大小差異 因此存在一定關聯。</a:t>
            </a:r>
            <a:endParaRPr lang="zh-TW" altLang="en-US" sz="3200" dirty="0"/>
          </a:p>
        </p:txBody>
      </p:sp>
      <p:sp>
        <p:nvSpPr>
          <p:cNvPr id="4" name="標題 1_3">
            <a:extLst>
              <a:ext uri="{FF2B5EF4-FFF2-40B4-BE49-F238E27FC236}">
                <a16:creationId xmlns:a16="http://schemas.microsoft.com/office/drawing/2014/main" id="{207E70F9-7722-E724-FF05-3238E8A32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905" y="277043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77924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標題 1_3"/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預測模型建立及分析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1" name="文字方塊 220"/>
          <p:cNvSpPr txBox="1"/>
          <p:nvPr/>
        </p:nvSpPr>
        <p:spPr>
          <a:xfrm>
            <a:off x="89033" y="5999456"/>
            <a:ext cx="9693720" cy="551603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不論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數值如何，紅色為實際值，綠色為預測值，皆能</a:t>
            </a:r>
            <a:r>
              <a:rPr lang="zh-TW" altLang="en-US" b="1" spc="-1" dirty="0">
                <a:solidFill>
                  <a:srgbClr val="000000"/>
                </a:solidFill>
                <a:latin typeface="Calibri"/>
                <a:ea typeface="新細明體"/>
              </a:rPr>
              <a:t>準確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預測</a:t>
            </a:r>
            <a:r>
              <a:rPr lang="en-US" altLang="zh-TW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1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走勢。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1187316-FA21-E8AC-C07A-CC0A2ECC99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0" y="1047195"/>
            <a:ext cx="5410800" cy="242732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A07941F-D92B-F7DA-CB70-B24DC4D74320}"/>
              </a:ext>
            </a:extLst>
          </p:cNvPr>
          <p:cNvSpPr txBox="1"/>
          <p:nvPr/>
        </p:nvSpPr>
        <p:spPr>
          <a:xfrm>
            <a:off x="685080" y="1087341"/>
            <a:ext cx="105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林園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CC19043-98A0-6F33-9335-570CF93E03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5" y="1047195"/>
            <a:ext cx="5438842" cy="244349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729ADB9-428B-3BCB-9EF4-804734A6E4D5}"/>
              </a:ext>
            </a:extLst>
          </p:cNvPr>
          <p:cNvSpPr txBox="1"/>
          <p:nvPr/>
        </p:nvSpPr>
        <p:spPr>
          <a:xfrm>
            <a:off x="6447934" y="1087341"/>
            <a:ext cx="108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左營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111A8F8-6A66-331C-E8A4-9C1B8C8C2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81" y="3514668"/>
            <a:ext cx="5410800" cy="242732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84FC428-5315-5733-5AC0-42A622D96D6F}"/>
              </a:ext>
            </a:extLst>
          </p:cNvPr>
          <p:cNvSpPr txBox="1"/>
          <p:nvPr/>
        </p:nvSpPr>
        <p:spPr>
          <a:xfrm>
            <a:off x="782425" y="3530835"/>
            <a:ext cx="136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關山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6D7F51ED-5815-6B2B-3983-0047E581C6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535" y="3506691"/>
            <a:ext cx="5460150" cy="249276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B6A7B73-222F-435A-F056-2608B6C37105}"/>
              </a:ext>
            </a:extLst>
          </p:cNvPr>
          <p:cNvSpPr txBox="1"/>
          <p:nvPr/>
        </p:nvSpPr>
        <p:spPr>
          <a:xfrm>
            <a:off x="6447933" y="3543399"/>
            <a:ext cx="169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標題 1"/>
          <p:cNvSpPr txBox="1"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 dirty="0">
                <a:solidFill>
                  <a:srgbClr val="262626"/>
                </a:solidFill>
                <a:latin typeface="Gill Sans MT"/>
              </a:rPr>
              <a:t>目錄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3" name="內容版面配置區 2"/>
          <p:cNvSpPr txBox="1"/>
          <p:nvPr/>
        </p:nvSpPr>
        <p:spPr>
          <a:xfrm>
            <a:off x="2231280" y="1549440"/>
            <a:ext cx="7729200" cy="310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研究動機及目標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研究工具介紹及流程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研究成果討論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sz="3600" b="0" strike="noStrike" spc="-1" dirty="0">
                <a:solidFill>
                  <a:srgbClr val="262626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結論</a:t>
            </a: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3600" b="0" strike="noStrike" spc="-1" dirty="0">
              <a:solidFill>
                <a:srgbClr val="262626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文字方塊 7"/>
          <p:cNvSpPr/>
          <p:nvPr/>
        </p:nvSpPr>
        <p:spPr>
          <a:xfrm>
            <a:off x="-1" y="6213123"/>
            <a:ext cx="689596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https://www.hpa.gov.tw/Pages/Detail.aspx?nodeid=4576&amp;pid=16436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F87953B-4B20-49F0-BDD0-63C025A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" y="1556093"/>
            <a:ext cx="5377138" cy="3974937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60E2A9-5558-43FE-9780-1604E1B5A09F}"/>
              </a:ext>
            </a:extLst>
          </p:cNvPr>
          <p:cNvSpPr/>
          <p:nvPr/>
        </p:nvSpPr>
        <p:spPr>
          <a:xfrm>
            <a:off x="5719482" y="3307977"/>
            <a:ext cx="995082" cy="7351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6895966" y="3214591"/>
            <a:ext cx="4650575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預計以這份資料產出以下</a:t>
            </a:r>
            <a:endParaRPr lang="en-US" altLang="zh-TW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1.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 以</a:t>
            </a:r>
            <a:r>
              <a:rPr lang="en-US" altLang="zh-TW" sz="1800" b="0" strike="noStrike" spc="-1" dirty="0">
                <a:solidFill>
                  <a:srgbClr val="000000"/>
                </a:solidFill>
                <a:latin typeface="Gill Sans MT"/>
              </a:rPr>
              <a:t>107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年為例，不同區域其罹癌人數分布</a:t>
            </a:r>
            <a:endParaRPr lang="en-US" altLang="zh-TW" sz="18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2.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 以時間為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X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軸，繪製</a:t>
            </a:r>
            <a:r>
              <a:rPr lang="zh-TW" altLang="en-US" sz="1800" b="0" strike="noStrike" spc="-1" dirty="0">
                <a:solidFill>
                  <a:srgbClr val="000000"/>
                </a:solidFill>
                <a:latin typeface="Gill Sans MT"/>
              </a:rPr>
              <a:t>罹癌人數變化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8F87953B-4B20-49F0-BDD0-63C025ABF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2" y="1556094"/>
            <a:ext cx="2528318" cy="1869006"/>
          </a:xfrm>
          <a:prstGeom prst="rect">
            <a:avLst/>
          </a:prstGeom>
        </p:spPr>
      </p:pic>
      <p:sp>
        <p:nvSpPr>
          <p:cNvPr id="2" name="箭號: 向右 1">
            <a:extLst>
              <a:ext uri="{FF2B5EF4-FFF2-40B4-BE49-F238E27FC236}">
                <a16:creationId xmlns:a16="http://schemas.microsoft.com/office/drawing/2014/main" id="{4460E2A9-5558-43FE-9780-1604E1B5A09F}"/>
              </a:ext>
            </a:extLst>
          </p:cNvPr>
          <p:cNvSpPr/>
          <p:nvPr/>
        </p:nvSpPr>
        <p:spPr>
          <a:xfrm>
            <a:off x="2811060" y="2389327"/>
            <a:ext cx="503640" cy="4558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4">
            <a:extLst>
              <a:ext uri="{FF2B5EF4-FFF2-40B4-BE49-F238E27FC236}">
                <a16:creationId xmlns:a16="http://schemas.microsoft.com/office/drawing/2014/main" id="{F96EC345-378D-4F72-BF5A-D96BC02A0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978" y="844730"/>
            <a:ext cx="4859804" cy="4534209"/>
          </a:xfrm>
          <a:prstGeom prst="rect">
            <a:avLst/>
          </a:prstGeom>
        </p:spPr>
      </p:pic>
      <p:sp>
        <p:nvSpPr>
          <p:cNvPr id="9" name="文字方塊 7">
            <a:extLst>
              <a:ext uri="{FF2B5EF4-FFF2-40B4-BE49-F238E27FC236}">
                <a16:creationId xmlns:a16="http://schemas.microsoft.com/office/drawing/2014/main" id="{59BCD1A8-FF20-442F-ACD9-7FC2237C69CA}"/>
              </a:ext>
            </a:extLst>
          </p:cNvPr>
          <p:cNvSpPr/>
          <p:nvPr/>
        </p:nvSpPr>
        <p:spPr>
          <a:xfrm>
            <a:off x="169080" y="5531030"/>
            <a:ext cx="11386426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分析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AQI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得出高雄地區空氣品質最差，因此利用</a:t>
            </a:r>
            <a:r>
              <a:rPr lang="en-US" altLang="zh-TW" spc="-1" dirty="0" err="1">
                <a:solidFill>
                  <a:srgbClr val="000000"/>
                </a:solidFill>
                <a:latin typeface="Gill Sans MT"/>
              </a:rPr>
              <a:t>GeoPandas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將罹癌人數與地區做對比，將各個地區死亡人數畫在地圖上，以顏色區分顏色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越深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表示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人數越大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，越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淺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表示人數</a:t>
            </a:r>
            <a:r>
              <a:rPr lang="zh-TW" altLang="en-US" b="1" spc="-1" dirty="0">
                <a:solidFill>
                  <a:srgbClr val="000000"/>
                </a:solidFill>
                <a:latin typeface="Gill Sans MT"/>
              </a:rPr>
              <a:t>較少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。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62FBBBF9-1C0D-4B22-8EA8-55A4A4C1AF0E}"/>
              </a:ext>
            </a:extLst>
          </p:cNvPr>
          <p:cNvSpPr/>
          <p:nvPr/>
        </p:nvSpPr>
        <p:spPr>
          <a:xfrm>
            <a:off x="4862318" y="3561747"/>
            <a:ext cx="993359" cy="127402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4680936" y="2725710"/>
            <a:ext cx="4737524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分析這幾區其空氣各項汙染濃度皆比高雄其他高很多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(</a:t>
            </a:r>
            <a:r>
              <a:rPr lang="zh-TW" altLang="en-US" spc="-1" dirty="0">
                <a:solidFill>
                  <a:srgbClr val="000000"/>
                </a:solidFill>
                <a:latin typeface="Gill Sans MT"/>
              </a:rPr>
              <a:t>左營、林園、仁武、大寮</a:t>
            </a:r>
            <a:r>
              <a:rPr lang="en-US" altLang="zh-TW" spc="-1" dirty="0">
                <a:solidFill>
                  <a:srgbClr val="000000"/>
                </a:solidFill>
                <a:latin typeface="Gill Sans MT"/>
              </a:rPr>
              <a:t>)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485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9" name="內容版面配置區 4">
            <a:extLst>
              <a:ext uri="{FF2B5EF4-FFF2-40B4-BE49-F238E27FC236}">
                <a16:creationId xmlns:a16="http://schemas.microsoft.com/office/drawing/2014/main" id="{6E517BB6-C745-F7A6-D121-3966593B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27"/>
          <a:stretch/>
        </p:blipFill>
        <p:spPr>
          <a:xfrm>
            <a:off x="240202" y="2037863"/>
            <a:ext cx="9985252" cy="2715246"/>
          </a:xfrm>
          <a:prstGeom prst="rect">
            <a:avLst/>
          </a:prstGeom>
        </p:spPr>
      </p:pic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34073"/>
              </p:ext>
            </p:extLst>
          </p:nvPr>
        </p:nvGraphicFramePr>
        <p:xfrm>
          <a:off x="10525369" y="2288046"/>
          <a:ext cx="156405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6">
                  <a:extLst>
                    <a:ext uri="{9D8B030D-6E8A-4147-A177-3AD203B41FA5}">
                      <a16:colId xmlns:a16="http://schemas.microsoft.com/office/drawing/2014/main" val="1453558260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17634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地區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左營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林園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仁武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1.25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68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琉球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72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大寮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907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_3">
            <a:extLst>
              <a:ext uri="{FF2B5EF4-FFF2-40B4-BE49-F238E27FC236}">
                <a16:creationId xmlns:a16="http://schemas.microsoft.com/office/drawing/2014/main" id="{B3CFE512-2C6C-48CD-99DD-4938DD173F2E}"/>
              </a:ext>
            </a:extLst>
          </p:cNvPr>
          <p:cNvSpPr txBox="1"/>
          <p:nvPr/>
        </p:nvSpPr>
        <p:spPr>
          <a:xfrm>
            <a:off x="2231280" y="104040"/>
            <a:ext cx="7729200" cy="58860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rmAutofit fontScale="60000" lnSpcReduction="20000"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癌症與空氣品質關聯分析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文字方塊 7">
            <a:extLst>
              <a:ext uri="{FF2B5EF4-FFF2-40B4-BE49-F238E27FC236}">
                <a16:creationId xmlns:a16="http://schemas.microsoft.com/office/drawing/2014/main" id="{81EEE403-D681-48F7-A20A-B0A84E2EB654}"/>
              </a:ext>
            </a:extLst>
          </p:cNvPr>
          <p:cNvSpPr/>
          <p:nvPr/>
        </p:nvSpPr>
        <p:spPr>
          <a:xfrm>
            <a:off x="1069489" y="5204053"/>
            <a:ext cx="9235096" cy="11988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b="0" strike="noStrike" spc="-1" dirty="0">
                <a:solidFill>
                  <a:srgbClr val="000000"/>
                </a:solidFill>
                <a:latin typeface="Gill Sans MT"/>
              </a:rPr>
              <a:t>1.</a:t>
            </a:r>
            <a:r>
              <a:rPr lang="zh-TW" altLang="en-US" sz="2400" b="0" strike="noStrike" spc="-1" dirty="0">
                <a:solidFill>
                  <a:srgbClr val="000000"/>
                </a:solidFill>
                <a:latin typeface="Gill Sans MT"/>
              </a:rPr>
              <a:t> 回歸線是以人數與年份畫趨勢線。</a:t>
            </a:r>
            <a:endParaRPr lang="en-US" altLang="zh-TW" sz="2400" b="0" strike="noStrike" spc="-1" dirty="0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100000"/>
              </a:lnSpc>
            </a:pPr>
            <a:r>
              <a:rPr lang="en-US" altLang="zh-TW" sz="2400" b="0" strike="noStrike" spc="-1" dirty="0">
                <a:solidFill>
                  <a:srgbClr val="000000"/>
                </a:solidFill>
                <a:latin typeface="Gill Sans MT"/>
              </a:rPr>
              <a:t>2.</a:t>
            </a:r>
            <a:r>
              <a:rPr lang="zh-TW" altLang="en-US" sz="2400" b="0" strike="noStrike" spc="-1" dirty="0">
                <a:solidFill>
                  <a:srgbClr val="000000"/>
                </a:solidFill>
                <a:latin typeface="Gill Sans MT"/>
              </a:rPr>
              <a:t> 最嚴重與最不嚴重都有著隨著年份上升之趨勢，只是不嚴重區域，上升較緩慢。</a:t>
            </a:r>
            <a:endParaRPr lang="en-US" sz="2400" b="0" strike="noStrike" spc="-1" dirty="0">
              <a:latin typeface="Arial"/>
            </a:endParaRPr>
          </a:p>
        </p:txBody>
      </p:sp>
      <p:pic>
        <p:nvPicPr>
          <p:cNvPr id="7" name="內容版面配置區 4">
            <a:extLst>
              <a:ext uri="{FF2B5EF4-FFF2-40B4-BE49-F238E27FC236}">
                <a16:creationId xmlns:a16="http://schemas.microsoft.com/office/drawing/2014/main" id="{4677346A-39C9-C1BA-1C3D-65052C79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5" y="972657"/>
            <a:ext cx="10058400" cy="2702872"/>
          </a:xfrm>
          <a:prstGeom prst="rect">
            <a:avLst/>
          </a:prstGeom>
        </p:spPr>
      </p:pic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250251"/>
              </p:ext>
            </p:extLst>
          </p:nvPr>
        </p:nvGraphicFramePr>
        <p:xfrm>
          <a:off x="10455030" y="1396993"/>
          <a:ext cx="1564054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616">
                  <a:extLst>
                    <a:ext uri="{9D8B030D-6E8A-4147-A177-3AD203B41FA5}">
                      <a16:colId xmlns:a16="http://schemas.microsoft.com/office/drawing/2014/main" val="1453558260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1763493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地區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斜率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491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宜蘭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862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冬山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9432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花蓮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406885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台東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0.79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97286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關山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506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4045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標題 1"/>
          <p:cNvSpPr txBox="1"/>
          <p:nvPr/>
        </p:nvSpPr>
        <p:spPr>
          <a:xfrm>
            <a:off x="2231280" y="9648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Gill Sans MT"/>
              </a:rPr>
              <a:t>結論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1" name="內容版面配置區 2"/>
          <p:cNvSpPr txBox="1"/>
          <p:nvPr/>
        </p:nvSpPr>
        <p:spPr>
          <a:xfrm>
            <a:off x="1826280" y="2673360"/>
            <a:ext cx="8539200" cy="31017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本專題使用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大量視覺化圖表來呈現空氣品質與罹癌人口之統計成果，運用空氣品質之圖找尋最嚴重與最不嚴重的地區，檢視其罹癌人口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。</a:t>
            </a:r>
            <a:endParaRPr lang="en-US" altLang="zh-TW" sz="1800" b="0" strike="noStrike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運用</a:t>
            </a:r>
            <a:r>
              <a:rPr lang="en-US" altLang="zh-TW" spc="-1" dirty="0">
                <a:solidFill>
                  <a:srgbClr val="262626"/>
                </a:solidFill>
                <a:latin typeface="Calibri"/>
                <a:ea typeface="新細明體"/>
              </a:rPr>
              <a:t>LSTM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成功建立</a:t>
            </a:r>
            <a:r>
              <a:rPr lang="en-US" altLang="zh-TW" spc="-1" dirty="0">
                <a:solidFill>
                  <a:srgbClr val="262626"/>
                </a:solidFill>
                <a:latin typeface="Calibri"/>
                <a:ea typeface="新細明體"/>
              </a:rPr>
              <a:t>AQI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預測模型，並應用在不同地區，皆能達到準確之結果。</a:t>
            </a:r>
            <a:endParaRPr lang="en-US" altLang="zh-TW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z="1800" b="0" strike="noStrike" spc="-1" dirty="0">
                <a:solidFill>
                  <a:srgbClr val="262626"/>
                </a:solidFill>
                <a:latin typeface="Gill Sans MT"/>
              </a:rPr>
              <a:t>整理政府提供之罹癌人數並研究其趨勢，能夠發現空氣品質嚴重之區域，其罹癌之增加率較高，若用地圖分布來看，可以發現罹癌人口高與空氣品質亦存在一定關連性</a:t>
            </a:r>
            <a:endParaRPr lang="en-US" altLang="zh-TW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571500" indent="-342900">
              <a:lnSpc>
                <a:spcPct val="100000"/>
              </a:lnSpc>
              <a:spcBef>
                <a:spcPts val="1001"/>
              </a:spcBef>
              <a:buAutoNum type="arabicPeriod"/>
              <a:tabLst>
                <a:tab pos="0" algn="l"/>
              </a:tabLst>
            </a:pPr>
            <a:r>
              <a:rPr lang="zh-TW" altLang="en-US" spc="-1" dirty="0">
                <a:solidFill>
                  <a:srgbClr val="262626"/>
                </a:solidFill>
                <a:latin typeface="Gill Sans MT"/>
              </a:rPr>
              <a:t>本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專題還有許多進步的空間，例如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未來可以收集某區的空氣品質資料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，</a:t>
            </a:r>
            <a:r>
              <a:rPr lang="zh-TW" altLang="en-US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結合當年度的罹癌人數，以機器學習方式搜尋哪一個因子影響人口變化較為重要</a:t>
            </a:r>
            <a:r>
              <a:rPr lang="zh-TW" sz="1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。未來將加入更多的數據讓本專題更加有用</a:t>
            </a:r>
            <a:r>
              <a:rPr lang="zh-TW" altLang="en-US" spc="-1" dirty="0">
                <a:solidFill>
                  <a:srgbClr val="262626"/>
                </a:solidFill>
                <a:latin typeface="Calibri"/>
                <a:ea typeface="新細明體"/>
              </a:rPr>
              <a:t>。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標題 1"/>
          <p:cNvSpPr txBox="1"/>
          <p:nvPr/>
        </p:nvSpPr>
        <p:spPr>
          <a:xfrm>
            <a:off x="2231280" y="279000"/>
            <a:ext cx="7729200" cy="11883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sz="2800" b="0" strike="noStrike" cap="all" spc="199">
                <a:solidFill>
                  <a:srgbClr val="262626"/>
                </a:solidFill>
                <a:latin typeface="Calibri"/>
                <a:ea typeface="標楷體"/>
              </a:rPr>
              <a:t>參考資料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63" name="內容版面配置區 2"/>
          <p:cNvSpPr txBox="1"/>
          <p:nvPr/>
        </p:nvSpPr>
        <p:spPr>
          <a:xfrm>
            <a:off x="2231280" y="1878120"/>
            <a:ext cx="7729200" cy="4188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 fontScale="92500" lnSpcReduction="10000"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MongoDB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是什麼？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5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分鐘帶你了解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MongoDB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的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5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大特性與好處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2"/>
              </a:rPr>
              <a:t>(gaia.net)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3"/>
              </a:rPr>
              <a:t>(713) How to install MongoDB Compass local and connect to your cluster [Update 2023] - YouTube</a:t>
            </a: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【</a:t>
            </a:r>
            <a:r>
              <a:rPr lang="en-US" sz="1800" b="0" u="sng" strike="noStrike" spc="-1" dirty="0" err="1">
                <a:solidFill>
                  <a:srgbClr val="1AC2FF"/>
                </a:solidFill>
                <a:uFillTx/>
                <a:latin typeface="Gill Sans MT"/>
                <a:hlinkClick r:id="rId4"/>
              </a:rPr>
              <a:t>Kafka】Apache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 Kafka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安裝與環境建置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(Windows) | by Kiwi Half </a:t>
            </a:r>
            <a:r>
              <a:rPr lang="zh-TW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半熟奇異果 </a:t>
            </a:r>
            <a:r>
              <a:rPr lang="en-US" sz="1800" b="0" u="sng" strike="noStrike" spc="-1" dirty="0">
                <a:solidFill>
                  <a:srgbClr val="1AC2FF"/>
                </a:solidFill>
                <a:uFillTx/>
                <a:latin typeface="Gill Sans MT"/>
                <a:hlinkClick r:id="rId4"/>
              </a:rPr>
              <a:t>| Medium</a:t>
            </a:r>
            <a:endParaRPr lang="en-US" sz="1800" b="0" u="sng" strike="noStrike" spc="-1" dirty="0">
              <a:solidFill>
                <a:srgbClr val="1AC2FF"/>
              </a:solidFill>
              <a:uFillTx/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Gill Sans MT"/>
                <a:hlinkClick r:id="rId5"/>
              </a:rPr>
              <a:t>https://www.yongxi-stat.com/pearson-correlation-analysis-r/</a:t>
            </a:r>
            <a:endParaRPr lang="en-US" u="sng" spc="-1" dirty="0">
              <a:solidFill>
                <a:srgbClr val="1AC2FF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262626"/>
                </a:solidFill>
                <a:latin typeface="Gill Sans MT"/>
                <a:hlinkClick r:id="rId6"/>
              </a:rPr>
              <a:t>https://drfishstats.com/correlation/pearson-correlation-coefficient/</a:t>
            </a:r>
            <a:endParaRPr lang="en-US" sz="1800" b="0" u="sng" strike="noStrike" spc="-1" dirty="0">
              <a:solidFill>
                <a:srgbClr val="1AC2FF"/>
              </a:solidFill>
              <a:latin typeface="Gill Sans MT"/>
            </a:endParaRPr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7"/>
              </a:rPr>
              <a:t>https://data.gov.tw/dataset/40448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8"/>
              </a:rPr>
              <a:t>https://github.com/Hsusir/CancerMap-in-Py/blob/master/cancer-death.ipynb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>
                <a:hlinkClick r:id="rId9"/>
              </a:rPr>
              <a:t>https://data.gov.tw/dataset/8154</a:t>
            </a:r>
            <a:endParaRPr lang="en-US" altLang="zh-TW" dirty="0"/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en-US" altLang="zh-TW" dirty="0"/>
              <a:t>https://zh.wikipedia.org/zh-tw/%E7%A9%BA%E6%B0%94%E8%B4%A8%E9%87%8F%E6%8C%87%E6%95%B0</a:t>
            </a:r>
          </a:p>
          <a:p>
            <a:pPr marL="228600" indent="-228240"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altLang="zh-TW" dirty="0"/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262626"/>
              </a:solidFill>
              <a:latin typeface="Gill Sans MT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內容版面配置區 2"/>
          <p:cNvSpPr txBox="1"/>
          <p:nvPr/>
        </p:nvSpPr>
        <p:spPr>
          <a:xfrm>
            <a:off x="626040" y="1461600"/>
            <a:ext cx="10939320" cy="502524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</a:pPr>
            <a:r>
              <a:rPr lang="zh-TW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動機</a:t>
            </a: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 : 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	AQI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作為衡量空氣品質重要指標</a:t>
            </a:r>
            <a:r>
              <a:rPr lang="zh-TW" alt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，</a:t>
            </a:r>
            <a:r>
              <a:rPr lang="en-US" altLang="zh-TW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衡量方式並非為一線性公式</a:t>
            </a:r>
            <a:r>
              <a:rPr lang="zh-TW" sz="2800" b="0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。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因此本研究希望直接用</a:t>
            </a:r>
            <a:r>
              <a:rPr lang="zh-TW" altLang="en-US" sz="2800" b="1" strike="noStrike" spc="-1" dirty="0">
                <a:solidFill>
                  <a:srgbClr val="262626"/>
                </a:solidFill>
                <a:latin typeface="Gill Sans MT"/>
              </a:rPr>
              <a:t>原始數據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進行基礎統計以及建立</a:t>
            </a:r>
            <a:r>
              <a:rPr lang="zh-TW" altLang="en-US" sz="2800" b="1" strike="noStrike" spc="-1" dirty="0">
                <a:solidFill>
                  <a:srgbClr val="262626"/>
                </a:solidFill>
                <a:latin typeface="Gill Sans MT"/>
              </a:rPr>
              <a:t>預測模型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，並將原始數據與</a:t>
            </a:r>
            <a:r>
              <a:rPr lang="zh-TW" altLang="en-US" sz="2800" b="1" strike="noStrike" spc="-1" dirty="0">
                <a:solidFill>
                  <a:srgbClr val="262626"/>
                </a:solidFill>
                <a:latin typeface="Gill Sans MT"/>
              </a:rPr>
              <a:t>肺癌人口</a:t>
            </a:r>
            <a:r>
              <a:rPr lang="zh-TW" altLang="en-US" sz="2800" b="0" strike="noStrike" spc="-1" dirty="0">
                <a:solidFill>
                  <a:srgbClr val="262626"/>
                </a:solidFill>
                <a:latin typeface="Gill Sans MT"/>
              </a:rPr>
              <a:t>做比較，嘗試尋求找到關聯性。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9BAFB5"/>
              </a:buClr>
              <a:buFont typeface="Arial"/>
              <a:buChar char="•"/>
              <a:tabLst>
                <a:tab pos="0" algn="l"/>
              </a:tabLst>
            </a:pPr>
            <a:r>
              <a:rPr lang="zh-TW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目標 </a:t>
            </a:r>
            <a:r>
              <a:rPr lang="en-US" sz="2800" b="1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: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30492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1" strike="noStrike" spc="-1" dirty="0">
                <a:solidFill>
                  <a:srgbClr val="000000"/>
                </a:solidFill>
                <a:latin typeface="Calibri"/>
                <a:ea typeface="新細明體"/>
              </a:rPr>
              <a:t>	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1.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利用基礎統計圖表解釋現象。</a:t>
            </a:r>
            <a:endParaRPr lang="en-US" altLang="zh-TW" sz="2800" b="0" strike="noStrike" spc="-1" dirty="0">
              <a:solidFill>
                <a:srgbClr val="262626"/>
              </a:solidFill>
              <a:latin typeface="Calibri"/>
              <a:ea typeface="新細明體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2.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建立</a:t>
            </a: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AQI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預測模型。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3.</a:t>
            </a:r>
            <a:r>
              <a:rPr lang="zh-TW" sz="28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運用地圖資訊及罹癌人數繪製分布圖。</a:t>
            </a:r>
            <a:endParaRPr lang="en-US" sz="2800" b="0" strike="noStrike" spc="-1" dirty="0">
              <a:solidFill>
                <a:srgbClr val="262626"/>
              </a:solidFill>
              <a:latin typeface="Gill Sans MT"/>
            </a:endParaRPr>
          </a:p>
          <a:p>
            <a:pPr marL="60948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500" b="0" strike="noStrike" spc="-1" dirty="0">
                <a:solidFill>
                  <a:srgbClr val="262626"/>
                </a:solidFill>
                <a:latin typeface="Calibri"/>
                <a:ea typeface="新細明體"/>
              </a:rPr>
              <a:t>	</a:t>
            </a:r>
            <a:endParaRPr lang="en-US" sz="1500" b="0" strike="noStrike" spc="-1" dirty="0">
              <a:solidFill>
                <a:srgbClr val="262626"/>
              </a:solidFill>
              <a:latin typeface="Gill Sans MT"/>
            </a:endParaRPr>
          </a:p>
        </p:txBody>
      </p:sp>
      <p:sp>
        <p:nvSpPr>
          <p:cNvPr id="175" name="標題 1"/>
          <p:cNvSpPr/>
          <p:nvPr/>
        </p:nvSpPr>
        <p:spPr>
          <a:xfrm>
            <a:off x="2231280" y="128520"/>
            <a:ext cx="7729200" cy="118836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182880" rIns="182880" bIns="18288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zh-TW" sz="2800" b="1" strike="noStrike" cap="all" spc="199">
                <a:solidFill>
                  <a:srgbClr val="262626"/>
                </a:solidFill>
                <a:latin typeface="Arial"/>
              </a:rPr>
              <a:t>研究動機及目標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" dur="500" fill="hold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8D18C358-C213-5EB1-6537-15108ADF0C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1280" y="390165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65FE6A1-1CBB-D4E9-D81E-4E958694DC3C}"/>
              </a:ext>
            </a:extLst>
          </p:cNvPr>
          <p:cNvSpPr txBox="1"/>
          <p:nvPr/>
        </p:nvSpPr>
        <p:spPr>
          <a:xfrm>
            <a:off x="2153836" y="1736229"/>
            <a:ext cx="78053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台灣的空氣品質指標（</a:t>
            </a:r>
            <a:r>
              <a:rPr lang="en-US" altLang="zh-TW" dirty="0"/>
              <a:t>AQI, Air Quality Index</a:t>
            </a:r>
            <a:r>
              <a:rPr lang="zh-TW" altLang="en-US" dirty="0"/>
              <a:t>）是根據多種污染物的濃度來計算的，主要包括</a:t>
            </a:r>
            <a:r>
              <a:rPr lang="en-US" altLang="zh-TW" dirty="0"/>
              <a:t>PM2.5</a:t>
            </a:r>
            <a:r>
              <a:rPr lang="zh-TW" altLang="en-US" dirty="0"/>
              <a:t>、</a:t>
            </a:r>
            <a:r>
              <a:rPr lang="en-US" altLang="zh-TW" dirty="0"/>
              <a:t>PM10</a:t>
            </a:r>
            <a:r>
              <a:rPr lang="zh-TW" altLang="en-US" dirty="0"/>
              <a:t>、臭氧（</a:t>
            </a:r>
            <a:r>
              <a:rPr lang="en-US" altLang="zh-TW" dirty="0"/>
              <a:t>O3</a:t>
            </a:r>
            <a:r>
              <a:rPr lang="zh-TW" altLang="en-US" dirty="0"/>
              <a:t>）、二氧化硫（</a:t>
            </a:r>
            <a:r>
              <a:rPr lang="en-US" altLang="zh-TW" dirty="0"/>
              <a:t>SO2</a:t>
            </a:r>
            <a:r>
              <a:rPr lang="zh-TW" altLang="en-US" dirty="0"/>
              <a:t>）、一氧化碳（</a:t>
            </a:r>
            <a:r>
              <a:rPr lang="en-US" altLang="zh-TW" dirty="0"/>
              <a:t>CO</a:t>
            </a:r>
            <a:r>
              <a:rPr lang="zh-TW" altLang="en-US" dirty="0"/>
              <a:t>）、和二氧化氮（</a:t>
            </a:r>
            <a:r>
              <a:rPr lang="en-US" altLang="zh-TW" dirty="0"/>
              <a:t>NO2</a:t>
            </a:r>
            <a:r>
              <a:rPr lang="zh-TW" altLang="en-US" dirty="0"/>
              <a:t>）。計算公式主要是將每個污染物的濃度轉換為一個標準化的子指標（</a:t>
            </a:r>
            <a:r>
              <a:rPr lang="en-US" altLang="zh-TW" dirty="0"/>
              <a:t>Sub-Index</a:t>
            </a:r>
            <a:r>
              <a:rPr lang="zh-TW" altLang="en-US" dirty="0"/>
              <a:t>），然後取這些子指標中的最大值作為最終的</a:t>
            </a:r>
            <a:r>
              <a:rPr lang="en-US" altLang="zh-TW" dirty="0"/>
              <a:t>AQI</a:t>
            </a:r>
            <a:r>
              <a:rPr lang="zh-TW" altLang="en-US" dirty="0"/>
              <a:t>值，每個污染物有其對應的子指標計算公式。子指標的計算公式如下：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BC36C8E-7E35-7084-A460-8714DC0A1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711" y="3490555"/>
            <a:ext cx="8159088" cy="120705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1492C7F-72FE-9F60-3227-56EE0FA03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827" y="4699913"/>
            <a:ext cx="5997073" cy="215808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4EABD1-B099-5459-E6AB-259FDE1EB101}"/>
              </a:ext>
            </a:extLst>
          </p:cNvPr>
          <p:cNvSpPr txBox="1"/>
          <p:nvPr/>
        </p:nvSpPr>
        <p:spPr>
          <a:xfrm>
            <a:off x="1272619" y="4967926"/>
            <a:ext cx="19890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右方解釋公式中各個代號代表什麼意思</a:t>
            </a:r>
          </a:p>
        </p:txBody>
      </p:sp>
    </p:spTree>
    <p:extLst>
      <p:ext uri="{BB962C8B-B14F-4D97-AF65-F5344CB8AC3E}">
        <p14:creationId xmlns:p14="http://schemas.microsoft.com/office/powerpoint/2010/main" val="370286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863A50-903D-4297-B457-6864C2F7B31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1976757" y="2609750"/>
            <a:ext cx="7729200" cy="1453203"/>
          </a:xfrm>
        </p:spPr>
        <p:txBody>
          <a:bodyPr/>
          <a:lstStyle/>
          <a:p>
            <a:r>
              <a:rPr lang="zh-TW" altLang="en-US" sz="2800" dirty="0"/>
              <a:t>最終</a:t>
            </a:r>
            <a:r>
              <a:rPr lang="en-US" altLang="zh-TW" sz="2800" dirty="0"/>
              <a:t>AQI</a:t>
            </a:r>
            <a:r>
              <a:rPr lang="zh-TW" altLang="en-US" sz="2800" dirty="0"/>
              <a:t>計算：最終的</a:t>
            </a:r>
            <a:r>
              <a:rPr lang="en-US" altLang="zh-TW" sz="2800" dirty="0"/>
              <a:t>AQI</a:t>
            </a:r>
            <a:r>
              <a:rPr lang="zh-TW" altLang="en-US" sz="2800" dirty="0"/>
              <a:t>是所有污染物子指標中的最大值：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578A5AA7-FC3A-AADD-9232-7A7127218A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2025" y="524990"/>
            <a:ext cx="7727950" cy="118745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1799C8-2BE5-3DFF-29AB-199693F60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087" y="3731681"/>
            <a:ext cx="8139680" cy="12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0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AQI</a:t>
            </a:r>
            <a:r>
              <a:rPr lang="zh-TW" alt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 算法介紹</a:t>
            </a:r>
            <a:endParaRPr lang="en-US" sz="28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" name="標題 1">
            <a:extLst>
              <a:ext uri="{FF2B5EF4-FFF2-40B4-BE49-F238E27FC236}">
                <a16:creationId xmlns:a16="http://schemas.microsoft.com/office/drawing/2014/main" id="{EB9E4428-6C69-49E6-947A-07478126B13D}"/>
              </a:ext>
            </a:extLst>
          </p:cNvPr>
          <p:cNvSpPr txBox="1"/>
          <p:nvPr/>
        </p:nvSpPr>
        <p:spPr>
          <a:xfrm>
            <a:off x="3559945" y="1328784"/>
            <a:ext cx="1020932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測</a:t>
            </a:r>
            <a:r>
              <a:rPr lang="zh-TW" altLang="en-US" sz="1400" b="0" cap="all" spc="199" dirty="0">
                <a:solidFill>
                  <a:srgbClr val="262626"/>
                </a:solidFill>
                <a:latin typeface="Gill Sans MT"/>
              </a:rPr>
              <a:t>汙</a:t>
            </a: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染物濃度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" name="直線單箭頭接點 17">
            <a:extLst>
              <a:ext uri="{FF2B5EF4-FFF2-40B4-BE49-F238E27FC236}">
                <a16:creationId xmlns:a16="http://schemas.microsoft.com/office/drawing/2014/main" id="{24ECC1EA-19E7-4C44-BC33-14CDCD6B2724}"/>
              </a:ext>
            </a:extLst>
          </p:cNvPr>
          <p:cNvSpPr/>
          <p:nvPr/>
        </p:nvSpPr>
        <p:spPr>
          <a:xfrm>
            <a:off x="4725904" y="1576278"/>
            <a:ext cx="503043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3EB6C58E-82E5-46EB-8FF3-4209A3A2436C}"/>
              </a:ext>
            </a:extLst>
          </p:cNvPr>
          <p:cNvSpPr txBox="1"/>
          <p:nvPr/>
        </p:nvSpPr>
        <p:spPr>
          <a:xfrm>
            <a:off x="5344191" y="1328784"/>
            <a:ext cx="1287427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轉成指標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直線單箭頭接點 17">
            <a:extLst>
              <a:ext uri="{FF2B5EF4-FFF2-40B4-BE49-F238E27FC236}">
                <a16:creationId xmlns:a16="http://schemas.microsoft.com/office/drawing/2014/main" id="{DBBEBD5A-716C-4609-B989-49D065C60D3D}"/>
              </a:ext>
            </a:extLst>
          </p:cNvPr>
          <p:cNvSpPr/>
          <p:nvPr/>
        </p:nvSpPr>
        <p:spPr>
          <a:xfrm>
            <a:off x="6794401" y="1576278"/>
            <a:ext cx="503043" cy="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22" name="標題 1">
            <a:extLst>
              <a:ext uri="{FF2B5EF4-FFF2-40B4-BE49-F238E27FC236}">
                <a16:creationId xmlns:a16="http://schemas.microsoft.com/office/drawing/2014/main" id="{C9EC782B-F481-4BCC-B3F1-8FD149CA4E51}"/>
              </a:ext>
            </a:extLst>
          </p:cNvPr>
          <p:cNvSpPr txBox="1"/>
          <p:nvPr/>
        </p:nvSpPr>
        <p:spPr>
          <a:xfrm>
            <a:off x="7394932" y="1328784"/>
            <a:ext cx="1287427" cy="437872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zh-TW" altLang="en-US" sz="1400" b="0" strike="noStrike" cap="all" spc="199" dirty="0">
                <a:solidFill>
                  <a:srgbClr val="262626"/>
                </a:solidFill>
                <a:latin typeface="Gill Sans MT"/>
              </a:rPr>
              <a:t>取最大值當</a:t>
            </a:r>
            <a:r>
              <a:rPr lang="en-US" altLang="zh-TW" sz="1400" b="0" strike="noStrike" cap="all" spc="199" dirty="0">
                <a:solidFill>
                  <a:srgbClr val="262626"/>
                </a:solidFill>
                <a:latin typeface="Gill Sans MT"/>
              </a:rPr>
              <a:t>AQI</a:t>
            </a:r>
            <a:endParaRPr lang="en-US" sz="1400" b="0" strike="noStrike" spc="-1" dirty="0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961F1EA-A27C-4057-B76C-E1F3F241B0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27" t="10485" r="15582" b="6408"/>
          <a:stretch/>
        </p:blipFill>
        <p:spPr>
          <a:xfrm>
            <a:off x="2439892" y="1899493"/>
            <a:ext cx="7312215" cy="4863027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>
                <a:solidFill>
                  <a:srgbClr val="000000"/>
                </a:solidFill>
                <a:latin typeface="Calibri"/>
                <a:ea typeface="新細明體"/>
              </a:rPr>
              <a:t>Kafka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文字方塊 4"/>
          <p:cNvSpPr/>
          <p:nvPr/>
        </p:nvSpPr>
        <p:spPr>
          <a:xfrm>
            <a:off x="3047400" y="993600"/>
            <a:ext cx="6096960" cy="36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Kafka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是一種開源的分散式串流處理平台和訊息佇列系統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橢圓 6"/>
          <p:cNvSpPr/>
          <p:nvPr/>
        </p:nvSpPr>
        <p:spPr>
          <a:xfrm>
            <a:off x="87840" y="2004480"/>
            <a:ext cx="1670040" cy="922680"/>
          </a:xfrm>
          <a:prstGeom prst="ellipse">
            <a:avLst/>
          </a:prstGeom>
          <a:solidFill>
            <a:srgbClr val="FF0000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Producer 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9" name="橢圓 7"/>
          <p:cNvSpPr/>
          <p:nvPr/>
        </p:nvSpPr>
        <p:spPr>
          <a:xfrm>
            <a:off x="87840" y="4645440"/>
            <a:ext cx="1670040" cy="922680"/>
          </a:xfrm>
          <a:prstGeom prst="ellipse">
            <a:avLst/>
          </a:prstGeom>
          <a:solidFill>
            <a:srgbClr val="00B0F0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Producer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0" name="矩形 10"/>
          <p:cNvSpPr/>
          <p:nvPr/>
        </p:nvSpPr>
        <p:spPr>
          <a:xfrm>
            <a:off x="2673000" y="3344400"/>
            <a:ext cx="1977840" cy="9176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標楷體"/>
                <a:ea typeface="標楷體"/>
              </a:rPr>
              <a:t>Kafka cluster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1" name="橢圓 13"/>
          <p:cNvSpPr/>
          <p:nvPr/>
        </p:nvSpPr>
        <p:spPr>
          <a:xfrm>
            <a:off x="5178600" y="2016360"/>
            <a:ext cx="1834200" cy="922680"/>
          </a:xfrm>
          <a:prstGeom prst="ellipse">
            <a:avLst/>
          </a:prstGeom>
          <a:solidFill>
            <a:srgbClr val="00B050"/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Consumer 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2" name="橢圓 14"/>
          <p:cNvSpPr/>
          <p:nvPr/>
        </p:nvSpPr>
        <p:spPr>
          <a:xfrm>
            <a:off x="5178600" y="4648320"/>
            <a:ext cx="1834200" cy="9226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Gill Sans MT"/>
              </a:rPr>
              <a:t>Consumer 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83" name="直線單箭頭接點 17"/>
          <p:cNvSpPr/>
          <p:nvPr/>
        </p:nvSpPr>
        <p:spPr>
          <a:xfrm>
            <a:off x="1513800" y="2792520"/>
            <a:ext cx="1158840" cy="7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4" name="直線單箭頭接點 19"/>
          <p:cNvSpPr/>
          <p:nvPr/>
        </p:nvSpPr>
        <p:spPr>
          <a:xfrm flipV="1">
            <a:off x="1513800" y="4012560"/>
            <a:ext cx="1158840" cy="766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000000"/>
            </a:solidFill>
            <a:rou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85" name="直線單箭頭接點 22"/>
          <p:cNvSpPr/>
          <p:nvPr/>
        </p:nvSpPr>
        <p:spPr>
          <a:xfrm flipV="1">
            <a:off x="4651200" y="2804040"/>
            <a:ext cx="795960" cy="75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0988C"/>
            </a:solidFill>
            <a:rou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86" name="直線單箭頭接點 25"/>
          <p:cNvSpPr/>
          <p:nvPr/>
        </p:nvSpPr>
        <p:spPr>
          <a:xfrm>
            <a:off x="4651200" y="4028400"/>
            <a:ext cx="795960" cy="754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A0988C"/>
            </a:solidFill>
            <a:rou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187" name="矩形: 圓角 29"/>
          <p:cNvSpPr/>
          <p:nvPr/>
        </p:nvSpPr>
        <p:spPr>
          <a:xfrm>
            <a:off x="2733863" y="5970600"/>
            <a:ext cx="1834200" cy="766440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6B470C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Gill Sans MT"/>
              </a:rPr>
              <a:t>Zookeeper0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89" name="直線單箭頭接點 33"/>
          <p:cNvSpPr/>
          <p:nvPr/>
        </p:nvSpPr>
        <p:spPr>
          <a:xfrm flipH="1">
            <a:off x="3650963" y="4262400"/>
            <a:ext cx="0" cy="1707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C96731"/>
            </a:solidFill>
            <a:round/>
            <a:headEnd type="triangle" w="med" len="med"/>
            <a:tailEnd type="triangl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/>
        </p:style>
        <p:txBody>
          <a:bodyPr/>
          <a:lstStyle/>
          <a:p>
            <a:endParaRPr lang="zh-TW" altLang="en-US" dirty="0"/>
          </a:p>
        </p:txBody>
      </p:sp>
      <p:sp>
        <p:nvSpPr>
          <p:cNvPr id="191" name="文字方塊 39"/>
          <p:cNvSpPr/>
          <p:nvPr/>
        </p:nvSpPr>
        <p:spPr>
          <a:xfrm>
            <a:off x="7866360" y="1811160"/>
            <a:ext cx="3305520" cy="475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Producer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負責將消息傳送至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Kafka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的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Topic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中。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Kafka cluster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由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1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個或多個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Broker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組成的集群，負責提供消息處理服務。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Consumer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負責將消息從訂閱的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Topic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中取出。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C00000"/>
                </a:solidFill>
                <a:latin typeface="標楷體"/>
                <a:ea typeface="標楷體"/>
              </a:rPr>
              <a:t>Zookeeper 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	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負責管理及維護</a:t>
            </a:r>
            <a:r>
              <a:rPr lang="en-US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Kafka</a:t>
            </a:r>
            <a:r>
              <a:rPr lang="zh-TW" sz="1800" b="0" strike="noStrike" spc="-1" dirty="0">
                <a:solidFill>
                  <a:srgbClr val="000000"/>
                </a:solidFill>
                <a:latin typeface="標楷體"/>
                <a:ea typeface="標楷體"/>
              </a:rPr>
              <a:t>集群，主要工作有集群數據管理、副本分配。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9058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標題 1"/>
          <p:cNvSpPr txBox="1"/>
          <p:nvPr/>
        </p:nvSpPr>
        <p:spPr>
          <a:xfrm>
            <a:off x="2231280" y="12060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endParaRPr lang="en-US" sz="2800" b="0" strike="noStrike" spc="-1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3" name="文字方塊 4"/>
          <p:cNvSpPr/>
          <p:nvPr/>
        </p:nvSpPr>
        <p:spPr>
          <a:xfrm>
            <a:off x="981000" y="1526760"/>
            <a:ext cx="10229760" cy="63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是一種開源的、基於文件的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NoSQL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資料庫，它以高效能、靈活的資料模型和可擴展性而聞名。 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MongoDB</a:t>
            </a:r>
            <a:r>
              <a:rPr lang="zh-TW" sz="1800" b="0" strike="noStrike" spc="-1">
                <a:solidFill>
                  <a:srgbClr val="000000"/>
                </a:solidFill>
                <a:latin typeface="Calibri"/>
                <a:ea typeface="新細明體"/>
              </a:rPr>
              <a:t>旨在儲存和處理大量數據，並支援複雜的查詢和分析。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C342210-9DE4-48D1-9C4C-4806CAAE94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0"/>
          <a:stretch/>
        </p:blipFill>
        <p:spPr>
          <a:xfrm>
            <a:off x="1908868" y="2259387"/>
            <a:ext cx="8374263" cy="4323315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內容版面配置區 2_1"/>
          <p:cNvSpPr txBox="1"/>
          <p:nvPr/>
        </p:nvSpPr>
        <p:spPr>
          <a:xfrm>
            <a:off x="1069920" y="1251469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lstStyle/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altLang="en-US" sz="2000" b="0" strike="noStrike" spc="-1" dirty="0">
                <a:solidFill>
                  <a:srgbClr val="000000"/>
                </a:solidFill>
                <a:latin typeface="Arial"/>
              </a:rPr>
              <a:t>全名為長短期記憶，會使用記憶來更新訊息，並控制訊息流動，使模型能夠更優化捕捉長期依賴關係。</a:t>
            </a:r>
            <a:endParaRPr lang="en-US" altLang="zh-TW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endParaRPr lang="en-US" altLang="zh-TW" sz="2000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準確性的變化趨勢：訓練初期，模型的準確性提升速度較快，尤其是在前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20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個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epoch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之內，模型的準確性急劇提升。隨著訓練輪數的增加，模型的準確性提升速度逐漸變慢，並最終趨於平緩。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訓練集和驗證集的準確性對比：訓練集的準確性始終低於驗證集的準確性，這種現象在前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20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個</a:t>
            </a: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epoch</a:t>
            </a: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尤其明顯。這可能表示模型在訓練初期容易過擬合訓練數據，從而在驗證集上表現更好。隨著訓練輪數的增加，兩條曲線逐漸趨於一致，這意味著模型逐漸達到了穩定狀態。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99"/>
              </a:spcBef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  <a:p>
            <a:pPr marL="182880" indent="-182520">
              <a:lnSpc>
                <a:spcPct val="90000"/>
              </a:lnSpc>
              <a:spcBef>
                <a:spcPts val="1199"/>
              </a:spcBef>
              <a:buClr>
                <a:srgbClr val="689D9B"/>
              </a:buClr>
              <a:buSzPct val="85000"/>
              <a:buFont typeface="Wingdings" charset="2"/>
              <a:buChar char=""/>
            </a:pPr>
            <a:r>
              <a:rPr lang="zh-TW" sz="2000" b="0" strike="noStrike" spc="-1" dirty="0">
                <a:solidFill>
                  <a:srgbClr val="000000"/>
                </a:solidFill>
                <a:latin typeface="Arial"/>
              </a:rPr>
              <a:t>模型的收斂性：模型的準確性曲線逐漸趨於平緩，這表示模型在經過一定數量的訓練後，學習到了數據中的模式，並且逐漸達到了其最大準確性。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投影片編號版面配置區 3_1"/>
          <p:cNvSpPr txBox="1"/>
          <p:nvPr/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fld id="{A8DB26CF-55A9-415B-AA54-51FBE59C980F}" type="slidenum">
              <a:rPr lang="en-US" sz="1400" b="0" strike="noStrike" spc="-1">
                <a:solidFill>
                  <a:srgbClr val="FFFFFF"/>
                </a:solidFill>
                <a:latin typeface="Arial Black"/>
              </a:rPr>
              <a:t>9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97" name="標題 1_2"/>
          <p:cNvSpPr txBox="1"/>
          <p:nvPr/>
        </p:nvSpPr>
        <p:spPr>
          <a:xfrm>
            <a:off x="2231280" y="120960"/>
            <a:ext cx="7729200" cy="767160"/>
          </a:xfrm>
          <a:prstGeom prst="rect">
            <a:avLst/>
          </a:prstGeom>
          <a:solidFill>
            <a:srgbClr val="FFFFFF"/>
          </a:solidFill>
          <a:ln w="31680" cap="sq">
            <a:solidFill>
              <a:srgbClr val="404040"/>
            </a:solidFill>
            <a:miter/>
          </a:ln>
        </p:spPr>
        <p:txBody>
          <a:bodyPr lIns="182880" tIns="182880" rIns="182880" bIns="18288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LSTM </a:t>
            </a:r>
            <a:r>
              <a:rPr lang="zh-TW" sz="2800" b="0" strike="noStrike" spc="199" dirty="0">
                <a:solidFill>
                  <a:srgbClr val="000000"/>
                </a:solidFill>
                <a:latin typeface="Calibri"/>
                <a:ea typeface="新細明體"/>
              </a:rPr>
              <a:t>介紹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1674</Words>
  <Application>Microsoft Office PowerPoint</Application>
  <PresentationFormat>寬螢幕</PresentationFormat>
  <Paragraphs>173</Paragraphs>
  <Slides>25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標楷體</vt:lpstr>
      <vt:lpstr>Arial</vt:lpstr>
      <vt:lpstr>Arial Black</vt:lpstr>
      <vt:lpstr>Calibri</vt:lpstr>
      <vt:lpstr>Gill Sans MT</vt:lpstr>
      <vt:lpstr>Segoe UI Historic</vt:lpstr>
      <vt:lpstr>Times New Roman</vt:lpstr>
      <vt:lpstr>Wingdings</vt:lpstr>
      <vt:lpstr>Office Theme</vt:lpstr>
      <vt:lpstr>PowerPoint 簡報</vt:lpstr>
      <vt:lpstr>PowerPoint 簡報</vt:lpstr>
      <vt:lpstr>PowerPoint 簡報</vt:lpstr>
      <vt:lpstr>AQI 算法介紹</vt:lpstr>
      <vt:lpstr>AQI 算法介紹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預測模型建立及分析</vt:lpstr>
      <vt:lpstr>預測模型建立及分析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大數據分析 新竹剩餘停車位資料統計與分析</dc:title>
  <dc:subject/>
  <dc:creator>冠穎 陳</dc:creator>
  <dc:description/>
  <cp:lastModifiedBy>陳楷勳</cp:lastModifiedBy>
  <cp:revision>61</cp:revision>
  <dcterms:created xsi:type="dcterms:W3CDTF">2024-01-09T20:59:26Z</dcterms:created>
  <dcterms:modified xsi:type="dcterms:W3CDTF">2024-06-11T01:58:22Z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PresentationFormat">
    <vt:lpwstr>寬螢幕</vt:lpwstr>
  </property>
  <property fmtid="{D5CDD505-2E9C-101B-9397-08002B2CF9AE}" pid="4" name="Slides">
    <vt:i4>22</vt:i4>
  </property>
</Properties>
</file>