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Lst>
  <p:sldSz cx="12192000" cy="6858000"/>
  <p:notesSz cx="7559675" cy="10691813"/>
  <p:embeddedFontLst>
    <p:embeddedFont>
      <p:font typeface="DFKai-SB" panose="03000509000000000000" pitchFamily="65" charset="-120"/>
      <p:regular r:id="rId33"/>
    </p:embeddedFont>
    <p:embeddedFont>
      <p:font typeface="Arial Black" panose="020B0A04020102020204" pitchFamily="34" charset="0"/>
      <p:regular r:id="rId34"/>
      <p:bold r:id="rId35"/>
    </p:embeddedFont>
    <p:embeddedFont>
      <p:font typeface="Constantia" panose="02030602050306030303" pitchFamily="18" charset="0"/>
      <p:regular r:id="rId36"/>
      <p:bold r:id="rId37"/>
      <p:italic r:id="rId38"/>
      <p:boldItalic r:id="rId39"/>
    </p:embeddedFont>
    <p:embeddedFont>
      <p:font typeface="Gill Sans" panose="02020500000000000000" charset="0"/>
      <p:regular r:id="rId40"/>
      <p:bold r:id="rId41"/>
    </p:embeddedFont>
    <p:embeddedFont>
      <p:font typeface="Quattrocento Sans" panose="020B0502050000020003"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gTrv7u9AhBPTVYIgQ3CWy69MRx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C4F02B-A2F6-42C0-98A3-B49B128145C8}">
  <a:tblStyle styleId="{77C4F02B-A2F6-42C0-98A3-B49B128145C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91" autoAdjust="0"/>
  </p:normalViewPr>
  <p:slideViewPr>
    <p:cSldViewPr snapToGrid="0">
      <p:cViewPr varScale="1">
        <p:scale>
          <a:sx n="66" d="100"/>
          <a:sy n="66" d="100"/>
        </p:scale>
        <p:origin x="1301"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Arial"/>
              <a:buNone/>
            </a:pPr>
            <a:fld id="{00000000-1234-1234-1234-123412341234}" type="slidenum">
              <a:rPr lang="zh-TW" sz="1200" b="0" i="0" u="none" strike="noStrike" cap="none">
                <a:solidFill>
                  <a:srgbClr val="000000"/>
                </a:solidFill>
                <a:latin typeface="Calibri"/>
                <a:ea typeface="Calibri"/>
                <a:cs typeface="Calibri"/>
                <a:sym typeface="Calibri"/>
              </a:rPr>
              <a:t>‹#›</a:t>
            </a:fld>
            <a:endParaRPr sz="1200" b="0" i="0" u="none" strike="noStrike" cap="none">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65" name="Google Shape;65;p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60e1ced5c_1_10:notes"/>
          <p:cNvSpPr txBox="1">
            <a:spLocks noGrp="1"/>
          </p:cNvSpPr>
          <p:nvPr>
            <p:ph type="body" idx="1"/>
          </p:nvPr>
        </p:nvSpPr>
        <p:spPr>
          <a:xfrm>
            <a:off x="755650" y="5145088"/>
            <a:ext cx="6048300" cy="4210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132" name="Google Shape;132;g2e60e1ced5c_1_1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sz="1200">
                <a:latin typeface="Calibri"/>
                <a:ea typeface="Calibri"/>
                <a:cs typeface="Calibri"/>
                <a:sym typeface="Calibri"/>
              </a:rPr>
              <a:t>我們依據長時間的 AQI 的平均值選出 空氣品質較嚴重的區域以及空氣品質較好的區域</a:t>
            </a:r>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p:txBody>
      </p:sp>
      <p:sp>
        <p:nvSpPr>
          <p:cNvPr id="138" name="Google Shape;138;p1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151" name="Google Shape;151;p1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166" name="Google Shape;166;p1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177" name="Google Shape;177;p1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194" name="Google Shape;194;p1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sz="1200" dirty="0">
                <a:latin typeface="Calibri"/>
                <a:ea typeface="Calibri"/>
                <a:cs typeface="Calibri"/>
                <a:sym typeface="Calibri"/>
              </a:rPr>
              <a:t>問: AQI值較高之區域, AQI 走勢？</a:t>
            </a:r>
            <a:br>
              <a:rPr lang="zh-TW" sz="1200" dirty="0">
                <a:latin typeface="Calibri"/>
                <a:ea typeface="Calibri"/>
                <a:cs typeface="Calibri"/>
                <a:sym typeface="Calibri"/>
              </a:rPr>
            </a:br>
            <a:r>
              <a:rPr lang="zh-TW" sz="1200" dirty="0">
                <a:latin typeface="Calibri"/>
                <a:ea typeface="Calibri"/>
                <a:cs typeface="Calibri"/>
                <a:sym typeface="Calibri"/>
              </a:rPr>
              <a:t>答: AQI 越來越大 / pm2.5 也越來越大</a:t>
            </a:r>
            <a:endParaRPr dirty="0"/>
          </a:p>
        </p:txBody>
      </p:sp>
      <p:sp>
        <p:nvSpPr>
          <p:cNvPr id="211" name="Google Shape;211;p1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217" name="Google Shape;217;p16: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230" name="Google Shape;230;p1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e60e1ced5c_1_15:notes"/>
          <p:cNvSpPr txBox="1">
            <a:spLocks noGrp="1"/>
          </p:cNvSpPr>
          <p:nvPr>
            <p:ph type="body" idx="1"/>
          </p:nvPr>
        </p:nvSpPr>
        <p:spPr>
          <a:xfrm>
            <a:off x="755650" y="5145088"/>
            <a:ext cx="6048300" cy="4210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236" name="Google Shape;236;g2e60e1ced5c_1_1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e60e1ced5c_1_0:notes"/>
          <p:cNvSpPr txBox="1">
            <a:spLocks noGrp="1"/>
          </p:cNvSpPr>
          <p:nvPr>
            <p:ph type="body" idx="1"/>
          </p:nvPr>
        </p:nvSpPr>
        <p:spPr>
          <a:xfrm>
            <a:off x="755650" y="5145088"/>
            <a:ext cx="6048300" cy="4210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71" name="Google Shape;71;g2e60e1ced5c_1_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242" name="Google Shape;242;p18: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265" name="Google Shape;265;p1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258" name="Google Shape;258;p2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e60e1ced5c_3_0:notes"/>
          <p:cNvSpPr txBox="1">
            <a:spLocks noGrp="1"/>
          </p:cNvSpPr>
          <p:nvPr>
            <p:ph type="body" idx="1"/>
          </p:nvPr>
        </p:nvSpPr>
        <p:spPr>
          <a:xfrm>
            <a:off x="755650" y="5145088"/>
            <a:ext cx="6048300" cy="4210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283" name="Google Shape;283;g2e60e1ced5c_3_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289" name="Google Shape;289;p2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298" name="Google Shape;298;p2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e60e1ced5c_3_5:notes"/>
          <p:cNvSpPr txBox="1">
            <a:spLocks noGrp="1"/>
          </p:cNvSpPr>
          <p:nvPr>
            <p:ph type="body" idx="1"/>
          </p:nvPr>
        </p:nvSpPr>
        <p:spPr>
          <a:xfrm>
            <a:off x="755650" y="5145088"/>
            <a:ext cx="6048300" cy="4210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309" name="Google Shape;309;g2e60e1ced5c_3_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315" name="Google Shape;315;p2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326" name="Google Shape;326;p2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332" name="Google Shape;332;p2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e60e1ced5c_1_5:notes"/>
          <p:cNvSpPr txBox="1">
            <a:spLocks noGrp="1"/>
          </p:cNvSpPr>
          <p:nvPr>
            <p:ph type="body" idx="1"/>
          </p:nvPr>
        </p:nvSpPr>
        <p:spPr>
          <a:xfrm>
            <a:off x="755650" y="5145088"/>
            <a:ext cx="6048300" cy="4210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77" name="Google Shape;77;g2e60e1ced5c_1_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dirty="0">
              <a:latin typeface="Calibri"/>
              <a:ea typeface="Calibri"/>
              <a:cs typeface="Calibri"/>
              <a:sym typeface="Calibri"/>
            </a:endParaRPr>
          </a:p>
        </p:txBody>
      </p:sp>
      <p:sp>
        <p:nvSpPr>
          <p:cNvPr id="83" name="Google Shape;83;p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89" name="Google Shape;89;p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ltLang="en-US" sz="1200" dirty="0">
                <a:latin typeface="Calibri"/>
                <a:ea typeface="Calibri"/>
                <a:cs typeface="Calibri"/>
                <a:sym typeface="Calibri"/>
              </a:rPr>
              <a:t>先介紹各個代數的定義，然後解釋公式，最後說出公式的目的</a:t>
            </a:r>
            <a:endParaRPr lang="en-US" altLang="zh-TW" sz="1200" dirty="0">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sz="1200" dirty="0" err="1">
                <a:latin typeface="Calibri"/>
                <a:ea typeface="Calibri"/>
                <a:cs typeface="Calibri"/>
                <a:sym typeface="Calibri"/>
              </a:rPr>
              <a:t>BPHi</a:t>
            </a:r>
            <a:r>
              <a:rPr lang="zh-TW" altLang="en-US" sz="1200" dirty="0">
                <a:latin typeface="Calibri"/>
                <a:ea typeface="Calibri"/>
                <a:cs typeface="Calibri"/>
                <a:sym typeface="Calibri"/>
              </a:rPr>
              <a:t>是這個污染物最高可以記錄到的濃度值，</a:t>
            </a:r>
            <a:r>
              <a:rPr lang="en-US" altLang="zh-TW" sz="1200" dirty="0" err="1">
                <a:latin typeface="Calibri"/>
                <a:ea typeface="Calibri"/>
                <a:cs typeface="Calibri"/>
                <a:sym typeface="Calibri"/>
              </a:rPr>
              <a:t>BPLo</a:t>
            </a:r>
            <a:r>
              <a:rPr lang="zh-TW" altLang="en-US" sz="1200" dirty="0">
                <a:latin typeface="Calibri"/>
                <a:ea typeface="Calibri"/>
                <a:cs typeface="Calibri"/>
                <a:sym typeface="Calibri"/>
              </a:rPr>
              <a:t>是這個污染物最低可以記錄到的濃度值</a:t>
            </a:r>
            <a:endParaRPr lang="en-US" altLang="zh-TW" sz="1200" dirty="0">
              <a:latin typeface="Calibri"/>
              <a:ea typeface="Calibri"/>
              <a:cs typeface="Calibri"/>
              <a:sym typeface="Calibri"/>
            </a:endParaRPr>
          </a:p>
          <a:p>
            <a:pPr marL="0" lvl="0" indent="0" algn="l" rtl="0">
              <a:spcBef>
                <a:spcPts val="0"/>
              </a:spcBef>
              <a:spcAft>
                <a:spcPts val="0"/>
              </a:spcAft>
              <a:buNone/>
            </a:pPr>
            <a:r>
              <a:rPr lang="zh-TW" altLang="en-US" sz="1200" dirty="0">
                <a:latin typeface="Calibri"/>
                <a:ea typeface="Calibri"/>
                <a:cs typeface="Calibri"/>
                <a:sym typeface="Calibri"/>
              </a:rPr>
              <a:t>這個公式我們可以視為當前濃度相較於他的最高濃度與最低濃度所線性插值算出來的</a:t>
            </a:r>
            <a:r>
              <a:rPr lang="en-US" altLang="zh-TW" sz="1200" dirty="0">
                <a:latin typeface="Calibri"/>
                <a:ea typeface="Calibri"/>
                <a:cs typeface="Calibri"/>
                <a:sym typeface="Calibri"/>
              </a:rPr>
              <a:t>AQI</a:t>
            </a:r>
            <a:r>
              <a:rPr lang="zh-TW" altLang="en-US" sz="1200" dirty="0">
                <a:latin typeface="Calibri"/>
                <a:ea typeface="Calibri"/>
                <a:cs typeface="Calibri"/>
                <a:sym typeface="Calibri"/>
              </a:rPr>
              <a:t>值</a:t>
            </a:r>
          </a:p>
          <a:p>
            <a:pPr marL="0" lvl="0" indent="0" algn="l" rtl="0">
              <a:spcBef>
                <a:spcPts val="0"/>
              </a:spcBef>
              <a:spcAft>
                <a:spcPts val="0"/>
              </a:spcAft>
              <a:buNone/>
            </a:pPr>
            <a:r>
              <a:rPr lang="zh-TW" altLang="en-US" sz="1200" dirty="0">
                <a:latin typeface="Calibri"/>
                <a:ea typeface="Calibri"/>
                <a:cs typeface="Calibri"/>
                <a:sym typeface="Calibri"/>
              </a:rPr>
              <a:t>該公式的目的是通過插值計算來計算出當前該污染物濃度所對應的</a:t>
            </a:r>
            <a:r>
              <a:rPr lang="en-US" altLang="zh-TW" sz="1200" dirty="0">
                <a:latin typeface="Calibri"/>
                <a:ea typeface="Calibri"/>
                <a:cs typeface="Calibri"/>
                <a:sym typeface="Calibri"/>
              </a:rPr>
              <a:t>IAQI</a:t>
            </a:r>
            <a:r>
              <a:rPr lang="zh-TW" altLang="en-US" sz="1200" dirty="0">
                <a:latin typeface="Calibri"/>
                <a:ea typeface="Calibri"/>
                <a:cs typeface="Calibri"/>
                <a:sym typeface="Calibri"/>
              </a:rPr>
              <a:t>值，首先計算並定義出該污染物最低可偵測以及最高可偵測的濃度所對應的</a:t>
            </a:r>
            <a:r>
              <a:rPr lang="en-US" altLang="zh-TW" sz="1200" dirty="0">
                <a:latin typeface="Calibri"/>
                <a:ea typeface="Calibri"/>
                <a:cs typeface="Calibri"/>
                <a:sym typeface="Calibri"/>
              </a:rPr>
              <a:t>AQI</a:t>
            </a:r>
            <a:r>
              <a:rPr lang="zh-TW" altLang="en-US" sz="1200" dirty="0">
                <a:latin typeface="Calibri"/>
                <a:ea typeface="Calibri"/>
                <a:cs typeface="Calibri"/>
                <a:sym typeface="Calibri"/>
              </a:rPr>
              <a:t>值，然候透過插值計算將污染物的當前濃度</a:t>
            </a:r>
            <a:r>
              <a:rPr lang="en-US" altLang="zh-TW" sz="1200" dirty="0">
                <a:latin typeface="Calibri"/>
                <a:ea typeface="Calibri"/>
                <a:cs typeface="Calibri"/>
                <a:sym typeface="Calibri"/>
              </a:rPr>
              <a:t>C </a:t>
            </a:r>
            <a:r>
              <a:rPr lang="zh-TW" altLang="en-US" sz="1200" dirty="0">
                <a:latin typeface="Calibri"/>
                <a:ea typeface="Calibri"/>
                <a:cs typeface="Calibri"/>
                <a:sym typeface="Calibri"/>
              </a:rPr>
              <a:t>與最高可偵測以及最低可偵測濃度做比較，轉換成對應的 </a:t>
            </a:r>
            <a:r>
              <a:rPr lang="en-US" altLang="zh-TW" sz="1200" dirty="0">
                <a:latin typeface="Calibri"/>
                <a:ea typeface="Calibri"/>
                <a:cs typeface="Calibri"/>
                <a:sym typeface="Calibri"/>
              </a:rPr>
              <a:t>IAQI </a:t>
            </a:r>
            <a:r>
              <a:rPr lang="zh-TW" altLang="en-US" sz="1200" dirty="0">
                <a:latin typeface="Calibri"/>
                <a:ea typeface="Calibri"/>
                <a:cs typeface="Calibri"/>
                <a:sym typeface="Calibri"/>
              </a:rPr>
              <a:t>值，使得空氣質量狀況可以以統一的標準指數表示。</a:t>
            </a:r>
          </a:p>
        </p:txBody>
      </p:sp>
      <p:sp>
        <p:nvSpPr>
          <p:cNvPr id="95" name="Google Shape;95;p6: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ltLang="en-US" sz="1200" dirty="0">
                <a:latin typeface="Calibri"/>
                <a:ea typeface="Calibri"/>
                <a:cs typeface="Calibri"/>
                <a:sym typeface="Calibri"/>
              </a:rPr>
              <a:t>當每個</a:t>
            </a:r>
            <a:r>
              <a:rPr lang="en-US" altLang="zh-TW" sz="1200" dirty="0">
                <a:latin typeface="Calibri"/>
                <a:ea typeface="Calibri"/>
                <a:cs typeface="Calibri"/>
                <a:sym typeface="Calibri"/>
              </a:rPr>
              <a:t>IAQI</a:t>
            </a:r>
            <a:r>
              <a:rPr lang="zh-TW" altLang="en-US" sz="1200" dirty="0">
                <a:latin typeface="Calibri"/>
                <a:ea typeface="Calibri"/>
                <a:cs typeface="Calibri"/>
                <a:sym typeface="Calibri"/>
              </a:rPr>
              <a:t>指數都算出來的時候，我們會用</a:t>
            </a:r>
            <a:r>
              <a:rPr lang="en-US" altLang="zh-TW" sz="1200" dirty="0">
                <a:latin typeface="Calibri"/>
                <a:ea typeface="Calibri"/>
                <a:cs typeface="Calibri"/>
                <a:sym typeface="Calibri"/>
              </a:rPr>
              <a:t>MAX</a:t>
            </a:r>
            <a:r>
              <a:rPr lang="zh-TW" altLang="en-US" sz="1200" dirty="0">
                <a:latin typeface="Calibri"/>
                <a:ea typeface="Calibri"/>
                <a:cs typeface="Calibri"/>
                <a:sym typeface="Calibri"/>
              </a:rPr>
              <a:t>取出每個汙染物中最大</a:t>
            </a:r>
            <a:r>
              <a:rPr lang="en-US" altLang="zh-TW" sz="1200" dirty="0">
                <a:latin typeface="Calibri"/>
                <a:ea typeface="Calibri"/>
                <a:cs typeface="Calibri"/>
                <a:sym typeface="Calibri"/>
              </a:rPr>
              <a:t>IAQI</a:t>
            </a:r>
            <a:r>
              <a:rPr lang="zh-TW" altLang="en-US" sz="1200" dirty="0">
                <a:latin typeface="Calibri"/>
                <a:ea typeface="Calibri"/>
                <a:cs typeface="Calibri"/>
                <a:sym typeface="Calibri"/>
              </a:rPr>
              <a:t>來當作當前</a:t>
            </a:r>
            <a:r>
              <a:rPr lang="en-US" altLang="zh-TW" sz="1200" dirty="0">
                <a:latin typeface="Calibri"/>
                <a:ea typeface="Calibri"/>
                <a:cs typeface="Calibri"/>
                <a:sym typeface="Calibri"/>
              </a:rPr>
              <a:t>AQI</a:t>
            </a:r>
            <a:r>
              <a:rPr lang="zh-TW" altLang="en-US" sz="1200" dirty="0">
                <a:latin typeface="Calibri"/>
                <a:ea typeface="Calibri"/>
                <a:cs typeface="Calibri"/>
                <a:sym typeface="Calibri"/>
              </a:rPr>
              <a:t>的值，</a:t>
            </a:r>
            <a:r>
              <a:rPr lang="en-US" altLang="zh-TW" sz="1200" dirty="0">
                <a:latin typeface="Calibri"/>
                <a:ea typeface="Calibri"/>
                <a:cs typeface="Calibri"/>
                <a:sym typeface="Calibri"/>
              </a:rPr>
              <a:t>AQI</a:t>
            </a:r>
            <a:r>
              <a:rPr lang="zh-TW" altLang="en-US" sz="1200" dirty="0">
                <a:latin typeface="Calibri"/>
                <a:ea typeface="Calibri"/>
                <a:cs typeface="Calibri"/>
                <a:sym typeface="Calibri"/>
              </a:rPr>
              <a:t>的算法即為算出來的值</a:t>
            </a:r>
            <a:endParaRPr sz="1200" dirty="0">
              <a:latin typeface="Calibri"/>
              <a:ea typeface="Calibri"/>
              <a:cs typeface="Calibri"/>
              <a:sym typeface="Calibri"/>
            </a:endParaRPr>
          </a:p>
        </p:txBody>
      </p:sp>
      <p:sp>
        <p:nvSpPr>
          <p:cNvPr id="102" name="Google Shape;102;p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t>測量污染物濃度：首先需要測量環境中不同污染物的濃度。這些污染物包括臭氧 </a:t>
            </a:r>
            <a:r>
              <a:rPr lang="en-US" altLang="zh-TW" dirty="0"/>
              <a:t>(O₃)</a:t>
            </a:r>
            <a:r>
              <a:rPr lang="zh-TW" altLang="en-US" dirty="0"/>
              <a:t>、懸浮微粒 </a:t>
            </a:r>
            <a:r>
              <a:rPr lang="en-US" altLang="zh-TW" dirty="0"/>
              <a:t>(PM₂.₅</a:t>
            </a:r>
            <a:r>
              <a:rPr lang="zh-TW" altLang="en-US" dirty="0"/>
              <a:t>、</a:t>
            </a:r>
            <a:r>
              <a:rPr lang="en-US" altLang="zh-TW" dirty="0"/>
              <a:t>PM₁₀)</a:t>
            </a:r>
            <a:r>
              <a:rPr lang="zh-TW" altLang="en-US" dirty="0"/>
              <a:t>、一氧化碳 </a:t>
            </a:r>
            <a:r>
              <a:rPr lang="en-US" altLang="zh-TW" dirty="0"/>
              <a:t>(CO)</a:t>
            </a:r>
            <a:r>
              <a:rPr lang="zh-TW" altLang="en-US" dirty="0"/>
              <a:t>、二氧化硫 </a:t>
            </a:r>
            <a:r>
              <a:rPr lang="en-US" altLang="zh-TW" dirty="0"/>
              <a:t>(SO₂) </a:t>
            </a:r>
            <a:r>
              <a:rPr lang="zh-TW" altLang="en-US" dirty="0"/>
              <a:t>和二氧化氮 </a:t>
            </a:r>
            <a:r>
              <a:rPr lang="en-US" altLang="zh-TW" dirty="0"/>
              <a:t>(NO₂)</a:t>
            </a:r>
            <a:r>
              <a:rPr lang="zh-TW" altLang="en-US" dirty="0"/>
              <a:t>。</a:t>
            </a:r>
          </a:p>
          <a:p>
            <a:pPr marL="0" lvl="0" indent="0" algn="l" rtl="0">
              <a:spcBef>
                <a:spcPts val="0"/>
              </a:spcBef>
              <a:spcAft>
                <a:spcPts val="0"/>
              </a:spcAft>
              <a:buNone/>
            </a:pPr>
            <a:endParaRPr lang="zh-TW" altLang="en-US" dirty="0"/>
          </a:p>
          <a:p>
            <a:pPr marL="0" lvl="0" indent="0" algn="l" rtl="0">
              <a:spcBef>
                <a:spcPts val="0"/>
              </a:spcBef>
              <a:spcAft>
                <a:spcPts val="0"/>
              </a:spcAft>
              <a:buNone/>
            </a:pPr>
            <a:r>
              <a:rPr lang="zh-TW" altLang="en-US" dirty="0"/>
              <a:t>轉成指標：根據測得的污染物濃度，對應到圖中的轉換指標。每個污染物都有不同的濃度範圍對應不同的指標區間。例如，</a:t>
            </a:r>
            <a:r>
              <a:rPr lang="en-US" altLang="zh-TW" dirty="0"/>
              <a:t>8</a:t>
            </a:r>
            <a:r>
              <a:rPr lang="zh-TW" altLang="en-US" dirty="0"/>
              <a:t>小時平均臭氧濃度在</a:t>
            </a:r>
            <a:r>
              <a:rPr lang="en-US" altLang="zh-TW" dirty="0"/>
              <a:t>0.054 ppm</a:t>
            </a:r>
            <a:r>
              <a:rPr lang="zh-TW" altLang="en-US" dirty="0"/>
              <a:t>以下的指標為</a:t>
            </a:r>
            <a:r>
              <a:rPr lang="en-US" altLang="zh-TW" dirty="0"/>
              <a:t>50</a:t>
            </a:r>
            <a:r>
              <a:rPr lang="zh-TW" altLang="en-US" dirty="0"/>
              <a:t>以下 </a:t>
            </a:r>
            <a:r>
              <a:rPr lang="en-US" altLang="zh-TW" dirty="0"/>
              <a:t>(</a:t>
            </a:r>
            <a:r>
              <a:rPr lang="zh-TW" altLang="en-US" dirty="0"/>
              <a:t>綠色區間</a:t>
            </a:r>
            <a:r>
              <a:rPr lang="en-US" altLang="zh-TW" dirty="0"/>
              <a:t>)</a:t>
            </a:r>
            <a:r>
              <a:rPr lang="zh-TW" altLang="en-US" dirty="0"/>
              <a:t>，而</a:t>
            </a:r>
            <a:r>
              <a:rPr lang="en-US" altLang="zh-TW" dirty="0"/>
              <a:t>0.106-0.200 ppm</a:t>
            </a:r>
            <a:r>
              <a:rPr lang="zh-TW" altLang="en-US" dirty="0"/>
              <a:t>的指標為</a:t>
            </a:r>
            <a:r>
              <a:rPr lang="en-US" altLang="zh-TW" dirty="0"/>
              <a:t>151-200 (</a:t>
            </a:r>
            <a:r>
              <a:rPr lang="zh-TW" altLang="en-US" dirty="0"/>
              <a:t>紅色區間</a:t>
            </a:r>
            <a:r>
              <a:rPr lang="en-US" altLang="zh-TW" dirty="0"/>
              <a:t>)</a:t>
            </a:r>
            <a:r>
              <a:rPr lang="zh-TW" altLang="en-US" dirty="0"/>
              <a:t>。</a:t>
            </a:r>
          </a:p>
          <a:p>
            <a:pPr marL="0" lvl="0" indent="0" algn="l" rtl="0">
              <a:spcBef>
                <a:spcPts val="0"/>
              </a:spcBef>
              <a:spcAft>
                <a:spcPts val="0"/>
              </a:spcAft>
              <a:buNone/>
            </a:pPr>
            <a:endParaRPr lang="zh-TW" altLang="en-US" dirty="0"/>
          </a:p>
          <a:p>
            <a:pPr marL="0" lvl="0" indent="0" algn="l" rtl="0">
              <a:spcBef>
                <a:spcPts val="0"/>
              </a:spcBef>
              <a:spcAft>
                <a:spcPts val="0"/>
              </a:spcAft>
              <a:buNone/>
            </a:pPr>
            <a:r>
              <a:rPr lang="zh-TW" altLang="en-US" dirty="0"/>
              <a:t>取最大值當</a:t>
            </a:r>
            <a:r>
              <a:rPr lang="en-US" altLang="zh-TW" dirty="0"/>
              <a:t>AQI</a:t>
            </a:r>
            <a:r>
              <a:rPr lang="zh-TW" altLang="en-US" dirty="0"/>
              <a:t>：將所有污染物的指標計算出來後，取最高的那個指標作為當天的</a:t>
            </a:r>
            <a:r>
              <a:rPr lang="en-US" altLang="zh-TW" dirty="0"/>
              <a:t>AQI</a:t>
            </a:r>
            <a:r>
              <a:rPr lang="zh-TW" altLang="en-US" dirty="0"/>
              <a:t>。這個最大值代表了當天空氣品質中最不良的污染物情況。</a:t>
            </a:r>
            <a:endParaRPr dirty="0"/>
          </a:p>
        </p:txBody>
      </p:sp>
      <p:sp>
        <p:nvSpPr>
          <p:cNvPr id="112" name="Google Shape;112;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400"/>
              <a:buFont typeface="Arial"/>
              <a:buNone/>
            </a:pPr>
            <a:fld id="{00000000-1234-1234-1234-123412341234}" type="slidenum">
              <a:rPr lang="en-US" altLang="zh-TW"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123" name="Google Shape;123;p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27"/>
          <p:cNvSpPr txBox="1">
            <a:spLocks noGrp="1"/>
          </p:cNvSpPr>
          <p:nvPr>
            <p:ph type="title"/>
          </p:nvPr>
        </p:nvSpPr>
        <p:spPr>
          <a:xfrm>
            <a:off x="2231280" y="964800"/>
            <a:ext cx="772920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2231280" y="2638080"/>
            <a:ext cx="7729200" cy="310176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36"/>
          <p:cNvSpPr txBox="1">
            <a:spLocks noGrp="1"/>
          </p:cNvSpPr>
          <p:nvPr>
            <p:ph type="title"/>
          </p:nvPr>
        </p:nvSpPr>
        <p:spPr>
          <a:xfrm>
            <a:off x="2231280" y="964800"/>
            <a:ext cx="772920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6"/>
          <p:cNvSpPr txBox="1">
            <a:spLocks noGrp="1"/>
          </p:cNvSpPr>
          <p:nvPr>
            <p:ph type="body" idx="1"/>
          </p:nvPr>
        </p:nvSpPr>
        <p:spPr>
          <a:xfrm>
            <a:off x="2231280" y="2638080"/>
            <a:ext cx="772920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6"/>
          <p:cNvSpPr txBox="1">
            <a:spLocks noGrp="1"/>
          </p:cNvSpPr>
          <p:nvPr>
            <p:ph type="body" idx="2"/>
          </p:nvPr>
        </p:nvSpPr>
        <p:spPr>
          <a:xfrm>
            <a:off x="2231280" y="4258080"/>
            <a:ext cx="772920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2231280" y="964800"/>
            <a:ext cx="772920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7"/>
          <p:cNvSpPr txBox="1">
            <a:spLocks noGrp="1"/>
          </p:cNvSpPr>
          <p:nvPr>
            <p:ph type="body" idx="1"/>
          </p:nvPr>
        </p:nvSpPr>
        <p:spPr>
          <a:xfrm>
            <a:off x="2231280" y="2638080"/>
            <a:ext cx="377172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7"/>
          <p:cNvSpPr txBox="1">
            <a:spLocks noGrp="1"/>
          </p:cNvSpPr>
          <p:nvPr>
            <p:ph type="body" idx="2"/>
          </p:nvPr>
        </p:nvSpPr>
        <p:spPr>
          <a:xfrm>
            <a:off x="6192000" y="2638080"/>
            <a:ext cx="377172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7"/>
          <p:cNvSpPr txBox="1">
            <a:spLocks noGrp="1"/>
          </p:cNvSpPr>
          <p:nvPr>
            <p:ph type="body" idx="3"/>
          </p:nvPr>
        </p:nvSpPr>
        <p:spPr>
          <a:xfrm>
            <a:off x="2231280" y="4258080"/>
            <a:ext cx="377172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7"/>
          <p:cNvSpPr txBox="1">
            <a:spLocks noGrp="1"/>
          </p:cNvSpPr>
          <p:nvPr>
            <p:ph type="body" idx="4"/>
          </p:nvPr>
        </p:nvSpPr>
        <p:spPr>
          <a:xfrm>
            <a:off x="6192000" y="4258080"/>
            <a:ext cx="377172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8"/>
          <p:cNvSpPr txBox="1">
            <a:spLocks noGrp="1"/>
          </p:cNvSpPr>
          <p:nvPr>
            <p:ph type="title"/>
          </p:nvPr>
        </p:nvSpPr>
        <p:spPr>
          <a:xfrm>
            <a:off x="2231280" y="964800"/>
            <a:ext cx="772920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8"/>
          <p:cNvSpPr txBox="1">
            <a:spLocks noGrp="1"/>
          </p:cNvSpPr>
          <p:nvPr>
            <p:ph type="body" idx="1"/>
          </p:nvPr>
        </p:nvSpPr>
        <p:spPr>
          <a:xfrm>
            <a:off x="2231280" y="2638080"/>
            <a:ext cx="248868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8"/>
          <p:cNvSpPr txBox="1">
            <a:spLocks noGrp="1"/>
          </p:cNvSpPr>
          <p:nvPr>
            <p:ph type="body" idx="2"/>
          </p:nvPr>
        </p:nvSpPr>
        <p:spPr>
          <a:xfrm>
            <a:off x="4844880" y="2638080"/>
            <a:ext cx="248868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8"/>
          <p:cNvSpPr txBox="1">
            <a:spLocks noGrp="1"/>
          </p:cNvSpPr>
          <p:nvPr>
            <p:ph type="body" idx="3"/>
          </p:nvPr>
        </p:nvSpPr>
        <p:spPr>
          <a:xfrm>
            <a:off x="7458120" y="2638080"/>
            <a:ext cx="248868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8"/>
          <p:cNvSpPr txBox="1">
            <a:spLocks noGrp="1"/>
          </p:cNvSpPr>
          <p:nvPr>
            <p:ph type="body" idx="4"/>
          </p:nvPr>
        </p:nvSpPr>
        <p:spPr>
          <a:xfrm>
            <a:off x="2231280" y="4258080"/>
            <a:ext cx="248868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8"/>
          <p:cNvSpPr txBox="1">
            <a:spLocks noGrp="1"/>
          </p:cNvSpPr>
          <p:nvPr>
            <p:ph type="body" idx="5"/>
          </p:nvPr>
        </p:nvSpPr>
        <p:spPr>
          <a:xfrm>
            <a:off x="4844880" y="4258080"/>
            <a:ext cx="248868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8"/>
          <p:cNvSpPr txBox="1">
            <a:spLocks noGrp="1"/>
          </p:cNvSpPr>
          <p:nvPr>
            <p:ph type="body" idx="6"/>
          </p:nvPr>
        </p:nvSpPr>
        <p:spPr>
          <a:xfrm>
            <a:off x="7458120" y="4258080"/>
            <a:ext cx="248868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29"/>
          <p:cNvSpPr txBox="1">
            <a:spLocks noGrp="1"/>
          </p:cNvSpPr>
          <p:nvPr>
            <p:ph type="title"/>
          </p:nvPr>
        </p:nvSpPr>
        <p:spPr>
          <a:xfrm>
            <a:off x="2231280" y="964800"/>
            <a:ext cx="772920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9"/>
          <p:cNvSpPr txBox="1">
            <a:spLocks noGrp="1"/>
          </p:cNvSpPr>
          <p:nvPr>
            <p:ph type="body" idx="1"/>
          </p:nvPr>
        </p:nvSpPr>
        <p:spPr>
          <a:xfrm>
            <a:off x="2231280" y="2638080"/>
            <a:ext cx="7729200" cy="31017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30"/>
          <p:cNvSpPr txBox="1">
            <a:spLocks noGrp="1"/>
          </p:cNvSpPr>
          <p:nvPr>
            <p:ph type="title"/>
          </p:nvPr>
        </p:nvSpPr>
        <p:spPr>
          <a:xfrm>
            <a:off x="2231280" y="964800"/>
            <a:ext cx="772920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0"/>
          <p:cNvSpPr txBox="1">
            <a:spLocks noGrp="1"/>
          </p:cNvSpPr>
          <p:nvPr>
            <p:ph type="body" idx="1"/>
          </p:nvPr>
        </p:nvSpPr>
        <p:spPr>
          <a:xfrm>
            <a:off x="2231280" y="2638080"/>
            <a:ext cx="3771720" cy="31017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0"/>
          <p:cNvSpPr txBox="1">
            <a:spLocks noGrp="1"/>
          </p:cNvSpPr>
          <p:nvPr>
            <p:ph type="body" idx="2"/>
          </p:nvPr>
        </p:nvSpPr>
        <p:spPr>
          <a:xfrm>
            <a:off x="6192000" y="2638080"/>
            <a:ext cx="3771720" cy="31017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1"/>
          <p:cNvSpPr txBox="1">
            <a:spLocks noGrp="1"/>
          </p:cNvSpPr>
          <p:nvPr>
            <p:ph type="title"/>
          </p:nvPr>
        </p:nvSpPr>
        <p:spPr>
          <a:xfrm>
            <a:off x="2231280" y="964800"/>
            <a:ext cx="772920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32"/>
          <p:cNvSpPr txBox="1">
            <a:spLocks noGrp="1"/>
          </p:cNvSpPr>
          <p:nvPr>
            <p:ph type="subTitle" idx="1"/>
          </p:nvPr>
        </p:nvSpPr>
        <p:spPr>
          <a:xfrm>
            <a:off x="2231280" y="964800"/>
            <a:ext cx="7729200" cy="5509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33"/>
          <p:cNvSpPr txBox="1">
            <a:spLocks noGrp="1"/>
          </p:cNvSpPr>
          <p:nvPr>
            <p:ph type="title"/>
          </p:nvPr>
        </p:nvSpPr>
        <p:spPr>
          <a:xfrm>
            <a:off x="2231280" y="964800"/>
            <a:ext cx="772920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3"/>
          <p:cNvSpPr txBox="1">
            <a:spLocks noGrp="1"/>
          </p:cNvSpPr>
          <p:nvPr>
            <p:ph type="body" idx="1"/>
          </p:nvPr>
        </p:nvSpPr>
        <p:spPr>
          <a:xfrm>
            <a:off x="2231280" y="2638080"/>
            <a:ext cx="377172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3"/>
          <p:cNvSpPr txBox="1">
            <a:spLocks noGrp="1"/>
          </p:cNvSpPr>
          <p:nvPr>
            <p:ph type="body" idx="2"/>
          </p:nvPr>
        </p:nvSpPr>
        <p:spPr>
          <a:xfrm>
            <a:off x="6192000" y="2638080"/>
            <a:ext cx="3771720" cy="31017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3"/>
          <p:cNvSpPr txBox="1">
            <a:spLocks noGrp="1"/>
          </p:cNvSpPr>
          <p:nvPr>
            <p:ph type="body" idx="3"/>
          </p:nvPr>
        </p:nvSpPr>
        <p:spPr>
          <a:xfrm>
            <a:off x="2231280" y="4258080"/>
            <a:ext cx="377172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34"/>
          <p:cNvSpPr txBox="1">
            <a:spLocks noGrp="1"/>
          </p:cNvSpPr>
          <p:nvPr>
            <p:ph type="title"/>
          </p:nvPr>
        </p:nvSpPr>
        <p:spPr>
          <a:xfrm>
            <a:off x="2231280" y="964800"/>
            <a:ext cx="772920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4"/>
          <p:cNvSpPr txBox="1">
            <a:spLocks noGrp="1"/>
          </p:cNvSpPr>
          <p:nvPr>
            <p:ph type="body" idx="1"/>
          </p:nvPr>
        </p:nvSpPr>
        <p:spPr>
          <a:xfrm>
            <a:off x="2231280" y="2638080"/>
            <a:ext cx="3771720" cy="31017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4"/>
          <p:cNvSpPr txBox="1">
            <a:spLocks noGrp="1"/>
          </p:cNvSpPr>
          <p:nvPr>
            <p:ph type="body" idx="2"/>
          </p:nvPr>
        </p:nvSpPr>
        <p:spPr>
          <a:xfrm>
            <a:off x="6192000" y="2638080"/>
            <a:ext cx="377172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4"/>
          <p:cNvSpPr txBox="1">
            <a:spLocks noGrp="1"/>
          </p:cNvSpPr>
          <p:nvPr>
            <p:ph type="body" idx="3"/>
          </p:nvPr>
        </p:nvSpPr>
        <p:spPr>
          <a:xfrm>
            <a:off x="6192000" y="4258080"/>
            <a:ext cx="377172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35"/>
          <p:cNvSpPr txBox="1">
            <a:spLocks noGrp="1"/>
          </p:cNvSpPr>
          <p:nvPr>
            <p:ph type="title"/>
          </p:nvPr>
        </p:nvSpPr>
        <p:spPr>
          <a:xfrm>
            <a:off x="2231280" y="964800"/>
            <a:ext cx="772920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5"/>
          <p:cNvSpPr txBox="1">
            <a:spLocks noGrp="1"/>
          </p:cNvSpPr>
          <p:nvPr>
            <p:ph type="body" idx="1"/>
          </p:nvPr>
        </p:nvSpPr>
        <p:spPr>
          <a:xfrm>
            <a:off x="2231280" y="2638080"/>
            <a:ext cx="377172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35"/>
          <p:cNvSpPr txBox="1">
            <a:spLocks noGrp="1"/>
          </p:cNvSpPr>
          <p:nvPr>
            <p:ph type="body" idx="2"/>
          </p:nvPr>
        </p:nvSpPr>
        <p:spPr>
          <a:xfrm>
            <a:off x="6192000" y="2638080"/>
            <a:ext cx="377172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5"/>
          <p:cNvSpPr txBox="1">
            <a:spLocks noGrp="1"/>
          </p:cNvSpPr>
          <p:nvPr>
            <p:ph type="body" idx="3"/>
          </p:nvPr>
        </p:nvSpPr>
        <p:spPr>
          <a:xfrm>
            <a:off x="2231280" y="4258080"/>
            <a:ext cx="7729200" cy="14792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2232025" y="965200"/>
            <a:ext cx="7727950" cy="1187450"/>
          </a:xfrm>
          <a:prstGeom prst="rect">
            <a:avLst/>
          </a:prstGeom>
          <a:noFill/>
          <a:ln>
            <a:noFill/>
          </a:ln>
        </p:spPr>
        <p:txBody>
          <a:bodyPr spcFirstLastPara="1" wrap="square" lIns="182875" tIns="182875" rIns="182875" bIns="18287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 name="Google Shape;11;p26"/>
          <p:cNvSpPr txBox="1">
            <a:spLocks noGrp="1"/>
          </p:cNvSpPr>
          <p:nvPr>
            <p:ph type="body" idx="1"/>
          </p:nvPr>
        </p:nvSpPr>
        <p:spPr>
          <a:xfrm>
            <a:off x="2232025" y="2638425"/>
            <a:ext cx="7727950" cy="31019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2" name="Google Shape;12;p26"/>
          <p:cNvSpPr txBox="1">
            <a:spLocks noGrp="1"/>
          </p:cNvSpPr>
          <p:nvPr>
            <p:ph type="dt" idx="10"/>
          </p:nvPr>
        </p:nvSpPr>
        <p:spPr>
          <a:xfrm>
            <a:off x="7821613" y="6238875"/>
            <a:ext cx="2752725" cy="32385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 name="Google Shape;13;p26"/>
          <p:cNvSpPr txBox="1">
            <a:spLocks noGrp="1"/>
          </p:cNvSpPr>
          <p:nvPr>
            <p:ph type="ftr" idx="11"/>
          </p:nvPr>
        </p:nvSpPr>
        <p:spPr>
          <a:xfrm>
            <a:off x="1600200" y="6235700"/>
            <a:ext cx="5900738" cy="3206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 name="Google Shape;14;p26"/>
          <p:cNvSpPr txBox="1">
            <a:spLocks noGrp="1"/>
          </p:cNvSpPr>
          <p:nvPr>
            <p:ph type="sldNum" idx="12"/>
          </p:nvPr>
        </p:nvSpPr>
        <p:spPr>
          <a:xfrm>
            <a:off x="10758488" y="6218238"/>
            <a:ext cx="365125" cy="365125"/>
          </a:xfrm>
          <a:prstGeom prst="rect">
            <a:avLst/>
          </a:prstGeom>
          <a:noFill/>
          <a:ln>
            <a:noFill/>
          </a:ln>
        </p:spPr>
        <p:txBody>
          <a:bodyPr spcFirstLastPara="1" wrap="square" lIns="18350" tIns="45700" rIns="18350" bIns="45700" anchor="ctr" anchorCtr="0">
            <a:noAutofit/>
          </a:bodyPr>
          <a:lstStyle>
            <a:lvl1pPr marL="0" marR="0" lvl="0" indent="0" algn="ctr" rtl="0">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zh-TW"/>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zh.wikipedia.org/zh-tw/%E7%A9%BA%E6%B0%94%E8%B4%A8%E9%87%8F%E6%8C%87%E6%95%B0" TargetMode="External"/><Relationship Id="rId3" Type="http://schemas.openxmlformats.org/officeDocument/2006/relationships/hyperlink" Target="https://www.yongxi-stat.com/pearson-correlation-analysis-r/" TargetMode="External"/><Relationship Id="rId7" Type="http://schemas.openxmlformats.org/officeDocument/2006/relationships/hyperlink" Target="https://data.gov.tw/dataset/8154"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github.com/Hsusir/CancerMap-in-Py/blob/master/cancer-death.ipynb" TargetMode="External"/><Relationship Id="rId5" Type="http://schemas.openxmlformats.org/officeDocument/2006/relationships/hyperlink" Target="https://data.gov.tw/dataset/40448" TargetMode="External"/><Relationship Id="rId4" Type="http://schemas.openxmlformats.org/officeDocument/2006/relationships/hyperlink" Target="https://drfishstats.com/correlation/pearson-correlation-coefficient/" TargetMode="External"/><Relationship Id="rId9" Type="http://schemas.openxmlformats.org/officeDocument/2006/relationships/hyperlink" Target="https://www.hpa.gov.tw/Pages/Detail.aspx?nodeid=4576&amp;pid=1643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
          <p:cNvSpPr txBox="1"/>
          <p:nvPr/>
        </p:nvSpPr>
        <p:spPr>
          <a:xfrm>
            <a:off x="1524000" y="1600200"/>
            <a:ext cx="9144000" cy="2387600"/>
          </a:xfrm>
          <a:prstGeom prst="rect">
            <a:avLst/>
          </a:prstGeom>
          <a:solidFill>
            <a:srgbClr val="FFFFFF"/>
          </a:solidFill>
          <a:ln w="38150" cap="sq" cmpd="sng">
            <a:solidFill>
              <a:srgbClr val="404040"/>
            </a:solidFill>
            <a:prstDash val="solid"/>
            <a:miter lim="8000"/>
            <a:headEnd type="none" w="sm" len="sm"/>
            <a:tailEnd type="none" w="sm" len="sm"/>
          </a:ln>
        </p:spPr>
        <p:txBody>
          <a:bodyPr spcFirstLastPara="1" wrap="square" lIns="274300" tIns="182875" rIns="274300" bIns="182875" anchor="ctr" anchorCtr="1">
            <a:noAutofit/>
          </a:bodyPr>
          <a:lstStyle/>
          <a:p>
            <a:pPr marL="0" marR="0" lvl="0" indent="0" algn="ctr" rtl="0">
              <a:lnSpc>
                <a:spcPct val="90000"/>
              </a:lnSpc>
              <a:spcBef>
                <a:spcPts val="0"/>
              </a:spcBef>
              <a:spcAft>
                <a:spcPts val="0"/>
              </a:spcAft>
              <a:buNone/>
            </a:pPr>
            <a:r>
              <a:rPr lang="zh-TW" sz="4900" b="1" i="0" u="none" strike="noStrike" cap="none">
                <a:solidFill>
                  <a:srgbClr val="262626"/>
                </a:solidFill>
                <a:latin typeface="Gill Sans"/>
                <a:ea typeface="Gill Sans"/>
                <a:cs typeface="Gill Sans"/>
                <a:sym typeface="Gill Sans"/>
              </a:rPr>
              <a:t>空氣品質與癌症</a:t>
            </a:r>
            <a:br>
              <a:rPr lang="zh-TW" sz="1800" b="0" i="0" u="none" strike="noStrike" cap="none">
                <a:solidFill>
                  <a:srgbClr val="000000"/>
                </a:solidFill>
                <a:latin typeface="Arial"/>
                <a:ea typeface="Arial"/>
                <a:cs typeface="Arial"/>
                <a:sym typeface="Arial"/>
              </a:rPr>
            </a:br>
            <a:r>
              <a:rPr lang="zh-TW" sz="4900" b="1" i="0" u="none" strike="noStrike" cap="none">
                <a:solidFill>
                  <a:srgbClr val="262626"/>
                </a:solidFill>
                <a:latin typeface="Gill Sans"/>
                <a:ea typeface="Gill Sans"/>
                <a:cs typeface="Gill Sans"/>
                <a:sym typeface="Gill Sans"/>
              </a:rPr>
              <a:t>之間的關聯</a:t>
            </a:r>
            <a:endParaRPr sz="4900" b="0" i="0" u="none" strike="noStrike" cap="none">
              <a:solidFill>
                <a:srgbClr val="FFFFFF"/>
              </a:solidFill>
              <a:latin typeface="Gill Sans"/>
              <a:ea typeface="Gill Sans"/>
              <a:cs typeface="Gill Sans"/>
              <a:sym typeface="Gill Sans"/>
            </a:endParaRPr>
          </a:p>
        </p:txBody>
      </p:sp>
      <p:sp>
        <p:nvSpPr>
          <p:cNvPr id="68" name="Google Shape;68;p1"/>
          <p:cNvSpPr txBox="1"/>
          <p:nvPr/>
        </p:nvSpPr>
        <p:spPr>
          <a:xfrm>
            <a:off x="1524000" y="4289425"/>
            <a:ext cx="9144000" cy="16557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TW" altLang="en-US" sz="2000" b="0" i="0" u="none" strike="noStrike" cap="none" dirty="0">
                <a:solidFill>
                  <a:srgbClr val="000000"/>
                </a:solidFill>
                <a:latin typeface="DFKai-SB"/>
                <a:ea typeface="DFKai-SB"/>
                <a:cs typeface="DFKai-SB"/>
                <a:sym typeface="DFKai-SB"/>
              </a:rPr>
              <a:t>指導</a:t>
            </a:r>
            <a:r>
              <a:rPr lang="zh-TW" sz="2000" b="0" i="0" u="none" strike="noStrike" cap="none" dirty="0">
                <a:solidFill>
                  <a:srgbClr val="000000"/>
                </a:solidFill>
                <a:latin typeface="DFKai-SB"/>
                <a:ea typeface="DFKai-SB"/>
                <a:cs typeface="DFKai-SB"/>
                <a:sym typeface="DFKai-SB"/>
              </a:rPr>
              <a:t>導師: 歐陽雯</a:t>
            </a:r>
            <a:endParaRPr sz="2000" b="0" i="0" u="none" strike="noStrike" cap="none" dirty="0">
              <a:solidFill>
                <a:srgbClr val="000000"/>
              </a:solidFill>
              <a:latin typeface="Arial"/>
              <a:ea typeface="Arial"/>
              <a:cs typeface="Arial"/>
              <a:sym typeface="Arial"/>
            </a:endParaRPr>
          </a:p>
          <a:p>
            <a:pPr marL="0" marR="0" lvl="0" indent="0" algn="ctr" rtl="0">
              <a:spcBef>
                <a:spcPts val="1000"/>
              </a:spcBef>
              <a:spcAft>
                <a:spcPts val="0"/>
              </a:spcAft>
              <a:buNone/>
            </a:pPr>
            <a:r>
              <a:rPr lang="zh-TW" sz="2000" b="0" i="0" u="none" strike="noStrike" cap="none" dirty="0">
                <a:solidFill>
                  <a:srgbClr val="000000"/>
                </a:solidFill>
                <a:latin typeface="DFKai-SB"/>
                <a:ea typeface="DFKai-SB"/>
                <a:cs typeface="DFKai-SB"/>
                <a:sym typeface="DFKai-SB"/>
              </a:rPr>
              <a:t>學生: 陳楷勳、陳楷學</a:t>
            </a:r>
            <a:endParaRPr sz="2000" b="0" i="0" u="none" strike="noStrike" cap="none" dirty="0">
              <a:solidFill>
                <a:srgbClr val="000000"/>
              </a:solidFill>
              <a:latin typeface="Arial"/>
              <a:ea typeface="Arial"/>
              <a:cs typeface="Arial"/>
              <a:sym typeface="Arial"/>
            </a:endParaRPr>
          </a:p>
          <a:p>
            <a:pPr marL="0" marR="0" lvl="0" indent="0" algn="ctr" rtl="0">
              <a:spcBef>
                <a:spcPts val="1000"/>
              </a:spcBef>
              <a:spcAft>
                <a:spcPts val="0"/>
              </a:spcAft>
              <a:buNone/>
            </a:pPr>
            <a:endParaRPr sz="2000" b="0" i="0" u="none" strike="noStrike" cap="none" dirty="0">
              <a:solidFill>
                <a:srgbClr val="000000"/>
              </a:solidFill>
              <a:latin typeface="Arial"/>
              <a:ea typeface="Arial"/>
              <a:cs typeface="Arial"/>
              <a:sym typeface="Arial"/>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e60e1ced5c_1_10"/>
          <p:cNvSpPr txBox="1"/>
          <p:nvPr/>
        </p:nvSpPr>
        <p:spPr>
          <a:xfrm>
            <a:off x="625475" y="1462088"/>
            <a:ext cx="10939500" cy="50244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90000"/>
              </a:lnSpc>
              <a:spcBef>
                <a:spcPts val="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介紹</a:t>
            </a:r>
            <a:r>
              <a:rPr lang="zh-TW" sz="2800" dirty="0">
                <a:solidFill>
                  <a:schemeClr val="lt2"/>
                </a:solidFill>
                <a:latin typeface="Calibri"/>
                <a:ea typeface="Calibri"/>
                <a:cs typeface="Calibri"/>
                <a:sym typeface="Calibri"/>
              </a:rPr>
              <a:t>動機以及</a:t>
            </a:r>
            <a:r>
              <a:rPr lang="zh-TW" sz="2800" b="0" i="0" u="none" strike="noStrike" cap="none" dirty="0">
                <a:solidFill>
                  <a:schemeClr val="lt2"/>
                </a:solidFill>
                <a:latin typeface="Calibri"/>
                <a:ea typeface="Calibri"/>
                <a:cs typeface="Calibri"/>
                <a:sym typeface="Calibri"/>
              </a:rPr>
              <a:t> AQI </a:t>
            </a:r>
            <a:endParaRPr dirty="0">
              <a:solidFill>
                <a:schemeClr val="lt2"/>
              </a:solidFill>
            </a:endParaRPr>
          </a:p>
          <a:p>
            <a:pPr marL="457200" marR="0" lvl="0" indent="-406400" algn="l" rtl="0">
              <a:lnSpc>
                <a:spcPct val="90000"/>
              </a:lnSpc>
              <a:spcBef>
                <a:spcPts val="1000"/>
              </a:spcBef>
              <a:spcAft>
                <a:spcPts val="0"/>
              </a:spcAft>
              <a:buNone/>
            </a:pPr>
            <a:endParaRPr sz="2800" b="0" i="0" u="none" strike="noStrike" cap="none" dirty="0">
              <a:solidFill>
                <a:srgbClr val="262626"/>
              </a:solidFill>
              <a:latin typeface="Calibri"/>
              <a:ea typeface="Calibri"/>
              <a:cs typeface="Calibri"/>
              <a:sym typeface="Calibri"/>
            </a:endParaRPr>
          </a:p>
          <a:p>
            <a:pPr marL="457200" marR="0" lvl="0" indent="-406400" algn="l" rtl="0">
              <a:lnSpc>
                <a:spcPct val="90000"/>
              </a:lnSpc>
              <a:spcBef>
                <a:spcPts val="1000"/>
              </a:spcBef>
              <a:spcAft>
                <a:spcPts val="0"/>
              </a:spcAft>
              <a:buClr>
                <a:srgbClr val="262626"/>
              </a:buClr>
              <a:buSzPts val="2800"/>
              <a:buFont typeface="Calibri"/>
              <a:buChar char="●"/>
            </a:pPr>
            <a:r>
              <a:rPr lang="zh-TW" sz="2800" b="0" i="0" u="none" strike="noStrike" cap="none" dirty="0">
                <a:solidFill>
                  <a:srgbClr val="262626"/>
                </a:solidFill>
                <a:latin typeface="Calibri"/>
                <a:ea typeface="Calibri"/>
                <a:cs typeface="Calibri"/>
                <a:sym typeface="Calibri"/>
              </a:rPr>
              <a:t>利用基礎統計、圖表進行分析</a:t>
            </a:r>
            <a:endParaRPr dirty="0"/>
          </a:p>
          <a:p>
            <a:pPr marL="457200" marR="0" lvl="0" indent="-406400" algn="l" rtl="0">
              <a:lnSpc>
                <a:spcPct val="90000"/>
              </a:lnSpc>
              <a:spcBef>
                <a:spcPts val="1000"/>
              </a:spcBef>
              <a:spcAft>
                <a:spcPts val="0"/>
              </a:spcAft>
              <a:buNone/>
            </a:pPr>
            <a:endParaRPr sz="2800" b="0" i="0" u="none" strike="noStrike" cap="none" dirty="0">
              <a:solidFill>
                <a:srgbClr val="262626"/>
              </a:solidFill>
              <a:latin typeface="Calibri"/>
              <a:ea typeface="Calibri"/>
              <a:cs typeface="Calibri"/>
              <a:sym typeface="Calibri"/>
            </a:endParaRPr>
          </a:p>
          <a:p>
            <a:pPr marL="457200" marR="0" lvl="0" indent="-406400" algn="l" rtl="0">
              <a:lnSpc>
                <a:spcPct val="90000"/>
              </a:lnSpc>
              <a:spcBef>
                <a:spcPts val="100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建立AQI</a:t>
            </a:r>
            <a:r>
              <a:rPr lang="zh-TW" altLang="en-US" sz="2800" dirty="0">
                <a:solidFill>
                  <a:schemeClr val="lt2"/>
                </a:solidFill>
                <a:latin typeface="Calibri"/>
                <a:ea typeface="Calibri"/>
                <a:cs typeface="Calibri"/>
                <a:sym typeface="Calibri"/>
              </a:rPr>
              <a:t>驗證</a:t>
            </a:r>
            <a:r>
              <a:rPr lang="zh-TW" sz="2800" b="0" i="0" u="none" strike="noStrike" cap="none" dirty="0">
                <a:solidFill>
                  <a:schemeClr val="lt2"/>
                </a:solidFill>
                <a:latin typeface="Calibri"/>
                <a:ea typeface="Calibri"/>
                <a:cs typeface="Calibri"/>
                <a:sym typeface="Calibri"/>
              </a:rPr>
              <a:t>模型</a:t>
            </a:r>
            <a:endParaRPr sz="2800" b="0" i="0" u="none" strike="noStrike" cap="none" dirty="0">
              <a:solidFill>
                <a:schemeClr val="lt2"/>
              </a:solidFill>
              <a:latin typeface="Gill Sans"/>
              <a:ea typeface="Gill Sans"/>
              <a:cs typeface="Gill Sans"/>
              <a:sym typeface="Gill Sans"/>
            </a:endParaRPr>
          </a:p>
          <a:p>
            <a:pPr marL="457200" marR="0" lvl="0" indent="-406400" algn="l" rtl="0">
              <a:lnSpc>
                <a:spcPct val="90000"/>
              </a:lnSpc>
              <a:spcBef>
                <a:spcPts val="1000"/>
              </a:spcBef>
              <a:spcAft>
                <a:spcPts val="0"/>
              </a:spcAft>
              <a:buNone/>
            </a:pPr>
            <a:endParaRPr sz="2800" b="0" i="0" u="none" strike="noStrike" cap="none" dirty="0">
              <a:solidFill>
                <a:schemeClr val="lt2"/>
              </a:solidFill>
              <a:latin typeface="Gill Sans"/>
              <a:ea typeface="Gill Sans"/>
              <a:cs typeface="Gill Sans"/>
              <a:sym typeface="Gill Sans"/>
            </a:endParaRPr>
          </a:p>
          <a:p>
            <a:pPr marL="457200" marR="0" lvl="0" indent="-406400" algn="l" rtl="0">
              <a:lnSpc>
                <a:spcPct val="90000"/>
              </a:lnSpc>
              <a:spcBef>
                <a:spcPts val="100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運用地圖資訊及罹癌人數繪製分布圖進行分析</a:t>
            </a:r>
            <a:endParaRPr dirty="0">
              <a:solidFill>
                <a:schemeClr val="lt2"/>
              </a:solidFill>
            </a:endParaRPr>
          </a:p>
          <a:p>
            <a:pPr marL="457200" marR="0" lvl="0" indent="-406400" algn="l" rtl="0">
              <a:lnSpc>
                <a:spcPct val="90000"/>
              </a:lnSpc>
              <a:spcBef>
                <a:spcPts val="1000"/>
              </a:spcBef>
              <a:spcAft>
                <a:spcPts val="0"/>
              </a:spcAft>
              <a:buNone/>
            </a:pPr>
            <a:endParaRPr sz="2800" b="0" i="0" u="none" strike="noStrike" cap="none" dirty="0">
              <a:solidFill>
                <a:schemeClr val="lt2"/>
              </a:solidFill>
              <a:latin typeface="Calibri"/>
              <a:ea typeface="Calibri"/>
              <a:cs typeface="Calibri"/>
              <a:sym typeface="Calibri"/>
            </a:endParaRPr>
          </a:p>
          <a:p>
            <a:pPr marL="457200" marR="0" lvl="0" indent="-406400" algn="l" rtl="0">
              <a:lnSpc>
                <a:spcPct val="90000"/>
              </a:lnSpc>
              <a:spcBef>
                <a:spcPts val="100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分析污染物與罹癌人數之間關係</a:t>
            </a:r>
            <a:endParaRPr dirty="0">
              <a:solidFill>
                <a:schemeClr val="lt2"/>
              </a:solidFill>
            </a:endParaRPr>
          </a:p>
          <a:p>
            <a:pPr marL="457200" marR="0" lvl="0" indent="-406400" algn="l" rtl="0">
              <a:lnSpc>
                <a:spcPct val="90000"/>
              </a:lnSpc>
              <a:spcBef>
                <a:spcPts val="1000"/>
              </a:spcBef>
              <a:spcAft>
                <a:spcPts val="0"/>
              </a:spcAft>
              <a:buNone/>
            </a:pPr>
            <a:r>
              <a:rPr lang="zh-TW" sz="1500" b="0" i="0" u="none" strike="noStrike" cap="none" dirty="0">
                <a:solidFill>
                  <a:srgbClr val="262626"/>
                </a:solidFill>
                <a:latin typeface="Calibri"/>
                <a:ea typeface="Calibri"/>
                <a:cs typeface="Calibri"/>
                <a:sym typeface="Calibri"/>
              </a:rPr>
              <a:t>	</a:t>
            </a:r>
            <a:endParaRPr sz="1500" b="0" i="0" u="none" strike="noStrike" cap="none" dirty="0">
              <a:solidFill>
                <a:srgbClr val="262626"/>
              </a:solidFill>
              <a:latin typeface="Gill Sans"/>
              <a:ea typeface="Gill Sans"/>
              <a:cs typeface="Gill Sans"/>
              <a:sym typeface="Gill Sans"/>
            </a:endParaRPr>
          </a:p>
        </p:txBody>
      </p:sp>
      <p:sp>
        <p:nvSpPr>
          <p:cNvPr id="135" name="Google Shape;135;g2e60e1ced5c_1_10"/>
          <p:cNvSpPr/>
          <p:nvPr/>
        </p:nvSpPr>
        <p:spPr>
          <a:xfrm>
            <a:off x="2232025" y="128588"/>
            <a:ext cx="7728000" cy="1187400"/>
          </a:xfrm>
          <a:prstGeom prst="rect">
            <a:avLst/>
          </a:prstGeom>
          <a:solidFill>
            <a:srgbClr val="FFFFFF"/>
          </a:solidFill>
          <a:ln w="31750"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None/>
            </a:pPr>
            <a:r>
              <a:rPr lang="zh-TW" sz="2800" b="1" i="0" u="none" strike="noStrike" cap="none">
                <a:solidFill>
                  <a:srgbClr val="262626"/>
                </a:solidFill>
                <a:latin typeface="Arial"/>
                <a:ea typeface="Arial"/>
                <a:cs typeface="Arial"/>
                <a:sym typeface="Arial"/>
              </a:rPr>
              <a:t>大綱</a:t>
            </a:r>
            <a:endParaRPr sz="28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anim calcmode="lin" valueType="num">
                                      <p:cBhvr additive="base">
                                        <p:cTn id="7" dur="500"/>
                                        <p:tgtEl>
                                          <p:spTgt spid="13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4">
                                            <p:txEl>
                                              <p:pRg st="2" end="2"/>
                                            </p:txEl>
                                          </p:spTgt>
                                        </p:tgtEl>
                                        <p:attrNameLst>
                                          <p:attrName>style.visibility</p:attrName>
                                        </p:attrNameLst>
                                      </p:cBhvr>
                                      <p:to>
                                        <p:strVal val="visible"/>
                                      </p:to>
                                    </p:set>
                                    <p:anim calcmode="lin" valueType="num">
                                      <p:cBhvr additive="base">
                                        <p:cTn id="12" dur="500"/>
                                        <p:tgtEl>
                                          <p:spTgt spid="13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34">
                                            <p:txEl>
                                              <p:pRg st="4" end="4"/>
                                            </p:txEl>
                                          </p:spTgt>
                                        </p:tgtEl>
                                        <p:attrNameLst>
                                          <p:attrName>style.visibility</p:attrName>
                                        </p:attrNameLst>
                                      </p:cBhvr>
                                      <p:to>
                                        <p:strVal val="visible"/>
                                      </p:to>
                                    </p:set>
                                    <p:anim calcmode="lin" valueType="num">
                                      <p:cBhvr additive="base">
                                        <p:cTn id="17" dur="500"/>
                                        <p:tgtEl>
                                          <p:spTgt spid="134">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34">
                                            <p:txEl>
                                              <p:pRg st="6" end="6"/>
                                            </p:txEl>
                                          </p:spTgt>
                                        </p:tgtEl>
                                        <p:attrNameLst>
                                          <p:attrName>style.visibility</p:attrName>
                                        </p:attrNameLst>
                                      </p:cBhvr>
                                      <p:to>
                                        <p:strVal val="visible"/>
                                      </p:to>
                                    </p:set>
                                    <p:anim calcmode="lin" valueType="num">
                                      <p:cBhvr additive="base">
                                        <p:cTn id="22" dur="500"/>
                                        <p:tgtEl>
                                          <p:spTgt spid="134">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34">
                                            <p:txEl>
                                              <p:pRg st="8" end="8"/>
                                            </p:txEl>
                                          </p:spTgt>
                                        </p:tgtEl>
                                        <p:attrNameLst>
                                          <p:attrName>style.visibility</p:attrName>
                                        </p:attrNameLst>
                                      </p:cBhvr>
                                      <p:to>
                                        <p:strVal val="visible"/>
                                      </p:to>
                                    </p:set>
                                    <p:anim calcmode="lin" valueType="num">
                                      <p:cBhvr additive="base">
                                        <p:cTn id="27" dur="500"/>
                                        <p:tgtEl>
                                          <p:spTgt spid="134">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34">
                                            <p:txEl>
                                              <p:pRg st="9" end="9"/>
                                            </p:txEl>
                                          </p:spTgt>
                                        </p:tgtEl>
                                        <p:attrNameLst>
                                          <p:attrName>style.visibility</p:attrName>
                                        </p:attrNameLst>
                                      </p:cBhvr>
                                      <p:to>
                                        <p:strVal val="visible"/>
                                      </p:to>
                                    </p:set>
                                    <p:anim calcmode="lin" valueType="num">
                                      <p:cBhvr additive="base">
                                        <p:cTn id="32" dur="500"/>
                                        <p:tgtEl>
                                          <p:spTgt spid="134">
                                            <p:txEl>
                                              <p:pRg st="9" end="9"/>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p:nvPr/>
        </p:nvSpPr>
        <p:spPr>
          <a:xfrm>
            <a:off x="2232025" y="104775"/>
            <a:ext cx="7727950" cy="587375"/>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rmAutofit/>
          </a:bodyPr>
          <a:lstStyle/>
          <a:p>
            <a:pPr marL="0" marR="0" lvl="0" indent="0" algn="ctr" rtl="0">
              <a:lnSpc>
                <a:spcPct val="80000"/>
              </a:lnSpc>
              <a:spcBef>
                <a:spcPts val="0"/>
              </a:spcBef>
              <a:spcAft>
                <a:spcPts val="0"/>
              </a:spcAft>
              <a:buNone/>
            </a:pPr>
            <a:r>
              <a:rPr lang="zh-TW" sz="1800" b="0" i="0" u="none" strike="noStrike" cap="none">
                <a:solidFill>
                  <a:srgbClr val="000000"/>
                </a:solidFill>
                <a:latin typeface="Calibri"/>
                <a:ea typeface="Calibri"/>
                <a:cs typeface="Calibri"/>
                <a:sym typeface="Calibri"/>
              </a:rPr>
              <a:t>不同污染物與AQI之間的相關係數變化圖</a:t>
            </a:r>
            <a:endParaRPr sz="1800" b="0" i="0" u="none" strike="noStrike" cap="none">
              <a:solidFill>
                <a:srgbClr val="000000"/>
              </a:solidFill>
              <a:latin typeface="Gill Sans"/>
              <a:ea typeface="Gill Sans"/>
              <a:cs typeface="Gill Sans"/>
              <a:sym typeface="Gill Sans"/>
            </a:endParaRPr>
          </a:p>
        </p:txBody>
      </p:sp>
      <p:sp>
        <p:nvSpPr>
          <p:cNvPr id="141" name="Google Shape;141;p10"/>
          <p:cNvSpPr txBox="1"/>
          <p:nvPr/>
        </p:nvSpPr>
        <p:spPr>
          <a:xfrm>
            <a:off x="26988" y="5905500"/>
            <a:ext cx="9693275" cy="2014538"/>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1800" b="1" i="0" u="none" strike="noStrike" cap="none" dirty="0">
                <a:solidFill>
                  <a:srgbClr val="000000"/>
                </a:solidFill>
                <a:latin typeface="Calibri"/>
                <a:ea typeface="Calibri"/>
                <a:cs typeface="Calibri"/>
                <a:sym typeface="Calibri"/>
              </a:rPr>
              <a:t>1. 本圖將每日AQI與各種汙染物(SO2 CO O3 PM10 PM2.5</a:t>
            </a:r>
            <a:r>
              <a:rPr lang="zh-TW" altLang="en-US" sz="1800" b="1" i="0" u="none" strike="noStrike" cap="none" dirty="0">
                <a:solidFill>
                  <a:srgbClr val="000000"/>
                </a:solidFill>
                <a:latin typeface="Calibri"/>
                <a:ea typeface="Calibri"/>
                <a:cs typeface="Calibri"/>
                <a:sym typeface="Calibri"/>
              </a:rPr>
              <a:t> </a:t>
            </a:r>
            <a:r>
              <a:rPr lang="en-US" altLang="zh-TW" sz="1800" b="1" i="0" u="none" strike="noStrike" cap="none">
                <a:solidFill>
                  <a:srgbClr val="000000"/>
                </a:solidFill>
                <a:latin typeface="Calibri"/>
                <a:ea typeface="Calibri"/>
                <a:cs typeface="Calibri"/>
                <a:sym typeface="Calibri"/>
              </a:rPr>
              <a:t>Nox</a:t>
            </a:r>
            <a:r>
              <a:rPr lang="zh-TW" sz="1800" b="1" i="0" u="none" strike="noStrike" cap="none">
                <a:solidFill>
                  <a:srgbClr val="000000"/>
                </a:solidFill>
                <a:latin typeface="Calibri"/>
                <a:ea typeface="Calibri"/>
                <a:cs typeface="Calibri"/>
                <a:sym typeface="Calibri"/>
              </a:rPr>
              <a:t>)算相關係數，再以日期做折線圖</a:t>
            </a:r>
            <a:endParaRPr sz="1800" b="0" i="0" u="none" strike="noStrike" cap="none" dirty="0">
              <a:solidFill>
                <a:srgbClr val="000000"/>
              </a:solidFill>
              <a:latin typeface="Arial"/>
              <a:ea typeface="Arial"/>
              <a:cs typeface="Arial"/>
              <a:sym typeface="Arial"/>
            </a:endParaRPr>
          </a:p>
          <a:p>
            <a:pPr marL="0" marR="0" lvl="0" indent="0" algn="l" rtl="0">
              <a:spcBef>
                <a:spcPts val="0"/>
              </a:spcBef>
              <a:spcAft>
                <a:spcPts val="0"/>
              </a:spcAft>
              <a:buNone/>
            </a:pPr>
            <a:r>
              <a:rPr lang="zh-TW" sz="1800" b="1" i="0" u="none" strike="noStrike" cap="none" dirty="0">
                <a:solidFill>
                  <a:srgbClr val="000000"/>
                </a:solidFill>
                <a:latin typeface="Calibri"/>
                <a:ea typeface="Calibri"/>
                <a:cs typeface="Calibri"/>
                <a:sym typeface="Calibri"/>
              </a:rPr>
              <a:t>2. 由於單日會產出大量空氣數據，若未經整理不容易看出規律。</a:t>
            </a:r>
            <a:endParaRPr sz="1800" b="0" i="0" u="none" strike="noStrike" cap="none" dirty="0">
              <a:solidFill>
                <a:srgbClr val="000000"/>
              </a:solidFill>
              <a:latin typeface="Arial"/>
              <a:ea typeface="Arial"/>
              <a:cs typeface="Arial"/>
              <a:sym typeface="Arial"/>
            </a:endParaRPr>
          </a:p>
          <a:p>
            <a:pPr marL="0" marR="0" lvl="0" indent="0" algn="l" rtl="0">
              <a:spcBef>
                <a:spcPts val="0"/>
              </a:spcBef>
              <a:spcAft>
                <a:spcPts val="0"/>
              </a:spcAft>
              <a:buNone/>
            </a:pPr>
            <a:r>
              <a:rPr lang="zh-TW" sz="1800" b="1" i="0" u="none" strike="noStrike" cap="none" dirty="0">
                <a:solidFill>
                  <a:srgbClr val="000000"/>
                </a:solidFill>
                <a:latin typeface="Calibri"/>
                <a:ea typeface="Calibri"/>
                <a:cs typeface="Calibri"/>
                <a:sym typeface="Calibri"/>
              </a:rPr>
              <a:t>3. 可以觀察pm2.5與AQI的關聯度</a:t>
            </a:r>
            <a:r>
              <a:rPr lang="zh-TW" sz="1800" b="1" dirty="0">
                <a:latin typeface="Calibri"/>
                <a:ea typeface="Calibri"/>
                <a:cs typeface="Calibri"/>
                <a:sym typeface="Calibri"/>
              </a:rPr>
              <a:t>最常出現</a:t>
            </a:r>
            <a:r>
              <a:rPr lang="zh-TW" sz="1800" b="1" i="0" u="none" strike="noStrike" cap="none" dirty="0">
                <a:solidFill>
                  <a:srgbClr val="000000"/>
                </a:solidFill>
                <a:latin typeface="Calibri"/>
                <a:ea typeface="Calibri"/>
                <a:cs typeface="Calibri"/>
                <a:sym typeface="Calibri"/>
              </a:rPr>
              <a:t>最高 。</a:t>
            </a:r>
            <a:endParaRPr sz="1800" b="0" i="0" u="none" strike="noStrike" cap="none" dirty="0">
              <a:solidFill>
                <a:srgbClr val="000000"/>
              </a:solidFill>
              <a:latin typeface="Arial"/>
              <a:ea typeface="Arial"/>
              <a:cs typeface="Arial"/>
              <a:sym typeface="Arial"/>
            </a:endParaRPr>
          </a:p>
        </p:txBody>
      </p:sp>
      <p:grpSp>
        <p:nvGrpSpPr>
          <p:cNvPr id="142" name="Google Shape;142;p10"/>
          <p:cNvGrpSpPr/>
          <p:nvPr/>
        </p:nvGrpSpPr>
        <p:grpSpPr>
          <a:xfrm>
            <a:off x="765175" y="790575"/>
            <a:ext cx="10933113" cy="3479800"/>
            <a:chOff x="765360" y="692640"/>
            <a:chExt cx="10932840" cy="3479400"/>
          </a:xfrm>
        </p:grpSpPr>
        <p:pic>
          <p:nvPicPr>
            <p:cNvPr id="143" name="Google Shape;143;p10"/>
            <p:cNvPicPr preferRelativeResize="0"/>
            <p:nvPr/>
          </p:nvPicPr>
          <p:blipFill rotWithShape="1">
            <a:blip r:embed="rId3">
              <a:alphaModFix/>
            </a:blip>
            <a:srcRect/>
            <a:stretch/>
          </p:blipFill>
          <p:spPr>
            <a:xfrm>
              <a:off x="765360" y="720000"/>
              <a:ext cx="10932840" cy="3452040"/>
            </a:xfrm>
            <a:prstGeom prst="rect">
              <a:avLst/>
            </a:prstGeom>
            <a:noFill/>
            <a:ln>
              <a:noFill/>
            </a:ln>
          </p:spPr>
        </p:pic>
        <p:sp>
          <p:nvSpPr>
            <p:cNvPr id="144" name="Google Shape;144;p10"/>
            <p:cNvSpPr txBox="1"/>
            <p:nvPr/>
          </p:nvSpPr>
          <p:spPr>
            <a:xfrm>
              <a:off x="765360" y="692640"/>
              <a:ext cx="1368360" cy="39384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1800" b="0" i="0" u="none" strike="noStrike" cap="none">
                  <a:solidFill>
                    <a:srgbClr val="000000"/>
                  </a:solidFill>
                  <a:latin typeface="Arial"/>
                  <a:ea typeface="Arial"/>
                  <a:cs typeface="Arial"/>
                  <a:sym typeface="Arial"/>
                </a:rPr>
                <a:t>左營</a:t>
              </a:r>
              <a:endParaRPr/>
            </a:p>
          </p:txBody>
        </p:sp>
      </p:grpSp>
      <p:pic>
        <p:nvPicPr>
          <p:cNvPr id="145" name="Google Shape;145;p10"/>
          <p:cNvPicPr preferRelativeResize="0"/>
          <p:nvPr/>
        </p:nvPicPr>
        <p:blipFill rotWithShape="1">
          <a:blip r:embed="rId4">
            <a:alphaModFix/>
          </a:blip>
          <a:srcRect/>
          <a:stretch/>
        </p:blipFill>
        <p:spPr>
          <a:xfrm>
            <a:off x="1639888" y="2543175"/>
            <a:ext cx="10058400" cy="3122613"/>
          </a:xfrm>
          <a:prstGeom prst="rect">
            <a:avLst/>
          </a:prstGeom>
          <a:noFill/>
          <a:ln>
            <a:noFill/>
          </a:ln>
        </p:spPr>
      </p:pic>
      <p:sp>
        <p:nvSpPr>
          <p:cNvPr id="146" name="Google Shape;146;p10"/>
          <p:cNvSpPr txBox="1"/>
          <p:nvPr/>
        </p:nvSpPr>
        <p:spPr>
          <a:xfrm>
            <a:off x="1639888" y="2543175"/>
            <a:ext cx="1368425" cy="3937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1800" b="0" i="0" u="none" strike="noStrike" cap="none">
                <a:solidFill>
                  <a:srgbClr val="000000"/>
                </a:solidFill>
                <a:latin typeface="Arial"/>
                <a:ea typeface="Arial"/>
                <a:cs typeface="Arial"/>
                <a:sym typeface="Arial"/>
              </a:rPr>
              <a:t>林園</a:t>
            </a:r>
            <a:endParaRPr/>
          </a:p>
        </p:txBody>
      </p:sp>
      <p:sp>
        <p:nvSpPr>
          <p:cNvPr id="147" name="Google Shape;147;p10"/>
          <p:cNvSpPr/>
          <p:nvPr/>
        </p:nvSpPr>
        <p:spPr>
          <a:xfrm>
            <a:off x="8966200" y="1100138"/>
            <a:ext cx="1979613" cy="2930525"/>
          </a:xfrm>
          <a:prstGeom prst="rect">
            <a:avLst/>
          </a:prstGeom>
          <a:noFill/>
          <a:ln w="254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48" name="Google Shape;148;p10"/>
          <p:cNvSpPr txBox="1"/>
          <p:nvPr/>
        </p:nvSpPr>
        <p:spPr>
          <a:xfrm>
            <a:off x="4638675" y="754063"/>
            <a:ext cx="2914650" cy="3937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1800" b="0" i="0" u="none" strike="noStrike" cap="none">
                <a:solidFill>
                  <a:srgbClr val="000000"/>
                </a:solidFill>
                <a:latin typeface="Arial"/>
                <a:ea typeface="Arial"/>
                <a:cs typeface="Arial"/>
                <a:sym typeface="Arial"/>
              </a:rPr>
              <a:t>空氣品質</a:t>
            </a:r>
            <a:r>
              <a:rPr lang="zh-TW" sz="1800" b="0" i="0" u="none" strike="noStrike" cap="none">
                <a:solidFill>
                  <a:srgbClr val="FF0000"/>
                </a:solidFill>
                <a:latin typeface="Arial"/>
                <a:ea typeface="Arial"/>
                <a:cs typeface="Arial"/>
                <a:sym typeface="Arial"/>
              </a:rPr>
              <a:t>較嚴重</a:t>
            </a:r>
            <a:r>
              <a:rPr lang="zh-TW" sz="1800" b="0" i="0" u="none" strike="noStrike" cap="none">
                <a:solidFill>
                  <a:srgbClr val="000000"/>
                </a:solidFill>
                <a:latin typeface="Arial"/>
                <a:ea typeface="Arial"/>
                <a:cs typeface="Arial"/>
                <a:sym typeface="Arial"/>
              </a:rPr>
              <a:t>的區域</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1"/>
          <p:cNvSpPr txBox="1"/>
          <p:nvPr/>
        </p:nvSpPr>
        <p:spPr>
          <a:xfrm>
            <a:off x="2232025" y="104775"/>
            <a:ext cx="7727950" cy="587375"/>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rmAutofit/>
          </a:bodyPr>
          <a:lstStyle/>
          <a:p>
            <a:pPr marL="0" marR="0" lvl="0" indent="0" algn="ctr" rtl="0">
              <a:lnSpc>
                <a:spcPct val="80000"/>
              </a:lnSpc>
              <a:spcBef>
                <a:spcPts val="0"/>
              </a:spcBef>
              <a:spcAft>
                <a:spcPts val="0"/>
              </a:spcAft>
              <a:buNone/>
            </a:pPr>
            <a:r>
              <a:rPr lang="zh-TW" sz="1800" b="0" i="0" u="none" strike="noStrike" cap="none">
                <a:solidFill>
                  <a:srgbClr val="000000"/>
                </a:solidFill>
                <a:latin typeface="Calibri"/>
                <a:ea typeface="Calibri"/>
                <a:cs typeface="Calibri"/>
                <a:sym typeface="Calibri"/>
              </a:rPr>
              <a:t>不同污染物與AQI之間的相關係數變化圖</a:t>
            </a:r>
            <a:endParaRPr/>
          </a:p>
        </p:txBody>
      </p:sp>
      <p:sp>
        <p:nvSpPr>
          <p:cNvPr id="154" name="Google Shape;154;p11"/>
          <p:cNvSpPr txBox="1"/>
          <p:nvPr/>
        </p:nvSpPr>
        <p:spPr>
          <a:xfrm>
            <a:off x="26988" y="5905500"/>
            <a:ext cx="11390312" cy="909638"/>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r>
              <a:rPr lang="zh-TW" sz="2400" b="1" i="0" u="none" strike="noStrike" cap="none">
                <a:solidFill>
                  <a:srgbClr val="000000"/>
                </a:solidFill>
                <a:latin typeface="Calibri"/>
                <a:ea typeface="Calibri"/>
                <a:cs typeface="Calibri"/>
                <a:sym typeface="Calibri"/>
              </a:rPr>
              <a:t>1. 因汙染物較低，一點波動就會讓相關係數變化劇烈，所以重要汙染物一直變換。</a:t>
            </a:r>
            <a:endParaRPr sz="240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5" name="Google Shape;155;p11"/>
          <p:cNvSpPr txBox="1"/>
          <p:nvPr/>
        </p:nvSpPr>
        <p:spPr>
          <a:xfrm>
            <a:off x="4638675" y="754063"/>
            <a:ext cx="2914650" cy="3937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1800" b="0" i="0" u="none" strike="noStrike" cap="none">
                <a:solidFill>
                  <a:srgbClr val="000000"/>
                </a:solidFill>
                <a:latin typeface="Arial"/>
                <a:ea typeface="Arial"/>
                <a:cs typeface="Arial"/>
                <a:sym typeface="Arial"/>
              </a:rPr>
              <a:t>空氣品質</a:t>
            </a:r>
            <a:r>
              <a:rPr lang="zh-TW" sz="1800" b="0" i="0" u="none" strike="noStrike" cap="none">
                <a:solidFill>
                  <a:srgbClr val="FF0000"/>
                </a:solidFill>
                <a:latin typeface="Arial"/>
                <a:ea typeface="Arial"/>
                <a:cs typeface="Arial"/>
                <a:sym typeface="Arial"/>
              </a:rPr>
              <a:t>較不嚴重</a:t>
            </a:r>
            <a:r>
              <a:rPr lang="zh-TW" sz="1800" b="0" i="0" u="none" strike="noStrike" cap="none">
                <a:solidFill>
                  <a:srgbClr val="000000"/>
                </a:solidFill>
                <a:latin typeface="Arial"/>
                <a:ea typeface="Arial"/>
                <a:cs typeface="Arial"/>
                <a:sym typeface="Arial"/>
              </a:rPr>
              <a:t>的區域</a:t>
            </a:r>
            <a:endParaRPr/>
          </a:p>
        </p:txBody>
      </p:sp>
      <p:pic>
        <p:nvPicPr>
          <p:cNvPr id="156" name="Google Shape;156;p11"/>
          <p:cNvPicPr preferRelativeResize="0"/>
          <p:nvPr/>
        </p:nvPicPr>
        <p:blipFill rotWithShape="1">
          <a:blip r:embed="rId3">
            <a:alphaModFix/>
          </a:blip>
          <a:srcRect/>
          <a:stretch/>
        </p:blipFill>
        <p:spPr>
          <a:xfrm>
            <a:off x="887413" y="1100138"/>
            <a:ext cx="10058400" cy="3067050"/>
          </a:xfrm>
          <a:prstGeom prst="rect">
            <a:avLst/>
          </a:prstGeom>
          <a:noFill/>
          <a:ln>
            <a:noFill/>
          </a:ln>
        </p:spPr>
      </p:pic>
      <p:sp>
        <p:nvSpPr>
          <p:cNvPr id="157" name="Google Shape;157;p11"/>
          <p:cNvSpPr txBox="1"/>
          <p:nvPr/>
        </p:nvSpPr>
        <p:spPr>
          <a:xfrm>
            <a:off x="863600" y="1100138"/>
            <a:ext cx="1368425" cy="395287"/>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1800" b="0" i="0" u="none" strike="noStrike" cap="none">
                <a:solidFill>
                  <a:srgbClr val="000000"/>
                </a:solidFill>
                <a:latin typeface="Arial"/>
                <a:ea typeface="Arial"/>
                <a:cs typeface="Arial"/>
                <a:sym typeface="Arial"/>
              </a:rPr>
              <a:t>台東</a:t>
            </a:r>
            <a:endParaRPr/>
          </a:p>
        </p:txBody>
      </p:sp>
      <p:pic>
        <p:nvPicPr>
          <p:cNvPr id="158" name="Google Shape;158;p11"/>
          <p:cNvPicPr preferRelativeResize="0"/>
          <p:nvPr/>
        </p:nvPicPr>
        <p:blipFill rotWithShape="1">
          <a:blip r:embed="rId4">
            <a:alphaModFix/>
          </a:blip>
          <a:srcRect/>
          <a:stretch/>
        </p:blipFill>
        <p:spPr>
          <a:xfrm>
            <a:off x="863600" y="3046413"/>
            <a:ext cx="10058400" cy="3057525"/>
          </a:xfrm>
          <a:prstGeom prst="rect">
            <a:avLst/>
          </a:prstGeom>
          <a:noFill/>
          <a:ln>
            <a:noFill/>
          </a:ln>
        </p:spPr>
      </p:pic>
      <p:sp>
        <p:nvSpPr>
          <p:cNvPr id="159" name="Google Shape;159;p11"/>
          <p:cNvSpPr txBox="1"/>
          <p:nvPr/>
        </p:nvSpPr>
        <p:spPr>
          <a:xfrm>
            <a:off x="887413" y="3109913"/>
            <a:ext cx="1368425" cy="3937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1800" b="0" i="0" u="none" strike="noStrike" cap="none">
                <a:solidFill>
                  <a:srgbClr val="000000"/>
                </a:solidFill>
                <a:latin typeface="Arial"/>
                <a:ea typeface="Arial"/>
                <a:cs typeface="Arial"/>
                <a:sym typeface="Arial"/>
              </a:rPr>
              <a:t>花蓮</a:t>
            </a:r>
            <a:endParaRPr/>
          </a:p>
        </p:txBody>
      </p:sp>
      <p:cxnSp>
        <p:nvCxnSpPr>
          <p:cNvPr id="160" name="Google Shape;160;p11"/>
          <p:cNvCxnSpPr/>
          <p:nvPr/>
        </p:nvCxnSpPr>
        <p:spPr>
          <a:xfrm>
            <a:off x="3373438" y="3240088"/>
            <a:ext cx="506412" cy="0"/>
          </a:xfrm>
          <a:prstGeom prst="straightConnector1">
            <a:avLst/>
          </a:prstGeom>
          <a:noFill/>
          <a:ln w="38100" cap="flat" cmpd="sng">
            <a:solidFill>
              <a:srgbClr val="FF0000"/>
            </a:solidFill>
            <a:prstDash val="dash"/>
            <a:miter lim="8000"/>
            <a:headEnd type="none" w="sm" len="sm"/>
            <a:tailEnd type="none" w="sm" len="sm"/>
          </a:ln>
        </p:spPr>
      </p:cxnSp>
      <p:cxnSp>
        <p:nvCxnSpPr>
          <p:cNvPr id="161" name="Google Shape;161;p11"/>
          <p:cNvCxnSpPr/>
          <p:nvPr/>
        </p:nvCxnSpPr>
        <p:spPr>
          <a:xfrm>
            <a:off x="3373438" y="1385888"/>
            <a:ext cx="506412" cy="0"/>
          </a:xfrm>
          <a:prstGeom prst="straightConnector1">
            <a:avLst/>
          </a:prstGeom>
          <a:noFill/>
          <a:ln w="38100" cap="flat" cmpd="sng">
            <a:solidFill>
              <a:srgbClr val="FF0000"/>
            </a:solidFill>
            <a:prstDash val="dash"/>
            <a:miter lim="8000"/>
            <a:headEnd type="none" w="sm" len="sm"/>
            <a:tailEnd type="none" w="sm" len="sm"/>
          </a:ln>
        </p:spPr>
      </p:cxnSp>
      <p:cxnSp>
        <p:nvCxnSpPr>
          <p:cNvPr id="162" name="Google Shape;162;p11"/>
          <p:cNvCxnSpPr/>
          <p:nvPr/>
        </p:nvCxnSpPr>
        <p:spPr>
          <a:xfrm>
            <a:off x="3959225" y="1385888"/>
            <a:ext cx="239713" cy="949325"/>
          </a:xfrm>
          <a:prstGeom prst="straightConnector1">
            <a:avLst/>
          </a:prstGeom>
          <a:noFill/>
          <a:ln w="38100" cap="flat" cmpd="sng">
            <a:solidFill>
              <a:srgbClr val="FF0000"/>
            </a:solidFill>
            <a:prstDash val="dash"/>
            <a:miter lim="8000"/>
            <a:headEnd type="none" w="sm" len="sm"/>
            <a:tailEnd type="triangle" w="med" len="med"/>
          </a:ln>
        </p:spPr>
      </p:cxnSp>
      <p:cxnSp>
        <p:nvCxnSpPr>
          <p:cNvPr id="163" name="Google Shape;163;p11"/>
          <p:cNvCxnSpPr/>
          <p:nvPr/>
        </p:nvCxnSpPr>
        <p:spPr>
          <a:xfrm>
            <a:off x="3879850" y="3225800"/>
            <a:ext cx="239713" cy="949325"/>
          </a:xfrm>
          <a:prstGeom prst="straightConnector1">
            <a:avLst/>
          </a:prstGeom>
          <a:noFill/>
          <a:ln w="38100" cap="flat" cmpd="sng">
            <a:solidFill>
              <a:srgbClr val="FF0000"/>
            </a:solidFill>
            <a:prstDash val="dash"/>
            <a:miter lim="8000"/>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12"/>
          <p:cNvPicPr preferRelativeResize="0"/>
          <p:nvPr/>
        </p:nvPicPr>
        <p:blipFill rotWithShape="1">
          <a:blip r:embed="rId3">
            <a:alphaModFix/>
          </a:blip>
          <a:srcRect/>
          <a:stretch/>
        </p:blipFill>
        <p:spPr>
          <a:xfrm>
            <a:off x="1049338" y="1147763"/>
            <a:ext cx="10058400" cy="3155950"/>
          </a:xfrm>
          <a:prstGeom prst="rect">
            <a:avLst/>
          </a:prstGeom>
          <a:noFill/>
          <a:ln>
            <a:noFill/>
          </a:ln>
        </p:spPr>
      </p:pic>
      <p:sp>
        <p:nvSpPr>
          <p:cNvPr id="169" name="Google Shape;169;p12"/>
          <p:cNvSpPr txBox="1"/>
          <p:nvPr/>
        </p:nvSpPr>
        <p:spPr>
          <a:xfrm>
            <a:off x="2232025" y="104775"/>
            <a:ext cx="7727950" cy="587375"/>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rmAutofit/>
          </a:bodyPr>
          <a:lstStyle/>
          <a:p>
            <a:pPr marL="0" marR="0" lvl="0" indent="0" algn="ctr" rtl="0">
              <a:lnSpc>
                <a:spcPct val="80000"/>
              </a:lnSpc>
              <a:spcBef>
                <a:spcPts val="0"/>
              </a:spcBef>
              <a:spcAft>
                <a:spcPts val="0"/>
              </a:spcAft>
              <a:buNone/>
            </a:pPr>
            <a:r>
              <a:rPr lang="zh-TW" sz="1800" b="0" i="0" u="none" strike="noStrike" cap="none">
                <a:solidFill>
                  <a:srgbClr val="000000"/>
                </a:solidFill>
                <a:latin typeface="Calibri"/>
                <a:ea typeface="Calibri"/>
                <a:cs typeface="Calibri"/>
                <a:sym typeface="Calibri"/>
              </a:rPr>
              <a:t>不同污染物與AQI之間的相關係數變化圖</a:t>
            </a:r>
            <a:endParaRPr/>
          </a:p>
        </p:txBody>
      </p:sp>
      <p:sp>
        <p:nvSpPr>
          <p:cNvPr id="170" name="Google Shape;170;p12"/>
          <p:cNvSpPr txBox="1"/>
          <p:nvPr/>
        </p:nvSpPr>
        <p:spPr>
          <a:xfrm>
            <a:off x="158750" y="4046538"/>
            <a:ext cx="11390313" cy="909637"/>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71" name="Google Shape;171;p12"/>
          <p:cNvSpPr txBox="1"/>
          <p:nvPr/>
        </p:nvSpPr>
        <p:spPr>
          <a:xfrm>
            <a:off x="4638675" y="754063"/>
            <a:ext cx="2914650" cy="39370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zh-TW" sz="1800" b="0" i="0" u="none" strike="noStrike" cap="none">
                <a:solidFill>
                  <a:srgbClr val="000000"/>
                </a:solidFill>
                <a:latin typeface="Arial"/>
                <a:ea typeface="Arial"/>
                <a:cs typeface="Arial"/>
                <a:sym typeface="Arial"/>
              </a:rPr>
              <a:t>特殊之情況</a:t>
            </a:r>
            <a:endParaRPr/>
          </a:p>
        </p:txBody>
      </p:sp>
      <p:sp>
        <p:nvSpPr>
          <p:cNvPr id="172" name="Google Shape;172;p12"/>
          <p:cNvSpPr txBox="1"/>
          <p:nvPr/>
        </p:nvSpPr>
        <p:spPr>
          <a:xfrm>
            <a:off x="1049338" y="1019175"/>
            <a:ext cx="1368425" cy="3937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1800" b="0" i="0" u="none" strike="noStrike" cap="none">
                <a:solidFill>
                  <a:srgbClr val="000000"/>
                </a:solidFill>
                <a:latin typeface="Arial"/>
                <a:ea typeface="Arial"/>
                <a:cs typeface="Arial"/>
                <a:sym typeface="Arial"/>
              </a:rPr>
              <a:t>宜蘭</a:t>
            </a:r>
            <a:endParaRPr/>
          </a:p>
        </p:txBody>
      </p:sp>
      <p:sp>
        <p:nvSpPr>
          <p:cNvPr id="173" name="Google Shape;173;p12"/>
          <p:cNvSpPr/>
          <p:nvPr/>
        </p:nvSpPr>
        <p:spPr>
          <a:xfrm>
            <a:off x="10067925" y="1331913"/>
            <a:ext cx="354013" cy="1784350"/>
          </a:xfrm>
          <a:prstGeom prst="rect">
            <a:avLst/>
          </a:prstGeom>
          <a:noFill/>
          <a:ln w="254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74" name="Google Shape;174;p12"/>
          <p:cNvSpPr/>
          <p:nvPr/>
        </p:nvSpPr>
        <p:spPr>
          <a:xfrm>
            <a:off x="8969375" y="1322388"/>
            <a:ext cx="355600" cy="1784350"/>
          </a:xfrm>
          <a:prstGeom prst="rect">
            <a:avLst/>
          </a:prstGeom>
          <a:noFill/>
          <a:ln w="254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13"/>
          <p:cNvPicPr preferRelativeResize="0"/>
          <p:nvPr/>
        </p:nvPicPr>
        <p:blipFill rotWithShape="1">
          <a:blip r:embed="rId3">
            <a:alphaModFix/>
          </a:blip>
          <a:srcRect/>
          <a:stretch/>
        </p:blipFill>
        <p:spPr>
          <a:xfrm>
            <a:off x="1066800" y="1019175"/>
            <a:ext cx="10058400" cy="3155950"/>
          </a:xfrm>
          <a:prstGeom prst="rect">
            <a:avLst/>
          </a:prstGeom>
          <a:noFill/>
          <a:ln>
            <a:noFill/>
          </a:ln>
        </p:spPr>
      </p:pic>
      <p:sp>
        <p:nvSpPr>
          <p:cNvPr id="180" name="Google Shape;180;p13"/>
          <p:cNvSpPr txBox="1"/>
          <p:nvPr/>
        </p:nvSpPr>
        <p:spPr>
          <a:xfrm>
            <a:off x="2232025" y="104775"/>
            <a:ext cx="7727950" cy="587375"/>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rmAutofit/>
          </a:bodyPr>
          <a:lstStyle/>
          <a:p>
            <a:pPr marL="0" marR="0" lvl="0" indent="0" algn="ctr" rtl="0">
              <a:lnSpc>
                <a:spcPct val="80000"/>
              </a:lnSpc>
              <a:spcBef>
                <a:spcPts val="0"/>
              </a:spcBef>
              <a:spcAft>
                <a:spcPts val="0"/>
              </a:spcAft>
              <a:buNone/>
            </a:pPr>
            <a:r>
              <a:rPr lang="zh-TW" sz="1800" b="0" i="0" u="none" strike="noStrike" cap="none">
                <a:solidFill>
                  <a:srgbClr val="000000"/>
                </a:solidFill>
                <a:latin typeface="Calibri"/>
                <a:ea typeface="Calibri"/>
                <a:cs typeface="Calibri"/>
                <a:sym typeface="Calibri"/>
              </a:rPr>
              <a:t>不同污染物與AQI之間的相關係數變化圖</a:t>
            </a:r>
            <a:endParaRPr/>
          </a:p>
        </p:txBody>
      </p:sp>
      <p:sp>
        <p:nvSpPr>
          <p:cNvPr id="181" name="Google Shape;181;p13"/>
          <p:cNvSpPr txBox="1"/>
          <p:nvPr/>
        </p:nvSpPr>
        <p:spPr>
          <a:xfrm>
            <a:off x="4638675" y="698500"/>
            <a:ext cx="2914650" cy="39370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zh-TW" sz="2000" b="0" i="0" u="none" strike="noStrike" cap="none">
                <a:solidFill>
                  <a:srgbClr val="000000"/>
                </a:solidFill>
                <a:latin typeface="Arial"/>
                <a:ea typeface="Arial"/>
                <a:cs typeface="Arial"/>
                <a:sym typeface="Arial"/>
              </a:rPr>
              <a:t>特殊之情況</a:t>
            </a:r>
            <a:endParaRPr/>
          </a:p>
        </p:txBody>
      </p:sp>
      <p:sp>
        <p:nvSpPr>
          <p:cNvPr id="182" name="Google Shape;182;p13"/>
          <p:cNvSpPr txBox="1"/>
          <p:nvPr/>
        </p:nvSpPr>
        <p:spPr>
          <a:xfrm>
            <a:off x="1049338" y="1019175"/>
            <a:ext cx="1368425" cy="3937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1800" b="0" i="0" u="none" strike="noStrike" cap="none">
                <a:solidFill>
                  <a:srgbClr val="000000"/>
                </a:solidFill>
                <a:latin typeface="Arial"/>
                <a:ea typeface="Arial"/>
                <a:cs typeface="Arial"/>
                <a:sym typeface="Arial"/>
              </a:rPr>
              <a:t>宜蘭</a:t>
            </a:r>
            <a:endParaRPr/>
          </a:p>
        </p:txBody>
      </p:sp>
      <p:sp>
        <p:nvSpPr>
          <p:cNvPr id="183" name="Google Shape;183;p13"/>
          <p:cNvSpPr/>
          <p:nvPr/>
        </p:nvSpPr>
        <p:spPr>
          <a:xfrm>
            <a:off x="10067925" y="1331913"/>
            <a:ext cx="354013" cy="1784350"/>
          </a:xfrm>
          <a:prstGeom prst="rect">
            <a:avLst/>
          </a:prstGeom>
          <a:noFill/>
          <a:ln w="254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184" name="Google Shape;184;p13"/>
          <p:cNvPicPr preferRelativeResize="0"/>
          <p:nvPr/>
        </p:nvPicPr>
        <p:blipFill rotWithShape="1">
          <a:blip r:embed="rId4">
            <a:alphaModFix/>
          </a:blip>
          <a:srcRect/>
          <a:stretch/>
        </p:blipFill>
        <p:spPr>
          <a:xfrm>
            <a:off x="242888" y="3602038"/>
            <a:ext cx="5243512" cy="3151187"/>
          </a:xfrm>
          <a:prstGeom prst="rect">
            <a:avLst/>
          </a:prstGeom>
          <a:noFill/>
          <a:ln>
            <a:noFill/>
          </a:ln>
        </p:spPr>
      </p:pic>
      <p:sp>
        <p:nvSpPr>
          <p:cNvPr id="185" name="Google Shape;185;p13"/>
          <p:cNvSpPr txBox="1"/>
          <p:nvPr/>
        </p:nvSpPr>
        <p:spPr>
          <a:xfrm>
            <a:off x="3340100" y="3644900"/>
            <a:ext cx="2073275" cy="3937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2400" b="0" i="0" u="none" strike="noStrike" cap="none">
                <a:solidFill>
                  <a:srgbClr val="FF0000"/>
                </a:solidFill>
                <a:latin typeface="Arial"/>
                <a:ea typeface="Arial"/>
                <a:cs typeface="Arial"/>
                <a:sym typeface="Arial"/>
              </a:rPr>
              <a:t>AQI大</a:t>
            </a:r>
            <a:endParaRPr/>
          </a:p>
        </p:txBody>
      </p:sp>
      <p:pic>
        <p:nvPicPr>
          <p:cNvPr id="186" name="Google Shape;186;p13"/>
          <p:cNvPicPr preferRelativeResize="0"/>
          <p:nvPr/>
        </p:nvPicPr>
        <p:blipFill rotWithShape="1">
          <a:blip r:embed="rId5">
            <a:alphaModFix/>
          </a:blip>
          <a:srcRect/>
          <a:stretch/>
        </p:blipFill>
        <p:spPr>
          <a:xfrm>
            <a:off x="6781800" y="3684588"/>
            <a:ext cx="5251450" cy="3149600"/>
          </a:xfrm>
          <a:prstGeom prst="rect">
            <a:avLst/>
          </a:prstGeom>
          <a:noFill/>
          <a:ln>
            <a:noFill/>
          </a:ln>
        </p:spPr>
      </p:pic>
      <p:cxnSp>
        <p:nvCxnSpPr>
          <p:cNvPr id="187" name="Google Shape;187;p13"/>
          <p:cNvCxnSpPr/>
          <p:nvPr/>
        </p:nvCxnSpPr>
        <p:spPr>
          <a:xfrm flipH="1">
            <a:off x="2520950" y="1412875"/>
            <a:ext cx="6677025" cy="3452813"/>
          </a:xfrm>
          <a:prstGeom prst="straightConnector1">
            <a:avLst/>
          </a:prstGeom>
          <a:noFill/>
          <a:ln w="9525" cap="flat" cmpd="sng">
            <a:solidFill>
              <a:srgbClr val="FF0000"/>
            </a:solidFill>
            <a:prstDash val="dash"/>
            <a:miter lim="8000"/>
            <a:headEnd type="none" w="sm" len="sm"/>
            <a:tailEnd type="triangle" w="med" len="med"/>
          </a:ln>
        </p:spPr>
      </p:cxnSp>
      <p:cxnSp>
        <p:nvCxnSpPr>
          <p:cNvPr id="188" name="Google Shape;188;p13"/>
          <p:cNvCxnSpPr/>
          <p:nvPr/>
        </p:nvCxnSpPr>
        <p:spPr>
          <a:xfrm>
            <a:off x="10244138" y="3138488"/>
            <a:ext cx="984250" cy="1990725"/>
          </a:xfrm>
          <a:prstGeom prst="straightConnector1">
            <a:avLst/>
          </a:prstGeom>
          <a:noFill/>
          <a:ln w="9525" cap="flat" cmpd="sng">
            <a:solidFill>
              <a:srgbClr val="FF0000"/>
            </a:solidFill>
            <a:prstDash val="dash"/>
            <a:miter lim="8000"/>
            <a:headEnd type="none" w="sm" len="sm"/>
            <a:tailEnd type="triangle" w="med" len="med"/>
          </a:ln>
        </p:spPr>
      </p:cxnSp>
      <p:sp>
        <p:nvSpPr>
          <p:cNvPr id="189" name="Google Shape;189;p13"/>
          <p:cNvSpPr txBox="1"/>
          <p:nvPr/>
        </p:nvSpPr>
        <p:spPr>
          <a:xfrm>
            <a:off x="7605713" y="3760788"/>
            <a:ext cx="1990725" cy="3937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2400" b="0" i="0" u="none" strike="noStrike" cap="none">
                <a:solidFill>
                  <a:srgbClr val="FF0000"/>
                </a:solidFill>
                <a:latin typeface="Arial"/>
                <a:ea typeface="Arial"/>
                <a:cs typeface="Arial"/>
                <a:sym typeface="Arial"/>
              </a:rPr>
              <a:t>AQI小</a:t>
            </a:r>
            <a:endParaRPr/>
          </a:p>
        </p:txBody>
      </p:sp>
      <p:sp>
        <p:nvSpPr>
          <p:cNvPr id="190" name="Google Shape;190;p13"/>
          <p:cNvSpPr/>
          <p:nvPr/>
        </p:nvSpPr>
        <p:spPr>
          <a:xfrm>
            <a:off x="8969375" y="1322388"/>
            <a:ext cx="355600" cy="1784350"/>
          </a:xfrm>
          <a:prstGeom prst="rect">
            <a:avLst/>
          </a:prstGeom>
          <a:noFill/>
          <a:ln w="254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1" name="Google Shape;191;p13"/>
          <p:cNvSpPr txBox="1"/>
          <p:nvPr/>
        </p:nvSpPr>
        <p:spPr>
          <a:xfrm>
            <a:off x="5437188" y="4833938"/>
            <a:ext cx="1435100" cy="8302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2400" b="0" i="0" u="none" strike="noStrike" cap="none" dirty="0">
                <a:solidFill>
                  <a:srgbClr val="000000"/>
                </a:solidFill>
                <a:latin typeface="Arial"/>
                <a:ea typeface="Arial"/>
                <a:cs typeface="Arial"/>
                <a:sym typeface="Arial"/>
              </a:rPr>
              <a:t>X軸:時間</a:t>
            </a:r>
            <a:endParaRPr sz="2400" b="0" i="0" u="none" strike="noStrike" cap="none" dirty="0">
              <a:solidFill>
                <a:srgbClr val="000000"/>
              </a:solidFill>
              <a:latin typeface="Arial"/>
              <a:ea typeface="Arial"/>
              <a:cs typeface="Arial"/>
              <a:sym typeface="Arial"/>
            </a:endParaRPr>
          </a:p>
          <a:p>
            <a:pPr marL="0" marR="0" lvl="0" indent="0" algn="l" rtl="0">
              <a:spcBef>
                <a:spcPts val="0"/>
              </a:spcBef>
              <a:spcAft>
                <a:spcPts val="0"/>
              </a:spcAft>
              <a:buNone/>
            </a:pPr>
            <a:r>
              <a:rPr lang="zh-TW" sz="2400" b="0" i="0" u="none" strike="noStrike" cap="none" dirty="0">
                <a:solidFill>
                  <a:srgbClr val="000000"/>
                </a:solidFill>
                <a:latin typeface="Arial"/>
                <a:ea typeface="Arial"/>
                <a:cs typeface="Arial"/>
                <a:sym typeface="Arial"/>
              </a:rPr>
              <a:t>Y軸:AQI</a:t>
            </a:r>
            <a:endParaRPr sz="2400" b="0" i="0" u="none" strike="noStrike" cap="none" dirty="0">
              <a:solidFill>
                <a:srgbClr val="000000"/>
              </a:solidFill>
              <a:latin typeface="Arial"/>
              <a:ea typeface="Arial"/>
              <a:cs typeface="Arial"/>
              <a:sym typeface="Arial"/>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4"/>
          <p:cNvPicPr preferRelativeResize="0"/>
          <p:nvPr/>
        </p:nvPicPr>
        <p:blipFill rotWithShape="1">
          <a:blip r:embed="rId3">
            <a:alphaModFix/>
          </a:blip>
          <a:srcRect/>
          <a:stretch/>
        </p:blipFill>
        <p:spPr>
          <a:xfrm>
            <a:off x="1049338" y="1019175"/>
            <a:ext cx="10058400" cy="3155950"/>
          </a:xfrm>
          <a:prstGeom prst="rect">
            <a:avLst/>
          </a:prstGeom>
          <a:noFill/>
          <a:ln>
            <a:noFill/>
          </a:ln>
        </p:spPr>
      </p:pic>
      <p:sp>
        <p:nvSpPr>
          <p:cNvPr id="197" name="Google Shape;197;p14"/>
          <p:cNvSpPr txBox="1"/>
          <p:nvPr/>
        </p:nvSpPr>
        <p:spPr>
          <a:xfrm>
            <a:off x="2232025" y="104775"/>
            <a:ext cx="7727950" cy="587375"/>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rmAutofit/>
          </a:bodyPr>
          <a:lstStyle/>
          <a:p>
            <a:pPr marL="0" marR="0" lvl="0" indent="0" algn="ctr" rtl="0">
              <a:lnSpc>
                <a:spcPct val="80000"/>
              </a:lnSpc>
              <a:spcBef>
                <a:spcPts val="0"/>
              </a:spcBef>
              <a:spcAft>
                <a:spcPts val="0"/>
              </a:spcAft>
              <a:buNone/>
            </a:pPr>
            <a:r>
              <a:rPr lang="zh-TW" sz="1800" b="0" i="0" u="none" strike="noStrike" cap="none">
                <a:solidFill>
                  <a:srgbClr val="000000"/>
                </a:solidFill>
                <a:latin typeface="Calibri"/>
                <a:ea typeface="Calibri"/>
                <a:cs typeface="Calibri"/>
                <a:sym typeface="Calibri"/>
              </a:rPr>
              <a:t>不同污染物與AQI之間的相關係數變化圖</a:t>
            </a:r>
            <a:endParaRPr/>
          </a:p>
        </p:txBody>
      </p:sp>
      <p:sp>
        <p:nvSpPr>
          <p:cNvPr id="198" name="Google Shape;198;p14"/>
          <p:cNvSpPr txBox="1"/>
          <p:nvPr/>
        </p:nvSpPr>
        <p:spPr>
          <a:xfrm>
            <a:off x="163513" y="3952875"/>
            <a:ext cx="11390312" cy="909638"/>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r>
              <a:rPr lang="zh-TW" sz="2000" b="1" i="0" u="none" strike="noStrike" cap="none">
                <a:solidFill>
                  <a:srgbClr val="000000"/>
                </a:solidFill>
                <a:latin typeface="Calibri"/>
                <a:ea typeface="Calibri"/>
                <a:cs typeface="Calibri"/>
                <a:sym typeface="Calibri"/>
              </a:rPr>
              <a:t>1. 正常情況都會有一種汙染物對AQI影響最大，右紅框處所有汙染物關係都下降，若是觀察原始數據發現此時各種汙染物數值變化與AQI變化為反方向。</a:t>
            </a:r>
            <a:endParaRPr sz="200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 name="Google Shape;199;p14"/>
          <p:cNvSpPr txBox="1"/>
          <p:nvPr/>
        </p:nvSpPr>
        <p:spPr>
          <a:xfrm>
            <a:off x="4638675" y="754063"/>
            <a:ext cx="2914650" cy="39370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zh-TW" sz="1800" b="0" i="0" u="none" strike="noStrike" cap="none">
                <a:solidFill>
                  <a:srgbClr val="000000"/>
                </a:solidFill>
                <a:latin typeface="Arial"/>
                <a:ea typeface="Arial"/>
                <a:cs typeface="Arial"/>
                <a:sym typeface="Arial"/>
              </a:rPr>
              <a:t>特殊之情況</a:t>
            </a:r>
            <a:endParaRPr/>
          </a:p>
        </p:txBody>
      </p:sp>
      <p:sp>
        <p:nvSpPr>
          <p:cNvPr id="200" name="Google Shape;200;p14"/>
          <p:cNvSpPr txBox="1"/>
          <p:nvPr/>
        </p:nvSpPr>
        <p:spPr>
          <a:xfrm>
            <a:off x="1049338" y="1019175"/>
            <a:ext cx="1368425" cy="3937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1800" b="0" i="0" u="none" strike="noStrike" cap="none">
                <a:solidFill>
                  <a:srgbClr val="000000"/>
                </a:solidFill>
                <a:latin typeface="Arial"/>
                <a:ea typeface="Arial"/>
                <a:cs typeface="Arial"/>
                <a:sym typeface="Arial"/>
              </a:rPr>
              <a:t>宜蘭</a:t>
            </a:r>
            <a:endParaRPr/>
          </a:p>
        </p:txBody>
      </p:sp>
      <p:sp>
        <p:nvSpPr>
          <p:cNvPr id="201" name="Google Shape;201;p14"/>
          <p:cNvSpPr/>
          <p:nvPr/>
        </p:nvSpPr>
        <p:spPr>
          <a:xfrm>
            <a:off x="10067925" y="1331913"/>
            <a:ext cx="354013" cy="1784350"/>
          </a:xfrm>
          <a:prstGeom prst="rect">
            <a:avLst/>
          </a:prstGeom>
          <a:noFill/>
          <a:ln w="254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202" name="Google Shape;202;p14"/>
          <p:cNvPicPr preferRelativeResize="0"/>
          <p:nvPr/>
        </p:nvPicPr>
        <p:blipFill rotWithShape="1">
          <a:blip r:embed="rId4">
            <a:alphaModFix/>
          </a:blip>
          <a:srcRect/>
          <a:stretch/>
        </p:blipFill>
        <p:spPr>
          <a:xfrm>
            <a:off x="268288" y="4927600"/>
            <a:ext cx="3130550" cy="1881188"/>
          </a:xfrm>
          <a:prstGeom prst="rect">
            <a:avLst/>
          </a:prstGeom>
          <a:noFill/>
          <a:ln>
            <a:noFill/>
          </a:ln>
        </p:spPr>
      </p:pic>
      <p:sp>
        <p:nvSpPr>
          <p:cNvPr id="203" name="Google Shape;203;p14"/>
          <p:cNvSpPr txBox="1"/>
          <p:nvPr/>
        </p:nvSpPr>
        <p:spPr>
          <a:xfrm>
            <a:off x="2154238" y="5035550"/>
            <a:ext cx="2073275" cy="3937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1800" b="0" i="0" u="none" strike="noStrike" cap="none">
                <a:solidFill>
                  <a:srgbClr val="FF0000"/>
                </a:solidFill>
                <a:latin typeface="Arial"/>
                <a:ea typeface="Arial"/>
                <a:cs typeface="Arial"/>
                <a:sym typeface="Arial"/>
              </a:rPr>
              <a:t>AQI大</a:t>
            </a:r>
            <a:endParaRPr/>
          </a:p>
        </p:txBody>
      </p:sp>
      <p:pic>
        <p:nvPicPr>
          <p:cNvPr id="204" name="Google Shape;204;p14"/>
          <p:cNvPicPr preferRelativeResize="0"/>
          <p:nvPr/>
        </p:nvPicPr>
        <p:blipFill rotWithShape="1">
          <a:blip r:embed="rId5">
            <a:alphaModFix/>
          </a:blip>
          <a:srcRect/>
          <a:stretch/>
        </p:blipFill>
        <p:spPr>
          <a:xfrm>
            <a:off x="8847138" y="4902200"/>
            <a:ext cx="3149600" cy="1889125"/>
          </a:xfrm>
          <a:prstGeom prst="rect">
            <a:avLst/>
          </a:prstGeom>
          <a:noFill/>
          <a:ln>
            <a:noFill/>
          </a:ln>
        </p:spPr>
      </p:pic>
      <p:cxnSp>
        <p:nvCxnSpPr>
          <p:cNvPr id="205" name="Google Shape;205;p14"/>
          <p:cNvCxnSpPr/>
          <p:nvPr/>
        </p:nvCxnSpPr>
        <p:spPr>
          <a:xfrm flipH="1">
            <a:off x="2520950" y="1412875"/>
            <a:ext cx="6677025" cy="3452813"/>
          </a:xfrm>
          <a:prstGeom prst="straightConnector1">
            <a:avLst/>
          </a:prstGeom>
          <a:noFill/>
          <a:ln w="9525" cap="flat" cmpd="sng">
            <a:solidFill>
              <a:srgbClr val="FF0000"/>
            </a:solidFill>
            <a:prstDash val="dash"/>
            <a:miter lim="8000"/>
            <a:headEnd type="none" w="sm" len="sm"/>
            <a:tailEnd type="triangle" w="med" len="med"/>
          </a:ln>
        </p:spPr>
      </p:cxnSp>
      <p:cxnSp>
        <p:nvCxnSpPr>
          <p:cNvPr id="206" name="Google Shape;206;p14"/>
          <p:cNvCxnSpPr/>
          <p:nvPr/>
        </p:nvCxnSpPr>
        <p:spPr>
          <a:xfrm>
            <a:off x="10244138" y="3138488"/>
            <a:ext cx="984250" cy="1990725"/>
          </a:xfrm>
          <a:prstGeom prst="straightConnector1">
            <a:avLst/>
          </a:prstGeom>
          <a:noFill/>
          <a:ln w="9525" cap="flat" cmpd="sng">
            <a:solidFill>
              <a:srgbClr val="FF0000"/>
            </a:solidFill>
            <a:prstDash val="dash"/>
            <a:miter lim="8000"/>
            <a:headEnd type="none" w="sm" len="sm"/>
            <a:tailEnd type="triangle" w="med" len="med"/>
          </a:ln>
        </p:spPr>
      </p:cxnSp>
      <p:sp>
        <p:nvSpPr>
          <p:cNvPr id="207" name="Google Shape;207;p14"/>
          <p:cNvSpPr txBox="1"/>
          <p:nvPr/>
        </p:nvSpPr>
        <p:spPr>
          <a:xfrm>
            <a:off x="8480425" y="4864100"/>
            <a:ext cx="1990725" cy="3937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1800" b="0" i="0" u="none" strike="noStrike" cap="none">
                <a:solidFill>
                  <a:srgbClr val="FF0000"/>
                </a:solidFill>
                <a:latin typeface="Arial"/>
                <a:ea typeface="Arial"/>
                <a:cs typeface="Arial"/>
                <a:sym typeface="Arial"/>
              </a:rPr>
              <a:t>AQI小</a:t>
            </a:r>
            <a:endParaRPr/>
          </a:p>
        </p:txBody>
      </p:sp>
      <p:sp>
        <p:nvSpPr>
          <p:cNvPr id="208" name="Google Shape;208;p14"/>
          <p:cNvSpPr/>
          <p:nvPr/>
        </p:nvSpPr>
        <p:spPr>
          <a:xfrm>
            <a:off x="8969375" y="1322388"/>
            <a:ext cx="355600" cy="1784350"/>
          </a:xfrm>
          <a:prstGeom prst="rect">
            <a:avLst/>
          </a:prstGeom>
          <a:noFill/>
          <a:ln w="254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3" name="圖片 2">
            <a:extLst>
              <a:ext uri="{FF2B5EF4-FFF2-40B4-BE49-F238E27FC236}">
                <a16:creationId xmlns:a16="http://schemas.microsoft.com/office/drawing/2014/main" id="{87A0955F-29C2-3806-7630-88EA278EF771}"/>
              </a:ext>
            </a:extLst>
          </p:cNvPr>
          <p:cNvPicPr>
            <a:picLocks noChangeAspect="1"/>
          </p:cNvPicPr>
          <p:nvPr/>
        </p:nvPicPr>
        <p:blipFill>
          <a:blip r:embed="rId6"/>
          <a:stretch>
            <a:fillRect/>
          </a:stretch>
        </p:blipFill>
        <p:spPr>
          <a:xfrm>
            <a:off x="3426126" y="5272869"/>
            <a:ext cx="1286749" cy="846150"/>
          </a:xfrm>
          <a:prstGeom prst="rect">
            <a:avLst/>
          </a:prstGeom>
        </p:spPr>
      </p:pic>
      <p:pic>
        <p:nvPicPr>
          <p:cNvPr id="5" name="圖片 4">
            <a:extLst>
              <a:ext uri="{FF2B5EF4-FFF2-40B4-BE49-F238E27FC236}">
                <a16:creationId xmlns:a16="http://schemas.microsoft.com/office/drawing/2014/main" id="{C18346BB-3709-6E30-CEB2-CABE6D868D76}"/>
              </a:ext>
            </a:extLst>
          </p:cNvPr>
          <p:cNvPicPr>
            <a:picLocks noChangeAspect="1"/>
          </p:cNvPicPr>
          <p:nvPr/>
        </p:nvPicPr>
        <p:blipFill>
          <a:blip r:embed="rId6"/>
          <a:stretch>
            <a:fillRect/>
          </a:stretch>
        </p:blipFill>
        <p:spPr>
          <a:xfrm>
            <a:off x="7561933" y="5292224"/>
            <a:ext cx="1266525" cy="832851"/>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5"/>
          <p:cNvSpPr txBox="1"/>
          <p:nvPr/>
        </p:nvSpPr>
        <p:spPr>
          <a:xfrm>
            <a:off x="2232025" y="104775"/>
            <a:ext cx="7727950" cy="587375"/>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80000"/>
              </a:lnSpc>
              <a:spcBef>
                <a:spcPts val="0"/>
              </a:spcBef>
              <a:spcAft>
                <a:spcPts val="0"/>
              </a:spcAft>
              <a:buNone/>
            </a:pPr>
            <a:r>
              <a:rPr lang="zh-TW" sz="1700" b="0" i="0" u="none" strike="noStrike" cap="none">
                <a:solidFill>
                  <a:srgbClr val="000000"/>
                </a:solidFill>
                <a:latin typeface="Calibri"/>
                <a:ea typeface="Calibri"/>
                <a:cs typeface="Calibri"/>
                <a:sym typeface="Calibri"/>
              </a:rPr>
              <a:t>統計資料分析-小結</a:t>
            </a:r>
            <a:endParaRPr sz="1700" b="0" i="0" u="none" strike="noStrike" cap="none">
              <a:solidFill>
                <a:srgbClr val="000000"/>
              </a:solidFill>
              <a:latin typeface="Gill Sans"/>
              <a:ea typeface="Gill Sans"/>
              <a:cs typeface="Gill Sans"/>
              <a:sym typeface="Gill Sans"/>
            </a:endParaRPr>
          </a:p>
        </p:txBody>
      </p:sp>
      <p:sp>
        <p:nvSpPr>
          <p:cNvPr id="214" name="Google Shape;214;p15"/>
          <p:cNvSpPr txBox="1"/>
          <p:nvPr/>
        </p:nvSpPr>
        <p:spPr>
          <a:xfrm>
            <a:off x="400050" y="1209675"/>
            <a:ext cx="11726863" cy="4125913"/>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endParaRPr sz="2000" b="1"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r>
              <a:rPr lang="zh-TW" sz="2400" b="1" i="0" u="none" strike="noStrike" cap="none">
                <a:solidFill>
                  <a:srgbClr val="000000"/>
                </a:solidFill>
                <a:latin typeface="Calibri"/>
                <a:ea typeface="Calibri"/>
                <a:cs typeface="Calibri"/>
                <a:sym typeface="Calibri"/>
              </a:rPr>
              <a:t>1.對AQI值較高之區域，會有較長之時間區間，某汙染物(例如PM2.5)對該區影響甚鉅，因此長期相關係數較大。</a:t>
            </a:r>
            <a:endParaRPr/>
          </a:p>
          <a:p>
            <a:pPr marL="0" marR="0" lvl="0" indent="0" algn="l" rtl="0">
              <a:spcBef>
                <a:spcPts val="0"/>
              </a:spcBef>
              <a:spcAft>
                <a:spcPts val="0"/>
              </a:spcAft>
              <a:buNone/>
            </a:pPr>
            <a:endParaRPr sz="2400" b="1"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r>
              <a:rPr lang="zh-TW" sz="2400" b="1" i="0" u="none" strike="noStrike" cap="none">
                <a:solidFill>
                  <a:srgbClr val="000000"/>
                </a:solidFill>
                <a:latin typeface="Calibri"/>
                <a:ea typeface="Calibri"/>
                <a:cs typeface="Calibri"/>
                <a:sym typeface="Calibri"/>
              </a:rPr>
              <a:t>2.對AQI值較小之區域，每種汙染物對於AQI都會有部分貢獻。</a:t>
            </a:r>
            <a:endParaRPr/>
          </a:p>
          <a:p>
            <a:pPr marL="0" marR="0" lvl="0" indent="0" algn="l" rtl="0">
              <a:spcBef>
                <a:spcPts val="0"/>
              </a:spcBef>
              <a:spcAft>
                <a:spcPts val="0"/>
              </a:spcAft>
              <a:buNone/>
            </a:pPr>
            <a:endParaRPr sz="2400" b="1"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r>
              <a:rPr lang="zh-TW" sz="2400" b="1" i="0" u="none" strike="noStrike" cap="none">
                <a:solidFill>
                  <a:srgbClr val="000000"/>
                </a:solidFill>
                <a:latin typeface="Calibri"/>
                <a:ea typeface="Calibri"/>
                <a:cs typeface="Calibri"/>
                <a:sym typeface="Calibri"/>
              </a:rPr>
              <a:t>3.有可能發生每種汙染物對於AQI之關聯都不明顯，主因是汙染物濃度數據較小，但此狀況較少發生。</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txBox="1">
            <a:spLocks noGrp="1"/>
          </p:cNvSpPr>
          <p:nvPr>
            <p:ph type="title"/>
          </p:nvPr>
        </p:nvSpPr>
        <p:spPr>
          <a:xfrm>
            <a:off x="2232025" y="211138"/>
            <a:ext cx="7727950" cy="750887"/>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lvl="0" indent="0" algn="ctr" rtl="0">
              <a:lnSpc>
                <a:spcPct val="100000"/>
              </a:lnSpc>
              <a:spcBef>
                <a:spcPts val="0"/>
              </a:spcBef>
              <a:spcAft>
                <a:spcPts val="0"/>
              </a:spcAft>
              <a:buClr>
                <a:srgbClr val="000000"/>
              </a:buClr>
              <a:buSzPts val="2500"/>
              <a:buFont typeface="Calibri"/>
              <a:buNone/>
            </a:pPr>
            <a:r>
              <a:rPr lang="zh-TW" sz="2500">
                <a:latin typeface="Calibri"/>
                <a:ea typeface="Calibri"/>
                <a:cs typeface="Calibri"/>
                <a:sym typeface="Calibri"/>
              </a:rPr>
              <a:t>污染物之間的關聯性分析</a:t>
            </a:r>
            <a:endParaRPr sz="2500">
              <a:latin typeface="Gill Sans"/>
              <a:ea typeface="Gill Sans"/>
              <a:cs typeface="Gill Sans"/>
              <a:sym typeface="Gill Sans"/>
            </a:endParaRPr>
          </a:p>
        </p:txBody>
      </p:sp>
      <p:pic>
        <p:nvPicPr>
          <p:cNvPr id="220" name="Google Shape;220;p16"/>
          <p:cNvPicPr preferRelativeResize="0"/>
          <p:nvPr/>
        </p:nvPicPr>
        <p:blipFill rotWithShape="1">
          <a:blip r:embed="rId3">
            <a:alphaModFix/>
          </a:blip>
          <a:srcRect/>
          <a:stretch/>
        </p:blipFill>
        <p:spPr>
          <a:xfrm>
            <a:off x="2124075" y="1039813"/>
            <a:ext cx="3687763" cy="3040062"/>
          </a:xfrm>
          <a:prstGeom prst="rect">
            <a:avLst/>
          </a:prstGeom>
          <a:noFill/>
          <a:ln>
            <a:noFill/>
          </a:ln>
        </p:spPr>
      </p:pic>
      <p:sp>
        <p:nvSpPr>
          <p:cNvPr id="221" name="Google Shape;221;p16"/>
          <p:cNvSpPr txBox="1"/>
          <p:nvPr/>
        </p:nvSpPr>
        <p:spPr>
          <a:xfrm>
            <a:off x="273050" y="1517650"/>
            <a:ext cx="1649413" cy="3698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b="0" i="0" u="none" strike="noStrike" cap="none">
                <a:solidFill>
                  <a:srgbClr val="000000"/>
                </a:solidFill>
                <a:latin typeface="Arial"/>
                <a:ea typeface="Arial"/>
                <a:cs typeface="Arial"/>
                <a:sym typeface="Arial"/>
              </a:rPr>
              <a:t>左營</a:t>
            </a:r>
            <a:endParaRPr sz="1400" b="0" i="0" u="none" strike="noStrike" cap="none">
              <a:solidFill>
                <a:srgbClr val="000000"/>
              </a:solidFill>
              <a:latin typeface="Arial"/>
              <a:ea typeface="Arial"/>
              <a:cs typeface="Arial"/>
              <a:sym typeface="Arial"/>
            </a:endParaRPr>
          </a:p>
        </p:txBody>
      </p:sp>
      <p:pic>
        <p:nvPicPr>
          <p:cNvPr id="222" name="Google Shape;222;p16"/>
          <p:cNvPicPr preferRelativeResize="0"/>
          <p:nvPr/>
        </p:nvPicPr>
        <p:blipFill rotWithShape="1">
          <a:blip r:embed="rId4">
            <a:alphaModFix/>
          </a:blip>
          <a:srcRect/>
          <a:stretch/>
        </p:blipFill>
        <p:spPr>
          <a:xfrm>
            <a:off x="6381750" y="1039813"/>
            <a:ext cx="3578225" cy="2805112"/>
          </a:xfrm>
          <a:prstGeom prst="rect">
            <a:avLst/>
          </a:prstGeom>
          <a:noFill/>
          <a:ln>
            <a:noFill/>
          </a:ln>
        </p:spPr>
      </p:pic>
      <p:sp>
        <p:nvSpPr>
          <p:cNvPr id="223" name="Google Shape;223;p16"/>
          <p:cNvSpPr txBox="1"/>
          <p:nvPr/>
        </p:nvSpPr>
        <p:spPr>
          <a:xfrm>
            <a:off x="10325100" y="1428750"/>
            <a:ext cx="1593850"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b="0" i="0" u="none" strike="noStrike" cap="none">
                <a:solidFill>
                  <a:srgbClr val="000000"/>
                </a:solidFill>
                <a:latin typeface="Arial"/>
                <a:ea typeface="Arial"/>
                <a:cs typeface="Arial"/>
                <a:sym typeface="Arial"/>
              </a:rPr>
              <a:t>林園</a:t>
            </a:r>
            <a:endParaRPr sz="1400" b="0" i="0" u="none" strike="noStrike" cap="none">
              <a:solidFill>
                <a:srgbClr val="000000"/>
              </a:solidFill>
              <a:latin typeface="Arial"/>
              <a:ea typeface="Arial"/>
              <a:cs typeface="Arial"/>
              <a:sym typeface="Arial"/>
            </a:endParaRPr>
          </a:p>
        </p:txBody>
      </p:sp>
      <p:pic>
        <p:nvPicPr>
          <p:cNvPr id="224" name="Google Shape;224;p16"/>
          <p:cNvPicPr preferRelativeResize="0"/>
          <p:nvPr/>
        </p:nvPicPr>
        <p:blipFill rotWithShape="1">
          <a:blip r:embed="rId5">
            <a:alphaModFix/>
          </a:blip>
          <a:srcRect/>
          <a:stretch/>
        </p:blipFill>
        <p:spPr>
          <a:xfrm>
            <a:off x="6381750" y="3825875"/>
            <a:ext cx="3578225" cy="2967038"/>
          </a:xfrm>
          <a:prstGeom prst="rect">
            <a:avLst/>
          </a:prstGeom>
          <a:noFill/>
          <a:ln>
            <a:noFill/>
          </a:ln>
        </p:spPr>
      </p:pic>
      <p:sp>
        <p:nvSpPr>
          <p:cNvPr id="225" name="Google Shape;225;p16"/>
          <p:cNvSpPr txBox="1"/>
          <p:nvPr/>
        </p:nvSpPr>
        <p:spPr>
          <a:xfrm>
            <a:off x="10325100" y="4327525"/>
            <a:ext cx="159385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b="0" i="0" u="none" strike="noStrike" cap="none">
                <a:solidFill>
                  <a:srgbClr val="000000"/>
                </a:solidFill>
                <a:latin typeface="Arial"/>
                <a:ea typeface="Arial"/>
                <a:cs typeface="Arial"/>
                <a:sym typeface="Arial"/>
              </a:rPr>
              <a:t>台東</a:t>
            </a:r>
            <a:endParaRPr sz="1400" b="0" i="0" u="none" strike="noStrike" cap="none">
              <a:solidFill>
                <a:srgbClr val="000000"/>
              </a:solidFill>
              <a:latin typeface="Arial"/>
              <a:ea typeface="Arial"/>
              <a:cs typeface="Arial"/>
              <a:sym typeface="Arial"/>
            </a:endParaRPr>
          </a:p>
        </p:txBody>
      </p:sp>
      <p:pic>
        <p:nvPicPr>
          <p:cNvPr id="226" name="Google Shape;226;p16"/>
          <p:cNvPicPr preferRelativeResize="0"/>
          <p:nvPr/>
        </p:nvPicPr>
        <p:blipFill rotWithShape="1">
          <a:blip r:embed="rId6">
            <a:alphaModFix/>
          </a:blip>
          <a:srcRect/>
          <a:stretch/>
        </p:blipFill>
        <p:spPr>
          <a:xfrm>
            <a:off x="2122488" y="3938588"/>
            <a:ext cx="3689350" cy="2935287"/>
          </a:xfrm>
          <a:prstGeom prst="rect">
            <a:avLst/>
          </a:prstGeom>
          <a:noFill/>
          <a:ln>
            <a:noFill/>
          </a:ln>
        </p:spPr>
      </p:pic>
      <p:sp>
        <p:nvSpPr>
          <p:cNvPr id="227" name="Google Shape;227;p16"/>
          <p:cNvSpPr txBox="1"/>
          <p:nvPr/>
        </p:nvSpPr>
        <p:spPr>
          <a:xfrm>
            <a:off x="838200" y="4695825"/>
            <a:ext cx="981075" cy="3698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b="0" i="0" u="none" strike="noStrike" cap="none">
                <a:solidFill>
                  <a:srgbClr val="000000"/>
                </a:solidFill>
                <a:latin typeface="Arial"/>
                <a:ea typeface="Arial"/>
                <a:cs typeface="Arial"/>
                <a:sym typeface="Arial"/>
              </a:rPr>
              <a:t>花蓮</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7"/>
          <p:cNvSpPr txBox="1">
            <a:spLocks noGrp="1"/>
          </p:cNvSpPr>
          <p:nvPr>
            <p:ph type="body" idx="1"/>
          </p:nvPr>
        </p:nvSpPr>
        <p:spPr>
          <a:xfrm>
            <a:off x="1618536" y="1989056"/>
            <a:ext cx="9608787" cy="392155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Font typeface="Arial"/>
              <a:buNone/>
            </a:pPr>
            <a:r>
              <a:rPr lang="zh-TW" sz="3200">
                <a:solidFill>
                  <a:schemeClr val="dk1"/>
                </a:solidFill>
              </a:rPr>
              <a:t>由上面的圖可以推知:</a:t>
            </a:r>
            <a:endParaRPr sz="3200">
              <a:solidFill>
                <a:schemeClr val="dk1"/>
              </a:solidFill>
            </a:endParaRPr>
          </a:p>
          <a:p>
            <a:pPr marL="457200" lvl="0" indent="-431800" algn="l" rtl="0">
              <a:lnSpc>
                <a:spcPct val="90000"/>
              </a:lnSpc>
              <a:spcBef>
                <a:spcPts val="0"/>
              </a:spcBef>
              <a:spcAft>
                <a:spcPts val="0"/>
              </a:spcAft>
              <a:buSzPts val="3200"/>
              <a:buFont typeface="Arial"/>
              <a:buChar char="•"/>
            </a:pPr>
            <a:r>
              <a:rPr lang="zh-TW" sz="3200">
                <a:solidFill>
                  <a:schemeClr val="dk1"/>
                </a:solidFill>
              </a:rPr>
              <a:t>各個污染物之間無一定高度相關性</a:t>
            </a:r>
            <a:endParaRPr sz="3200">
              <a:solidFill>
                <a:schemeClr val="dk1"/>
              </a:solidFill>
            </a:endParaRPr>
          </a:p>
          <a:p>
            <a:pPr marL="457200" lvl="0" indent="-431800" algn="l" rtl="0">
              <a:lnSpc>
                <a:spcPct val="90000"/>
              </a:lnSpc>
              <a:spcBef>
                <a:spcPts val="0"/>
              </a:spcBef>
              <a:spcAft>
                <a:spcPts val="0"/>
              </a:spcAft>
              <a:buSzPts val="3200"/>
              <a:buFont typeface="Arial"/>
              <a:buChar char="•"/>
            </a:pPr>
            <a:r>
              <a:rPr lang="zh-TW" sz="3200">
                <a:solidFill>
                  <a:schemeClr val="dk1"/>
                </a:solidFill>
              </a:rPr>
              <a:t>PM 2.5 以及 PM 10</a:t>
            </a:r>
            <a:r>
              <a:rPr lang="zh-TW" sz="3200">
                <a:solidFill>
                  <a:srgbClr val="050505"/>
                </a:solidFill>
                <a:highlight>
                  <a:srgbClr val="F0F0F0"/>
                </a:highlight>
                <a:latin typeface="Quattrocento Sans"/>
                <a:ea typeface="Quattrocento Sans"/>
                <a:cs typeface="Quattrocento Sans"/>
                <a:sym typeface="Quattrocento Sans"/>
              </a:rPr>
              <a:t>關聯度較高因為</a:t>
            </a:r>
            <a:r>
              <a:rPr lang="zh-TW" sz="3200">
                <a:solidFill>
                  <a:schemeClr val="dk1"/>
                </a:solidFill>
              </a:rPr>
              <a:t>PM10 和 PM2.5 是空氣中的微小顆粒物，區別在於粒徑大小</a:t>
            </a:r>
            <a:endParaRPr sz="3200">
              <a:solidFill>
                <a:schemeClr val="dk1"/>
              </a:solidFill>
            </a:endParaRPr>
          </a:p>
          <a:p>
            <a:pPr marL="457200" lvl="0" indent="-431800" algn="l" rtl="0">
              <a:lnSpc>
                <a:spcPct val="90000"/>
              </a:lnSpc>
              <a:spcBef>
                <a:spcPts val="0"/>
              </a:spcBef>
              <a:spcAft>
                <a:spcPts val="0"/>
              </a:spcAft>
              <a:buSzPts val="3200"/>
              <a:buFont typeface="Arial"/>
              <a:buChar char="•"/>
            </a:pPr>
            <a:r>
              <a:rPr lang="zh-TW" sz="3200">
                <a:solidFill>
                  <a:schemeClr val="dk1"/>
                </a:solidFill>
              </a:rPr>
              <a:t>NO2與CO也是有比較高的相關性，由於這兩者是常見的汽機車廢氣，可能同為一個汙染源才導致相關係數較高。</a:t>
            </a:r>
            <a:endParaRPr sz="3200">
              <a:solidFill>
                <a:schemeClr val="dk1"/>
              </a:solidFill>
            </a:endParaRPr>
          </a:p>
          <a:p>
            <a:pPr marL="457200" lvl="0" indent="-228600" algn="l" rtl="0">
              <a:lnSpc>
                <a:spcPct val="90000"/>
              </a:lnSpc>
              <a:spcBef>
                <a:spcPts val="0"/>
              </a:spcBef>
              <a:spcAft>
                <a:spcPts val="0"/>
              </a:spcAft>
              <a:buSzPts val="3200"/>
              <a:buFont typeface="Arial"/>
              <a:buNone/>
            </a:pPr>
            <a:endParaRPr sz="3200">
              <a:solidFill>
                <a:schemeClr val="dk1"/>
              </a:solidFill>
            </a:endParaRPr>
          </a:p>
        </p:txBody>
      </p:sp>
      <p:sp>
        <p:nvSpPr>
          <p:cNvPr id="233" name="Google Shape;233;p17"/>
          <p:cNvSpPr txBox="1">
            <a:spLocks noGrp="1"/>
          </p:cNvSpPr>
          <p:nvPr>
            <p:ph type="title"/>
          </p:nvPr>
        </p:nvSpPr>
        <p:spPr>
          <a:xfrm>
            <a:off x="2232025" y="277813"/>
            <a:ext cx="7727950" cy="1187450"/>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lvl="0" indent="0" algn="ctr" rtl="0">
              <a:lnSpc>
                <a:spcPct val="100000"/>
              </a:lnSpc>
              <a:spcBef>
                <a:spcPts val="0"/>
              </a:spcBef>
              <a:spcAft>
                <a:spcPts val="0"/>
              </a:spcAft>
              <a:buClr>
                <a:srgbClr val="000000"/>
              </a:buClr>
              <a:buSzPts val="2800"/>
              <a:buFont typeface="Calibri"/>
              <a:buNone/>
            </a:pPr>
            <a:r>
              <a:rPr lang="zh-TW" sz="2800">
                <a:latin typeface="Calibri"/>
                <a:ea typeface="Calibri"/>
                <a:cs typeface="Calibri"/>
                <a:sym typeface="Calibri"/>
              </a:rPr>
              <a:t>污染物之間的關聯性分析</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2e60e1ced5c_1_15"/>
          <p:cNvSpPr txBox="1"/>
          <p:nvPr/>
        </p:nvSpPr>
        <p:spPr>
          <a:xfrm>
            <a:off x="625475" y="1462088"/>
            <a:ext cx="10939500" cy="50244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90000"/>
              </a:lnSpc>
              <a:spcBef>
                <a:spcPts val="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介紹</a:t>
            </a:r>
            <a:r>
              <a:rPr lang="zh-TW" sz="2800" dirty="0">
                <a:solidFill>
                  <a:schemeClr val="lt2"/>
                </a:solidFill>
                <a:latin typeface="Calibri"/>
                <a:ea typeface="Calibri"/>
                <a:cs typeface="Calibri"/>
                <a:sym typeface="Calibri"/>
              </a:rPr>
              <a:t>動機以及</a:t>
            </a:r>
            <a:r>
              <a:rPr lang="zh-TW" sz="2800" b="0" i="0" u="none" strike="noStrike" cap="none" dirty="0">
                <a:solidFill>
                  <a:schemeClr val="lt2"/>
                </a:solidFill>
                <a:latin typeface="Calibri"/>
                <a:ea typeface="Calibri"/>
                <a:cs typeface="Calibri"/>
                <a:sym typeface="Calibri"/>
              </a:rPr>
              <a:t> AQI </a:t>
            </a:r>
            <a:endParaRPr dirty="0">
              <a:solidFill>
                <a:schemeClr val="lt2"/>
              </a:solidFill>
            </a:endParaRPr>
          </a:p>
          <a:p>
            <a:pPr marL="457200" marR="0" lvl="0" indent="-406400" algn="l" rtl="0">
              <a:lnSpc>
                <a:spcPct val="90000"/>
              </a:lnSpc>
              <a:spcBef>
                <a:spcPts val="1000"/>
              </a:spcBef>
              <a:spcAft>
                <a:spcPts val="0"/>
              </a:spcAft>
              <a:buNone/>
            </a:pPr>
            <a:endParaRPr sz="2800" b="0" i="0" u="none" strike="noStrike" cap="none" dirty="0">
              <a:solidFill>
                <a:schemeClr val="lt2"/>
              </a:solidFill>
              <a:latin typeface="Calibri"/>
              <a:ea typeface="Calibri"/>
              <a:cs typeface="Calibri"/>
              <a:sym typeface="Calibri"/>
            </a:endParaRPr>
          </a:p>
          <a:p>
            <a:pPr marL="457200" marR="0" lvl="0" indent="-406400" algn="l" rtl="0">
              <a:lnSpc>
                <a:spcPct val="90000"/>
              </a:lnSpc>
              <a:spcBef>
                <a:spcPts val="100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利用基礎統計、圖表進行分析</a:t>
            </a:r>
            <a:endParaRPr dirty="0">
              <a:solidFill>
                <a:schemeClr val="lt2"/>
              </a:solidFill>
            </a:endParaRPr>
          </a:p>
          <a:p>
            <a:pPr marL="457200" marR="0" lvl="0" indent="-406400" algn="l" rtl="0">
              <a:lnSpc>
                <a:spcPct val="90000"/>
              </a:lnSpc>
              <a:spcBef>
                <a:spcPts val="1000"/>
              </a:spcBef>
              <a:spcAft>
                <a:spcPts val="0"/>
              </a:spcAft>
              <a:buNone/>
            </a:pPr>
            <a:endParaRPr sz="2800" b="0" i="0" u="none" strike="noStrike" cap="none" dirty="0">
              <a:solidFill>
                <a:srgbClr val="262626"/>
              </a:solidFill>
              <a:latin typeface="Calibri"/>
              <a:ea typeface="Calibri"/>
              <a:cs typeface="Calibri"/>
              <a:sym typeface="Calibri"/>
            </a:endParaRPr>
          </a:p>
          <a:p>
            <a:pPr marL="457200" marR="0" lvl="0" indent="-406400" algn="l" rtl="0">
              <a:lnSpc>
                <a:spcPct val="90000"/>
              </a:lnSpc>
              <a:spcBef>
                <a:spcPts val="1000"/>
              </a:spcBef>
              <a:spcAft>
                <a:spcPts val="0"/>
              </a:spcAft>
              <a:buClr>
                <a:srgbClr val="262626"/>
              </a:buClr>
              <a:buSzPts val="2800"/>
              <a:buFont typeface="Calibri"/>
              <a:buChar char="●"/>
            </a:pPr>
            <a:r>
              <a:rPr lang="zh-TW" sz="2800" b="0" i="0" u="none" strike="noStrike" cap="none" dirty="0">
                <a:solidFill>
                  <a:srgbClr val="262626"/>
                </a:solidFill>
                <a:latin typeface="Calibri"/>
                <a:ea typeface="Calibri"/>
                <a:cs typeface="Calibri"/>
                <a:sym typeface="Calibri"/>
              </a:rPr>
              <a:t>建立AQI</a:t>
            </a:r>
            <a:r>
              <a:rPr lang="zh-TW" altLang="en-US" sz="2800" dirty="0">
                <a:solidFill>
                  <a:srgbClr val="262626"/>
                </a:solidFill>
                <a:latin typeface="Calibri"/>
                <a:ea typeface="Calibri"/>
                <a:cs typeface="Calibri"/>
                <a:sym typeface="Calibri"/>
              </a:rPr>
              <a:t>驗證</a:t>
            </a:r>
            <a:r>
              <a:rPr lang="zh-TW" sz="2800" b="0" i="0" u="none" strike="noStrike" cap="none" dirty="0">
                <a:solidFill>
                  <a:srgbClr val="262626"/>
                </a:solidFill>
                <a:latin typeface="Calibri"/>
                <a:ea typeface="Calibri"/>
                <a:cs typeface="Calibri"/>
                <a:sym typeface="Calibri"/>
              </a:rPr>
              <a:t>模型</a:t>
            </a:r>
            <a:endParaRPr sz="2800" b="0" i="0" u="none" strike="noStrike" cap="none" dirty="0">
              <a:solidFill>
                <a:srgbClr val="262626"/>
              </a:solidFill>
              <a:latin typeface="Gill Sans"/>
              <a:ea typeface="Gill Sans"/>
              <a:cs typeface="Gill Sans"/>
              <a:sym typeface="Gill Sans"/>
            </a:endParaRPr>
          </a:p>
          <a:p>
            <a:pPr marL="457200" marR="0" lvl="0" indent="-406400" algn="l" rtl="0">
              <a:lnSpc>
                <a:spcPct val="90000"/>
              </a:lnSpc>
              <a:spcBef>
                <a:spcPts val="1000"/>
              </a:spcBef>
              <a:spcAft>
                <a:spcPts val="0"/>
              </a:spcAft>
              <a:buNone/>
            </a:pPr>
            <a:endParaRPr sz="2800" b="0" i="0" u="none" strike="noStrike" cap="none" dirty="0">
              <a:solidFill>
                <a:srgbClr val="262626"/>
              </a:solidFill>
              <a:latin typeface="Gill Sans"/>
              <a:ea typeface="Gill Sans"/>
              <a:cs typeface="Gill Sans"/>
              <a:sym typeface="Gill Sans"/>
            </a:endParaRPr>
          </a:p>
          <a:p>
            <a:pPr marL="457200" marR="0" lvl="0" indent="-406400" algn="l" rtl="0">
              <a:lnSpc>
                <a:spcPct val="90000"/>
              </a:lnSpc>
              <a:spcBef>
                <a:spcPts val="100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運用地圖資訊及罹癌人數繪製分布圖進行分析</a:t>
            </a:r>
            <a:endParaRPr dirty="0">
              <a:solidFill>
                <a:schemeClr val="lt2"/>
              </a:solidFill>
            </a:endParaRPr>
          </a:p>
          <a:p>
            <a:pPr marL="457200" marR="0" lvl="0" indent="-406400" algn="l" rtl="0">
              <a:lnSpc>
                <a:spcPct val="90000"/>
              </a:lnSpc>
              <a:spcBef>
                <a:spcPts val="1000"/>
              </a:spcBef>
              <a:spcAft>
                <a:spcPts val="0"/>
              </a:spcAft>
              <a:buNone/>
            </a:pPr>
            <a:endParaRPr sz="2800" b="0" i="0" u="none" strike="noStrike" cap="none" dirty="0">
              <a:solidFill>
                <a:schemeClr val="lt2"/>
              </a:solidFill>
              <a:latin typeface="Calibri"/>
              <a:ea typeface="Calibri"/>
              <a:cs typeface="Calibri"/>
              <a:sym typeface="Calibri"/>
            </a:endParaRPr>
          </a:p>
          <a:p>
            <a:pPr marL="457200" marR="0" lvl="0" indent="-406400" algn="l" rtl="0">
              <a:lnSpc>
                <a:spcPct val="90000"/>
              </a:lnSpc>
              <a:spcBef>
                <a:spcPts val="100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分析污染物與罹癌人數之間關係</a:t>
            </a:r>
            <a:endParaRPr dirty="0">
              <a:solidFill>
                <a:schemeClr val="lt2"/>
              </a:solidFill>
            </a:endParaRPr>
          </a:p>
          <a:p>
            <a:pPr marL="457200" marR="0" lvl="0" indent="-406400" algn="l" rtl="0">
              <a:lnSpc>
                <a:spcPct val="90000"/>
              </a:lnSpc>
              <a:spcBef>
                <a:spcPts val="1000"/>
              </a:spcBef>
              <a:spcAft>
                <a:spcPts val="0"/>
              </a:spcAft>
              <a:buNone/>
            </a:pPr>
            <a:r>
              <a:rPr lang="zh-TW" sz="1500" b="0" i="0" u="none" strike="noStrike" cap="none" dirty="0">
                <a:solidFill>
                  <a:srgbClr val="262626"/>
                </a:solidFill>
                <a:latin typeface="Calibri"/>
                <a:ea typeface="Calibri"/>
                <a:cs typeface="Calibri"/>
                <a:sym typeface="Calibri"/>
              </a:rPr>
              <a:t>	</a:t>
            </a:r>
            <a:endParaRPr sz="1500" b="0" i="0" u="none" strike="noStrike" cap="none" dirty="0">
              <a:solidFill>
                <a:srgbClr val="262626"/>
              </a:solidFill>
              <a:latin typeface="Gill Sans"/>
              <a:ea typeface="Gill Sans"/>
              <a:cs typeface="Gill Sans"/>
              <a:sym typeface="Gill Sans"/>
            </a:endParaRPr>
          </a:p>
        </p:txBody>
      </p:sp>
      <p:sp>
        <p:nvSpPr>
          <p:cNvPr id="239" name="Google Shape;239;g2e60e1ced5c_1_15"/>
          <p:cNvSpPr/>
          <p:nvPr/>
        </p:nvSpPr>
        <p:spPr>
          <a:xfrm>
            <a:off x="2232025" y="128588"/>
            <a:ext cx="7728000" cy="1187400"/>
          </a:xfrm>
          <a:prstGeom prst="rect">
            <a:avLst/>
          </a:prstGeom>
          <a:solidFill>
            <a:srgbClr val="FFFFFF"/>
          </a:solidFill>
          <a:ln w="31750"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None/>
            </a:pPr>
            <a:r>
              <a:rPr lang="zh-TW" sz="2800" b="1" i="0" u="none" strike="noStrike" cap="none">
                <a:solidFill>
                  <a:srgbClr val="262626"/>
                </a:solidFill>
                <a:latin typeface="Arial"/>
                <a:ea typeface="Arial"/>
                <a:cs typeface="Arial"/>
                <a:sym typeface="Arial"/>
              </a:rPr>
              <a:t>大綱</a:t>
            </a:r>
            <a:endParaRPr sz="28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anim calcmode="lin" valueType="num">
                                      <p:cBhvr additive="base">
                                        <p:cTn id="7" dur="500"/>
                                        <p:tgtEl>
                                          <p:spTgt spid="23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8">
                                            <p:txEl>
                                              <p:pRg st="2" end="2"/>
                                            </p:txEl>
                                          </p:spTgt>
                                        </p:tgtEl>
                                        <p:attrNameLst>
                                          <p:attrName>style.visibility</p:attrName>
                                        </p:attrNameLst>
                                      </p:cBhvr>
                                      <p:to>
                                        <p:strVal val="visible"/>
                                      </p:to>
                                    </p:set>
                                    <p:anim calcmode="lin" valueType="num">
                                      <p:cBhvr additive="base">
                                        <p:cTn id="12" dur="500"/>
                                        <p:tgtEl>
                                          <p:spTgt spid="23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8">
                                            <p:txEl>
                                              <p:pRg st="4" end="4"/>
                                            </p:txEl>
                                          </p:spTgt>
                                        </p:tgtEl>
                                        <p:attrNameLst>
                                          <p:attrName>style.visibility</p:attrName>
                                        </p:attrNameLst>
                                      </p:cBhvr>
                                      <p:to>
                                        <p:strVal val="visible"/>
                                      </p:to>
                                    </p:set>
                                    <p:anim calcmode="lin" valueType="num">
                                      <p:cBhvr additive="base">
                                        <p:cTn id="17" dur="500"/>
                                        <p:tgtEl>
                                          <p:spTgt spid="23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38">
                                            <p:txEl>
                                              <p:pRg st="6" end="6"/>
                                            </p:txEl>
                                          </p:spTgt>
                                        </p:tgtEl>
                                        <p:attrNameLst>
                                          <p:attrName>style.visibility</p:attrName>
                                        </p:attrNameLst>
                                      </p:cBhvr>
                                      <p:to>
                                        <p:strVal val="visible"/>
                                      </p:to>
                                    </p:set>
                                    <p:anim calcmode="lin" valueType="num">
                                      <p:cBhvr additive="base">
                                        <p:cTn id="22" dur="500"/>
                                        <p:tgtEl>
                                          <p:spTgt spid="238">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38">
                                            <p:txEl>
                                              <p:pRg st="8" end="8"/>
                                            </p:txEl>
                                          </p:spTgt>
                                        </p:tgtEl>
                                        <p:attrNameLst>
                                          <p:attrName>style.visibility</p:attrName>
                                        </p:attrNameLst>
                                      </p:cBhvr>
                                      <p:to>
                                        <p:strVal val="visible"/>
                                      </p:to>
                                    </p:set>
                                    <p:anim calcmode="lin" valueType="num">
                                      <p:cBhvr additive="base">
                                        <p:cTn id="27" dur="500"/>
                                        <p:tgtEl>
                                          <p:spTgt spid="238">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38">
                                            <p:txEl>
                                              <p:pRg st="9" end="9"/>
                                            </p:txEl>
                                          </p:spTgt>
                                        </p:tgtEl>
                                        <p:attrNameLst>
                                          <p:attrName>style.visibility</p:attrName>
                                        </p:attrNameLst>
                                      </p:cBhvr>
                                      <p:to>
                                        <p:strVal val="visible"/>
                                      </p:to>
                                    </p:set>
                                    <p:anim calcmode="lin" valueType="num">
                                      <p:cBhvr additive="base">
                                        <p:cTn id="32" dur="500"/>
                                        <p:tgtEl>
                                          <p:spTgt spid="238">
                                            <p:txEl>
                                              <p:pRg st="9" end="9"/>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e60e1ced5c_1_0"/>
          <p:cNvSpPr txBox="1"/>
          <p:nvPr/>
        </p:nvSpPr>
        <p:spPr>
          <a:xfrm>
            <a:off x="625475" y="1462088"/>
            <a:ext cx="10939500" cy="50244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90000"/>
              </a:lnSpc>
              <a:spcBef>
                <a:spcPts val="0"/>
              </a:spcBef>
              <a:spcAft>
                <a:spcPts val="0"/>
              </a:spcAft>
              <a:buClr>
                <a:srgbClr val="262626"/>
              </a:buClr>
              <a:buSzPts val="2800"/>
              <a:buFont typeface="Calibri"/>
              <a:buChar char="●"/>
            </a:pPr>
            <a:r>
              <a:rPr lang="zh-TW" sz="2800" b="0" i="0" u="none" strike="noStrike" cap="none" dirty="0">
                <a:solidFill>
                  <a:srgbClr val="262626"/>
                </a:solidFill>
                <a:latin typeface="Calibri"/>
                <a:ea typeface="Calibri"/>
                <a:cs typeface="Calibri"/>
                <a:sym typeface="Calibri"/>
              </a:rPr>
              <a:t>介紹</a:t>
            </a:r>
            <a:r>
              <a:rPr lang="zh-TW" sz="2800" dirty="0">
                <a:solidFill>
                  <a:srgbClr val="262626"/>
                </a:solidFill>
                <a:latin typeface="Calibri"/>
                <a:ea typeface="Calibri"/>
                <a:cs typeface="Calibri"/>
                <a:sym typeface="Calibri"/>
              </a:rPr>
              <a:t>動機以及</a:t>
            </a:r>
            <a:r>
              <a:rPr lang="zh-TW" sz="2800" b="0" i="0" u="none" strike="noStrike" cap="none" dirty="0">
                <a:solidFill>
                  <a:srgbClr val="262626"/>
                </a:solidFill>
                <a:latin typeface="Calibri"/>
                <a:ea typeface="Calibri"/>
                <a:cs typeface="Calibri"/>
                <a:sym typeface="Calibri"/>
              </a:rPr>
              <a:t> AQI </a:t>
            </a:r>
            <a:endParaRPr dirty="0"/>
          </a:p>
          <a:p>
            <a:pPr marL="457200" marR="0" lvl="0" indent="-406400" algn="l" rtl="0">
              <a:lnSpc>
                <a:spcPct val="90000"/>
              </a:lnSpc>
              <a:spcBef>
                <a:spcPts val="1000"/>
              </a:spcBef>
              <a:spcAft>
                <a:spcPts val="0"/>
              </a:spcAft>
              <a:buNone/>
            </a:pPr>
            <a:endParaRPr sz="2800" b="0" i="0" u="none" strike="noStrike" cap="none" dirty="0">
              <a:solidFill>
                <a:srgbClr val="262626"/>
              </a:solidFill>
              <a:latin typeface="Calibri"/>
              <a:ea typeface="Calibri"/>
              <a:cs typeface="Calibri"/>
              <a:sym typeface="Calibri"/>
            </a:endParaRPr>
          </a:p>
          <a:p>
            <a:pPr marL="457200" marR="0" lvl="0" indent="-406400" algn="l" rtl="0">
              <a:lnSpc>
                <a:spcPct val="90000"/>
              </a:lnSpc>
              <a:spcBef>
                <a:spcPts val="1000"/>
              </a:spcBef>
              <a:spcAft>
                <a:spcPts val="0"/>
              </a:spcAft>
              <a:buClr>
                <a:srgbClr val="262626"/>
              </a:buClr>
              <a:buSzPts val="2800"/>
              <a:buFont typeface="Calibri"/>
              <a:buChar char="●"/>
            </a:pPr>
            <a:r>
              <a:rPr lang="zh-TW" sz="2800" b="0" i="0" u="none" strike="noStrike" cap="none" dirty="0">
                <a:solidFill>
                  <a:srgbClr val="262626"/>
                </a:solidFill>
                <a:latin typeface="Calibri"/>
                <a:ea typeface="Calibri"/>
                <a:cs typeface="Calibri"/>
                <a:sym typeface="Calibri"/>
              </a:rPr>
              <a:t>利用基礎統計、圖表進行分析</a:t>
            </a:r>
            <a:endParaRPr dirty="0"/>
          </a:p>
          <a:p>
            <a:pPr marL="457200" marR="0" lvl="0" indent="-406400" algn="l" rtl="0">
              <a:lnSpc>
                <a:spcPct val="90000"/>
              </a:lnSpc>
              <a:spcBef>
                <a:spcPts val="1000"/>
              </a:spcBef>
              <a:spcAft>
                <a:spcPts val="0"/>
              </a:spcAft>
              <a:buNone/>
            </a:pPr>
            <a:endParaRPr sz="2800" b="0" i="0" u="none" strike="noStrike" cap="none" dirty="0">
              <a:solidFill>
                <a:srgbClr val="262626"/>
              </a:solidFill>
              <a:latin typeface="Calibri"/>
              <a:ea typeface="Calibri"/>
              <a:cs typeface="Calibri"/>
              <a:sym typeface="Calibri"/>
            </a:endParaRPr>
          </a:p>
          <a:p>
            <a:pPr marL="457200" marR="0" lvl="0" indent="-406400" algn="l" rtl="0">
              <a:lnSpc>
                <a:spcPct val="90000"/>
              </a:lnSpc>
              <a:spcBef>
                <a:spcPts val="1000"/>
              </a:spcBef>
              <a:spcAft>
                <a:spcPts val="0"/>
              </a:spcAft>
              <a:buClr>
                <a:srgbClr val="262626"/>
              </a:buClr>
              <a:buSzPts val="2800"/>
              <a:buFont typeface="Calibri"/>
              <a:buChar char="●"/>
            </a:pPr>
            <a:r>
              <a:rPr lang="zh-TW" sz="2800" b="0" i="0" u="none" strike="noStrike" cap="none" dirty="0">
                <a:solidFill>
                  <a:srgbClr val="262626"/>
                </a:solidFill>
                <a:latin typeface="Calibri"/>
                <a:ea typeface="Calibri"/>
                <a:cs typeface="Calibri"/>
                <a:sym typeface="Calibri"/>
              </a:rPr>
              <a:t>建立AQI</a:t>
            </a:r>
            <a:r>
              <a:rPr lang="zh-TW" altLang="en-US" sz="2800" dirty="0">
                <a:solidFill>
                  <a:srgbClr val="262626"/>
                </a:solidFill>
                <a:latin typeface="Calibri"/>
                <a:ea typeface="Calibri"/>
                <a:cs typeface="Calibri"/>
                <a:sym typeface="Calibri"/>
              </a:rPr>
              <a:t>驗證</a:t>
            </a:r>
            <a:r>
              <a:rPr lang="zh-TW" sz="2800" b="0" i="0" u="none" strike="noStrike" cap="none" dirty="0">
                <a:solidFill>
                  <a:srgbClr val="262626"/>
                </a:solidFill>
                <a:latin typeface="Calibri"/>
                <a:ea typeface="Calibri"/>
                <a:cs typeface="Calibri"/>
                <a:sym typeface="Calibri"/>
              </a:rPr>
              <a:t>模型</a:t>
            </a:r>
            <a:endParaRPr sz="2800" b="0" i="0" u="none" strike="noStrike" cap="none" dirty="0">
              <a:solidFill>
                <a:srgbClr val="262626"/>
              </a:solidFill>
              <a:latin typeface="Gill Sans"/>
              <a:ea typeface="Gill Sans"/>
              <a:cs typeface="Gill Sans"/>
              <a:sym typeface="Gill Sans"/>
            </a:endParaRPr>
          </a:p>
          <a:p>
            <a:pPr marL="457200" marR="0" lvl="0" indent="-406400" algn="l" rtl="0">
              <a:lnSpc>
                <a:spcPct val="90000"/>
              </a:lnSpc>
              <a:spcBef>
                <a:spcPts val="1000"/>
              </a:spcBef>
              <a:spcAft>
                <a:spcPts val="0"/>
              </a:spcAft>
              <a:buNone/>
            </a:pPr>
            <a:endParaRPr sz="2800" b="0" i="0" u="none" strike="noStrike" cap="none" dirty="0">
              <a:solidFill>
                <a:srgbClr val="262626"/>
              </a:solidFill>
              <a:latin typeface="Gill Sans"/>
              <a:ea typeface="Gill Sans"/>
              <a:cs typeface="Gill Sans"/>
              <a:sym typeface="Gill Sans"/>
            </a:endParaRPr>
          </a:p>
          <a:p>
            <a:pPr marL="457200" marR="0" lvl="0" indent="-406400" algn="l" rtl="0">
              <a:lnSpc>
                <a:spcPct val="90000"/>
              </a:lnSpc>
              <a:spcBef>
                <a:spcPts val="1000"/>
              </a:spcBef>
              <a:spcAft>
                <a:spcPts val="0"/>
              </a:spcAft>
              <a:buClr>
                <a:srgbClr val="262626"/>
              </a:buClr>
              <a:buSzPts val="2800"/>
              <a:buFont typeface="Calibri"/>
              <a:buChar char="●"/>
            </a:pPr>
            <a:r>
              <a:rPr lang="zh-TW" sz="2800" b="0" i="0" u="none" strike="noStrike" cap="none" dirty="0">
                <a:solidFill>
                  <a:srgbClr val="262626"/>
                </a:solidFill>
                <a:latin typeface="Calibri"/>
                <a:ea typeface="Calibri"/>
                <a:cs typeface="Calibri"/>
                <a:sym typeface="Calibri"/>
              </a:rPr>
              <a:t>運用地圖資訊及罹癌人數繪製分布圖進行分析</a:t>
            </a:r>
            <a:endParaRPr dirty="0"/>
          </a:p>
          <a:p>
            <a:pPr marL="457200" marR="0" lvl="0" indent="-406400" algn="l" rtl="0">
              <a:lnSpc>
                <a:spcPct val="90000"/>
              </a:lnSpc>
              <a:spcBef>
                <a:spcPts val="1000"/>
              </a:spcBef>
              <a:spcAft>
                <a:spcPts val="0"/>
              </a:spcAft>
              <a:buNone/>
            </a:pPr>
            <a:endParaRPr sz="2800" b="0" i="0" u="none" strike="noStrike" cap="none" dirty="0">
              <a:solidFill>
                <a:srgbClr val="262626"/>
              </a:solidFill>
              <a:latin typeface="Calibri"/>
              <a:ea typeface="Calibri"/>
              <a:cs typeface="Calibri"/>
              <a:sym typeface="Calibri"/>
            </a:endParaRPr>
          </a:p>
          <a:p>
            <a:pPr marL="457200" marR="0" lvl="0" indent="-406400" algn="l" rtl="0">
              <a:lnSpc>
                <a:spcPct val="90000"/>
              </a:lnSpc>
              <a:spcBef>
                <a:spcPts val="1000"/>
              </a:spcBef>
              <a:spcAft>
                <a:spcPts val="0"/>
              </a:spcAft>
              <a:buClr>
                <a:srgbClr val="262626"/>
              </a:buClr>
              <a:buSzPts val="2800"/>
              <a:buFont typeface="Calibri"/>
              <a:buChar char="●"/>
            </a:pPr>
            <a:r>
              <a:rPr lang="zh-TW" sz="2800" b="0" i="0" u="none" strike="noStrike" cap="none" dirty="0">
                <a:solidFill>
                  <a:srgbClr val="262626"/>
                </a:solidFill>
                <a:latin typeface="Calibri"/>
                <a:ea typeface="Calibri"/>
                <a:cs typeface="Calibri"/>
                <a:sym typeface="Calibri"/>
              </a:rPr>
              <a:t>分析污染物與罹癌人數之間關係</a:t>
            </a:r>
            <a:endParaRPr dirty="0"/>
          </a:p>
          <a:p>
            <a:pPr marL="457200" marR="0" lvl="0" indent="-406400" algn="l" rtl="0">
              <a:lnSpc>
                <a:spcPct val="90000"/>
              </a:lnSpc>
              <a:spcBef>
                <a:spcPts val="1000"/>
              </a:spcBef>
              <a:spcAft>
                <a:spcPts val="0"/>
              </a:spcAft>
              <a:buNone/>
            </a:pPr>
            <a:r>
              <a:rPr lang="zh-TW" sz="1500" b="0" i="0" u="none" strike="noStrike" cap="none" dirty="0">
                <a:solidFill>
                  <a:srgbClr val="262626"/>
                </a:solidFill>
                <a:latin typeface="Calibri"/>
                <a:ea typeface="Calibri"/>
                <a:cs typeface="Calibri"/>
                <a:sym typeface="Calibri"/>
              </a:rPr>
              <a:t>	</a:t>
            </a:r>
            <a:endParaRPr sz="1500" b="0" i="0" u="none" strike="noStrike" cap="none" dirty="0">
              <a:solidFill>
                <a:srgbClr val="262626"/>
              </a:solidFill>
              <a:latin typeface="Gill Sans"/>
              <a:ea typeface="Gill Sans"/>
              <a:cs typeface="Gill Sans"/>
              <a:sym typeface="Gill Sans"/>
            </a:endParaRPr>
          </a:p>
        </p:txBody>
      </p:sp>
      <p:sp>
        <p:nvSpPr>
          <p:cNvPr id="74" name="Google Shape;74;g2e60e1ced5c_1_0"/>
          <p:cNvSpPr/>
          <p:nvPr/>
        </p:nvSpPr>
        <p:spPr>
          <a:xfrm>
            <a:off x="2232025" y="128588"/>
            <a:ext cx="7728000" cy="1187400"/>
          </a:xfrm>
          <a:prstGeom prst="rect">
            <a:avLst/>
          </a:prstGeom>
          <a:solidFill>
            <a:srgbClr val="FFFFFF"/>
          </a:solidFill>
          <a:ln w="31750"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None/>
            </a:pPr>
            <a:r>
              <a:rPr lang="zh-TW" sz="2800" b="1" i="0" u="none" strike="noStrike" cap="none">
                <a:solidFill>
                  <a:srgbClr val="262626"/>
                </a:solidFill>
                <a:latin typeface="Arial"/>
                <a:ea typeface="Arial"/>
                <a:cs typeface="Arial"/>
                <a:sym typeface="Arial"/>
              </a:rPr>
              <a:t>大綱</a:t>
            </a:r>
            <a:endParaRPr sz="28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 calcmode="lin" valueType="num">
                                      <p:cBhvr additive="base">
                                        <p:cTn id="7" dur="500"/>
                                        <p:tgtEl>
                                          <p:spTgt spid="7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3">
                                            <p:txEl>
                                              <p:pRg st="2" end="2"/>
                                            </p:txEl>
                                          </p:spTgt>
                                        </p:tgtEl>
                                        <p:attrNameLst>
                                          <p:attrName>style.visibility</p:attrName>
                                        </p:attrNameLst>
                                      </p:cBhvr>
                                      <p:to>
                                        <p:strVal val="visible"/>
                                      </p:to>
                                    </p:set>
                                    <p:anim calcmode="lin" valueType="num">
                                      <p:cBhvr additive="base">
                                        <p:cTn id="12" dur="500"/>
                                        <p:tgtEl>
                                          <p:spTgt spid="7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3">
                                            <p:txEl>
                                              <p:pRg st="4" end="4"/>
                                            </p:txEl>
                                          </p:spTgt>
                                        </p:tgtEl>
                                        <p:attrNameLst>
                                          <p:attrName>style.visibility</p:attrName>
                                        </p:attrNameLst>
                                      </p:cBhvr>
                                      <p:to>
                                        <p:strVal val="visible"/>
                                      </p:to>
                                    </p:set>
                                    <p:anim calcmode="lin" valueType="num">
                                      <p:cBhvr additive="base">
                                        <p:cTn id="17" dur="500"/>
                                        <p:tgtEl>
                                          <p:spTgt spid="7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73">
                                            <p:txEl>
                                              <p:pRg st="6" end="6"/>
                                            </p:txEl>
                                          </p:spTgt>
                                        </p:tgtEl>
                                        <p:attrNameLst>
                                          <p:attrName>style.visibility</p:attrName>
                                        </p:attrNameLst>
                                      </p:cBhvr>
                                      <p:to>
                                        <p:strVal val="visible"/>
                                      </p:to>
                                    </p:set>
                                    <p:anim calcmode="lin" valueType="num">
                                      <p:cBhvr additive="base">
                                        <p:cTn id="22" dur="500"/>
                                        <p:tgtEl>
                                          <p:spTgt spid="73">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3">
                                            <p:txEl>
                                              <p:pRg st="8" end="8"/>
                                            </p:txEl>
                                          </p:spTgt>
                                        </p:tgtEl>
                                        <p:attrNameLst>
                                          <p:attrName>style.visibility</p:attrName>
                                        </p:attrNameLst>
                                      </p:cBhvr>
                                      <p:to>
                                        <p:strVal val="visible"/>
                                      </p:to>
                                    </p:set>
                                    <p:anim calcmode="lin" valueType="num">
                                      <p:cBhvr additive="base">
                                        <p:cTn id="27" dur="500"/>
                                        <p:tgtEl>
                                          <p:spTgt spid="73">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73">
                                            <p:txEl>
                                              <p:pRg st="9" end="9"/>
                                            </p:txEl>
                                          </p:spTgt>
                                        </p:tgtEl>
                                        <p:attrNameLst>
                                          <p:attrName>style.visibility</p:attrName>
                                        </p:attrNameLst>
                                      </p:cBhvr>
                                      <p:to>
                                        <p:strVal val="visible"/>
                                      </p:to>
                                    </p:set>
                                    <p:anim calcmode="lin" valueType="num">
                                      <p:cBhvr additive="base">
                                        <p:cTn id="32" dur="500"/>
                                        <p:tgtEl>
                                          <p:spTgt spid="73">
                                            <p:txEl>
                                              <p:pRg st="9" end="9"/>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8"/>
          <p:cNvSpPr txBox="1"/>
          <p:nvPr/>
        </p:nvSpPr>
        <p:spPr>
          <a:xfrm>
            <a:off x="2232025" y="104775"/>
            <a:ext cx="7727950" cy="587375"/>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rmAutofit/>
          </a:bodyPr>
          <a:lstStyle/>
          <a:p>
            <a:pPr marL="0" marR="0" lvl="0" indent="0" algn="ctr" rtl="0">
              <a:lnSpc>
                <a:spcPct val="80000"/>
              </a:lnSpc>
              <a:spcBef>
                <a:spcPts val="0"/>
              </a:spcBef>
              <a:spcAft>
                <a:spcPts val="0"/>
              </a:spcAft>
              <a:buNone/>
            </a:pPr>
            <a:r>
              <a:rPr lang="zh-TW" sz="1800" b="0" i="0" u="none" strike="noStrike" cap="none" dirty="0">
                <a:solidFill>
                  <a:srgbClr val="000000"/>
                </a:solidFill>
                <a:latin typeface="Calibri"/>
                <a:ea typeface="Calibri"/>
                <a:cs typeface="Calibri"/>
                <a:sym typeface="Calibri"/>
              </a:rPr>
              <a:t>LSTM </a:t>
            </a:r>
            <a:r>
              <a:rPr lang="zh-TW" altLang="en-US" sz="1800" dirty="0">
                <a:latin typeface="Calibri"/>
                <a:ea typeface="Calibri"/>
                <a:cs typeface="Calibri"/>
                <a:sym typeface="Calibri"/>
              </a:rPr>
              <a:t>驗證</a:t>
            </a:r>
            <a:r>
              <a:rPr lang="zh-TW" sz="1800" b="0" i="0" u="none" strike="noStrike" cap="none" dirty="0">
                <a:solidFill>
                  <a:srgbClr val="000000"/>
                </a:solidFill>
                <a:latin typeface="Calibri"/>
                <a:ea typeface="Calibri"/>
                <a:cs typeface="Calibri"/>
                <a:sym typeface="Calibri"/>
              </a:rPr>
              <a:t>模型建立及分析</a:t>
            </a:r>
            <a:endParaRPr sz="1800" b="0" i="0" u="none" strike="noStrike" cap="none" dirty="0">
              <a:solidFill>
                <a:srgbClr val="000000"/>
              </a:solidFill>
              <a:latin typeface="Gill Sans"/>
              <a:ea typeface="Gill Sans"/>
              <a:cs typeface="Gill Sans"/>
              <a:sym typeface="Gill Sans"/>
            </a:endParaRPr>
          </a:p>
        </p:txBody>
      </p:sp>
      <p:sp>
        <p:nvSpPr>
          <p:cNvPr id="245" name="Google Shape;245;p18"/>
          <p:cNvSpPr txBox="1"/>
          <p:nvPr/>
        </p:nvSpPr>
        <p:spPr>
          <a:xfrm>
            <a:off x="1035050" y="968375"/>
            <a:ext cx="1457325" cy="398463"/>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zh-TW" sz="1800" b="1" i="0" u="none" strike="noStrike" cap="none">
                <a:solidFill>
                  <a:srgbClr val="000000"/>
                </a:solidFill>
                <a:latin typeface="Calibri"/>
                <a:ea typeface="Calibri"/>
                <a:cs typeface="Calibri"/>
                <a:sym typeface="Calibri"/>
              </a:rPr>
              <a:t>模型結構</a:t>
            </a:r>
            <a:endParaRPr sz="1800" b="0" i="0" u="none" strike="noStrike" cap="none">
              <a:solidFill>
                <a:srgbClr val="000000"/>
              </a:solidFill>
              <a:latin typeface="Arial"/>
              <a:ea typeface="Arial"/>
              <a:cs typeface="Arial"/>
              <a:sym typeface="Arial"/>
            </a:endParaRPr>
          </a:p>
        </p:txBody>
      </p:sp>
      <p:sp>
        <p:nvSpPr>
          <p:cNvPr id="246" name="Google Shape;246;p18"/>
          <p:cNvSpPr/>
          <p:nvPr/>
        </p:nvSpPr>
        <p:spPr>
          <a:xfrm>
            <a:off x="8621713" y="1593850"/>
            <a:ext cx="236537" cy="3365500"/>
          </a:xfrm>
          <a:prstGeom prst="rightBrace">
            <a:avLst>
              <a:gd name="adj1" fmla="val 336932"/>
              <a:gd name="adj2" fmla="val 52639"/>
            </a:avLst>
          </a:prstGeom>
          <a:noFill/>
          <a:ln w="5715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47" name="Google Shape;247;p18"/>
          <p:cNvSpPr txBox="1"/>
          <p:nvPr/>
        </p:nvSpPr>
        <p:spPr>
          <a:xfrm>
            <a:off x="9034463" y="2852738"/>
            <a:ext cx="2794000" cy="1152525"/>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1800" b="1" i="0" u="none" strike="noStrike" cap="none" dirty="0">
                <a:solidFill>
                  <a:srgbClr val="000000"/>
                </a:solidFill>
                <a:latin typeface="Calibri"/>
                <a:ea typeface="Calibri"/>
                <a:cs typeface="Calibri"/>
                <a:sym typeface="Calibri"/>
              </a:rPr>
              <a:t>以紅框</a:t>
            </a:r>
            <a:r>
              <a:rPr lang="zh-TW" sz="1800" b="1" i="0" u="none" strike="noStrike" cap="none" dirty="0">
                <a:solidFill>
                  <a:srgbClr val="FF0000"/>
                </a:solidFill>
                <a:latin typeface="Calibri"/>
                <a:ea typeface="Calibri"/>
                <a:cs typeface="Calibri"/>
                <a:sym typeface="Calibri"/>
              </a:rPr>
              <a:t>這 12 筆數據</a:t>
            </a:r>
            <a:r>
              <a:rPr lang="zh-TW" sz="1800" b="1" i="0" u="none" strike="noStrike" cap="none" dirty="0">
                <a:solidFill>
                  <a:srgbClr val="000000"/>
                </a:solidFill>
                <a:latin typeface="Calibri"/>
                <a:ea typeface="Calibri"/>
                <a:cs typeface="Calibri"/>
                <a:sym typeface="Calibri"/>
              </a:rPr>
              <a:t>去</a:t>
            </a:r>
            <a:r>
              <a:rPr lang="zh-TW" altLang="en-US" sz="1800" b="1" dirty="0">
                <a:latin typeface="Calibri"/>
                <a:ea typeface="Calibri"/>
                <a:cs typeface="Calibri"/>
                <a:sym typeface="Calibri"/>
              </a:rPr>
              <a:t>驗證</a:t>
            </a:r>
            <a:r>
              <a:rPr lang="zh-TW" sz="1800" b="1" i="0" u="none" strike="noStrike" cap="none" dirty="0">
                <a:solidFill>
                  <a:srgbClr val="FF0000"/>
                </a:solidFill>
                <a:latin typeface="Calibri"/>
                <a:ea typeface="Calibri"/>
                <a:cs typeface="Calibri"/>
                <a:sym typeface="Calibri"/>
              </a:rPr>
              <a:t>第 13 筆 “</a:t>
            </a:r>
            <a:r>
              <a:rPr lang="en-US" altLang="zh-TW" sz="1800" b="1" i="0" u="none" strike="noStrike" cap="none" dirty="0">
                <a:solidFill>
                  <a:srgbClr val="FF0000"/>
                </a:solidFill>
                <a:latin typeface="Calibri"/>
                <a:ea typeface="Calibri"/>
                <a:cs typeface="Calibri"/>
                <a:sym typeface="Calibri"/>
              </a:rPr>
              <a:t>33</a:t>
            </a:r>
            <a:r>
              <a:rPr lang="zh-TW" sz="1800" b="1" i="0" u="none" strike="noStrike" cap="none" dirty="0">
                <a:solidFill>
                  <a:srgbClr val="FF0000"/>
                </a:solidFill>
                <a:latin typeface="Calibri"/>
                <a:ea typeface="Calibri"/>
                <a:cs typeface="Calibri"/>
                <a:sym typeface="Calibri"/>
              </a:rPr>
              <a:t>”</a:t>
            </a:r>
            <a:r>
              <a:rPr lang="zh-TW" sz="1800" b="1" i="0" u="none" strike="noStrike" cap="none" dirty="0">
                <a:solidFill>
                  <a:srgbClr val="000000"/>
                </a:solidFill>
                <a:latin typeface="Calibri"/>
                <a:ea typeface="Calibri"/>
                <a:cs typeface="Calibri"/>
                <a:sym typeface="Calibri"/>
              </a:rPr>
              <a:t>這筆數據。</a:t>
            </a:r>
            <a:endParaRPr sz="1800" b="0" i="0" u="none" strike="noStrike" cap="none" dirty="0">
              <a:solidFill>
                <a:srgbClr val="000000"/>
              </a:solidFill>
              <a:latin typeface="Arial"/>
              <a:ea typeface="Arial"/>
              <a:cs typeface="Arial"/>
              <a:sym typeface="Arial"/>
            </a:endParaRPr>
          </a:p>
        </p:txBody>
      </p:sp>
      <p:cxnSp>
        <p:nvCxnSpPr>
          <p:cNvPr id="248" name="Google Shape;248;p18"/>
          <p:cNvCxnSpPr/>
          <p:nvPr/>
        </p:nvCxnSpPr>
        <p:spPr>
          <a:xfrm>
            <a:off x="9750425" y="3541713"/>
            <a:ext cx="0" cy="2284412"/>
          </a:xfrm>
          <a:prstGeom prst="straightConnector1">
            <a:avLst/>
          </a:prstGeom>
          <a:noFill/>
          <a:ln w="9525" cap="flat" cmpd="sng">
            <a:solidFill>
              <a:srgbClr val="FF0000"/>
            </a:solidFill>
            <a:prstDash val="dash"/>
            <a:miter lim="8000"/>
            <a:headEnd type="none" w="sm" len="sm"/>
            <a:tailEnd type="none" w="sm" len="sm"/>
          </a:ln>
        </p:spPr>
      </p:cxnSp>
      <p:cxnSp>
        <p:nvCxnSpPr>
          <p:cNvPr id="249" name="Google Shape;249;p18"/>
          <p:cNvCxnSpPr>
            <a:cxnSpLocks/>
            <a:endCxn id="8" idx="2"/>
          </p:cNvCxnSpPr>
          <p:nvPr/>
        </p:nvCxnSpPr>
        <p:spPr>
          <a:xfrm flipH="1">
            <a:off x="5336254" y="5751365"/>
            <a:ext cx="4414171" cy="0"/>
          </a:xfrm>
          <a:prstGeom prst="straightConnector1">
            <a:avLst/>
          </a:prstGeom>
          <a:noFill/>
          <a:ln w="9525" cap="flat" cmpd="sng">
            <a:solidFill>
              <a:srgbClr val="FF0000"/>
            </a:solidFill>
            <a:prstDash val="dash"/>
            <a:miter lim="8000"/>
            <a:headEnd type="none" w="sm" len="sm"/>
            <a:tailEnd type="none" w="sm" len="sm"/>
          </a:ln>
        </p:spPr>
      </p:cxnSp>
      <p:sp>
        <p:nvSpPr>
          <p:cNvPr id="250" name="Google Shape;250;p18"/>
          <p:cNvSpPr txBox="1"/>
          <p:nvPr/>
        </p:nvSpPr>
        <p:spPr>
          <a:xfrm>
            <a:off x="-47527" y="4387529"/>
            <a:ext cx="6094413" cy="2246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2000" b="0" i="0" u="none" strike="noStrike" cap="none" dirty="0">
                <a:solidFill>
                  <a:srgbClr val="000000"/>
                </a:solidFill>
                <a:latin typeface="Arial"/>
                <a:ea typeface="Arial"/>
                <a:cs typeface="Arial"/>
                <a:sym typeface="Arial"/>
              </a:rPr>
              <a:t>X軸:時間(年月日)</a:t>
            </a:r>
            <a:endParaRPr dirty="0"/>
          </a:p>
          <a:p>
            <a:pPr marL="0" marR="0" lvl="0" indent="0" algn="l" rtl="0">
              <a:spcBef>
                <a:spcPts val="0"/>
              </a:spcBef>
              <a:spcAft>
                <a:spcPts val="0"/>
              </a:spcAft>
              <a:buNone/>
            </a:pPr>
            <a:r>
              <a:rPr lang="zh-TW" sz="2000" b="0" i="0" u="none" strike="noStrike" cap="none" dirty="0">
                <a:solidFill>
                  <a:srgbClr val="000000"/>
                </a:solidFill>
                <a:latin typeface="Arial"/>
                <a:ea typeface="Arial"/>
                <a:cs typeface="Arial"/>
                <a:sym typeface="Arial"/>
              </a:rPr>
              <a:t>Y軸:aqi數值</a:t>
            </a:r>
            <a:endParaRPr dirty="0"/>
          </a:p>
          <a:p>
            <a:pPr marL="0" marR="0" lvl="0" indent="0" algn="l" rtl="0">
              <a:spcBef>
                <a:spcPts val="0"/>
              </a:spcBef>
              <a:spcAft>
                <a:spcPts val="0"/>
              </a:spcAft>
              <a:buNone/>
            </a:pPr>
            <a:r>
              <a:rPr lang="zh-TW" sz="2000" b="0" i="0" u="none" strike="noStrike" cap="none" dirty="0">
                <a:solidFill>
                  <a:srgbClr val="000000"/>
                </a:solidFill>
                <a:latin typeface="Arial"/>
                <a:ea typeface="Arial"/>
                <a:cs typeface="Arial"/>
                <a:sym typeface="Arial"/>
              </a:rPr>
              <a:t>Label:實際值、</a:t>
            </a:r>
            <a:r>
              <a:rPr lang="zh-TW" altLang="en-US" sz="2000" dirty="0"/>
              <a:t>驗證</a:t>
            </a:r>
            <a:r>
              <a:rPr lang="zh-TW" sz="2000" b="0" i="0" u="none" strike="noStrike" cap="none" dirty="0">
                <a:solidFill>
                  <a:srgbClr val="000000"/>
                </a:solidFill>
                <a:latin typeface="Arial"/>
                <a:ea typeface="Arial"/>
                <a:cs typeface="Arial"/>
                <a:sym typeface="Arial"/>
              </a:rPr>
              <a:t>值</a:t>
            </a:r>
            <a:endParaRPr dirty="0"/>
          </a:p>
          <a:p>
            <a:pPr marL="0" marR="0" lvl="0" indent="0" algn="l" rtl="0">
              <a:spcBef>
                <a:spcPts val="0"/>
              </a:spcBef>
              <a:spcAft>
                <a:spcPts val="0"/>
              </a:spcAft>
              <a:buNone/>
            </a:pPr>
            <a:r>
              <a:rPr lang="zh-TW" sz="2000" b="0" i="0" u="none" strike="noStrike" cap="none" dirty="0">
                <a:solidFill>
                  <a:srgbClr val="000000"/>
                </a:solidFill>
                <a:latin typeface="Arial"/>
                <a:ea typeface="Arial"/>
                <a:cs typeface="Arial"/>
                <a:sym typeface="Arial"/>
              </a:rPr>
              <a:t>使用資料數: 1841筆</a:t>
            </a:r>
            <a:endParaRPr dirty="0"/>
          </a:p>
          <a:p>
            <a:pPr marL="0" marR="0" lvl="0" indent="0" algn="l" rtl="0">
              <a:spcBef>
                <a:spcPts val="0"/>
              </a:spcBef>
              <a:spcAft>
                <a:spcPts val="0"/>
              </a:spcAft>
              <a:buNone/>
            </a:pPr>
            <a:r>
              <a:rPr lang="zh-TW" sz="2000" b="0" i="0" u="none" strike="noStrike" cap="none" dirty="0">
                <a:solidFill>
                  <a:srgbClr val="000000"/>
                </a:solidFill>
                <a:latin typeface="Arial"/>
                <a:ea typeface="Arial"/>
                <a:cs typeface="Arial"/>
                <a:sym typeface="Arial"/>
              </a:rPr>
              <a:t>模型:LSTM</a:t>
            </a:r>
            <a:endParaRPr dirty="0"/>
          </a:p>
          <a:p>
            <a:pPr marL="0" marR="0" lvl="0" indent="0" algn="l" rtl="0">
              <a:spcBef>
                <a:spcPts val="0"/>
              </a:spcBef>
              <a:spcAft>
                <a:spcPts val="0"/>
              </a:spcAft>
              <a:buNone/>
            </a:pPr>
            <a:r>
              <a:rPr lang="zh-TW" sz="2000" b="0" i="0" u="none" strike="noStrike" cap="none" dirty="0">
                <a:solidFill>
                  <a:srgbClr val="000000"/>
                </a:solidFill>
                <a:latin typeface="Arial"/>
                <a:ea typeface="Arial"/>
                <a:cs typeface="Arial"/>
                <a:sym typeface="Arial"/>
              </a:rPr>
              <a:t>參數調整: epochs設100，batch_size設30</a:t>
            </a:r>
            <a:endParaRPr dirty="0"/>
          </a:p>
          <a:p>
            <a:pPr marL="0" marR="0" lvl="0" indent="0" algn="l" rtl="0">
              <a:spcBef>
                <a:spcPts val="0"/>
              </a:spcBef>
              <a:spcAft>
                <a:spcPts val="0"/>
              </a:spcAft>
              <a:buNone/>
            </a:pPr>
            <a:r>
              <a:rPr lang="zh-TW" sz="2000" b="0" i="0" u="none" strike="noStrike" cap="none" dirty="0">
                <a:solidFill>
                  <a:srgbClr val="000000"/>
                </a:solidFill>
                <a:latin typeface="Arial"/>
                <a:ea typeface="Arial"/>
                <a:cs typeface="Arial"/>
                <a:sym typeface="Arial"/>
              </a:rPr>
              <a:t>資料時間:2023/9/12到2024/1/6</a:t>
            </a:r>
            <a:endParaRPr dirty="0"/>
          </a:p>
        </p:txBody>
      </p:sp>
      <p:pic>
        <p:nvPicPr>
          <p:cNvPr id="255" name="Google Shape;255;p18"/>
          <p:cNvPicPr preferRelativeResize="0"/>
          <p:nvPr/>
        </p:nvPicPr>
        <p:blipFill rotWithShape="1">
          <a:blip r:embed="rId3">
            <a:alphaModFix/>
          </a:blip>
          <a:srcRect/>
          <a:stretch/>
        </p:blipFill>
        <p:spPr>
          <a:xfrm>
            <a:off x="150551" y="1376130"/>
            <a:ext cx="3225800" cy="2982912"/>
          </a:xfrm>
          <a:prstGeom prst="rect">
            <a:avLst/>
          </a:prstGeom>
          <a:noFill/>
          <a:ln>
            <a:noFill/>
          </a:ln>
        </p:spPr>
      </p:pic>
      <p:pic>
        <p:nvPicPr>
          <p:cNvPr id="2" name="圖片 1">
            <a:extLst>
              <a:ext uri="{FF2B5EF4-FFF2-40B4-BE49-F238E27FC236}">
                <a16:creationId xmlns:a16="http://schemas.microsoft.com/office/drawing/2014/main" id="{353A3295-F5A4-AF1C-9AB2-33983A576D1E}"/>
              </a:ext>
            </a:extLst>
          </p:cNvPr>
          <p:cNvPicPr>
            <a:picLocks noChangeAspect="1"/>
          </p:cNvPicPr>
          <p:nvPr/>
        </p:nvPicPr>
        <p:blipFill>
          <a:blip r:embed="rId4"/>
          <a:stretch>
            <a:fillRect/>
          </a:stretch>
        </p:blipFill>
        <p:spPr>
          <a:xfrm>
            <a:off x="4877951" y="1187831"/>
            <a:ext cx="3700593" cy="4072481"/>
          </a:xfrm>
          <a:prstGeom prst="rect">
            <a:avLst/>
          </a:prstGeom>
        </p:spPr>
      </p:pic>
      <p:pic>
        <p:nvPicPr>
          <p:cNvPr id="4" name="圖片 3">
            <a:extLst>
              <a:ext uri="{FF2B5EF4-FFF2-40B4-BE49-F238E27FC236}">
                <a16:creationId xmlns:a16="http://schemas.microsoft.com/office/drawing/2014/main" id="{A21CF603-703A-AC64-A469-1C72C92FD010}"/>
              </a:ext>
            </a:extLst>
          </p:cNvPr>
          <p:cNvPicPr>
            <a:picLocks noChangeAspect="1"/>
          </p:cNvPicPr>
          <p:nvPr/>
        </p:nvPicPr>
        <p:blipFill>
          <a:blip r:embed="rId5"/>
          <a:stretch>
            <a:fillRect/>
          </a:stretch>
        </p:blipFill>
        <p:spPr>
          <a:xfrm>
            <a:off x="5137900" y="1154921"/>
            <a:ext cx="3384997" cy="3533690"/>
          </a:xfrm>
          <a:prstGeom prst="rect">
            <a:avLst/>
          </a:prstGeom>
        </p:spPr>
      </p:pic>
      <p:pic>
        <p:nvPicPr>
          <p:cNvPr id="5" name="圖片 4">
            <a:extLst>
              <a:ext uri="{FF2B5EF4-FFF2-40B4-BE49-F238E27FC236}">
                <a16:creationId xmlns:a16="http://schemas.microsoft.com/office/drawing/2014/main" id="{9BA297D8-8FAF-8112-226E-569FEDD95452}"/>
              </a:ext>
            </a:extLst>
          </p:cNvPr>
          <p:cNvPicPr>
            <a:picLocks noChangeAspect="1"/>
          </p:cNvPicPr>
          <p:nvPr/>
        </p:nvPicPr>
        <p:blipFill>
          <a:blip r:embed="rId6"/>
          <a:stretch>
            <a:fillRect/>
          </a:stretch>
        </p:blipFill>
        <p:spPr>
          <a:xfrm>
            <a:off x="5147262" y="4599122"/>
            <a:ext cx="377985" cy="420660"/>
          </a:xfrm>
          <a:prstGeom prst="rect">
            <a:avLst/>
          </a:prstGeom>
        </p:spPr>
      </p:pic>
      <p:pic>
        <p:nvPicPr>
          <p:cNvPr id="8" name="圖片 7">
            <a:extLst>
              <a:ext uri="{FF2B5EF4-FFF2-40B4-BE49-F238E27FC236}">
                <a16:creationId xmlns:a16="http://schemas.microsoft.com/office/drawing/2014/main" id="{C5BBF141-5E51-2854-F88D-4F4A5B832EC3}"/>
              </a:ext>
            </a:extLst>
          </p:cNvPr>
          <p:cNvPicPr>
            <a:picLocks noChangeAspect="1"/>
          </p:cNvPicPr>
          <p:nvPr/>
        </p:nvPicPr>
        <p:blipFill>
          <a:blip r:embed="rId7"/>
          <a:stretch>
            <a:fillRect/>
          </a:stretch>
        </p:blipFill>
        <p:spPr>
          <a:xfrm>
            <a:off x="5256999" y="5019782"/>
            <a:ext cx="158510" cy="73158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p:nvPr/>
        </p:nvSpPr>
        <p:spPr>
          <a:xfrm>
            <a:off x="2232025" y="94615"/>
            <a:ext cx="7727950" cy="587375"/>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80000"/>
              </a:lnSpc>
              <a:spcBef>
                <a:spcPts val="0"/>
              </a:spcBef>
              <a:spcAft>
                <a:spcPts val="0"/>
              </a:spcAft>
              <a:buNone/>
            </a:pPr>
            <a:r>
              <a:rPr lang="zh-TW" sz="1800" b="0" i="0" u="none" strike="noStrike" cap="none" dirty="0">
                <a:solidFill>
                  <a:srgbClr val="000000"/>
                </a:solidFill>
                <a:latin typeface="Calibri"/>
                <a:ea typeface="Calibri"/>
                <a:cs typeface="Calibri"/>
                <a:sym typeface="Calibri"/>
              </a:rPr>
              <a:t>LSTM</a:t>
            </a:r>
            <a:r>
              <a:rPr lang="zh-TW" altLang="en-US" sz="1800" b="0" i="0" u="none" strike="noStrike" cap="none" dirty="0">
                <a:solidFill>
                  <a:srgbClr val="000000"/>
                </a:solidFill>
                <a:latin typeface="Calibri"/>
                <a:ea typeface="Calibri"/>
                <a:cs typeface="Calibri"/>
                <a:sym typeface="Calibri"/>
              </a:rPr>
              <a:t>驗證</a:t>
            </a:r>
            <a:r>
              <a:rPr lang="zh-TW" sz="1800" b="0" i="0" u="none" strike="noStrike" cap="none" dirty="0">
                <a:solidFill>
                  <a:srgbClr val="000000"/>
                </a:solidFill>
                <a:latin typeface="Calibri"/>
                <a:ea typeface="Calibri"/>
                <a:cs typeface="Calibri"/>
                <a:sym typeface="Calibri"/>
              </a:rPr>
              <a:t>模型建立及分析</a:t>
            </a:r>
            <a:endParaRPr sz="1800" b="0" i="0" u="none" strike="noStrike" cap="none" dirty="0">
              <a:solidFill>
                <a:srgbClr val="000000"/>
              </a:solidFill>
              <a:latin typeface="Gill Sans"/>
              <a:ea typeface="Gill Sans"/>
              <a:cs typeface="Gill Sans"/>
              <a:sym typeface="Gill Sans"/>
            </a:endParaRPr>
          </a:p>
        </p:txBody>
      </p:sp>
      <p:sp>
        <p:nvSpPr>
          <p:cNvPr id="268" name="Google Shape;268;p19"/>
          <p:cNvSpPr txBox="1"/>
          <p:nvPr/>
        </p:nvSpPr>
        <p:spPr>
          <a:xfrm>
            <a:off x="88900" y="5999163"/>
            <a:ext cx="9693275" cy="55245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2400" b="1" i="0" u="none" strike="noStrike" cap="none" dirty="0">
                <a:solidFill>
                  <a:srgbClr val="000000"/>
                </a:solidFill>
                <a:latin typeface="Calibri"/>
                <a:ea typeface="Calibri"/>
                <a:cs typeface="Calibri"/>
                <a:sym typeface="Calibri"/>
              </a:rPr>
              <a:t>紅色為實際值，綠色為</a:t>
            </a:r>
            <a:r>
              <a:rPr lang="zh-TW" altLang="en-US" sz="2400" b="1" dirty="0">
                <a:latin typeface="Calibri"/>
                <a:ea typeface="Calibri"/>
                <a:cs typeface="Calibri"/>
                <a:sym typeface="Calibri"/>
              </a:rPr>
              <a:t>驗證</a:t>
            </a:r>
            <a:r>
              <a:rPr lang="zh-TW" sz="2400" b="1" i="0" u="none" strike="noStrike" cap="none" dirty="0">
                <a:solidFill>
                  <a:srgbClr val="000000"/>
                </a:solidFill>
                <a:latin typeface="Calibri"/>
                <a:ea typeface="Calibri"/>
                <a:cs typeface="Calibri"/>
                <a:sym typeface="Calibri"/>
              </a:rPr>
              <a:t>值，</a:t>
            </a:r>
            <a:endParaRPr sz="2400" b="1" i="0" u="none" strike="noStrike" cap="none" dirty="0">
              <a:solidFill>
                <a:srgbClr val="000000"/>
              </a:solidFill>
              <a:latin typeface="Calibri"/>
              <a:ea typeface="Calibri"/>
              <a:cs typeface="Calibri"/>
              <a:sym typeface="Calibri"/>
            </a:endParaRPr>
          </a:p>
          <a:p>
            <a:pPr marL="0" marR="0" lvl="0" indent="0" algn="l" rtl="0">
              <a:spcBef>
                <a:spcPts val="0"/>
              </a:spcBef>
              <a:spcAft>
                <a:spcPts val="0"/>
              </a:spcAft>
              <a:buNone/>
            </a:pPr>
            <a:r>
              <a:rPr lang="zh-TW" sz="2400" b="1" i="0" u="none" strike="noStrike" cap="none" dirty="0">
                <a:solidFill>
                  <a:srgbClr val="000000"/>
                </a:solidFill>
                <a:latin typeface="Calibri"/>
                <a:ea typeface="Calibri"/>
                <a:cs typeface="Calibri"/>
                <a:sym typeface="Calibri"/>
              </a:rPr>
              <a:t>不論地點如何，皆能準確</a:t>
            </a:r>
            <a:r>
              <a:rPr lang="zh-TW" altLang="en-US" sz="2400" b="1" dirty="0">
                <a:latin typeface="Calibri"/>
                <a:ea typeface="Calibri"/>
                <a:cs typeface="Calibri"/>
                <a:sym typeface="Calibri"/>
              </a:rPr>
              <a:t>驗證</a:t>
            </a:r>
            <a:r>
              <a:rPr lang="zh-TW" sz="2400" b="1" i="0" u="none" strike="noStrike" cap="none" dirty="0">
                <a:solidFill>
                  <a:srgbClr val="000000"/>
                </a:solidFill>
                <a:latin typeface="Calibri"/>
                <a:ea typeface="Calibri"/>
                <a:cs typeface="Calibri"/>
                <a:sym typeface="Calibri"/>
              </a:rPr>
              <a:t>AQI走勢。</a:t>
            </a:r>
            <a:endParaRPr sz="2400" b="1" i="0" u="none" strike="noStrike" cap="none" dirty="0">
              <a:solidFill>
                <a:srgbClr val="0000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269" name="Google Shape;269;p19"/>
          <p:cNvPicPr preferRelativeResize="0"/>
          <p:nvPr/>
        </p:nvPicPr>
        <p:blipFill rotWithShape="1">
          <a:blip r:embed="rId3">
            <a:alphaModFix/>
          </a:blip>
          <a:srcRect/>
          <a:stretch/>
        </p:blipFill>
        <p:spPr>
          <a:xfrm>
            <a:off x="747017" y="1019176"/>
            <a:ext cx="5410200" cy="2427288"/>
          </a:xfrm>
          <a:prstGeom prst="rect">
            <a:avLst/>
          </a:prstGeom>
          <a:noFill/>
          <a:ln>
            <a:noFill/>
          </a:ln>
        </p:spPr>
      </p:pic>
      <p:sp>
        <p:nvSpPr>
          <p:cNvPr id="270" name="Google Shape;270;p19"/>
          <p:cNvSpPr txBox="1"/>
          <p:nvPr/>
        </p:nvSpPr>
        <p:spPr>
          <a:xfrm>
            <a:off x="685800" y="1087438"/>
            <a:ext cx="1055688"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b="0" i="0" u="none" strike="noStrike" cap="none">
                <a:solidFill>
                  <a:srgbClr val="000000"/>
                </a:solidFill>
                <a:latin typeface="Arial"/>
                <a:ea typeface="Arial"/>
                <a:cs typeface="Arial"/>
                <a:sym typeface="Arial"/>
              </a:rPr>
              <a:t>林園</a:t>
            </a:r>
            <a:endParaRPr sz="1400" b="0" i="0" u="none" strike="noStrike" cap="none">
              <a:solidFill>
                <a:srgbClr val="000000"/>
              </a:solidFill>
              <a:latin typeface="Arial"/>
              <a:ea typeface="Arial"/>
              <a:cs typeface="Arial"/>
              <a:sym typeface="Arial"/>
            </a:endParaRPr>
          </a:p>
        </p:txBody>
      </p:sp>
      <p:pic>
        <p:nvPicPr>
          <p:cNvPr id="271" name="Google Shape;271;p19"/>
          <p:cNvPicPr preferRelativeResize="0"/>
          <p:nvPr/>
        </p:nvPicPr>
        <p:blipFill rotWithShape="1">
          <a:blip r:embed="rId4">
            <a:alphaModFix/>
          </a:blip>
          <a:srcRect/>
          <a:stretch/>
        </p:blipFill>
        <p:spPr>
          <a:xfrm>
            <a:off x="6346825" y="1047750"/>
            <a:ext cx="5438775" cy="2443163"/>
          </a:xfrm>
          <a:prstGeom prst="rect">
            <a:avLst/>
          </a:prstGeom>
          <a:noFill/>
          <a:ln>
            <a:noFill/>
          </a:ln>
        </p:spPr>
      </p:pic>
      <p:sp>
        <p:nvSpPr>
          <p:cNvPr id="272" name="Google Shape;272;p19"/>
          <p:cNvSpPr txBox="1"/>
          <p:nvPr/>
        </p:nvSpPr>
        <p:spPr>
          <a:xfrm>
            <a:off x="6448425" y="1087438"/>
            <a:ext cx="1084263"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b="0" i="0" u="none" strike="noStrike" cap="none">
                <a:solidFill>
                  <a:srgbClr val="000000"/>
                </a:solidFill>
                <a:latin typeface="Arial"/>
                <a:ea typeface="Arial"/>
                <a:cs typeface="Arial"/>
                <a:sym typeface="Arial"/>
              </a:rPr>
              <a:t>左營</a:t>
            </a:r>
            <a:endParaRPr sz="1400" b="0" i="0" u="none" strike="noStrike" cap="none">
              <a:solidFill>
                <a:srgbClr val="000000"/>
              </a:solidFill>
              <a:latin typeface="Arial"/>
              <a:ea typeface="Arial"/>
              <a:cs typeface="Arial"/>
              <a:sym typeface="Arial"/>
            </a:endParaRPr>
          </a:p>
        </p:txBody>
      </p:sp>
      <p:pic>
        <p:nvPicPr>
          <p:cNvPr id="273" name="Google Shape;273;p19"/>
          <p:cNvPicPr preferRelativeResize="0"/>
          <p:nvPr/>
        </p:nvPicPr>
        <p:blipFill rotWithShape="1">
          <a:blip r:embed="rId5">
            <a:alphaModFix/>
          </a:blip>
          <a:srcRect/>
          <a:stretch/>
        </p:blipFill>
        <p:spPr>
          <a:xfrm>
            <a:off x="6346825" y="3506788"/>
            <a:ext cx="5461000" cy="2492375"/>
          </a:xfrm>
          <a:prstGeom prst="rect">
            <a:avLst/>
          </a:prstGeom>
          <a:noFill/>
          <a:ln>
            <a:noFill/>
          </a:ln>
        </p:spPr>
      </p:pic>
      <p:sp>
        <p:nvSpPr>
          <p:cNvPr id="274" name="Google Shape;274;p19"/>
          <p:cNvSpPr txBox="1"/>
          <p:nvPr/>
        </p:nvSpPr>
        <p:spPr>
          <a:xfrm>
            <a:off x="6448425" y="3543300"/>
            <a:ext cx="1697038"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b="0" i="0" u="none" strike="noStrike" cap="none">
                <a:solidFill>
                  <a:srgbClr val="000000"/>
                </a:solidFill>
                <a:latin typeface="Arial"/>
                <a:ea typeface="Arial"/>
                <a:cs typeface="Arial"/>
                <a:sym typeface="Arial"/>
              </a:rPr>
              <a:t>台東</a:t>
            </a:r>
            <a:endParaRPr sz="1400" b="0" i="0" u="none" strike="noStrike" cap="none">
              <a:solidFill>
                <a:srgbClr val="000000"/>
              </a:solidFill>
              <a:latin typeface="Arial"/>
              <a:ea typeface="Arial"/>
              <a:cs typeface="Arial"/>
              <a:sym typeface="Arial"/>
            </a:endParaRPr>
          </a:p>
        </p:txBody>
      </p:sp>
      <p:sp>
        <p:nvSpPr>
          <p:cNvPr id="275" name="Google Shape;275;p19"/>
          <p:cNvSpPr txBox="1"/>
          <p:nvPr/>
        </p:nvSpPr>
        <p:spPr>
          <a:xfrm>
            <a:off x="8237472" y="976576"/>
            <a:ext cx="32720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b="0" i="0" u="none" strike="noStrike" cap="none">
                <a:solidFill>
                  <a:srgbClr val="000000"/>
                </a:solidFill>
                <a:latin typeface="Arial"/>
                <a:ea typeface="Arial"/>
                <a:cs typeface="Arial"/>
                <a:sym typeface="Arial"/>
              </a:rPr>
              <a:t>RMSE:</a:t>
            </a:r>
            <a:r>
              <a:rPr lang="zh-TW" sz="1800" b="0" i="0" u="none" strike="noStrike" cap="none">
                <a:solidFill>
                  <a:srgbClr val="212121"/>
                </a:solidFill>
                <a:highlight>
                  <a:srgbClr val="FFFFFF"/>
                </a:highlight>
                <a:latin typeface="Courier New"/>
                <a:ea typeface="Courier New"/>
                <a:cs typeface="Courier New"/>
                <a:sym typeface="Courier New"/>
              </a:rPr>
              <a:t>7.60</a:t>
            </a:r>
            <a:endParaRPr sz="1800" b="0" i="0" u="none" strike="noStrike" cap="none">
              <a:solidFill>
                <a:srgbClr val="000000"/>
              </a:solidFill>
              <a:latin typeface="Arial"/>
              <a:ea typeface="Arial"/>
              <a:cs typeface="Arial"/>
              <a:sym typeface="Arial"/>
            </a:endParaRPr>
          </a:p>
        </p:txBody>
      </p:sp>
      <p:sp>
        <p:nvSpPr>
          <p:cNvPr id="276" name="Google Shape;276;p19"/>
          <p:cNvSpPr txBox="1"/>
          <p:nvPr/>
        </p:nvSpPr>
        <p:spPr>
          <a:xfrm>
            <a:off x="2639996" y="1046833"/>
            <a:ext cx="38084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b="0" i="0" u="none" strike="noStrike" cap="none">
                <a:solidFill>
                  <a:srgbClr val="212121"/>
                </a:solidFill>
                <a:highlight>
                  <a:srgbClr val="FFFFFF"/>
                </a:highlight>
                <a:latin typeface="Courier New"/>
                <a:ea typeface="Courier New"/>
                <a:cs typeface="Courier New"/>
                <a:sym typeface="Courier New"/>
              </a:rPr>
              <a:t>RMSE:11.11</a:t>
            </a:r>
            <a:endParaRPr sz="1800" b="0" i="0" u="none" strike="noStrike" cap="none">
              <a:solidFill>
                <a:srgbClr val="000000"/>
              </a:solidFill>
              <a:latin typeface="Arial"/>
              <a:ea typeface="Arial"/>
              <a:cs typeface="Arial"/>
              <a:sym typeface="Arial"/>
            </a:endParaRPr>
          </a:p>
        </p:txBody>
      </p:sp>
      <p:sp>
        <p:nvSpPr>
          <p:cNvPr id="277" name="Google Shape;277;p19"/>
          <p:cNvSpPr txBox="1"/>
          <p:nvPr/>
        </p:nvSpPr>
        <p:spPr>
          <a:xfrm>
            <a:off x="8333099" y="3458886"/>
            <a:ext cx="26457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b="0" i="0" u="none" strike="noStrike" cap="none">
                <a:solidFill>
                  <a:srgbClr val="212121"/>
                </a:solidFill>
                <a:highlight>
                  <a:srgbClr val="FFFFFF"/>
                </a:highlight>
                <a:latin typeface="Courier New"/>
                <a:ea typeface="Courier New"/>
                <a:cs typeface="Courier New"/>
                <a:sym typeface="Courier New"/>
              </a:rPr>
              <a:t>RMSE:3.07</a:t>
            </a:r>
            <a:endParaRPr sz="1800" b="0" i="0" u="none" strike="noStrike" cap="none">
              <a:solidFill>
                <a:srgbClr val="000000"/>
              </a:solidFill>
              <a:latin typeface="Arial"/>
              <a:ea typeface="Arial"/>
              <a:cs typeface="Arial"/>
              <a:sym typeface="Arial"/>
            </a:endParaRPr>
          </a:p>
        </p:txBody>
      </p:sp>
      <p:pic>
        <p:nvPicPr>
          <p:cNvPr id="278" name="Google Shape;278;p19"/>
          <p:cNvPicPr preferRelativeResize="0"/>
          <p:nvPr/>
        </p:nvPicPr>
        <p:blipFill rotWithShape="1">
          <a:blip r:embed="rId6">
            <a:alphaModFix/>
          </a:blip>
          <a:srcRect/>
          <a:stretch/>
        </p:blipFill>
        <p:spPr>
          <a:xfrm>
            <a:off x="622610" y="3543300"/>
            <a:ext cx="5536579" cy="2427289"/>
          </a:xfrm>
          <a:prstGeom prst="rect">
            <a:avLst/>
          </a:prstGeom>
          <a:noFill/>
          <a:ln>
            <a:noFill/>
          </a:ln>
        </p:spPr>
      </p:pic>
      <p:sp>
        <p:nvSpPr>
          <p:cNvPr id="279" name="Google Shape;279;p19"/>
          <p:cNvSpPr txBox="1"/>
          <p:nvPr/>
        </p:nvSpPr>
        <p:spPr>
          <a:xfrm>
            <a:off x="685800" y="3543300"/>
            <a:ext cx="74707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b="0" i="0" u="none" strike="noStrike" cap="none">
                <a:solidFill>
                  <a:srgbClr val="000000"/>
                </a:solidFill>
                <a:latin typeface="Arial"/>
                <a:ea typeface="Arial"/>
                <a:cs typeface="Arial"/>
                <a:sym typeface="Arial"/>
              </a:rPr>
              <a:t>花蓮</a:t>
            </a:r>
            <a:endParaRPr/>
          </a:p>
        </p:txBody>
      </p:sp>
      <p:sp>
        <p:nvSpPr>
          <p:cNvPr id="280" name="Google Shape;280;p19"/>
          <p:cNvSpPr txBox="1"/>
          <p:nvPr/>
        </p:nvSpPr>
        <p:spPr>
          <a:xfrm>
            <a:off x="2684463" y="3490913"/>
            <a:ext cx="25567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a:solidFill>
                  <a:srgbClr val="000000"/>
                </a:solidFill>
                <a:latin typeface="Arial"/>
                <a:ea typeface="Arial"/>
                <a:cs typeface="Arial"/>
                <a:sym typeface="Arial"/>
              </a:rPr>
              <a:t>RMSE:</a:t>
            </a:r>
            <a:r>
              <a:rPr lang="zh-TW" sz="1800" b="0" i="0">
                <a:solidFill>
                  <a:srgbClr val="212121"/>
                </a:solidFill>
                <a:highlight>
                  <a:srgbClr val="FFFFFF"/>
                </a:highlight>
                <a:latin typeface="Courier New"/>
                <a:ea typeface="Courier New"/>
                <a:cs typeface="Courier New"/>
                <a:sym typeface="Courier New"/>
              </a:rPr>
              <a:t>4.03</a:t>
            </a:r>
            <a:endParaRPr sz="18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0"/>
          <p:cNvSpPr txBox="1"/>
          <p:nvPr/>
        </p:nvSpPr>
        <p:spPr>
          <a:xfrm>
            <a:off x="2232025" y="104775"/>
            <a:ext cx="7727950" cy="587375"/>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80000"/>
              </a:lnSpc>
              <a:spcBef>
                <a:spcPts val="0"/>
              </a:spcBef>
              <a:spcAft>
                <a:spcPts val="0"/>
              </a:spcAft>
              <a:buNone/>
            </a:pPr>
            <a:r>
              <a:rPr lang="zh-TW" sz="1700" dirty="0">
                <a:solidFill>
                  <a:srgbClr val="000000"/>
                </a:solidFill>
                <a:latin typeface="Calibri"/>
                <a:ea typeface="Calibri"/>
                <a:cs typeface="Calibri"/>
                <a:sym typeface="Calibri"/>
              </a:rPr>
              <a:t>LSTM</a:t>
            </a:r>
            <a:r>
              <a:rPr lang="zh-TW" altLang="en-US" sz="1700" dirty="0">
                <a:solidFill>
                  <a:srgbClr val="000000"/>
                </a:solidFill>
                <a:latin typeface="Calibri"/>
                <a:ea typeface="Calibri"/>
                <a:cs typeface="Calibri"/>
                <a:sym typeface="Calibri"/>
              </a:rPr>
              <a:t>驗證</a:t>
            </a:r>
            <a:r>
              <a:rPr lang="zh-TW" sz="1700" dirty="0">
                <a:solidFill>
                  <a:srgbClr val="000000"/>
                </a:solidFill>
                <a:latin typeface="Calibri"/>
                <a:ea typeface="Calibri"/>
                <a:cs typeface="Calibri"/>
                <a:sym typeface="Calibri"/>
              </a:rPr>
              <a:t>模型建立及分析</a:t>
            </a:r>
            <a:endParaRPr sz="1700" dirty="0">
              <a:solidFill>
                <a:srgbClr val="000000"/>
              </a:solidFill>
              <a:latin typeface="Gill Sans"/>
              <a:ea typeface="Gill Sans"/>
              <a:cs typeface="Gill Sans"/>
              <a:sym typeface="Gill Sans"/>
            </a:endParaRPr>
          </a:p>
        </p:txBody>
      </p:sp>
      <p:sp>
        <p:nvSpPr>
          <p:cNvPr id="261" name="Google Shape;261;p20"/>
          <p:cNvSpPr txBox="1"/>
          <p:nvPr/>
        </p:nvSpPr>
        <p:spPr>
          <a:xfrm>
            <a:off x="3068638" y="5989638"/>
            <a:ext cx="6269037" cy="398462"/>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zh-TW" sz="2400" b="1">
                <a:solidFill>
                  <a:srgbClr val="000000"/>
                </a:solidFill>
                <a:latin typeface="Calibri"/>
                <a:ea typeface="Calibri"/>
                <a:cs typeface="Calibri"/>
                <a:sym typeface="Calibri"/>
              </a:rPr>
              <a:t>模型不管訓練或驗證都有收斂，沒有明顯的 overfitting發生</a:t>
            </a:r>
            <a:endParaRPr sz="2400">
              <a:solidFill>
                <a:srgbClr val="000000"/>
              </a:solidFill>
              <a:latin typeface="Arial"/>
              <a:ea typeface="Arial"/>
              <a:cs typeface="Arial"/>
              <a:sym typeface="Arial"/>
            </a:endParaRPr>
          </a:p>
        </p:txBody>
      </p:sp>
      <p:pic>
        <p:nvPicPr>
          <p:cNvPr id="3" name="圖片 2">
            <a:extLst>
              <a:ext uri="{FF2B5EF4-FFF2-40B4-BE49-F238E27FC236}">
                <a16:creationId xmlns:a16="http://schemas.microsoft.com/office/drawing/2014/main" id="{A7F2D79C-3191-577D-DEC9-5099DC45B0D2}"/>
              </a:ext>
            </a:extLst>
          </p:cNvPr>
          <p:cNvPicPr>
            <a:picLocks noChangeAspect="1"/>
          </p:cNvPicPr>
          <p:nvPr/>
        </p:nvPicPr>
        <p:blipFill>
          <a:blip r:embed="rId3"/>
          <a:stretch>
            <a:fillRect/>
          </a:stretch>
        </p:blipFill>
        <p:spPr>
          <a:xfrm>
            <a:off x="2726092" y="812175"/>
            <a:ext cx="6465043" cy="508392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2e60e1ced5c_3_0"/>
          <p:cNvSpPr txBox="1"/>
          <p:nvPr/>
        </p:nvSpPr>
        <p:spPr>
          <a:xfrm>
            <a:off x="625475" y="1462088"/>
            <a:ext cx="10939500" cy="50244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90000"/>
              </a:lnSpc>
              <a:spcBef>
                <a:spcPts val="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介紹</a:t>
            </a:r>
            <a:r>
              <a:rPr lang="zh-TW" sz="2800" dirty="0">
                <a:solidFill>
                  <a:schemeClr val="lt2"/>
                </a:solidFill>
                <a:latin typeface="Calibri"/>
                <a:ea typeface="Calibri"/>
                <a:cs typeface="Calibri"/>
                <a:sym typeface="Calibri"/>
              </a:rPr>
              <a:t>動機以及</a:t>
            </a:r>
            <a:r>
              <a:rPr lang="zh-TW" sz="2800" b="0" i="0" u="none" strike="noStrike" cap="none" dirty="0">
                <a:solidFill>
                  <a:schemeClr val="lt2"/>
                </a:solidFill>
                <a:latin typeface="Calibri"/>
                <a:ea typeface="Calibri"/>
                <a:cs typeface="Calibri"/>
                <a:sym typeface="Calibri"/>
              </a:rPr>
              <a:t> AQI </a:t>
            </a:r>
            <a:endParaRPr dirty="0">
              <a:solidFill>
                <a:schemeClr val="lt2"/>
              </a:solidFill>
            </a:endParaRPr>
          </a:p>
          <a:p>
            <a:pPr marL="457200" marR="0" lvl="0" indent="-406400" algn="l" rtl="0">
              <a:lnSpc>
                <a:spcPct val="90000"/>
              </a:lnSpc>
              <a:spcBef>
                <a:spcPts val="1000"/>
              </a:spcBef>
              <a:spcAft>
                <a:spcPts val="0"/>
              </a:spcAft>
              <a:buNone/>
            </a:pPr>
            <a:endParaRPr sz="2800" b="0" i="0" u="none" strike="noStrike" cap="none" dirty="0">
              <a:solidFill>
                <a:schemeClr val="lt2"/>
              </a:solidFill>
              <a:latin typeface="Calibri"/>
              <a:ea typeface="Calibri"/>
              <a:cs typeface="Calibri"/>
              <a:sym typeface="Calibri"/>
            </a:endParaRPr>
          </a:p>
          <a:p>
            <a:pPr marL="457200" marR="0" lvl="0" indent="-406400" algn="l" rtl="0">
              <a:lnSpc>
                <a:spcPct val="90000"/>
              </a:lnSpc>
              <a:spcBef>
                <a:spcPts val="100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利用基礎統計、圖表進行分析</a:t>
            </a:r>
            <a:endParaRPr dirty="0">
              <a:solidFill>
                <a:schemeClr val="lt2"/>
              </a:solidFill>
            </a:endParaRPr>
          </a:p>
          <a:p>
            <a:pPr marL="457200" marR="0" lvl="0" indent="-406400" algn="l" rtl="0">
              <a:lnSpc>
                <a:spcPct val="90000"/>
              </a:lnSpc>
              <a:spcBef>
                <a:spcPts val="1000"/>
              </a:spcBef>
              <a:spcAft>
                <a:spcPts val="0"/>
              </a:spcAft>
              <a:buNone/>
            </a:pPr>
            <a:endParaRPr sz="2800" b="0" i="0" u="none" strike="noStrike" cap="none" dirty="0">
              <a:solidFill>
                <a:schemeClr val="lt2"/>
              </a:solidFill>
              <a:latin typeface="Calibri"/>
              <a:ea typeface="Calibri"/>
              <a:cs typeface="Calibri"/>
              <a:sym typeface="Calibri"/>
            </a:endParaRPr>
          </a:p>
          <a:p>
            <a:pPr marL="457200" lvl="0" indent="-406400">
              <a:lnSpc>
                <a:spcPct val="90000"/>
              </a:lnSpc>
              <a:spcBef>
                <a:spcPts val="1000"/>
              </a:spcBef>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建立AQI</a:t>
            </a:r>
            <a:r>
              <a:rPr lang="zh-TW" altLang="en-US" sz="2800" dirty="0">
                <a:solidFill>
                  <a:schemeClr val="lt2"/>
                </a:solidFill>
                <a:latin typeface="Calibri"/>
                <a:ea typeface="Calibri"/>
                <a:cs typeface="Calibri"/>
                <a:sym typeface="Calibri"/>
              </a:rPr>
              <a:t>驗證</a:t>
            </a:r>
            <a:r>
              <a:rPr lang="zh-TW" sz="2800" b="0" i="0" u="none" strike="noStrike" cap="none" dirty="0">
                <a:solidFill>
                  <a:schemeClr val="lt2"/>
                </a:solidFill>
                <a:latin typeface="Calibri"/>
                <a:ea typeface="Calibri"/>
                <a:cs typeface="Calibri"/>
                <a:sym typeface="Calibri"/>
              </a:rPr>
              <a:t>模型</a:t>
            </a:r>
            <a:endParaRPr sz="2800" b="0" i="0" u="none" strike="noStrike" cap="none" dirty="0">
              <a:solidFill>
                <a:schemeClr val="lt2"/>
              </a:solidFill>
              <a:latin typeface="Gill Sans"/>
              <a:ea typeface="Gill Sans"/>
              <a:cs typeface="Gill Sans"/>
              <a:sym typeface="Gill Sans"/>
            </a:endParaRPr>
          </a:p>
          <a:p>
            <a:pPr marL="457200" marR="0" lvl="0" indent="-406400" algn="l" rtl="0">
              <a:lnSpc>
                <a:spcPct val="90000"/>
              </a:lnSpc>
              <a:spcBef>
                <a:spcPts val="1000"/>
              </a:spcBef>
              <a:spcAft>
                <a:spcPts val="0"/>
              </a:spcAft>
              <a:buNone/>
            </a:pPr>
            <a:endParaRPr sz="2800" b="0" i="0" u="none" strike="noStrike" cap="none" dirty="0">
              <a:solidFill>
                <a:srgbClr val="262626"/>
              </a:solidFill>
              <a:latin typeface="Gill Sans"/>
              <a:ea typeface="Gill Sans"/>
              <a:cs typeface="Gill Sans"/>
              <a:sym typeface="Gill Sans"/>
            </a:endParaRPr>
          </a:p>
          <a:p>
            <a:pPr marL="457200" marR="0" lvl="0" indent="-406400" algn="l" rtl="0">
              <a:lnSpc>
                <a:spcPct val="90000"/>
              </a:lnSpc>
              <a:spcBef>
                <a:spcPts val="1000"/>
              </a:spcBef>
              <a:spcAft>
                <a:spcPts val="0"/>
              </a:spcAft>
              <a:buClr>
                <a:srgbClr val="262626"/>
              </a:buClr>
              <a:buSzPts val="2800"/>
              <a:buFont typeface="Calibri"/>
              <a:buChar char="●"/>
            </a:pPr>
            <a:r>
              <a:rPr lang="zh-TW" sz="2800" b="0" i="0" u="none" strike="noStrike" cap="none" dirty="0">
                <a:solidFill>
                  <a:srgbClr val="262626"/>
                </a:solidFill>
                <a:latin typeface="Calibri"/>
                <a:ea typeface="Calibri"/>
                <a:cs typeface="Calibri"/>
                <a:sym typeface="Calibri"/>
              </a:rPr>
              <a:t>運用地圖資訊及罹癌人數繪製分布圖進行分析</a:t>
            </a:r>
            <a:endParaRPr dirty="0"/>
          </a:p>
          <a:p>
            <a:pPr marL="457200" marR="0" lvl="0" indent="-406400" algn="l" rtl="0">
              <a:lnSpc>
                <a:spcPct val="90000"/>
              </a:lnSpc>
              <a:spcBef>
                <a:spcPts val="1000"/>
              </a:spcBef>
              <a:spcAft>
                <a:spcPts val="0"/>
              </a:spcAft>
              <a:buNone/>
            </a:pPr>
            <a:endParaRPr sz="2800" b="0" i="0" u="none" strike="noStrike" cap="none" dirty="0">
              <a:solidFill>
                <a:srgbClr val="262626"/>
              </a:solidFill>
              <a:latin typeface="Calibri"/>
              <a:ea typeface="Calibri"/>
              <a:cs typeface="Calibri"/>
              <a:sym typeface="Calibri"/>
            </a:endParaRPr>
          </a:p>
          <a:p>
            <a:pPr marL="457200" marR="0" lvl="0" indent="-406400" algn="l" rtl="0">
              <a:lnSpc>
                <a:spcPct val="90000"/>
              </a:lnSpc>
              <a:spcBef>
                <a:spcPts val="100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分析污染物與罹癌人數之間關係</a:t>
            </a:r>
            <a:endParaRPr dirty="0">
              <a:solidFill>
                <a:schemeClr val="lt2"/>
              </a:solidFill>
            </a:endParaRPr>
          </a:p>
          <a:p>
            <a:pPr marL="457200" marR="0" lvl="0" indent="-406400" algn="l" rtl="0">
              <a:lnSpc>
                <a:spcPct val="90000"/>
              </a:lnSpc>
              <a:spcBef>
                <a:spcPts val="1000"/>
              </a:spcBef>
              <a:spcAft>
                <a:spcPts val="0"/>
              </a:spcAft>
              <a:buNone/>
            </a:pPr>
            <a:r>
              <a:rPr lang="zh-TW" sz="1500" b="0" i="0" u="none" strike="noStrike" cap="none" dirty="0">
                <a:solidFill>
                  <a:srgbClr val="262626"/>
                </a:solidFill>
                <a:latin typeface="Calibri"/>
                <a:ea typeface="Calibri"/>
                <a:cs typeface="Calibri"/>
                <a:sym typeface="Calibri"/>
              </a:rPr>
              <a:t>	</a:t>
            </a:r>
            <a:endParaRPr sz="1500" b="0" i="0" u="none" strike="noStrike" cap="none" dirty="0">
              <a:solidFill>
                <a:srgbClr val="262626"/>
              </a:solidFill>
              <a:latin typeface="Gill Sans"/>
              <a:ea typeface="Gill Sans"/>
              <a:cs typeface="Gill Sans"/>
              <a:sym typeface="Gill Sans"/>
            </a:endParaRPr>
          </a:p>
        </p:txBody>
      </p:sp>
      <p:sp>
        <p:nvSpPr>
          <p:cNvPr id="286" name="Google Shape;286;g2e60e1ced5c_3_0"/>
          <p:cNvSpPr/>
          <p:nvPr/>
        </p:nvSpPr>
        <p:spPr>
          <a:xfrm>
            <a:off x="2232025" y="128588"/>
            <a:ext cx="7728000" cy="1187400"/>
          </a:xfrm>
          <a:prstGeom prst="rect">
            <a:avLst/>
          </a:prstGeom>
          <a:solidFill>
            <a:srgbClr val="FFFFFF"/>
          </a:solidFill>
          <a:ln w="31750"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None/>
            </a:pPr>
            <a:r>
              <a:rPr lang="zh-TW" sz="2800" b="1" i="0" u="none" strike="noStrike" cap="none">
                <a:solidFill>
                  <a:srgbClr val="262626"/>
                </a:solidFill>
                <a:latin typeface="Arial"/>
                <a:ea typeface="Arial"/>
                <a:cs typeface="Arial"/>
                <a:sym typeface="Arial"/>
              </a:rPr>
              <a:t>大綱</a:t>
            </a:r>
            <a:endParaRPr sz="28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5">
                                            <p:txEl>
                                              <p:pRg st="0" end="0"/>
                                            </p:txEl>
                                          </p:spTgt>
                                        </p:tgtEl>
                                        <p:attrNameLst>
                                          <p:attrName>style.visibility</p:attrName>
                                        </p:attrNameLst>
                                      </p:cBhvr>
                                      <p:to>
                                        <p:strVal val="visible"/>
                                      </p:to>
                                    </p:set>
                                    <p:anim calcmode="lin" valueType="num">
                                      <p:cBhvr additive="base">
                                        <p:cTn id="7" dur="500"/>
                                        <p:tgtEl>
                                          <p:spTgt spid="28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5">
                                            <p:txEl>
                                              <p:pRg st="2" end="2"/>
                                            </p:txEl>
                                          </p:spTgt>
                                        </p:tgtEl>
                                        <p:attrNameLst>
                                          <p:attrName>style.visibility</p:attrName>
                                        </p:attrNameLst>
                                      </p:cBhvr>
                                      <p:to>
                                        <p:strVal val="visible"/>
                                      </p:to>
                                    </p:set>
                                    <p:anim calcmode="lin" valueType="num">
                                      <p:cBhvr additive="base">
                                        <p:cTn id="12" dur="500"/>
                                        <p:tgtEl>
                                          <p:spTgt spid="28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85">
                                            <p:txEl>
                                              <p:pRg st="4" end="4"/>
                                            </p:txEl>
                                          </p:spTgt>
                                        </p:tgtEl>
                                        <p:attrNameLst>
                                          <p:attrName>style.visibility</p:attrName>
                                        </p:attrNameLst>
                                      </p:cBhvr>
                                      <p:to>
                                        <p:strVal val="visible"/>
                                      </p:to>
                                    </p:set>
                                    <p:anim calcmode="lin" valueType="num">
                                      <p:cBhvr additive="base">
                                        <p:cTn id="17" dur="500"/>
                                        <p:tgtEl>
                                          <p:spTgt spid="285">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85">
                                            <p:txEl>
                                              <p:pRg st="6" end="6"/>
                                            </p:txEl>
                                          </p:spTgt>
                                        </p:tgtEl>
                                        <p:attrNameLst>
                                          <p:attrName>style.visibility</p:attrName>
                                        </p:attrNameLst>
                                      </p:cBhvr>
                                      <p:to>
                                        <p:strVal val="visible"/>
                                      </p:to>
                                    </p:set>
                                    <p:anim calcmode="lin" valueType="num">
                                      <p:cBhvr additive="base">
                                        <p:cTn id="22" dur="500"/>
                                        <p:tgtEl>
                                          <p:spTgt spid="285">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85">
                                            <p:txEl>
                                              <p:pRg st="8" end="8"/>
                                            </p:txEl>
                                          </p:spTgt>
                                        </p:tgtEl>
                                        <p:attrNameLst>
                                          <p:attrName>style.visibility</p:attrName>
                                        </p:attrNameLst>
                                      </p:cBhvr>
                                      <p:to>
                                        <p:strVal val="visible"/>
                                      </p:to>
                                    </p:set>
                                    <p:anim calcmode="lin" valueType="num">
                                      <p:cBhvr additive="base">
                                        <p:cTn id="27" dur="500"/>
                                        <p:tgtEl>
                                          <p:spTgt spid="285">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85">
                                            <p:txEl>
                                              <p:pRg st="9" end="9"/>
                                            </p:txEl>
                                          </p:spTgt>
                                        </p:tgtEl>
                                        <p:attrNameLst>
                                          <p:attrName>style.visibility</p:attrName>
                                        </p:attrNameLst>
                                      </p:cBhvr>
                                      <p:to>
                                        <p:strVal val="visible"/>
                                      </p:to>
                                    </p:set>
                                    <p:anim calcmode="lin" valueType="num">
                                      <p:cBhvr additive="base">
                                        <p:cTn id="32" dur="500"/>
                                        <p:tgtEl>
                                          <p:spTgt spid="285">
                                            <p:txEl>
                                              <p:pRg st="9" end="9"/>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1"/>
          <p:cNvSpPr/>
          <p:nvPr/>
        </p:nvSpPr>
        <p:spPr>
          <a:xfrm>
            <a:off x="0" y="6213475"/>
            <a:ext cx="6896100" cy="368300"/>
          </a:xfrm>
          <a:prstGeom prst="rect">
            <a:avLst/>
          </a:prstGeom>
          <a:noFill/>
          <a:ln>
            <a:noFill/>
          </a:ln>
        </p:spPr>
        <p:txBody>
          <a:bodyPr spcFirstLastPara="1" wrap="square" lIns="90000" tIns="45000" rIns="90000" bIns="45000" anchor="t" anchorCtr="0">
            <a:spAutoFit/>
          </a:bodyPr>
          <a:lstStyle/>
          <a:p>
            <a:pPr marL="0" marR="0" lvl="0" indent="0" algn="l" rtl="0">
              <a:spcBef>
                <a:spcPts val="0"/>
              </a:spcBef>
              <a:spcAft>
                <a:spcPts val="0"/>
              </a:spcAft>
              <a:buNone/>
            </a:pPr>
            <a:r>
              <a:rPr lang="zh-TW" sz="1800">
                <a:solidFill>
                  <a:srgbClr val="000000"/>
                </a:solidFill>
                <a:latin typeface="Gill Sans"/>
                <a:ea typeface="Gill Sans"/>
                <a:cs typeface="Gill Sans"/>
                <a:sym typeface="Gill Sans"/>
              </a:rPr>
              <a:t>https://www.hpa.gov.tw/Pages/Detail.aspx?nodeid=4576&amp;pid=16436</a:t>
            </a:r>
            <a:endParaRPr sz="1800">
              <a:solidFill>
                <a:srgbClr val="000000"/>
              </a:solidFill>
              <a:latin typeface="Arial"/>
              <a:ea typeface="Arial"/>
              <a:cs typeface="Arial"/>
              <a:sym typeface="Arial"/>
            </a:endParaRPr>
          </a:p>
        </p:txBody>
      </p:sp>
      <p:sp>
        <p:nvSpPr>
          <p:cNvPr id="292" name="Google Shape;292;p21"/>
          <p:cNvSpPr txBox="1"/>
          <p:nvPr/>
        </p:nvSpPr>
        <p:spPr>
          <a:xfrm>
            <a:off x="2232025" y="104775"/>
            <a:ext cx="7727950" cy="587375"/>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80000"/>
              </a:lnSpc>
              <a:spcBef>
                <a:spcPts val="0"/>
              </a:spcBef>
              <a:spcAft>
                <a:spcPts val="0"/>
              </a:spcAft>
              <a:buNone/>
            </a:pPr>
            <a:r>
              <a:rPr lang="zh-TW" sz="1700">
                <a:solidFill>
                  <a:srgbClr val="000000"/>
                </a:solidFill>
                <a:latin typeface="Calibri"/>
                <a:ea typeface="Calibri"/>
                <a:cs typeface="Calibri"/>
                <a:sym typeface="Calibri"/>
              </a:rPr>
              <a:t>癌症與空氣品質關聯分析</a:t>
            </a:r>
            <a:endParaRPr sz="1700">
              <a:solidFill>
                <a:srgbClr val="000000"/>
              </a:solidFill>
              <a:latin typeface="Gill Sans"/>
              <a:ea typeface="Gill Sans"/>
              <a:cs typeface="Gill Sans"/>
              <a:sym typeface="Gill Sans"/>
            </a:endParaRPr>
          </a:p>
        </p:txBody>
      </p:sp>
      <p:pic>
        <p:nvPicPr>
          <p:cNvPr id="293" name="Google Shape;293;p21"/>
          <p:cNvPicPr preferRelativeResize="0"/>
          <p:nvPr/>
        </p:nvPicPr>
        <p:blipFill rotWithShape="1">
          <a:blip r:embed="rId3">
            <a:alphaModFix/>
          </a:blip>
          <a:srcRect/>
          <a:stretch/>
        </p:blipFill>
        <p:spPr>
          <a:xfrm>
            <a:off x="244475" y="1555750"/>
            <a:ext cx="5376863" cy="3975100"/>
          </a:xfrm>
          <a:prstGeom prst="rect">
            <a:avLst/>
          </a:prstGeom>
          <a:noFill/>
          <a:ln>
            <a:noFill/>
          </a:ln>
        </p:spPr>
      </p:pic>
      <p:sp>
        <p:nvSpPr>
          <p:cNvPr id="294" name="Google Shape;294;p21"/>
          <p:cNvSpPr/>
          <p:nvPr/>
        </p:nvSpPr>
        <p:spPr>
          <a:xfrm>
            <a:off x="5719763" y="3308350"/>
            <a:ext cx="995362" cy="735013"/>
          </a:xfrm>
          <a:prstGeom prst="rightArrow">
            <a:avLst>
              <a:gd name="adj1" fmla="val 50000"/>
              <a:gd name="adj2" fmla="val 50018"/>
            </a:avLst>
          </a:prstGeom>
          <a:solidFill>
            <a:schemeClr val="accent1"/>
          </a:solidFill>
          <a:ln w="25400" cap="flat" cmpd="sng">
            <a:solidFill>
              <a:srgbClr val="B3761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95" name="Google Shape;295;p21"/>
          <p:cNvSpPr/>
          <p:nvPr/>
        </p:nvSpPr>
        <p:spPr>
          <a:xfrm>
            <a:off x="6896100" y="3214688"/>
            <a:ext cx="4649788" cy="2306637"/>
          </a:xfrm>
          <a:prstGeom prst="rect">
            <a:avLst/>
          </a:prstGeom>
          <a:noFill/>
          <a:ln>
            <a:noFill/>
          </a:ln>
        </p:spPr>
        <p:txBody>
          <a:bodyPr spcFirstLastPara="1" wrap="square" lIns="90000" tIns="45000" rIns="90000" bIns="45000" anchor="t" anchorCtr="0">
            <a:spAutoFit/>
          </a:bodyPr>
          <a:lstStyle/>
          <a:p>
            <a:pPr marL="0" marR="0" lvl="0" indent="0" algn="l" rtl="0">
              <a:spcBef>
                <a:spcPts val="0"/>
              </a:spcBef>
              <a:spcAft>
                <a:spcPts val="0"/>
              </a:spcAft>
              <a:buNone/>
            </a:pPr>
            <a:r>
              <a:rPr lang="zh-TW" sz="2400">
                <a:solidFill>
                  <a:srgbClr val="000000"/>
                </a:solidFill>
                <a:latin typeface="Gill Sans"/>
                <a:ea typeface="Gill Sans"/>
                <a:cs typeface="Gill Sans"/>
                <a:sym typeface="Gill Sans"/>
              </a:rPr>
              <a:t>預計以這份資料產出以下</a:t>
            </a:r>
            <a:endParaRPr/>
          </a:p>
          <a:p>
            <a:pPr marL="0" marR="0" lvl="0" indent="0" algn="l" rtl="0">
              <a:spcBef>
                <a:spcPts val="0"/>
              </a:spcBef>
              <a:spcAft>
                <a:spcPts val="0"/>
              </a:spcAft>
              <a:buNone/>
            </a:pPr>
            <a:r>
              <a:rPr lang="zh-TW" sz="2400">
                <a:solidFill>
                  <a:srgbClr val="000000"/>
                </a:solidFill>
                <a:latin typeface="Gill Sans"/>
                <a:ea typeface="Gill Sans"/>
                <a:cs typeface="Gill Sans"/>
                <a:sym typeface="Gill Sans"/>
              </a:rPr>
              <a:t>1. 以107年為例，不同區域其罹癌人數分布</a:t>
            </a:r>
            <a:endParaRPr/>
          </a:p>
          <a:p>
            <a:pPr marL="0" marR="0" lvl="0" indent="0" algn="l" rtl="0">
              <a:spcBef>
                <a:spcPts val="0"/>
              </a:spcBef>
              <a:spcAft>
                <a:spcPts val="0"/>
              </a:spcAft>
              <a:buNone/>
            </a:pPr>
            <a:r>
              <a:rPr lang="zh-TW" sz="2400">
                <a:solidFill>
                  <a:srgbClr val="000000"/>
                </a:solidFill>
                <a:latin typeface="Gill Sans"/>
                <a:ea typeface="Gill Sans"/>
                <a:cs typeface="Gill Sans"/>
                <a:sym typeface="Gill Sans"/>
              </a:rPr>
              <a:t>2. 以空間來觀察罹癌人口的分布</a:t>
            </a:r>
            <a:endParaRPr sz="2400">
              <a:solidFill>
                <a:srgbClr val="000000"/>
              </a:solidFill>
              <a:latin typeface="Gill Sans"/>
              <a:ea typeface="Gill Sans"/>
              <a:cs typeface="Gill Sans"/>
              <a:sym typeface="Gill Sans"/>
            </a:endParaRPr>
          </a:p>
          <a:p>
            <a:pPr marL="0" marR="0" lvl="0" indent="0" algn="l" rtl="0">
              <a:spcBef>
                <a:spcPts val="0"/>
              </a:spcBef>
              <a:spcAft>
                <a:spcPts val="0"/>
              </a:spcAft>
              <a:buNone/>
            </a:pPr>
            <a:r>
              <a:rPr lang="zh-TW" sz="2400">
                <a:solidFill>
                  <a:srgbClr val="000000"/>
                </a:solidFill>
                <a:latin typeface="Gill Sans"/>
                <a:ea typeface="Gill Sans"/>
                <a:cs typeface="Gill Sans"/>
                <a:sym typeface="Gill Sans"/>
              </a:rPr>
              <a:t>3.以時間為X軸，繪製罹癌人數變化</a:t>
            </a:r>
            <a:endParaRPr sz="240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2"/>
          <p:cNvSpPr txBox="1"/>
          <p:nvPr/>
        </p:nvSpPr>
        <p:spPr>
          <a:xfrm>
            <a:off x="2232025" y="104775"/>
            <a:ext cx="7727950" cy="587375"/>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80000"/>
              </a:lnSpc>
              <a:spcBef>
                <a:spcPts val="0"/>
              </a:spcBef>
              <a:spcAft>
                <a:spcPts val="0"/>
              </a:spcAft>
              <a:buNone/>
            </a:pPr>
            <a:r>
              <a:rPr lang="zh-TW" sz="1700">
                <a:solidFill>
                  <a:srgbClr val="000000"/>
                </a:solidFill>
                <a:latin typeface="Calibri"/>
                <a:ea typeface="Calibri"/>
                <a:cs typeface="Calibri"/>
                <a:sym typeface="Calibri"/>
              </a:rPr>
              <a:t>癌症與空氣品質關聯分析</a:t>
            </a:r>
            <a:endParaRPr sz="1700">
              <a:solidFill>
                <a:srgbClr val="000000"/>
              </a:solidFill>
              <a:latin typeface="Gill Sans"/>
              <a:ea typeface="Gill Sans"/>
              <a:cs typeface="Gill Sans"/>
              <a:sym typeface="Gill Sans"/>
            </a:endParaRPr>
          </a:p>
        </p:txBody>
      </p:sp>
      <p:pic>
        <p:nvPicPr>
          <p:cNvPr id="301" name="Google Shape;301;p22"/>
          <p:cNvPicPr preferRelativeResize="0"/>
          <p:nvPr/>
        </p:nvPicPr>
        <p:blipFill rotWithShape="1">
          <a:blip r:embed="rId3">
            <a:alphaModFix/>
          </a:blip>
          <a:srcRect/>
          <a:stretch/>
        </p:blipFill>
        <p:spPr>
          <a:xfrm>
            <a:off x="244475" y="1555750"/>
            <a:ext cx="2528888" cy="1870075"/>
          </a:xfrm>
          <a:prstGeom prst="rect">
            <a:avLst/>
          </a:prstGeom>
          <a:noFill/>
          <a:ln>
            <a:noFill/>
          </a:ln>
        </p:spPr>
      </p:pic>
      <p:sp>
        <p:nvSpPr>
          <p:cNvPr id="302" name="Google Shape;302;p22"/>
          <p:cNvSpPr/>
          <p:nvPr/>
        </p:nvSpPr>
        <p:spPr>
          <a:xfrm>
            <a:off x="2811463" y="2389188"/>
            <a:ext cx="503237" cy="455612"/>
          </a:xfrm>
          <a:prstGeom prst="rightArrow">
            <a:avLst>
              <a:gd name="adj1" fmla="val 50000"/>
              <a:gd name="adj2" fmla="val 49985"/>
            </a:avLst>
          </a:prstGeom>
          <a:solidFill>
            <a:schemeClr val="accent1"/>
          </a:solidFill>
          <a:ln w="25400" cap="flat" cmpd="sng">
            <a:solidFill>
              <a:srgbClr val="B3761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pic>
        <p:nvPicPr>
          <p:cNvPr id="303" name="Google Shape;303;p22"/>
          <p:cNvPicPr preferRelativeResize="0"/>
          <p:nvPr/>
        </p:nvPicPr>
        <p:blipFill rotWithShape="1">
          <a:blip r:embed="rId4">
            <a:alphaModFix/>
          </a:blip>
          <a:srcRect/>
          <a:stretch/>
        </p:blipFill>
        <p:spPr>
          <a:xfrm>
            <a:off x="3665538" y="734567"/>
            <a:ext cx="4978841" cy="4643883"/>
          </a:xfrm>
          <a:prstGeom prst="rect">
            <a:avLst/>
          </a:prstGeom>
          <a:noFill/>
          <a:ln>
            <a:noFill/>
          </a:ln>
        </p:spPr>
      </p:pic>
      <p:sp>
        <p:nvSpPr>
          <p:cNvPr id="304" name="Google Shape;304;p22"/>
          <p:cNvSpPr/>
          <p:nvPr/>
        </p:nvSpPr>
        <p:spPr>
          <a:xfrm>
            <a:off x="169863" y="5530850"/>
            <a:ext cx="11385550" cy="1198563"/>
          </a:xfrm>
          <a:prstGeom prst="rect">
            <a:avLst/>
          </a:prstGeom>
          <a:noFill/>
          <a:ln>
            <a:noFill/>
          </a:ln>
        </p:spPr>
        <p:txBody>
          <a:bodyPr spcFirstLastPara="1" wrap="square" lIns="90000" tIns="45000" rIns="90000" bIns="45000" anchor="t" anchorCtr="0">
            <a:spAutoFit/>
          </a:bodyPr>
          <a:lstStyle/>
          <a:p>
            <a:pPr marL="0" marR="0" lvl="0" indent="0" algn="l" rtl="0">
              <a:spcBef>
                <a:spcPts val="0"/>
              </a:spcBef>
              <a:spcAft>
                <a:spcPts val="0"/>
              </a:spcAft>
              <a:buNone/>
            </a:pPr>
            <a:r>
              <a:rPr lang="zh-TW" sz="2400">
                <a:solidFill>
                  <a:srgbClr val="000000"/>
                </a:solidFill>
                <a:latin typeface="Gill Sans"/>
                <a:ea typeface="Gill Sans"/>
                <a:cs typeface="Gill Sans"/>
                <a:sym typeface="Gill Sans"/>
              </a:rPr>
              <a:t>分析AQI得出高雄地區空氣品質最差，因此利用GeoPandas將罹癌人數與地區做對比，將各個地區死亡人數畫在地圖上，以顏色區分顏色</a:t>
            </a:r>
            <a:r>
              <a:rPr lang="zh-TW" sz="2400" b="1">
                <a:solidFill>
                  <a:srgbClr val="000000"/>
                </a:solidFill>
                <a:latin typeface="Gill Sans"/>
                <a:ea typeface="Gill Sans"/>
                <a:cs typeface="Gill Sans"/>
                <a:sym typeface="Gill Sans"/>
              </a:rPr>
              <a:t>越深</a:t>
            </a:r>
            <a:r>
              <a:rPr lang="zh-TW" sz="2400">
                <a:solidFill>
                  <a:srgbClr val="000000"/>
                </a:solidFill>
                <a:latin typeface="Gill Sans"/>
                <a:ea typeface="Gill Sans"/>
                <a:cs typeface="Gill Sans"/>
                <a:sym typeface="Gill Sans"/>
              </a:rPr>
              <a:t>表示</a:t>
            </a:r>
            <a:r>
              <a:rPr lang="zh-TW" sz="2400" b="1">
                <a:solidFill>
                  <a:srgbClr val="000000"/>
                </a:solidFill>
                <a:latin typeface="Gill Sans"/>
                <a:ea typeface="Gill Sans"/>
                <a:cs typeface="Gill Sans"/>
                <a:sym typeface="Gill Sans"/>
              </a:rPr>
              <a:t>人數越大</a:t>
            </a:r>
            <a:r>
              <a:rPr lang="zh-TW" sz="2400">
                <a:solidFill>
                  <a:srgbClr val="000000"/>
                </a:solidFill>
                <a:latin typeface="Gill Sans"/>
                <a:ea typeface="Gill Sans"/>
                <a:cs typeface="Gill Sans"/>
                <a:sym typeface="Gill Sans"/>
              </a:rPr>
              <a:t>，越</a:t>
            </a:r>
            <a:r>
              <a:rPr lang="zh-TW" sz="2400" b="1">
                <a:solidFill>
                  <a:srgbClr val="000000"/>
                </a:solidFill>
                <a:latin typeface="Gill Sans"/>
                <a:ea typeface="Gill Sans"/>
                <a:cs typeface="Gill Sans"/>
                <a:sym typeface="Gill Sans"/>
              </a:rPr>
              <a:t>淺</a:t>
            </a:r>
            <a:r>
              <a:rPr lang="zh-TW" sz="2400">
                <a:solidFill>
                  <a:srgbClr val="000000"/>
                </a:solidFill>
                <a:latin typeface="Gill Sans"/>
                <a:ea typeface="Gill Sans"/>
                <a:cs typeface="Gill Sans"/>
                <a:sym typeface="Gill Sans"/>
              </a:rPr>
              <a:t>表示人數</a:t>
            </a:r>
            <a:r>
              <a:rPr lang="zh-TW" sz="2400" b="1">
                <a:solidFill>
                  <a:srgbClr val="000000"/>
                </a:solidFill>
                <a:latin typeface="Gill Sans"/>
                <a:ea typeface="Gill Sans"/>
                <a:cs typeface="Gill Sans"/>
                <a:sym typeface="Gill Sans"/>
              </a:rPr>
              <a:t>較少</a:t>
            </a:r>
            <a:r>
              <a:rPr lang="zh-TW" sz="2400">
                <a:solidFill>
                  <a:srgbClr val="000000"/>
                </a:solidFill>
                <a:latin typeface="Gill Sans"/>
                <a:ea typeface="Gill Sans"/>
                <a:cs typeface="Gill Sans"/>
                <a:sym typeface="Gill Sans"/>
              </a:rPr>
              <a:t>。可觀察到空氣品質越嚴重罹患肺癌人數越高。</a:t>
            </a:r>
            <a:endParaRPr sz="2400">
              <a:solidFill>
                <a:srgbClr val="000000"/>
              </a:solidFill>
              <a:latin typeface="Arial"/>
              <a:ea typeface="Arial"/>
              <a:cs typeface="Arial"/>
              <a:sym typeface="Arial"/>
            </a:endParaRPr>
          </a:p>
        </p:txBody>
      </p:sp>
      <p:sp>
        <p:nvSpPr>
          <p:cNvPr id="305" name="Google Shape;305;p22"/>
          <p:cNvSpPr/>
          <p:nvPr/>
        </p:nvSpPr>
        <p:spPr>
          <a:xfrm>
            <a:off x="4862513" y="3562350"/>
            <a:ext cx="993775" cy="1273175"/>
          </a:xfrm>
          <a:prstGeom prst="ellipse">
            <a:avLst/>
          </a:prstGeom>
          <a:noFill/>
          <a:ln w="25400" cap="flat" cmpd="sng">
            <a:solidFill>
              <a:srgbClr val="FF0000"/>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306" name="Google Shape;306;p22"/>
          <p:cNvSpPr/>
          <p:nvPr/>
        </p:nvSpPr>
        <p:spPr>
          <a:xfrm>
            <a:off x="4681538" y="2725738"/>
            <a:ext cx="4737100" cy="644525"/>
          </a:xfrm>
          <a:prstGeom prst="rect">
            <a:avLst/>
          </a:prstGeom>
          <a:noFill/>
          <a:ln>
            <a:noFill/>
          </a:ln>
        </p:spPr>
        <p:txBody>
          <a:bodyPr spcFirstLastPara="1" wrap="square" lIns="90000" tIns="45000" rIns="90000" bIns="45000" anchor="t" anchorCtr="0">
            <a:spAutoFit/>
          </a:bodyPr>
          <a:lstStyle/>
          <a:p>
            <a:pPr marL="0" marR="0" lvl="0" indent="0" algn="l" rtl="0">
              <a:spcBef>
                <a:spcPts val="0"/>
              </a:spcBef>
              <a:spcAft>
                <a:spcPts val="0"/>
              </a:spcAft>
              <a:buNone/>
            </a:pPr>
            <a:r>
              <a:rPr lang="zh-TW" sz="1800" dirty="0">
                <a:solidFill>
                  <a:srgbClr val="000000"/>
                </a:solidFill>
                <a:latin typeface="Constantia" panose="02030602050306030303" pitchFamily="18" charset="0"/>
                <a:ea typeface="Gill Sans"/>
                <a:cs typeface="Gill Sans"/>
                <a:sym typeface="Gill Sans"/>
              </a:rPr>
              <a:t>分析這幾區其空氣各項汙染濃度皆比高雄其他高很多(左營、林園、仁武、大寮)</a:t>
            </a:r>
            <a:endParaRPr sz="1800" dirty="0">
              <a:solidFill>
                <a:srgbClr val="000000"/>
              </a:solidFill>
              <a:latin typeface="Constantia" panose="02030602050306030303" pitchFamily="18" charset="0"/>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2e60e1ced5c_3_5"/>
          <p:cNvSpPr txBox="1"/>
          <p:nvPr/>
        </p:nvSpPr>
        <p:spPr>
          <a:xfrm>
            <a:off x="625475" y="1462088"/>
            <a:ext cx="10939500" cy="50244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90000"/>
              </a:lnSpc>
              <a:spcBef>
                <a:spcPts val="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介紹</a:t>
            </a:r>
            <a:r>
              <a:rPr lang="zh-TW" sz="2800" dirty="0">
                <a:solidFill>
                  <a:schemeClr val="lt2"/>
                </a:solidFill>
                <a:latin typeface="Calibri"/>
                <a:ea typeface="Calibri"/>
                <a:cs typeface="Calibri"/>
                <a:sym typeface="Calibri"/>
              </a:rPr>
              <a:t>動機以及</a:t>
            </a:r>
            <a:r>
              <a:rPr lang="zh-TW" sz="2800" b="0" i="0" u="none" strike="noStrike" cap="none" dirty="0">
                <a:solidFill>
                  <a:schemeClr val="lt2"/>
                </a:solidFill>
                <a:latin typeface="Calibri"/>
                <a:ea typeface="Calibri"/>
                <a:cs typeface="Calibri"/>
                <a:sym typeface="Calibri"/>
              </a:rPr>
              <a:t> AQI </a:t>
            </a:r>
            <a:endParaRPr dirty="0">
              <a:solidFill>
                <a:schemeClr val="lt2"/>
              </a:solidFill>
            </a:endParaRPr>
          </a:p>
          <a:p>
            <a:pPr marL="457200" marR="0" lvl="0" indent="-406400" algn="l" rtl="0">
              <a:lnSpc>
                <a:spcPct val="90000"/>
              </a:lnSpc>
              <a:spcBef>
                <a:spcPts val="1000"/>
              </a:spcBef>
              <a:spcAft>
                <a:spcPts val="0"/>
              </a:spcAft>
              <a:buNone/>
            </a:pPr>
            <a:endParaRPr sz="2800" b="0" i="0" u="none" strike="noStrike" cap="none" dirty="0">
              <a:solidFill>
                <a:schemeClr val="lt2"/>
              </a:solidFill>
              <a:latin typeface="Calibri"/>
              <a:ea typeface="Calibri"/>
              <a:cs typeface="Calibri"/>
              <a:sym typeface="Calibri"/>
            </a:endParaRPr>
          </a:p>
          <a:p>
            <a:pPr marL="457200" marR="0" lvl="0" indent="-406400" algn="l" rtl="0">
              <a:lnSpc>
                <a:spcPct val="90000"/>
              </a:lnSpc>
              <a:spcBef>
                <a:spcPts val="100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利用基礎統計、圖表進行分析</a:t>
            </a:r>
            <a:endParaRPr dirty="0">
              <a:solidFill>
                <a:schemeClr val="lt2"/>
              </a:solidFill>
            </a:endParaRPr>
          </a:p>
          <a:p>
            <a:pPr marL="457200" marR="0" lvl="0" indent="-406400" algn="l" rtl="0">
              <a:lnSpc>
                <a:spcPct val="90000"/>
              </a:lnSpc>
              <a:spcBef>
                <a:spcPts val="1000"/>
              </a:spcBef>
              <a:spcAft>
                <a:spcPts val="0"/>
              </a:spcAft>
              <a:buNone/>
            </a:pPr>
            <a:endParaRPr sz="2800" b="0" i="0" u="none" strike="noStrike" cap="none" dirty="0">
              <a:solidFill>
                <a:schemeClr val="lt2"/>
              </a:solidFill>
              <a:latin typeface="Calibri"/>
              <a:ea typeface="Calibri"/>
              <a:cs typeface="Calibri"/>
              <a:sym typeface="Calibri"/>
            </a:endParaRPr>
          </a:p>
          <a:p>
            <a:pPr marL="457200" marR="0" lvl="0" indent="-406400" algn="l" rtl="0">
              <a:lnSpc>
                <a:spcPct val="90000"/>
              </a:lnSpc>
              <a:spcBef>
                <a:spcPts val="100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建立AQI</a:t>
            </a:r>
            <a:r>
              <a:rPr lang="zh-TW" altLang="en-US" sz="2800" dirty="0">
                <a:solidFill>
                  <a:schemeClr val="lt2"/>
                </a:solidFill>
                <a:latin typeface="Calibri"/>
                <a:ea typeface="Calibri"/>
                <a:cs typeface="Calibri"/>
                <a:sym typeface="Calibri"/>
              </a:rPr>
              <a:t>驗證</a:t>
            </a:r>
            <a:r>
              <a:rPr lang="zh-TW" sz="2800" b="0" i="0" u="none" strike="noStrike" cap="none" dirty="0">
                <a:solidFill>
                  <a:schemeClr val="lt2"/>
                </a:solidFill>
                <a:latin typeface="Calibri"/>
                <a:ea typeface="Calibri"/>
                <a:cs typeface="Calibri"/>
                <a:sym typeface="Calibri"/>
              </a:rPr>
              <a:t>模型</a:t>
            </a:r>
            <a:endParaRPr sz="2800" b="0" i="0" u="none" strike="noStrike" cap="none" dirty="0">
              <a:solidFill>
                <a:schemeClr val="lt2"/>
              </a:solidFill>
              <a:latin typeface="Gill Sans"/>
              <a:ea typeface="Gill Sans"/>
              <a:cs typeface="Gill Sans"/>
              <a:sym typeface="Gill Sans"/>
            </a:endParaRPr>
          </a:p>
          <a:p>
            <a:pPr marL="457200" marR="0" lvl="0" indent="-406400" algn="l" rtl="0">
              <a:lnSpc>
                <a:spcPct val="90000"/>
              </a:lnSpc>
              <a:spcBef>
                <a:spcPts val="1000"/>
              </a:spcBef>
              <a:spcAft>
                <a:spcPts val="0"/>
              </a:spcAft>
              <a:buNone/>
            </a:pPr>
            <a:endParaRPr sz="2800" b="0" i="0" u="none" strike="noStrike" cap="none" dirty="0">
              <a:solidFill>
                <a:schemeClr val="lt2"/>
              </a:solidFill>
              <a:latin typeface="Gill Sans"/>
              <a:ea typeface="Gill Sans"/>
              <a:cs typeface="Gill Sans"/>
              <a:sym typeface="Gill Sans"/>
            </a:endParaRPr>
          </a:p>
          <a:p>
            <a:pPr marL="457200" marR="0" lvl="0" indent="-406400" algn="l" rtl="0">
              <a:lnSpc>
                <a:spcPct val="90000"/>
              </a:lnSpc>
              <a:spcBef>
                <a:spcPts val="100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運用地圖資訊及罹癌人數繪製分布圖進行分析</a:t>
            </a:r>
            <a:endParaRPr dirty="0">
              <a:solidFill>
                <a:schemeClr val="lt2"/>
              </a:solidFill>
            </a:endParaRPr>
          </a:p>
          <a:p>
            <a:pPr marL="457200" marR="0" lvl="0" indent="-406400" algn="l" rtl="0">
              <a:lnSpc>
                <a:spcPct val="90000"/>
              </a:lnSpc>
              <a:spcBef>
                <a:spcPts val="1000"/>
              </a:spcBef>
              <a:spcAft>
                <a:spcPts val="0"/>
              </a:spcAft>
              <a:buNone/>
            </a:pPr>
            <a:endParaRPr sz="2800" b="0" i="0" u="none" strike="noStrike" cap="none" dirty="0">
              <a:solidFill>
                <a:srgbClr val="262626"/>
              </a:solidFill>
              <a:latin typeface="Calibri"/>
              <a:ea typeface="Calibri"/>
              <a:cs typeface="Calibri"/>
              <a:sym typeface="Calibri"/>
            </a:endParaRPr>
          </a:p>
          <a:p>
            <a:pPr marL="457200" marR="0" lvl="0" indent="-406400" algn="l" rtl="0">
              <a:lnSpc>
                <a:spcPct val="90000"/>
              </a:lnSpc>
              <a:spcBef>
                <a:spcPts val="1000"/>
              </a:spcBef>
              <a:spcAft>
                <a:spcPts val="0"/>
              </a:spcAft>
              <a:buClr>
                <a:srgbClr val="262626"/>
              </a:buClr>
              <a:buSzPts val="2800"/>
              <a:buFont typeface="Calibri"/>
              <a:buChar char="●"/>
            </a:pPr>
            <a:r>
              <a:rPr lang="zh-TW" sz="2800" b="0" i="0" u="none" strike="noStrike" cap="none" dirty="0">
                <a:solidFill>
                  <a:srgbClr val="262626"/>
                </a:solidFill>
                <a:latin typeface="Calibri"/>
                <a:ea typeface="Calibri"/>
                <a:cs typeface="Calibri"/>
                <a:sym typeface="Calibri"/>
              </a:rPr>
              <a:t>分析污染物與罹癌人數之間關係</a:t>
            </a:r>
            <a:endParaRPr dirty="0"/>
          </a:p>
          <a:p>
            <a:pPr marL="457200" marR="0" lvl="0" indent="-406400" algn="l" rtl="0">
              <a:lnSpc>
                <a:spcPct val="90000"/>
              </a:lnSpc>
              <a:spcBef>
                <a:spcPts val="1000"/>
              </a:spcBef>
              <a:spcAft>
                <a:spcPts val="0"/>
              </a:spcAft>
              <a:buNone/>
            </a:pPr>
            <a:r>
              <a:rPr lang="zh-TW" sz="1500" b="0" i="0" u="none" strike="noStrike" cap="none" dirty="0">
                <a:solidFill>
                  <a:srgbClr val="262626"/>
                </a:solidFill>
                <a:latin typeface="Calibri"/>
                <a:ea typeface="Calibri"/>
                <a:cs typeface="Calibri"/>
                <a:sym typeface="Calibri"/>
              </a:rPr>
              <a:t>	</a:t>
            </a:r>
            <a:endParaRPr sz="1500" b="0" i="0" u="none" strike="noStrike" cap="none" dirty="0">
              <a:solidFill>
                <a:srgbClr val="262626"/>
              </a:solidFill>
              <a:latin typeface="Gill Sans"/>
              <a:ea typeface="Gill Sans"/>
              <a:cs typeface="Gill Sans"/>
              <a:sym typeface="Gill Sans"/>
            </a:endParaRPr>
          </a:p>
        </p:txBody>
      </p:sp>
      <p:sp>
        <p:nvSpPr>
          <p:cNvPr id="312" name="Google Shape;312;g2e60e1ced5c_3_5"/>
          <p:cNvSpPr/>
          <p:nvPr/>
        </p:nvSpPr>
        <p:spPr>
          <a:xfrm>
            <a:off x="2232025" y="128588"/>
            <a:ext cx="7728000" cy="1187400"/>
          </a:xfrm>
          <a:prstGeom prst="rect">
            <a:avLst/>
          </a:prstGeom>
          <a:solidFill>
            <a:srgbClr val="FFFFFF"/>
          </a:solidFill>
          <a:ln w="31750"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None/>
            </a:pPr>
            <a:r>
              <a:rPr lang="zh-TW" sz="2800" b="1" i="0" u="none" strike="noStrike" cap="none">
                <a:solidFill>
                  <a:srgbClr val="262626"/>
                </a:solidFill>
                <a:latin typeface="Arial"/>
                <a:ea typeface="Arial"/>
                <a:cs typeface="Arial"/>
                <a:sym typeface="Arial"/>
              </a:rPr>
              <a:t>大綱</a:t>
            </a:r>
            <a:endParaRPr sz="28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1">
                                            <p:txEl>
                                              <p:pRg st="0" end="0"/>
                                            </p:txEl>
                                          </p:spTgt>
                                        </p:tgtEl>
                                        <p:attrNameLst>
                                          <p:attrName>style.visibility</p:attrName>
                                        </p:attrNameLst>
                                      </p:cBhvr>
                                      <p:to>
                                        <p:strVal val="visible"/>
                                      </p:to>
                                    </p:set>
                                    <p:anim calcmode="lin" valueType="num">
                                      <p:cBhvr additive="base">
                                        <p:cTn id="7" dur="500"/>
                                        <p:tgtEl>
                                          <p:spTgt spid="31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11">
                                            <p:txEl>
                                              <p:pRg st="2" end="2"/>
                                            </p:txEl>
                                          </p:spTgt>
                                        </p:tgtEl>
                                        <p:attrNameLst>
                                          <p:attrName>style.visibility</p:attrName>
                                        </p:attrNameLst>
                                      </p:cBhvr>
                                      <p:to>
                                        <p:strVal val="visible"/>
                                      </p:to>
                                    </p:set>
                                    <p:anim calcmode="lin" valueType="num">
                                      <p:cBhvr additive="base">
                                        <p:cTn id="12" dur="500"/>
                                        <p:tgtEl>
                                          <p:spTgt spid="31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11">
                                            <p:txEl>
                                              <p:pRg st="4" end="4"/>
                                            </p:txEl>
                                          </p:spTgt>
                                        </p:tgtEl>
                                        <p:attrNameLst>
                                          <p:attrName>style.visibility</p:attrName>
                                        </p:attrNameLst>
                                      </p:cBhvr>
                                      <p:to>
                                        <p:strVal val="visible"/>
                                      </p:to>
                                    </p:set>
                                    <p:anim calcmode="lin" valueType="num">
                                      <p:cBhvr additive="base">
                                        <p:cTn id="17" dur="500"/>
                                        <p:tgtEl>
                                          <p:spTgt spid="311">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11">
                                            <p:txEl>
                                              <p:pRg st="6" end="6"/>
                                            </p:txEl>
                                          </p:spTgt>
                                        </p:tgtEl>
                                        <p:attrNameLst>
                                          <p:attrName>style.visibility</p:attrName>
                                        </p:attrNameLst>
                                      </p:cBhvr>
                                      <p:to>
                                        <p:strVal val="visible"/>
                                      </p:to>
                                    </p:set>
                                    <p:anim calcmode="lin" valueType="num">
                                      <p:cBhvr additive="base">
                                        <p:cTn id="22" dur="500"/>
                                        <p:tgtEl>
                                          <p:spTgt spid="311">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11">
                                            <p:txEl>
                                              <p:pRg st="8" end="8"/>
                                            </p:txEl>
                                          </p:spTgt>
                                        </p:tgtEl>
                                        <p:attrNameLst>
                                          <p:attrName>style.visibility</p:attrName>
                                        </p:attrNameLst>
                                      </p:cBhvr>
                                      <p:to>
                                        <p:strVal val="visible"/>
                                      </p:to>
                                    </p:set>
                                    <p:anim calcmode="lin" valueType="num">
                                      <p:cBhvr additive="base">
                                        <p:cTn id="27" dur="500"/>
                                        <p:tgtEl>
                                          <p:spTgt spid="311">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11">
                                            <p:txEl>
                                              <p:pRg st="9" end="9"/>
                                            </p:txEl>
                                          </p:spTgt>
                                        </p:tgtEl>
                                        <p:attrNameLst>
                                          <p:attrName>style.visibility</p:attrName>
                                        </p:attrNameLst>
                                      </p:cBhvr>
                                      <p:to>
                                        <p:strVal val="visible"/>
                                      </p:to>
                                    </p:set>
                                    <p:anim calcmode="lin" valueType="num">
                                      <p:cBhvr additive="base">
                                        <p:cTn id="32" dur="500"/>
                                        <p:tgtEl>
                                          <p:spTgt spid="311">
                                            <p:txEl>
                                              <p:pRg st="9" end="9"/>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3"/>
          <p:cNvSpPr txBox="1"/>
          <p:nvPr/>
        </p:nvSpPr>
        <p:spPr>
          <a:xfrm>
            <a:off x="2232025" y="104775"/>
            <a:ext cx="7727950" cy="587375"/>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80000"/>
              </a:lnSpc>
              <a:spcBef>
                <a:spcPts val="0"/>
              </a:spcBef>
              <a:spcAft>
                <a:spcPts val="0"/>
              </a:spcAft>
              <a:buNone/>
            </a:pPr>
            <a:r>
              <a:rPr lang="zh-TW" sz="1700">
                <a:solidFill>
                  <a:srgbClr val="000000"/>
                </a:solidFill>
                <a:latin typeface="Calibri"/>
                <a:ea typeface="Calibri"/>
                <a:cs typeface="Calibri"/>
                <a:sym typeface="Calibri"/>
              </a:rPr>
              <a:t>癌症與空氣品質關聯分析</a:t>
            </a:r>
            <a:endParaRPr sz="1700">
              <a:solidFill>
                <a:srgbClr val="000000"/>
              </a:solidFill>
              <a:latin typeface="Gill Sans"/>
              <a:ea typeface="Gill Sans"/>
              <a:cs typeface="Gill Sans"/>
              <a:sym typeface="Gill Sans"/>
            </a:endParaRPr>
          </a:p>
        </p:txBody>
      </p:sp>
      <p:graphicFrame>
        <p:nvGraphicFramePr>
          <p:cNvPr id="318" name="Google Shape;318;p23"/>
          <p:cNvGraphicFramePr/>
          <p:nvPr/>
        </p:nvGraphicFramePr>
        <p:xfrm>
          <a:off x="10496550" y="962025"/>
          <a:ext cx="1563700" cy="2217750"/>
        </p:xfrm>
        <a:graphic>
          <a:graphicData uri="http://schemas.openxmlformats.org/drawingml/2006/table">
            <a:tbl>
              <a:tblPr>
                <a:noFill/>
                <a:tableStyleId>{77C4F02B-A2F6-42C0-98A3-B49B128145C8}</a:tableStyleId>
              </a:tblPr>
              <a:tblGrid>
                <a:gridCol w="693750">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tblGrid>
              <a:tr h="371525">
                <a:tc>
                  <a:txBody>
                    <a:bodyPr/>
                    <a:lstStyle/>
                    <a:p>
                      <a:pPr marL="0" marR="0" lvl="0" indent="0" algn="l" rtl="0">
                        <a:lnSpc>
                          <a:spcPct val="100000"/>
                        </a:lnSpc>
                        <a:spcBef>
                          <a:spcPts val="0"/>
                        </a:spcBef>
                        <a:spcAft>
                          <a:spcPts val="0"/>
                        </a:spcAft>
                        <a:buClr>
                          <a:srgbClr val="000000"/>
                        </a:buClr>
                        <a:buSzPts val="1800"/>
                        <a:buFont typeface="Arial"/>
                        <a:buNone/>
                      </a:pPr>
                      <a:r>
                        <a:rPr lang="zh-TW" sz="1800" b="1" i="0" u="none" strike="noStrike" cap="none">
                          <a:solidFill>
                            <a:srgbClr val="000000"/>
                          </a:solidFill>
                          <a:latin typeface="Arial"/>
                          <a:ea typeface="Arial"/>
                          <a:cs typeface="Arial"/>
                          <a:sym typeface="Arial"/>
                        </a:rPr>
                        <a:t>地區</a:t>
                      </a:r>
                      <a:endParaRPr sz="1400" b="1" i="0" u="none" strike="noStrike" cap="none">
                        <a:solidFill>
                          <a:srgbClr val="FFFFFF"/>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zh-TW" sz="1800" b="1" i="0" u="none" strike="noStrike" cap="none">
                          <a:solidFill>
                            <a:srgbClr val="000000"/>
                          </a:solidFill>
                          <a:latin typeface="Arial"/>
                          <a:ea typeface="Arial"/>
                          <a:cs typeface="Arial"/>
                          <a:sym typeface="Arial"/>
                        </a:rPr>
                        <a:t>斜率</a:t>
                      </a:r>
                      <a:endParaRPr sz="1400" b="1" i="0" u="none" strike="noStrike" cap="none">
                        <a:solidFill>
                          <a:srgbClr val="FFFFFF"/>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71525">
                <a:tc>
                  <a:txBody>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Arial"/>
                          <a:ea typeface="Arial"/>
                          <a:cs typeface="Arial"/>
                          <a:sym typeface="Arial"/>
                        </a:rPr>
                        <a:t>左營</a:t>
                      </a:r>
                      <a:endParaRPr sz="1400" b="0" i="0" u="none" strike="noStrike" cap="none">
                        <a:solidFill>
                          <a:srgbClr val="00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DFCB"/>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Arial"/>
                          <a:ea typeface="Arial"/>
                          <a:cs typeface="Arial"/>
                          <a:sym typeface="Arial"/>
                        </a:rPr>
                        <a:t>1.25</a:t>
                      </a:r>
                      <a:endParaRPr sz="1800" b="0" i="0" u="none" strike="noStrike" cap="none">
                        <a:solidFill>
                          <a:srgbClr val="00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DFCB"/>
                    </a:solidFill>
                  </a:tcPr>
                </a:tc>
                <a:extLst>
                  <a:ext uri="{0D108BD9-81ED-4DB2-BD59-A6C34878D82A}">
                    <a16:rowId xmlns:a16="http://schemas.microsoft.com/office/drawing/2014/main" val="10001"/>
                  </a:ext>
                </a:extLst>
              </a:tr>
              <a:tr h="371525">
                <a:tc>
                  <a:txBody>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Arial"/>
                          <a:ea typeface="Arial"/>
                          <a:cs typeface="Arial"/>
                          <a:sym typeface="Arial"/>
                        </a:rPr>
                        <a:t>林園</a:t>
                      </a:r>
                      <a:endParaRPr sz="1400" b="0" i="0" u="none" strike="noStrike" cap="none">
                        <a:solidFill>
                          <a:srgbClr val="00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F0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Arial"/>
                          <a:ea typeface="Arial"/>
                          <a:cs typeface="Arial"/>
                          <a:sym typeface="Arial"/>
                        </a:rPr>
                        <a:t>0.79</a:t>
                      </a:r>
                      <a:endParaRPr sz="1800" b="0" i="0" u="none" strike="noStrike" cap="none">
                        <a:solidFill>
                          <a:srgbClr val="00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F0E7"/>
                    </a:solidFill>
                  </a:tcPr>
                </a:tc>
                <a:extLst>
                  <a:ext uri="{0D108BD9-81ED-4DB2-BD59-A6C34878D82A}">
                    <a16:rowId xmlns:a16="http://schemas.microsoft.com/office/drawing/2014/main" val="10002"/>
                  </a:ext>
                </a:extLst>
              </a:tr>
              <a:tr h="371525">
                <a:tc>
                  <a:txBody>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Arial"/>
                          <a:ea typeface="Arial"/>
                          <a:cs typeface="Arial"/>
                          <a:sym typeface="Arial"/>
                        </a:rPr>
                        <a:t>仁武</a:t>
                      </a:r>
                      <a:endParaRPr sz="1400" b="0" i="0" u="none" strike="noStrike" cap="none">
                        <a:solidFill>
                          <a:srgbClr val="00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DFCB"/>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Arial"/>
                          <a:ea typeface="Arial"/>
                          <a:cs typeface="Arial"/>
                          <a:sym typeface="Arial"/>
                        </a:rPr>
                        <a:t>1.25</a:t>
                      </a:r>
                      <a:endParaRPr sz="1800" b="0" i="0" u="none" strike="noStrike" cap="none">
                        <a:solidFill>
                          <a:srgbClr val="00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DFCB"/>
                    </a:solidFill>
                  </a:tcPr>
                </a:tc>
                <a:extLst>
                  <a:ext uri="{0D108BD9-81ED-4DB2-BD59-A6C34878D82A}">
                    <a16:rowId xmlns:a16="http://schemas.microsoft.com/office/drawing/2014/main" val="10003"/>
                  </a:ext>
                </a:extLst>
              </a:tr>
              <a:tr h="365825">
                <a:tc>
                  <a:txBody>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Arial"/>
                          <a:ea typeface="Arial"/>
                          <a:cs typeface="Arial"/>
                          <a:sym typeface="Arial"/>
                        </a:rPr>
                        <a:t>琉球</a:t>
                      </a:r>
                      <a:endParaRPr sz="1400" b="0" i="0" u="none" strike="noStrike" cap="none">
                        <a:solidFill>
                          <a:srgbClr val="00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F0E7"/>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Arial"/>
                          <a:ea typeface="Arial"/>
                          <a:cs typeface="Arial"/>
                          <a:sym typeface="Arial"/>
                        </a:rPr>
                        <a:t>0.2</a:t>
                      </a:r>
                      <a:endParaRPr sz="1800" b="0" i="0" u="none" strike="noStrike" cap="none">
                        <a:solidFill>
                          <a:srgbClr val="00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F0E7"/>
                    </a:solidFill>
                  </a:tcPr>
                </a:tc>
                <a:extLst>
                  <a:ext uri="{0D108BD9-81ED-4DB2-BD59-A6C34878D82A}">
                    <a16:rowId xmlns:a16="http://schemas.microsoft.com/office/drawing/2014/main" val="10004"/>
                  </a:ext>
                </a:extLst>
              </a:tr>
              <a:tr h="365825">
                <a:tc>
                  <a:txBody>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Arial"/>
                          <a:ea typeface="Arial"/>
                          <a:cs typeface="Arial"/>
                          <a:sym typeface="Arial"/>
                        </a:rPr>
                        <a:t>大寮</a:t>
                      </a:r>
                      <a:endParaRPr sz="1400" b="0" i="0" u="none" strike="noStrike" cap="none">
                        <a:solidFill>
                          <a:srgbClr val="00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DFCB"/>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zh-TW" sz="1800" b="0" i="0" u="none" strike="noStrike" cap="none">
                          <a:solidFill>
                            <a:srgbClr val="000000"/>
                          </a:solidFill>
                          <a:latin typeface="Arial"/>
                          <a:ea typeface="Arial"/>
                          <a:cs typeface="Arial"/>
                          <a:sym typeface="Arial"/>
                        </a:rPr>
                        <a:t>0.75</a:t>
                      </a:r>
                      <a:endParaRPr sz="1800" b="0" i="0" u="none" strike="noStrike" cap="none">
                        <a:solidFill>
                          <a:srgbClr val="00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DFCB"/>
                    </a:solidFill>
                  </a:tcPr>
                </a:tc>
                <a:extLst>
                  <a:ext uri="{0D108BD9-81ED-4DB2-BD59-A6C34878D82A}">
                    <a16:rowId xmlns:a16="http://schemas.microsoft.com/office/drawing/2014/main" val="10005"/>
                  </a:ext>
                </a:extLst>
              </a:tr>
            </a:tbl>
          </a:graphicData>
        </a:graphic>
      </p:graphicFrame>
      <p:sp>
        <p:nvSpPr>
          <p:cNvPr id="319" name="Google Shape;319;p23"/>
          <p:cNvSpPr/>
          <p:nvPr/>
        </p:nvSpPr>
        <p:spPr>
          <a:xfrm>
            <a:off x="5341938" y="6257925"/>
            <a:ext cx="9236075" cy="1198563"/>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pic>
        <p:nvPicPr>
          <p:cNvPr id="320" name="Google Shape;320;p23"/>
          <p:cNvPicPr preferRelativeResize="0"/>
          <p:nvPr/>
        </p:nvPicPr>
        <p:blipFill rotWithShape="1">
          <a:blip r:embed="rId3">
            <a:alphaModFix/>
          </a:blip>
          <a:srcRect/>
          <a:stretch/>
        </p:blipFill>
        <p:spPr>
          <a:xfrm>
            <a:off x="10464800" y="3700463"/>
            <a:ext cx="1627188" cy="2346325"/>
          </a:xfrm>
          <a:prstGeom prst="rect">
            <a:avLst/>
          </a:prstGeom>
          <a:noFill/>
          <a:ln>
            <a:noFill/>
          </a:ln>
        </p:spPr>
      </p:pic>
      <p:sp>
        <p:nvSpPr>
          <p:cNvPr id="321" name="Google Shape;321;p23"/>
          <p:cNvSpPr txBox="1"/>
          <p:nvPr/>
        </p:nvSpPr>
        <p:spPr>
          <a:xfrm>
            <a:off x="5594350" y="6257925"/>
            <a:ext cx="7324725"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000000"/>
                </a:solidFill>
                <a:latin typeface="Gill Sans"/>
                <a:ea typeface="Gill Sans"/>
                <a:cs typeface="Gill Sans"/>
                <a:sym typeface="Gill Sans"/>
              </a:rPr>
              <a:t>1. 回歸線是以人數與年份畫趨勢線。</a:t>
            </a:r>
            <a:endParaRPr/>
          </a:p>
          <a:p>
            <a:pPr marL="0" marR="0" lvl="0" indent="0" algn="l" rtl="0">
              <a:spcBef>
                <a:spcPts val="0"/>
              </a:spcBef>
              <a:spcAft>
                <a:spcPts val="0"/>
              </a:spcAft>
              <a:buNone/>
            </a:pPr>
            <a:r>
              <a:rPr lang="zh-TW" sz="1400">
                <a:solidFill>
                  <a:srgbClr val="000000"/>
                </a:solidFill>
                <a:latin typeface="Gill Sans"/>
                <a:ea typeface="Gill Sans"/>
                <a:cs typeface="Gill Sans"/>
                <a:sym typeface="Gill Sans"/>
              </a:rPr>
              <a:t>2. 最嚴重與最不嚴重都有著隨著年份上升之趨勢，只是不嚴重區域，上升較緩慢。</a:t>
            </a:r>
            <a:endParaRPr sz="1400">
              <a:solidFill>
                <a:srgbClr val="000000"/>
              </a:solidFill>
              <a:latin typeface="Arial"/>
              <a:ea typeface="Arial"/>
              <a:cs typeface="Arial"/>
              <a:sym typeface="Arial"/>
            </a:endParaRPr>
          </a:p>
        </p:txBody>
      </p:sp>
      <p:pic>
        <p:nvPicPr>
          <p:cNvPr id="322" name="Google Shape;322;p23"/>
          <p:cNvPicPr preferRelativeResize="0"/>
          <p:nvPr/>
        </p:nvPicPr>
        <p:blipFill rotWithShape="1">
          <a:blip r:embed="rId4">
            <a:alphaModFix/>
          </a:blip>
          <a:srcRect/>
          <a:stretch/>
        </p:blipFill>
        <p:spPr>
          <a:xfrm>
            <a:off x="1127125" y="708025"/>
            <a:ext cx="8993188" cy="2595563"/>
          </a:xfrm>
          <a:prstGeom prst="rect">
            <a:avLst/>
          </a:prstGeom>
          <a:noFill/>
          <a:ln>
            <a:noFill/>
          </a:ln>
        </p:spPr>
      </p:pic>
      <p:pic>
        <p:nvPicPr>
          <p:cNvPr id="323" name="Google Shape;323;p23"/>
          <p:cNvPicPr preferRelativeResize="0"/>
          <p:nvPr/>
        </p:nvPicPr>
        <p:blipFill rotWithShape="1">
          <a:blip r:embed="rId5">
            <a:alphaModFix/>
          </a:blip>
          <a:srcRect/>
          <a:stretch/>
        </p:blipFill>
        <p:spPr>
          <a:xfrm>
            <a:off x="1198563" y="3403600"/>
            <a:ext cx="8851900" cy="2749550"/>
          </a:xfrm>
          <a:prstGeom prst="rect">
            <a:avLst/>
          </a:prstGeom>
          <a:noFill/>
          <a:ln>
            <a:noFill/>
          </a:ln>
        </p:spPr>
      </p:pic>
      <p:cxnSp>
        <p:nvCxnSpPr>
          <p:cNvPr id="5" name="直線接點 4">
            <a:extLst>
              <a:ext uri="{FF2B5EF4-FFF2-40B4-BE49-F238E27FC236}">
                <a16:creationId xmlns:a16="http://schemas.microsoft.com/office/drawing/2014/main" id="{358D439F-529F-CACF-3F80-F0F1E1A04236}"/>
              </a:ext>
            </a:extLst>
          </p:cNvPr>
          <p:cNvCxnSpPr/>
          <p:nvPr/>
        </p:nvCxnSpPr>
        <p:spPr>
          <a:xfrm>
            <a:off x="5052767" y="3700463"/>
            <a:ext cx="1348033"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直線接點 6">
            <a:extLst>
              <a:ext uri="{FF2B5EF4-FFF2-40B4-BE49-F238E27FC236}">
                <a16:creationId xmlns:a16="http://schemas.microsoft.com/office/drawing/2014/main" id="{B2AC9781-A090-159D-D8E9-90D51446E8E8}"/>
              </a:ext>
            </a:extLst>
          </p:cNvPr>
          <p:cNvCxnSpPr/>
          <p:nvPr/>
        </p:nvCxnSpPr>
        <p:spPr>
          <a:xfrm>
            <a:off x="4977353" y="934236"/>
            <a:ext cx="1423447" cy="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4"/>
          <p:cNvSpPr txBox="1"/>
          <p:nvPr/>
        </p:nvSpPr>
        <p:spPr>
          <a:xfrm>
            <a:off x="2232025" y="965200"/>
            <a:ext cx="7727950" cy="1187450"/>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None/>
            </a:pPr>
            <a:r>
              <a:rPr lang="zh-TW" sz="2800">
                <a:solidFill>
                  <a:srgbClr val="262626"/>
                </a:solidFill>
                <a:latin typeface="Gill Sans"/>
                <a:ea typeface="Gill Sans"/>
                <a:cs typeface="Gill Sans"/>
                <a:sym typeface="Gill Sans"/>
              </a:rPr>
              <a:t>結論</a:t>
            </a:r>
            <a:endParaRPr sz="2800">
              <a:solidFill>
                <a:srgbClr val="000000"/>
              </a:solidFill>
              <a:latin typeface="Gill Sans"/>
              <a:ea typeface="Gill Sans"/>
              <a:cs typeface="Gill Sans"/>
              <a:sym typeface="Gill Sans"/>
            </a:endParaRPr>
          </a:p>
        </p:txBody>
      </p:sp>
      <p:sp>
        <p:nvSpPr>
          <p:cNvPr id="329" name="Google Shape;329;p24"/>
          <p:cNvSpPr txBox="1"/>
          <p:nvPr/>
        </p:nvSpPr>
        <p:spPr>
          <a:xfrm>
            <a:off x="1684350" y="2551125"/>
            <a:ext cx="8743200" cy="4306800"/>
          </a:xfrm>
          <a:prstGeom prst="rect">
            <a:avLst/>
          </a:prstGeom>
          <a:noFill/>
          <a:ln>
            <a:noFill/>
          </a:ln>
        </p:spPr>
        <p:txBody>
          <a:bodyPr spcFirstLastPara="1" wrap="square" lIns="91425" tIns="45700" rIns="91425" bIns="45700" anchor="t" anchorCtr="0">
            <a:noAutofit/>
          </a:bodyPr>
          <a:lstStyle/>
          <a:p>
            <a:pPr marL="342900" indent="-342900">
              <a:buFont typeface="+mj-lt"/>
              <a:buAutoNum type="arabicPeriod"/>
            </a:pPr>
            <a:r>
              <a:rPr lang="zh-TW" altLang="en-US" sz="2000" dirty="0">
                <a:solidFill>
                  <a:srgbClr val="262626"/>
                </a:solidFill>
                <a:latin typeface="Aptos" panose="020B0004020202020204" pitchFamily="34" charset="0"/>
              </a:rPr>
              <a:t>我們將</a:t>
            </a:r>
            <a:r>
              <a:rPr lang="en-US" altLang="zh-TW" sz="2000" dirty="0">
                <a:solidFill>
                  <a:srgbClr val="262626"/>
                </a:solidFill>
                <a:latin typeface="Aptos" panose="020B0004020202020204" pitchFamily="34" charset="0"/>
                <a:ea typeface="Calibri"/>
                <a:cs typeface="Calibri"/>
                <a:sym typeface="Calibri"/>
              </a:rPr>
              <a:t>AQI</a:t>
            </a:r>
            <a:r>
              <a:rPr lang="zh-TW" altLang="en-US" sz="2000" dirty="0">
                <a:solidFill>
                  <a:srgbClr val="262626"/>
                </a:solidFill>
                <a:latin typeface="Aptos" panose="020B0004020202020204" pitchFamily="34" charset="0"/>
              </a:rPr>
              <a:t>與各個汙染物之間的關係進行仔細的分析</a:t>
            </a:r>
            <a:endParaRPr lang="en-US" altLang="zh-TW" sz="2000" dirty="0">
              <a:solidFill>
                <a:srgbClr val="262626"/>
              </a:solidFill>
              <a:latin typeface="Aptos" panose="020B0004020202020204" pitchFamily="34" charset="0"/>
            </a:endParaRPr>
          </a:p>
          <a:p>
            <a:pPr marL="342900" indent="-342900">
              <a:buFont typeface="+mj-lt"/>
              <a:buAutoNum type="arabicPeriod"/>
            </a:pPr>
            <a:r>
              <a:rPr lang="zh-TW" altLang="zh-TW" sz="2000" dirty="0">
                <a:solidFill>
                  <a:srgbClr val="262626"/>
                </a:solidFill>
                <a:latin typeface="Aptos" panose="020B0004020202020204" pitchFamily="34" charset="0"/>
                <a:ea typeface="Calibri"/>
                <a:cs typeface="Calibri"/>
                <a:sym typeface="Calibri"/>
              </a:rPr>
              <a:t>運用LSTM成功建立AQI</a:t>
            </a:r>
            <a:r>
              <a:rPr lang="zh-TW" altLang="en-US" sz="2000" dirty="0">
                <a:solidFill>
                  <a:srgbClr val="262626"/>
                </a:solidFill>
                <a:latin typeface="Aptos" panose="020B0004020202020204" pitchFamily="34" charset="0"/>
                <a:ea typeface="Calibri"/>
                <a:cs typeface="Calibri"/>
                <a:sym typeface="Calibri"/>
              </a:rPr>
              <a:t>驗證</a:t>
            </a:r>
            <a:r>
              <a:rPr lang="zh-TW" altLang="zh-TW" sz="2000" dirty="0">
                <a:solidFill>
                  <a:srgbClr val="262626"/>
                </a:solidFill>
                <a:latin typeface="Aptos" panose="020B0004020202020204" pitchFamily="34" charset="0"/>
                <a:ea typeface="Calibri"/>
                <a:cs typeface="Calibri"/>
                <a:sym typeface="Calibri"/>
              </a:rPr>
              <a:t>模型，並應用在不同地區，皆能達到</a:t>
            </a:r>
            <a:r>
              <a:rPr lang="zh-TW" altLang="zh-TW" sz="2000" dirty="0">
                <a:solidFill>
                  <a:srgbClr val="262626"/>
                </a:solidFill>
                <a:latin typeface="Aptos" panose="020B0004020202020204" pitchFamily="34" charset="0"/>
              </a:rPr>
              <a:t>準確</a:t>
            </a:r>
            <a:r>
              <a:rPr lang="zh-TW" altLang="en-US" sz="2000" dirty="0">
                <a:solidFill>
                  <a:srgbClr val="262626"/>
                </a:solidFill>
                <a:latin typeface="Aptos" panose="020B0004020202020204" pitchFamily="34" charset="0"/>
              </a:rPr>
              <a:t>驗證</a:t>
            </a:r>
            <a:r>
              <a:rPr lang="zh-TW" altLang="zh-TW" sz="2000" dirty="0">
                <a:solidFill>
                  <a:srgbClr val="262626"/>
                </a:solidFill>
                <a:latin typeface="Aptos" panose="020B0004020202020204" pitchFamily="34" charset="0"/>
              </a:rPr>
              <a:t>趨勢</a:t>
            </a:r>
            <a:r>
              <a:rPr lang="zh-TW" altLang="zh-TW" sz="2000" dirty="0">
                <a:solidFill>
                  <a:srgbClr val="262626"/>
                </a:solidFill>
                <a:latin typeface="Aptos" panose="020B0004020202020204" pitchFamily="34" charset="0"/>
                <a:ea typeface="Calibri"/>
                <a:cs typeface="Calibri"/>
                <a:sym typeface="Calibri"/>
              </a:rPr>
              <a:t>之結果</a:t>
            </a:r>
            <a:endParaRPr lang="en-US" altLang="zh-TW" sz="2000" dirty="0">
              <a:solidFill>
                <a:srgbClr val="262626"/>
              </a:solidFill>
              <a:latin typeface="Aptos" panose="020B0004020202020204" pitchFamily="34" charset="0"/>
              <a:ea typeface="Calibri"/>
              <a:cs typeface="Calibri"/>
              <a:sym typeface="Calibri"/>
            </a:endParaRPr>
          </a:p>
          <a:p>
            <a:pPr marL="342900" indent="-342900">
              <a:buFont typeface="+mj-lt"/>
              <a:buAutoNum type="arabicPeriod"/>
            </a:pPr>
            <a:r>
              <a:rPr lang="zh-TW" altLang="en-US" sz="2000" dirty="0">
                <a:solidFill>
                  <a:srgbClr val="262626"/>
                </a:solidFill>
                <a:latin typeface="Aptos" panose="020B0004020202020204" pitchFamily="34" charset="0"/>
                <a:ea typeface="Gill Sans"/>
                <a:cs typeface="Gill Sans"/>
                <a:sym typeface="Gill Sans"/>
              </a:rPr>
              <a:t>整理政府提供之罹癌人數並分析其趨勢，能夠發現空氣品質嚴重之區域，其罹癌之增加率較高，若用地圖分布來看，可以發現罹癌人口高與空氣品質亦存在一定關連性</a:t>
            </a:r>
            <a:endParaRPr lang="zh-TW" altLang="en-US" sz="2000" dirty="0">
              <a:latin typeface="Aptos" panose="020B0004020202020204" pitchFamily="34" charset="0"/>
            </a:endParaRPr>
          </a:p>
          <a:p>
            <a:pPr marL="342900" indent="-342900">
              <a:buFont typeface="+mj-lt"/>
              <a:buAutoNum type="arabicPeriod"/>
            </a:pPr>
            <a:r>
              <a:rPr lang="zh-TW" altLang="en-US" sz="2000" dirty="0">
                <a:solidFill>
                  <a:srgbClr val="262626"/>
                </a:solidFill>
                <a:latin typeface="Aptos" panose="020B0004020202020204" pitchFamily="34" charset="0"/>
                <a:ea typeface="Calibri"/>
                <a:cs typeface="Calibri"/>
                <a:sym typeface="Calibri"/>
              </a:rPr>
              <a:t>本專題使用大量視覺化圖表來呈現空氣品質與罹癌人口之統計成果，運用空氣品質之圖找尋最嚴重與最不嚴重的地區，檢視其罹癌人口。</a:t>
            </a:r>
            <a:endParaRPr lang="en-US" altLang="zh-TW" sz="2000" dirty="0">
              <a:solidFill>
                <a:srgbClr val="262626"/>
              </a:solidFill>
              <a:latin typeface="Aptos" panose="020B0004020202020204" pitchFamily="34" charset="0"/>
              <a:ea typeface="Calibri"/>
              <a:cs typeface="Calibri"/>
              <a:sym typeface="Calibri"/>
            </a:endParaRPr>
          </a:p>
          <a:p>
            <a:pPr marL="342900" indent="-342900">
              <a:buFont typeface="+mj-lt"/>
              <a:buAutoNum type="arabicPeriod"/>
            </a:pPr>
            <a:r>
              <a:rPr lang="zh-TW" altLang="en-US" sz="2000" dirty="0">
                <a:solidFill>
                  <a:srgbClr val="000000"/>
                </a:solidFill>
                <a:latin typeface="Aptos" panose="020B0004020202020204" pitchFamily="34" charset="0"/>
                <a:sym typeface="Arial"/>
              </a:rPr>
              <a:t>本專題還有許多進步的空間</a:t>
            </a:r>
            <a:r>
              <a:rPr lang="en-US" altLang="zh-TW" sz="2000" dirty="0">
                <a:solidFill>
                  <a:srgbClr val="000000"/>
                </a:solidFill>
                <a:latin typeface="Aptos" panose="020B0004020202020204" pitchFamily="34" charset="0"/>
                <a:sym typeface="Arial"/>
              </a:rPr>
              <a:t>,</a:t>
            </a:r>
            <a:r>
              <a:rPr lang="zh-TW" altLang="en-US" sz="2000" dirty="0">
                <a:solidFill>
                  <a:srgbClr val="000000"/>
                </a:solidFill>
                <a:latin typeface="Aptos" panose="020B0004020202020204" pitchFamily="34" charset="0"/>
                <a:sym typeface="Arial"/>
              </a:rPr>
              <a:t>例如未來可以收集某區的空氣品質資料、當地癌症發生率等</a:t>
            </a:r>
            <a:r>
              <a:rPr lang="en-US" altLang="zh-TW" sz="2000" dirty="0">
                <a:solidFill>
                  <a:srgbClr val="000000"/>
                </a:solidFill>
                <a:latin typeface="Aptos" panose="020B0004020202020204" pitchFamily="34" charset="0"/>
                <a:sym typeface="Arial"/>
              </a:rPr>
              <a:t>,</a:t>
            </a:r>
            <a:r>
              <a:rPr lang="zh-TW" altLang="en-US" sz="2000" dirty="0">
                <a:solidFill>
                  <a:srgbClr val="000000"/>
                </a:solidFill>
                <a:latin typeface="Aptos" panose="020B0004020202020204" pitchFamily="34" charset="0"/>
                <a:sym typeface="Arial"/>
              </a:rPr>
              <a:t>並結合人口死亡密度數據</a:t>
            </a:r>
            <a:r>
              <a:rPr lang="en-US" altLang="zh-TW" sz="2000" dirty="0">
                <a:solidFill>
                  <a:srgbClr val="000000"/>
                </a:solidFill>
                <a:latin typeface="Aptos" panose="020B0004020202020204" pitchFamily="34" charset="0"/>
                <a:sym typeface="Arial"/>
              </a:rPr>
              <a:t>,</a:t>
            </a:r>
            <a:r>
              <a:rPr lang="zh-TW" altLang="en-US" sz="2000" dirty="0">
                <a:solidFill>
                  <a:srgbClr val="000000"/>
                </a:solidFill>
                <a:latin typeface="Aptos" panose="020B0004020202020204" pitchFamily="34" charset="0"/>
                <a:sym typeface="Arial"/>
              </a:rPr>
              <a:t>以機器學習方式分析哪些因素對死亡密度的影響較大。未來將加入更多相關數據</a:t>
            </a:r>
            <a:r>
              <a:rPr lang="en-US" altLang="zh-TW" sz="2000" dirty="0">
                <a:solidFill>
                  <a:srgbClr val="000000"/>
                </a:solidFill>
                <a:latin typeface="Aptos" panose="020B0004020202020204" pitchFamily="34" charset="0"/>
                <a:sym typeface="Arial"/>
              </a:rPr>
              <a:t>,</a:t>
            </a:r>
            <a:r>
              <a:rPr lang="zh-TW" altLang="en-US" sz="2000" dirty="0">
                <a:solidFill>
                  <a:srgbClr val="000000"/>
                </a:solidFill>
                <a:latin typeface="Aptos" panose="020B0004020202020204" pitchFamily="34" charset="0"/>
                <a:sym typeface="Arial"/>
              </a:rPr>
              <a:t>讓本專題對於評估區域人口死亡密度的原因和驗證趨勢更有助益。</a:t>
            </a:r>
            <a:endParaRPr lang="zh-TW" altLang="en-US" sz="2000" dirty="0">
              <a:solidFill>
                <a:srgbClr val="262626"/>
              </a:solidFill>
              <a:latin typeface="Aptos" panose="020B0004020202020204" pitchFamily="34" charset="0"/>
              <a:ea typeface="Gill Sans"/>
              <a:cs typeface="Gill Sans"/>
              <a:sym typeface="Gill Sans"/>
            </a:endParaRPr>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5"/>
          <p:cNvSpPr txBox="1"/>
          <p:nvPr/>
        </p:nvSpPr>
        <p:spPr>
          <a:xfrm>
            <a:off x="2232025" y="279400"/>
            <a:ext cx="7727950" cy="1187450"/>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None/>
            </a:pPr>
            <a:r>
              <a:rPr lang="zh-TW" sz="2800">
                <a:solidFill>
                  <a:srgbClr val="262626"/>
                </a:solidFill>
                <a:latin typeface="Calibri"/>
                <a:ea typeface="Calibri"/>
                <a:cs typeface="Calibri"/>
                <a:sym typeface="Calibri"/>
              </a:rPr>
              <a:t>參考資料</a:t>
            </a:r>
            <a:endParaRPr sz="2800">
              <a:solidFill>
                <a:srgbClr val="000000"/>
              </a:solidFill>
              <a:latin typeface="Gill Sans"/>
              <a:ea typeface="Gill Sans"/>
              <a:cs typeface="Gill Sans"/>
              <a:sym typeface="Gill Sans"/>
            </a:endParaRPr>
          </a:p>
        </p:txBody>
      </p:sp>
      <p:sp>
        <p:nvSpPr>
          <p:cNvPr id="335" name="Google Shape;335;p25"/>
          <p:cNvSpPr txBox="1"/>
          <p:nvPr/>
        </p:nvSpPr>
        <p:spPr>
          <a:xfrm>
            <a:off x="2232025" y="1878013"/>
            <a:ext cx="7727950" cy="4187825"/>
          </a:xfrm>
          <a:prstGeom prst="rect">
            <a:avLst/>
          </a:prstGeom>
          <a:noFill/>
          <a:ln>
            <a:noFill/>
          </a:ln>
        </p:spPr>
        <p:txBody>
          <a:bodyPr spcFirstLastPara="1" wrap="square" lIns="91425" tIns="45700" rIns="91425" bIns="45700" anchor="t" anchorCtr="0">
            <a:noAutofit/>
          </a:bodyPr>
          <a:lstStyle/>
          <a:p>
            <a:pPr marL="228600" marR="0" lvl="0" indent="-209550" algn="l" rtl="0">
              <a:lnSpc>
                <a:spcPct val="90000"/>
              </a:lnSpc>
              <a:spcBef>
                <a:spcPts val="0"/>
              </a:spcBef>
              <a:spcAft>
                <a:spcPts val="0"/>
              </a:spcAft>
              <a:buClr>
                <a:srgbClr val="9BAFB5"/>
              </a:buClr>
              <a:buSzPts val="1500"/>
              <a:buFont typeface="Arial"/>
              <a:buAutoNum type="arabicPeriod"/>
            </a:pPr>
            <a:r>
              <a:rPr lang="zh-TW" sz="1500" u="sng" dirty="0">
                <a:solidFill>
                  <a:srgbClr val="262626"/>
                </a:solidFill>
                <a:latin typeface="Gill Sans"/>
                <a:ea typeface="Gill Sans"/>
                <a:cs typeface="Gill Sans"/>
                <a:sym typeface="Gill Sans"/>
                <a:hlinkClick r:id="rId3">
                  <a:extLst>
                    <a:ext uri="{A12FA001-AC4F-418D-AE19-62706E023703}">
                      <ahyp:hlinkClr xmlns:ahyp="http://schemas.microsoft.com/office/drawing/2018/hyperlinkcolor" val="tx"/>
                    </a:ext>
                  </a:extLst>
                </a:hlinkClick>
              </a:rPr>
              <a:t>https://www.yongxi-stat.com/pearson-correlation-analysis-r/</a:t>
            </a:r>
            <a:endParaRPr sz="1500" u="sng" dirty="0">
              <a:solidFill>
                <a:srgbClr val="1AC2FF"/>
              </a:solidFill>
              <a:latin typeface="Gill Sans"/>
              <a:ea typeface="Gill Sans"/>
              <a:cs typeface="Gill Sans"/>
              <a:sym typeface="Gill Sans"/>
            </a:endParaRPr>
          </a:p>
          <a:p>
            <a:pPr marL="228600" marR="0" lvl="0" indent="-209550" algn="l" rtl="0">
              <a:lnSpc>
                <a:spcPct val="90000"/>
              </a:lnSpc>
              <a:spcBef>
                <a:spcPts val="1000"/>
              </a:spcBef>
              <a:spcAft>
                <a:spcPts val="0"/>
              </a:spcAft>
              <a:buClr>
                <a:srgbClr val="9BAFB5"/>
              </a:buClr>
              <a:buSzPts val="1500"/>
              <a:buFont typeface="Arial"/>
              <a:buAutoNum type="arabicPeriod"/>
            </a:pPr>
            <a:r>
              <a:rPr lang="zh-TW" sz="1500" u="sng" dirty="0">
                <a:solidFill>
                  <a:srgbClr val="262626"/>
                </a:solidFill>
                <a:latin typeface="Gill Sans"/>
                <a:ea typeface="Gill Sans"/>
                <a:cs typeface="Gill Sans"/>
                <a:sym typeface="Gill Sans"/>
                <a:hlinkClick r:id="rId4">
                  <a:extLst>
                    <a:ext uri="{A12FA001-AC4F-418D-AE19-62706E023703}">
                      <ahyp:hlinkClr xmlns:ahyp="http://schemas.microsoft.com/office/drawing/2018/hyperlinkcolor" val="tx"/>
                    </a:ext>
                  </a:extLst>
                </a:hlinkClick>
              </a:rPr>
              <a:t>https://drfishstats.com/correlation/pearson-correlation-coefficient/</a:t>
            </a:r>
            <a:endParaRPr sz="1500" u="sng" dirty="0">
              <a:solidFill>
                <a:srgbClr val="1AC2FF"/>
              </a:solidFill>
              <a:latin typeface="Gill Sans"/>
              <a:ea typeface="Gill Sans"/>
              <a:cs typeface="Gill Sans"/>
              <a:sym typeface="Gill Sans"/>
            </a:endParaRPr>
          </a:p>
          <a:p>
            <a:pPr marL="228600" marR="0" lvl="0" indent="-209550" algn="l" rtl="0">
              <a:lnSpc>
                <a:spcPct val="90000"/>
              </a:lnSpc>
              <a:spcBef>
                <a:spcPts val="1000"/>
              </a:spcBef>
              <a:spcAft>
                <a:spcPts val="0"/>
              </a:spcAft>
              <a:buClr>
                <a:srgbClr val="9BAFB5"/>
              </a:buClr>
              <a:buSzPts val="1500"/>
              <a:buFont typeface="Arial"/>
              <a:buAutoNum type="arabicPeriod"/>
            </a:pPr>
            <a:r>
              <a:rPr lang="zh-TW" sz="1500" u="sng" dirty="0">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https://data.gov.tw/dataset/40448</a:t>
            </a:r>
            <a:endParaRPr sz="1500" dirty="0">
              <a:solidFill>
                <a:srgbClr val="000000"/>
              </a:solidFill>
              <a:latin typeface="Arial"/>
              <a:ea typeface="Arial"/>
              <a:cs typeface="Arial"/>
              <a:sym typeface="Arial"/>
            </a:endParaRPr>
          </a:p>
          <a:p>
            <a:pPr marL="228600" marR="0" lvl="0" indent="-209550" algn="l" rtl="0">
              <a:lnSpc>
                <a:spcPct val="90000"/>
              </a:lnSpc>
              <a:spcBef>
                <a:spcPts val="1000"/>
              </a:spcBef>
              <a:spcAft>
                <a:spcPts val="0"/>
              </a:spcAft>
              <a:buClr>
                <a:srgbClr val="9BAFB5"/>
              </a:buClr>
              <a:buSzPts val="1500"/>
              <a:buFont typeface="Arial"/>
              <a:buAutoNum type="arabicPeriod"/>
            </a:pPr>
            <a:r>
              <a:rPr lang="zh-TW" sz="1500" u="sng" dirty="0">
                <a:solidFill>
                  <a:srgbClr val="000000"/>
                </a:solidFill>
                <a:latin typeface="Arial"/>
                <a:ea typeface="Arial"/>
                <a:cs typeface="Arial"/>
                <a:sym typeface="Arial"/>
                <a:hlinkClick r:id="rId6">
                  <a:extLst>
                    <a:ext uri="{A12FA001-AC4F-418D-AE19-62706E023703}">
                      <ahyp:hlinkClr xmlns:ahyp="http://schemas.microsoft.com/office/drawing/2018/hyperlinkcolor" val="tx"/>
                    </a:ext>
                  </a:extLst>
                </a:hlinkClick>
              </a:rPr>
              <a:t>https://github.com/Hsusir/CancerMap-in-Py/blob/master/cancer-death.ipynb</a:t>
            </a:r>
            <a:endParaRPr sz="1500" dirty="0">
              <a:solidFill>
                <a:srgbClr val="000000"/>
              </a:solidFill>
              <a:latin typeface="Arial"/>
              <a:ea typeface="Arial"/>
              <a:cs typeface="Arial"/>
              <a:sym typeface="Arial"/>
            </a:endParaRPr>
          </a:p>
          <a:p>
            <a:pPr marL="228600" marR="0" lvl="0" indent="-209550" algn="l" rtl="0">
              <a:lnSpc>
                <a:spcPct val="90000"/>
              </a:lnSpc>
              <a:spcBef>
                <a:spcPts val="1000"/>
              </a:spcBef>
              <a:spcAft>
                <a:spcPts val="0"/>
              </a:spcAft>
              <a:buClr>
                <a:srgbClr val="9BAFB5"/>
              </a:buClr>
              <a:buSzPts val="1500"/>
              <a:buFont typeface="Arial"/>
              <a:buAutoNum type="arabicPeriod"/>
            </a:pPr>
            <a:r>
              <a:rPr lang="zh-TW" sz="1500" u="sng" dirty="0">
                <a:solidFill>
                  <a:srgbClr val="000000"/>
                </a:solidFill>
                <a:latin typeface="Arial"/>
                <a:ea typeface="Arial"/>
                <a:cs typeface="Arial"/>
                <a:sym typeface="Arial"/>
                <a:hlinkClick r:id="rId7">
                  <a:extLst>
                    <a:ext uri="{A12FA001-AC4F-418D-AE19-62706E023703}">
                      <ahyp:hlinkClr xmlns:ahyp="http://schemas.microsoft.com/office/drawing/2018/hyperlinkcolor" val="tx"/>
                    </a:ext>
                  </a:extLst>
                </a:hlinkClick>
              </a:rPr>
              <a:t>https://data.gov.tw/dataset/8154</a:t>
            </a:r>
            <a:endParaRPr sz="1500" dirty="0">
              <a:solidFill>
                <a:srgbClr val="000000"/>
              </a:solidFill>
              <a:latin typeface="Arial"/>
              <a:ea typeface="Arial"/>
              <a:cs typeface="Arial"/>
              <a:sym typeface="Arial"/>
            </a:endParaRPr>
          </a:p>
          <a:p>
            <a:pPr marL="228600" marR="0" lvl="0" indent="-209550" algn="l" rtl="0">
              <a:lnSpc>
                <a:spcPct val="90000"/>
              </a:lnSpc>
              <a:spcBef>
                <a:spcPts val="1000"/>
              </a:spcBef>
              <a:spcAft>
                <a:spcPts val="0"/>
              </a:spcAft>
              <a:buClr>
                <a:srgbClr val="9BAFB5"/>
              </a:buClr>
              <a:buSzPts val="1500"/>
              <a:buFont typeface="Arial"/>
              <a:buAutoNum type="arabicPeriod"/>
            </a:pPr>
            <a:r>
              <a:rPr lang="zh-TW" sz="1500" u="sng" dirty="0">
                <a:solidFill>
                  <a:schemeClr val="hlink"/>
                </a:solidFill>
                <a:latin typeface="Arial"/>
                <a:ea typeface="Arial"/>
                <a:cs typeface="Arial"/>
                <a:sym typeface="Arial"/>
                <a:hlinkClick r:id="rId8"/>
              </a:rPr>
              <a:t>https://zh.wikipedia.org/zh-tw/%E7%A9%BA%E6%B0%94%E8%B4%A8%E9%87%8F%E6%8C%87%E6%95%B0</a:t>
            </a:r>
            <a:endParaRPr sz="1500" dirty="0">
              <a:solidFill>
                <a:srgbClr val="000000"/>
              </a:solidFill>
              <a:latin typeface="Arial"/>
              <a:ea typeface="Arial"/>
              <a:cs typeface="Arial"/>
              <a:sym typeface="Arial"/>
            </a:endParaRPr>
          </a:p>
          <a:p>
            <a:pPr marL="228600" marR="0" lvl="0" indent="-209550" algn="l" rtl="0">
              <a:lnSpc>
                <a:spcPct val="90000"/>
              </a:lnSpc>
              <a:spcBef>
                <a:spcPts val="1000"/>
              </a:spcBef>
              <a:spcAft>
                <a:spcPts val="0"/>
              </a:spcAft>
              <a:buClr>
                <a:srgbClr val="000000"/>
              </a:buClr>
              <a:buSzPts val="1500"/>
              <a:buFont typeface="Arial"/>
              <a:buAutoNum type="arabicPeriod"/>
            </a:pPr>
            <a:r>
              <a:rPr lang="zh-TW" sz="1500" dirty="0">
                <a:solidFill>
                  <a:srgbClr val="000000"/>
                </a:solidFill>
                <a:latin typeface="Arial"/>
                <a:ea typeface="Arial"/>
                <a:cs typeface="Arial"/>
                <a:sym typeface="Arial"/>
              </a:rPr>
              <a:t>https://ashutoshtripathi.com/2021/07/02/what-is-the-main-difference-between-rnn-and-lstm-nlp-rnn-vs-lstm/</a:t>
            </a:r>
            <a:endParaRPr dirty="0"/>
          </a:p>
          <a:p>
            <a:pPr marL="228600" marR="0" lvl="0" indent="-209550" algn="l" rtl="0">
              <a:lnSpc>
                <a:spcPct val="90000"/>
              </a:lnSpc>
              <a:spcBef>
                <a:spcPts val="1000"/>
              </a:spcBef>
              <a:spcAft>
                <a:spcPts val="0"/>
              </a:spcAft>
              <a:buNone/>
            </a:pPr>
            <a:r>
              <a:rPr lang="zh-TW" sz="1600" dirty="0">
                <a:solidFill>
                  <a:srgbClr val="000000"/>
                </a:solidFill>
                <a:latin typeface="Gill Sans"/>
                <a:ea typeface="Gill Sans"/>
                <a:cs typeface="Gill Sans"/>
                <a:sym typeface="Gill Sans"/>
              </a:rPr>
              <a:t>8. </a:t>
            </a:r>
            <a:r>
              <a:rPr lang="zh-TW" sz="1600" u="sng" dirty="0">
                <a:solidFill>
                  <a:srgbClr val="000000"/>
                </a:solidFill>
                <a:latin typeface="Gill Sans"/>
                <a:ea typeface="Gill Sans"/>
                <a:cs typeface="Gill Sans"/>
                <a:sym typeface="Gill Sans"/>
                <a:hlinkClick r:id="rId9">
                  <a:extLst>
                    <a:ext uri="{A12FA001-AC4F-418D-AE19-62706E023703}">
                      <ahyp:hlinkClr xmlns:ahyp="http://schemas.microsoft.com/office/drawing/2018/hyperlinkcolor" val="tx"/>
                    </a:ext>
                  </a:extLst>
                </a:hlinkClick>
              </a:rPr>
              <a:t>https://www.hpa.gov.tw/Pages/Detail.aspx?nodeid=4576&amp;pid=16436</a:t>
            </a:r>
            <a:endParaRPr sz="1600" dirty="0">
              <a:solidFill>
                <a:srgbClr val="000000"/>
              </a:solidFill>
              <a:latin typeface="Gill Sans"/>
              <a:ea typeface="Gill Sans"/>
              <a:cs typeface="Gill Sans"/>
              <a:sym typeface="Gill Sans"/>
            </a:endParaRPr>
          </a:p>
          <a:p>
            <a:pPr marL="228600" marR="0" lvl="0" indent="-209550" algn="l" rtl="0">
              <a:lnSpc>
                <a:spcPct val="90000"/>
              </a:lnSpc>
              <a:spcBef>
                <a:spcPts val="1000"/>
              </a:spcBef>
              <a:spcAft>
                <a:spcPts val="0"/>
              </a:spcAft>
              <a:buNone/>
            </a:pPr>
            <a:endParaRPr sz="1600" dirty="0">
              <a:solidFill>
                <a:srgbClr val="000000"/>
              </a:solidFill>
              <a:latin typeface="Arial"/>
              <a:ea typeface="Arial"/>
              <a:cs typeface="Arial"/>
              <a:sym typeface="Arial"/>
            </a:endParaRPr>
          </a:p>
          <a:p>
            <a:pPr marL="228600" marR="0" lvl="0" indent="-209550" algn="l" rtl="0">
              <a:lnSpc>
                <a:spcPct val="90000"/>
              </a:lnSpc>
              <a:spcBef>
                <a:spcPts val="1000"/>
              </a:spcBef>
              <a:spcAft>
                <a:spcPts val="0"/>
              </a:spcAft>
              <a:buNone/>
            </a:pPr>
            <a:endParaRPr sz="1500" dirty="0">
              <a:solidFill>
                <a:srgbClr val="262626"/>
              </a:solidFill>
              <a:latin typeface="Gill Sans"/>
              <a:ea typeface="Gill Sans"/>
              <a:cs typeface="Gill Sans"/>
              <a:sym typeface="Gill Sans"/>
            </a:endParaRPr>
          </a:p>
          <a:p>
            <a:pPr marL="228600" marR="0" lvl="0" indent="-209550" algn="l" rtl="0">
              <a:lnSpc>
                <a:spcPct val="90000"/>
              </a:lnSpc>
              <a:spcBef>
                <a:spcPts val="1000"/>
              </a:spcBef>
              <a:spcAft>
                <a:spcPts val="0"/>
              </a:spcAft>
              <a:buNone/>
            </a:pPr>
            <a:endParaRPr sz="1500" dirty="0">
              <a:solidFill>
                <a:srgbClr val="262626"/>
              </a:solidFill>
              <a:latin typeface="Gill Sans"/>
              <a:ea typeface="Gill Sans"/>
              <a:cs typeface="Gill Sans"/>
              <a:sym typeface="Gill Sans"/>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2e60e1ced5c_1_5"/>
          <p:cNvSpPr txBox="1"/>
          <p:nvPr/>
        </p:nvSpPr>
        <p:spPr>
          <a:xfrm>
            <a:off x="625475" y="1462088"/>
            <a:ext cx="10939500" cy="50244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90000"/>
              </a:lnSpc>
              <a:spcBef>
                <a:spcPts val="0"/>
              </a:spcBef>
              <a:spcAft>
                <a:spcPts val="0"/>
              </a:spcAft>
              <a:buClr>
                <a:srgbClr val="262626"/>
              </a:buClr>
              <a:buSzPts val="2800"/>
              <a:buFont typeface="Calibri"/>
              <a:buChar char="●"/>
            </a:pPr>
            <a:r>
              <a:rPr lang="zh-TW" sz="2800" b="0" i="0" u="none" strike="noStrike" cap="none" dirty="0">
                <a:solidFill>
                  <a:srgbClr val="262626"/>
                </a:solidFill>
                <a:latin typeface="Calibri"/>
                <a:ea typeface="Calibri"/>
                <a:cs typeface="Calibri"/>
                <a:sym typeface="Calibri"/>
              </a:rPr>
              <a:t>介紹</a:t>
            </a:r>
            <a:r>
              <a:rPr lang="zh-TW" sz="2800" dirty="0">
                <a:solidFill>
                  <a:srgbClr val="262626"/>
                </a:solidFill>
                <a:latin typeface="Calibri"/>
                <a:ea typeface="Calibri"/>
                <a:cs typeface="Calibri"/>
                <a:sym typeface="Calibri"/>
              </a:rPr>
              <a:t>動機以及</a:t>
            </a:r>
            <a:r>
              <a:rPr lang="zh-TW" sz="2800" b="0" i="0" u="none" strike="noStrike" cap="none" dirty="0">
                <a:solidFill>
                  <a:srgbClr val="262626"/>
                </a:solidFill>
                <a:latin typeface="Calibri"/>
                <a:ea typeface="Calibri"/>
                <a:cs typeface="Calibri"/>
                <a:sym typeface="Calibri"/>
              </a:rPr>
              <a:t> AQI </a:t>
            </a:r>
            <a:endParaRPr dirty="0"/>
          </a:p>
          <a:p>
            <a:pPr marL="457200" marR="0" lvl="0" indent="-406400" algn="l" rtl="0">
              <a:lnSpc>
                <a:spcPct val="90000"/>
              </a:lnSpc>
              <a:spcBef>
                <a:spcPts val="1000"/>
              </a:spcBef>
              <a:spcAft>
                <a:spcPts val="0"/>
              </a:spcAft>
              <a:buNone/>
            </a:pPr>
            <a:endParaRPr sz="2800" b="0" i="0" u="none" strike="noStrike" cap="none" dirty="0">
              <a:solidFill>
                <a:srgbClr val="262626"/>
              </a:solidFill>
              <a:latin typeface="Calibri"/>
              <a:ea typeface="Calibri"/>
              <a:cs typeface="Calibri"/>
              <a:sym typeface="Calibri"/>
            </a:endParaRPr>
          </a:p>
          <a:p>
            <a:pPr marL="457200" marR="0" lvl="0" indent="-406400" algn="l" rtl="0">
              <a:lnSpc>
                <a:spcPct val="90000"/>
              </a:lnSpc>
              <a:spcBef>
                <a:spcPts val="100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利用基礎統計、圖表進行分析</a:t>
            </a:r>
            <a:endParaRPr dirty="0">
              <a:solidFill>
                <a:schemeClr val="lt2"/>
              </a:solidFill>
            </a:endParaRPr>
          </a:p>
          <a:p>
            <a:pPr marL="457200" marR="0" lvl="0" indent="-406400" algn="l" rtl="0">
              <a:lnSpc>
                <a:spcPct val="90000"/>
              </a:lnSpc>
              <a:spcBef>
                <a:spcPts val="1000"/>
              </a:spcBef>
              <a:spcAft>
                <a:spcPts val="0"/>
              </a:spcAft>
              <a:buNone/>
            </a:pPr>
            <a:endParaRPr sz="2800" b="0" i="0" u="none" strike="noStrike" cap="none" dirty="0">
              <a:solidFill>
                <a:schemeClr val="lt2"/>
              </a:solidFill>
              <a:latin typeface="Calibri"/>
              <a:ea typeface="Calibri"/>
              <a:cs typeface="Calibri"/>
              <a:sym typeface="Calibri"/>
            </a:endParaRPr>
          </a:p>
          <a:p>
            <a:pPr marL="457200" marR="0" lvl="0" indent="-406400" algn="l" rtl="0">
              <a:lnSpc>
                <a:spcPct val="90000"/>
              </a:lnSpc>
              <a:spcBef>
                <a:spcPts val="100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建立AQI</a:t>
            </a:r>
            <a:r>
              <a:rPr lang="zh-TW" altLang="en-US" sz="2800" dirty="0">
                <a:solidFill>
                  <a:schemeClr val="lt2"/>
                </a:solidFill>
                <a:latin typeface="Calibri"/>
                <a:ea typeface="Calibri"/>
                <a:cs typeface="Calibri"/>
                <a:sym typeface="Calibri"/>
              </a:rPr>
              <a:t>驗證</a:t>
            </a:r>
            <a:r>
              <a:rPr lang="zh-TW" sz="2800" b="0" i="0" u="none" strike="noStrike" cap="none" dirty="0">
                <a:solidFill>
                  <a:schemeClr val="lt2"/>
                </a:solidFill>
                <a:latin typeface="Calibri"/>
                <a:ea typeface="Calibri"/>
                <a:cs typeface="Calibri"/>
                <a:sym typeface="Calibri"/>
              </a:rPr>
              <a:t>模型</a:t>
            </a:r>
            <a:endParaRPr sz="2800" b="0" i="0" u="none" strike="noStrike" cap="none" dirty="0">
              <a:solidFill>
                <a:schemeClr val="lt2"/>
              </a:solidFill>
              <a:latin typeface="Gill Sans"/>
              <a:ea typeface="Gill Sans"/>
              <a:cs typeface="Gill Sans"/>
              <a:sym typeface="Gill Sans"/>
            </a:endParaRPr>
          </a:p>
          <a:p>
            <a:pPr marL="457200" marR="0" lvl="0" indent="-406400" algn="l" rtl="0">
              <a:lnSpc>
                <a:spcPct val="90000"/>
              </a:lnSpc>
              <a:spcBef>
                <a:spcPts val="1000"/>
              </a:spcBef>
              <a:spcAft>
                <a:spcPts val="0"/>
              </a:spcAft>
              <a:buNone/>
            </a:pPr>
            <a:endParaRPr sz="2800" b="0" i="0" u="none" strike="noStrike" cap="none" dirty="0">
              <a:solidFill>
                <a:schemeClr val="lt2"/>
              </a:solidFill>
              <a:latin typeface="Gill Sans"/>
              <a:ea typeface="Gill Sans"/>
              <a:cs typeface="Gill Sans"/>
              <a:sym typeface="Gill Sans"/>
            </a:endParaRPr>
          </a:p>
          <a:p>
            <a:pPr marL="457200" marR="0" lvl="0" indent="-406400" algn="l" rtl="0">
              <a:lnSpc>
                <a:spcPct val="90000"/>
              </a:lnSpc>
              <a:spcBef>
                <a:spcPts val="100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運用地圖資訊及罹癌人數繪製分布圖進行分析</a:t>
            </a:r>
            <a:endParaRPr dirty="0">
              <a:solidFill>
                <a:schemeClr val="lt2"/>
              </a:solidFill>
            </a:endParaRPr>
          </a:p>
          <a:p>
            <a:pPr marL="457200" marR="0" lvl="0" indent="-406400" algn="l" rtl="0">
              <a:lnSpc>
                <a:spcPct val="90000"/>
              </a:lnSpc>
              <a:spcBef>
                <a:spcPts val="1000"/>
              </a:spcBef>
              <a:spcAft>
                <a:spcPts val="0"/>
              </a:spcAft>
              <a:buNone/>
            </a:pPr>
            <a:endParaRPr sz="2800" b="0" i="0" u="none" strike="noStrike" cap="none" dirty="0">
              <a:solidFill>
                <a:schemeClr val="lt2"/>
              </a:solidFill>
              <a:latin typeface="Calibri"/>
              <a:ea typeface="Calibri"/>
              <a:cs typeface="Calibri"/>
              <a:sym typeface="Calibri"/>
            </a:endParaRPr>
          </a:p>
          <a:p>
            <a:pPr marL="457200" marR="0" lvl="0" indent="-406400" algn="l" rtl="0">
              <a:lnSpc>
                <a:spcPct val="90000"/>
              </a:lnSpc>
              <a:spcBef>
                <a:spcPts val="1000"/>
              </a:spcBef>
              <a:spcAft>
                <a:spcPts val="0"/>
              </a:spcAft>
              <a:buClr>
                <a:schemeClr val="lt2"/>
              </a:buClr>
              <a:buSzPts val="2800"/>
              <a:buFont typeface="Calibri"/>
              <a:buChar char="●"/>
            </a:pPr>
            <a:r>
              <a:rPr lang="zh-TW" sz="2800" b="0" i="0" u="none" strike="noStrike" cap="none" dirty="0">
                <a:solidFill>
                  <a:schemeClr val="lt2"/>
                </a:solidFill>
                <a:latin typeface="Calibri"/>
                <a:ea typeface="Calibri"/>
                <a:cs typeface="Calibri"/>
                <a:sym typeface="Calibri"/>
              </a:rPr>
              <a:t>分析污染物與罹癌人數之間關係</a:t>
            </a:r>
            <a:endParaRPr dirty="0">
              <a:solidFill>
                <a:schemeClr val="lt2"/>
              </a:solidFill>
            </a:endParaRPr>
          </a:p>
          <a:p>
            <a:pPr marL="457200" marR="0" lvl="0" indent="-406400" algn="l" rtl="0">
              <a:lnSpc>
                <a:spcPct val="90000"/>
              </a:lnSpc>
              <a:spcBef>
                <a:spcPts val="1000"/>
              </a:spcBef>
              <a:spcAft>
                <a:spcPts val="0"/>
              </a:spcAft>
              <a:buNone/>
            </a:pPr>
            <a:r>
              <a:rPr lang="zh-TW" sz="1500" b="0" i="0" u="none" strike="noStrike" cap="none" dirty="0">
                <a:solidFill>
                  <a:srgbClr val="262626"/>
                </a:solidFill>
                <a:latin typeface="Calibri"/>
                <a:ea typeface="Calibri"/>
                <a:cs typeface="Calibri"/>
                <a:sym typeface="Calibri"/>
              </a:rPr>
              <a:t>	</a:t>
            </a:r>
            <a:endParaRPr sz="1500" b="0" i="0" u="none" strike="noStrike" cap="none" dirty="0">
              <a:solidFill>
                <a:srgbClr val="262626"/>
              </a:solidFill>
              <a:latin typeface="Gill Sans"/>
              <a:ea typeface="Gill Sans"/>
              <a:cs typeface="Gill Sans"/>
              <a:sym typeface="Gill Sans"/>
            </a:endParaRPr>
          </a:p>
        </p:txBody>
      </p:sp>
      <p:sp>
        <p:nvSpPr>
          <p:cNvPr id="80" name="Google Shape;80;g2e60e1ced5c_1_5"/>
          <p:cNvSpPr/>
          <p:nvPr/>
        </p:nvSpPr>
        <p:spPr>
          <a:xfrm>
            <a:off x="2232025" y="128588"/>
            <a:ext cx="7728000" cy="1187400"/>
          </a:xfrm>
          <a:prstGeom prst="rect">
            <a:avLst/>
          </a:prstGeom>
          <a:solidFill>
            <a:srgbClr val="FFFFFF"/>
          </a:solidFill>
          <a:ln w="31750"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None/>
            </a:pPr>
            <a:r>
              <a:rPr lang="zh-TW" sz="2800" b="1" i="0" u="none" strike="noStrike" cap="none">
                <a:solidFill>
                  <a:srgbClr val="262626"/>
                </a:solidFill>
                <a:latin typeface="Arial"/>
                <a:ea typeface="Arial"/>
                <a:cs typeface="Arial"/>
                <a:sym typeface="Arial"/>
              </a:rPr>
              <a:t>大綱</a:t>
            </a:r>
            <a:endParaRPr sz="28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 calcmode="lin" valueType="num">
                                      <p:cBhvr additive="base">
                                        <p:cTn id="7" dur="500"/>
                                        <p:tgtEl>
                                          <p:spTgt spid="7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9">
                                            <p:txEl>
                                              <p:pRg st="2" end="2"/>
                                            </p:txEl>
                                          </p:spTgt>
                                        </p:tgtEl>
                                        <p:attrNameLst>
                                          <p:attrName>style.visibility</p:attrName>
                                        </p:attrNameLst>
                                      </p:cBhvr>
                                      <p:to>
                                        <p:strVal val="visible"/>
                                      </p:to>
                                    </p:set>
                                    <p:anim calcmode="lin" valueType="num">
                                      <p:cBhvr additive="base">
                                        <p:cTn id="12" dur="500"/>
                                        <p:tgtEl>
                                          <p:spTgt spid="79">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9">
                                            <p:txEl>
                                              <p:pRg st="4" end="4"/>
                                            </p:txEl>
                                          </p:spTgt>
                                        </p:tgtEl>
                                        <p:attrNameLst>
                                          <p:attrName>style.visibility</p:attrName>
                                        </p:attrNameLst>
                                      </p:cBhvr>
                                      <p:to>
                                        <p:strVal val="visible"/>
                                      </p:to>
                                    </p:set>
                                    <p:anim calcmode="lin" valueType="num">
                                      <p:cBhvr additive="base">
                                        <p:cTn id="17" dur="500"/>
                                        <p:tgtEl>
                                          <p:spTgt spid="79">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79">
                                            <p:txEl>
                                              <p:pRg st="6" end="6"/>
                                            </p:txEl>
                                          </p:spTgt>
                                        </p:tgtEl>
                                        <p:attrNameLst>
                                          <p:attrName>style.visibility</p:attrName>
                                        </p:attrNameLst>
                                      </p:cBhvr>
                                      <p:to>
                                        <p:strVal val="visible"/>
                                      </p:to>
                                    </p:set>
                                    <p:anim calcmode="lin" valueType="num">
                                      <p:cBhvr additive="base">
                                        <p:cTn id="22" dur="500"/>
                                        <p:tgtEl>
                                          <p:spTgt spid="79">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9">
                                            <p:txEl>
                                              <p:pRg st="8" end="8"/>
                                            </p:txEl>
                                          </p:spTgt>
                                        </p:tgtEl>
                                        <p:attrNameLst>
                                          <p:attrName>style.visibility</p:attrName>
                                        </p:attrNameLst>
                                      </p:cBhvr>
                                      <p:to>
                                        <p:strVal val="visible"/>
                                      </p:to>
                                    </p:set>
                                    <p:anim calcmode="lin" valueType="num">
                                      <p:cBhvr additive="base">
                                        <p:cTn id="27" dur="500"/>
                                        <p:tgtEl>
                                          <p:spTgt spid="79">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79">
                                            <p:txEl>
                                              <p:pRg st="9" end="9"/>
                                            </p:txEl>
                                          </p:spTgt>
                                        </p:tgtEl>
                                        <p:attrNameLst>
                                          <p:attrName>style.visibility</p:attrName>
                                        </p:attrNameLst>
                                      </p:cBhvr>
                                      <p:to>
                                        <p:strVal val="visible"/>
                                      </p:to>
                                    </p:set>
                                    <p:anim calcmode="lin" valueType="num">
                                      <p:cBhvr additive="base">
                                        <p:cTn id="32" dur="500"/>
                                        <p:tgtEl>
                                          <p:spTgt spid="79">
                                            <p:txEl>
                                              <p:pRg st="9" end="9"/>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D3D0185F-1894-6859-B331-1B8C95475173}"/>
              </a:ext>
            </a:extLst>
          </p:cNvPr>
          <p:cNvSpPr txBox="1"/>
          <p:nvPr/>
        </p:nvSpPr>
        <p:spPr>
          <a:xfrm>
            <a:off x="3048965" y="2815018"/>
            <a:ext cx="6094070" cy="830997"/>
          </a:xfrm>
          <a:prstGeom prst="rect">
            <a:avLst/>
          </a:prstGeom>
          <a:noFill/>
        </p:spPr>
        <p:txBody>
          <a:bodyPr wrap="square">
            <a:spAutoFit/>
          </a:bodyPr>
          <a:lstStyle/>
          <a:p>
            <a:pPr algn="ctr"/>
            <a:r>
              <a:rPr lang="zh-TW" altLang="en-US" sz="4800" dirty="0"/>
              <a:t>謝謝各位評審的聆聽</a:t>
            </a:r>
          </a:p>
        </p:txBody>
      </p:sp>
    </p:spTree>
    <p:extLst>
      <p:ext uri="{BB962C8B-B14F-4D97-AF65-F5344CB8AC3E}">
        <p14:creationId xmlns:p14="http://schemas.microsoft.com/office/powerpoint/2010/main" val="426857762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p:nvPr/>
        </p:nvSpPr>
        <p:spPr>
          <a:xfrm>
            <a:off x="625475" y="1462088"/>
            <a:ext cx="10939463" cy="5024437"/>
          </a:xfrm>
          <a:prstGeom prst="rect">
            <a:avLst/>
          </a:prstGeom>
          <a:noFill/>
          <a:ln>
            <a:noFill/>
          </a:ln>
        </p:spPr>
        <p:txBody>
          <a:bodyPr spcFirstLastPara="1" wrap="square" lIns="91425" tIns="45700" rIns="91425" bIns="45700" anchor="t" anchorCtr="0">
            <a:noAutofit/>
          </a:bodyPr>
          <a:lstStyle/>
          <a:p>
            <a:pPr marL="457200" marR="0" lvl="0" indent="-406400" algn="l" rtl="0">
              <a:spcBef>
                <a:spcPts val="0"/>
              </a:spcBef>
              <a:spcAft>
                <a:spcPts val="0"/>
              </a:spcAft>
              <a:buClr>
                <a:srgbClr val="262626"/>
              </a:buClr>
              <a:buSzPts val="2800"/>
              <a:buFont typeface="Calibri"/>
              <a:buChar char="●"/>
            </a:pPr>
            <a:r>
              <a:rPr lang="zh-TW" sz="2800" b="1" i="0" u="none" strike="noStrike" cap="none" dirty="0">
                <a:solidFill>
                  <a:srgbClr val="262626"/>
                </a:solidFill>
                <a:latin typeface="Calibri"/>
                <a:ea typeface="Calibri"/>
                <a:cs typeface="Calibri"/>
                <a:sym typeface="Calibri"/>
              </a:rPr>
              <a:t>動機: </a:t>
            </a:r>
            <a:endParaRPr sz="2800" b="0" i="0" u="none" strike="noStrike" cap="none" dirty="0">
              <a:solidFill>
                <a:srgbClr val="262626"/>
              </a:solidFill>
              <a:latin typeface="Gill Sans"/>
              <a:ea typeface="Gill Sans"/>
              <a:cs typeface="Gill Sans"/>
              <a:sym typeface="Gill Sans"/>
            </a:endParaRPr>
          </a:p>
          <a:p>
            <a:pPr marL="457200" marR="0" lvl="0" indent="-406400" algn="l" rtl="0">
              <a:spcBef>
                <a:spcPts val="1000"/>
              </a:spcBef>
              <a:spcAft>
                <a:spcPts val="0"/>
              </a:spcAft>
              <a:buNone/>
            </a:pPr>
            <a:r>
              <a:rPr lang="zh-TW" sz="2800" b="0" i="0" u="none" strike="noStrike" cap="none" dirty="0">
                <a:solidFill>
                  <a:srgbClr val="000000"/>
                </a:solidFill>
                <a:latin typeface="Calibri"/>
                <a:ea typeface="Calibri"/>
                <a:cs typeface="Calibri"/>
                <a:sym typeface="Calibri"/>
              </a:rPr>
              <a:t>     空氣品質與身體健康息息相關，</a:t>
            </a:r>
            <a:r>
              <a:rPr lang="zh-TW" sz="2800" b="1" i="0" u="none" strike="noStrike" cap="none" dirty="0">
                <a:solidFill>
                  <a:srgbClr val="FF0000"/>
                </a:solidFill>
                <a:latin typeface="Calibri"/>
                <a:ea typeface="Calibri"/>
                <a:cs typeface="Calibri"/>
                <a:sym typeface="Calibri"/>
              </a:rPr>
              <a:t>AQI</a:t>
            </a:r>
            <a:r>
              <a:rPr lang="zh-TW" sz="2800" b="0" i="0" u="none" strike="noStrike" cap="none" dirty="0">
                <a:solidFill>
                  <a:srgbClr val="000000"/>
                </a:solidFill>
                <a:latin typeface="Calibri"/>
                <a:ea typeface="Calibri"/>
                <a:cs typeface="Calibri"/>
                <a:sym typeface="Calibri"/>
              </a:rPr>
              <a:t> 為一指標可用來衡量空氣品質，但</a:t>
            </a:r>
            <a:r>
              <a:rPr lang="zh-TW" sz="2800" b="1" i="0" u="none" strike="noStrike" cap="none" dirty="0">
                <a:solidFill>
                  <a:srgbClr val="FF0000"/>
                </a:solidFill>
                <a:latin typeface="Calibri"/>
                <a:ea typeface="Calibri"/>
                <a:cs typeface="Calibri"/>
                <a:sym typeface="Calibri"/>
              </a:rPr>
              <a:t>無法直接取得</a:t>
            </a:r>
            <a:r>
              <a:rPr lang="zh-TW" sz="2800" b="0" i="0" u="none" strike="noStrike" cap="none" dirty="0">
                <a:solidFill>
                  <a:srgbClr val="000000"/>
                </a:solidFill>
                <a:latin typeface="Calibri"/>
                <a:ea typeface="Calibri"/>
                <a:cs typeface="Calibri"/>
                <a:sym typeface="Calibri"/>
              </a:rPr>
              <a:t>，須由</a:t>
            </a:r>
            <a:r>
              <a:rPr lang="zh-TW" sz="2800" b="1" i="0" u="none" strike="noStrike" cap="none" dirty="0">
                <a:solidFill>
                  <a:srgbClr val="FF0000"/>
                </a:solidFill>
                <a:latin typeface="Calibri"/>
                <a:ea typeface="Calibri"/>
                <a:cs typeface="Calibri"/>
                <a:sym typeface="Calibri"/>
              </a:rPr>
              <a:t>原始污染數據</a:t>
            </a:r>
            <a:r>
              <a:rPr lang="zh-TW" sz="2800" b="0" i="0" u="none" strike="noStrike" cap="none" dirty="0">
                <a:solidFill>
                  <a:srgbClr val="000000"/>
                </a:solidFill>
                <a:latin typeface="Calibri"/>
                <a:ea typeface="Calibri"/>
                <a:cs typeface="Calibri"/>
                <a:sym typeface="Calibri"/>
              </a:rPr>
              <a:t>透過一非線性公式計算得出</a:t>
            </a:r>
            <a:endParaRPr sz="2800" b="0" i="0" u="none" strike="noStrike" cap="none" dirty="0">
              <a:solidFill>
                <a:srgbClr val="262626"/>
              </a:solidFill>
              <a:latin typeface="Gill Sans"/>
              <a:ea typeface="Gill Sans"/>
              <a:cs typeface="Gill Sans"/>
              <a:sym typeface="Gill Sans"/>
            </a:endParaRPr>
          </a:p>
          <a:p>
            <a:pPr marL="457200" marR="0" lvl="0" indent="-406400" algn="l" rtl="0">
              <a:spcBef>
                <a:spcPts val="1000"/>
              </a:spcBef>
              <a:spcAft>
                <a:spcPts val="0"/>
              </a:spcAft>
              <a:buClr>
                <a:srgbClr val="262626"/>
              </a:buClr>
              <a:buSzPts val="2800"/>
              <a:buFont typeface="Calibri"/>
              <a:buChar char="•"/>
            </a:pPr>
            <a:r>
              <a:rPr lang="zh-TW" sz="2800" b="1" i="0" u="none" strike="noStrike" cap="none" dirty="0">
                <a:solidFill>
                  <a:srgbClr val="262626"/>
                </a:solidFill>
                <a:latin typeface="Calibri"/>
                <a:ea typeface="Calibri"/>
                <a:cs typeface="Calibri"/>
                <a:sym typeface="Calibri"/>
              </a:rPr>
              <a:t>目標 :</a:t>
            </a:r>
            <a:endParaRPr dirty="0"/>
          </a:p>
          <a:p>
            <a:pPr marL="914400" marR="0" lvl="1" indent="-406400" algn="l" rtl="0">
              <a:spcBef>
                <a:spcPts val="1000"/>
              </a:spcBef>
              <a:spcAft>
                <a:spcPts val="0"/>
              </a:spcAft>
              <a:buClr>
                <a:srgbClr val="262626"/>
              </a:buClr>
              <a:buSzPts val="2800"/>
              <a:buFont typeface="Calibri"/>
              <a:buChar char="○"/>
            </a:pPr>
            <a:r>
              <a:rPr lang="zh-TW" sz="2800" b="0" i="0" u="none" strike="noStrike" cap="none" dirty="0">
                <a:solidFill>
                  <a:srgbClr val="000000"/>
                </a:solidFill>
                <a:latin typeface="Calibri"/>
                <a:ea typeface="Calibri"/>
                <a:cs typeface="Calibri"/>
                <a:sym typeface="Calibri"/>
              </a:rPr>
              <a:t>透過分析</a:t>
            </a:r>
            <a:r>
              <a:rPr lang="zh-TW" sz="2800" b="1" i="0" u="none" strike="noStrike" cap="none" dirty="0">
                <a:solidFill>
                  <a:srgbClr val="FF0000"/>
                </a:solidFill>
                <a:latin typeface="Calibri"/>
                <a:ea typeface="Calibri"/>
                <a:cs typeface="Calibri"/>
                <a:sym typeface="Calibri"/>
              </a:rPr>
              <a:t>原始空氣污染物數據</a:t>
            </a:r>
            <a:r>
              <a:rPr lang="zh-TW" sz="2800" b="0" i="0" u="none" strike="noStrike" cap="none" dirty="0">
                <a:solidFill>
                  <a:srgbClr val="000000"/>
                </a:solidFill>
                <a:latin typeface="Calibri"/>
                <a:ea typeface="Calibri"/>
                <a:cs typeface="Calibri"/>
                <a:sym typeface="Calibri"/>
              </a:rPr>
              <a:t>並希望建立簡易</a:t>
            </a:r>
            <a:r>
              <a:rPr lang="zh-TW" altLang="en-US" sz="2800" dirty="0">
                <a:latin typeface="Calibri"/>
                <a:ea typeface="Calibri"/>
                <a:cs typeface="Calibri"/>
                <a:sym typeface="Calibri"/>
              </a:rPr>
              <a:t>驗證</a:t>
            </a:r>
            <a:r>
              <a:rPr lang="zh-TW" sz="2800" b="0" i="0" u="none" strike="noStrike" cap="none" dirty="0">
                <a:solidFill>
                  <a:srgbClr val="000000"/>
                </a:solidFill>
                <a:latin typeface="Calibri"/>
                <a:ea typeface="Calibri"/>
                <a:cs typeface="Calibri"/>
                <a:sym typeface="Calibri"/>
              </a:rPr>
              <a:t>模型來</a:t>
            </a:r>
            <a:r>
              <a:rPr lang="zh-TW" sz="2800" b="1" i="0" u="none" strike="noStrike" cap="none" dirty="0">
                <a:solidFill>
                  <a:srgbClr val="FF0000"/>
                </a:solidFill>
                <a:latin typeface="Calibri"/>
                <a:ea typeface="Calibri"/>
                <a:cs typeface="Calibri"/>
                <a:sym typeface="Calibri"/>
              </a:rPr>
              <a:t>直接</a:t>
            </a:r>
            <a:r>
              <a:rPr lang="zh-TW" altLang="en-US" sz="2800" b="1" i="0" u="none" strike="noStrike" cap="none" dirty="0">
                <a:solidFill>
                  <a:srgbClr val="FF0000"/>
                </a:solidFill>
                <a:latin typeface="Calibri"/>
                <a:ea typeface="Calibri"/>
                <a:cs typeface="Calibri"/>
                <a:sym typeface="Calibri"/>
              </a:rPr>
              <a:t>驗證</a:t>
            </a:r>
            <a:r>
              <a:rPr lang="zh-TW" sz="2800" b="1" i="0" u="none" strike="noStrike" cap="none" dirty="0">
                <a:solidFill>
                  <a:srgbClr val="FF0000"/>
                </a:solidFill>
                <a:latin typeface="Calibri"/>
                <a:ea typeface="Calibri"/>
                <a:cs typeface="Calibri"/>
                <a:sym typeface="Calibri"/>
              </a:rPr>
              <a:t>AQI指標</a:t>
            </a:r>
            <a:endParaRPr sz="2800" b="0" i="0" u="none" strike="noStrike" cap="none" dirty="0">
              <a:solidFill>
                <a:srgbClr val="000000"/>
              </a:solidFill>
              <a:latin typeface="Calibri"/>
              <a:ea typeface="Calibri"/>
              <a:cs typeface="Calibri"/>
              <a:sym typeface="Calibri"/>
            </a:endParaRPr>
          </a:p>
          <a:p>
            <a:pPr marL="914400" marR="0" lvl="1" indent="-406400" algn="l" rtl="0">
              <a:spcBef>
                <a:spcPts val="1000"/>
              </a:spcBef>
              <a:spcAft>
                <a:spcPts val="0"/>
              </a:spcAft>
              <a:buClr>
                <a:srgbClr val="000000"/>
              </a:buClr>
              <a:buSzPts val="2800"/>
              <a:buFont typeface="Calibri"/>
              <a:buChar char="○"/>
            </a:pPr>
            <a:r>
              <a:rPr lang="zh-TW" sz="2800" b="0" i="0" u="none" strike="noStrike" cap="none" dirty="0">
                <a:solidFill>
                  <a:srgbClr val="000000"/>
                </a:solidFill>
                <a:latin typeface="Calibri"/>
                <a:ea typeface="Calibri"/>
                <a:cs typeface="Calibri"/>
                <a:sym typeface="Calibri"/>
              </a:rPr>
              <a:t>找尋</a:t>
            </a:r>
            <a:r>
              <a:rPr lang="zh-TW" sz="2800" b="1" i="0" u="none" strike="noStrike" cap="none" dirty="0">
                <a:solidFill>
                  <a:srgbClr val="FF0000"/>
                </a:solidFill>
                <a:latin typeface="Calibri"/>
                <a:ea typeface="Calibri"/>
                <a:cs typeface="Calibri"/>
                <a:sym typeface="Calibri"/>
              </a:rPr>
              <a:t>原始空氣物染物數據</a:t>
            </a:r>
            <a:r>
              <a:rPr lang="zh-TW" sz="2800" b="0" i="0" u="none" strike="noStrike" cap="none" dirty="0">
                <a:solidFill>
                  <a:srgbClr val="000000"/>
                </a:solidFill>
                <a:latin typeface="Calibri"/>
                <a:ea typeface="Calibri"/>
                <a:cs typeface="Calibri"/>
                <a:sym typeface="Calibri"/>
              </a:rPr>
              <a:t>與</a:t>
            </a:r>
            <a:r>
              <a:rPr lang="zh-TW" sz="2800" b="1" i="0" u="none" strike="noStrike" cap="none" dirty="0">
                <a:solidFill>
                  <a:srgbClr val="FF0000"/>
                </a:solidFill>
                <a:latin typeface="Calibri"/>
                <a:ea typeface="Calibri"/>
                <a:cs typeface="Calibri"/>
                <a:sym typeface="Calibri"/>
              </a:rPr>
              <a:t>肺癌人口</a:t>
            </a:r>
            <a:r>
              <a:rPr lang="zh-TW" sz="2800" b="0" i="0" u="none" strike="noStrike" cap="none" dirty="0">
                <a:solidFill>
                  <a:srgbClr val="000000"/>
                </a:solidFill>
                <a:latin typeface="Calibri"/>
                <a:ea typeface="Calibri"/>
                <a:cs typeface="Calibri"/>
                <a:sym typeface="Calibri"/>
              </a:rPr>
              <a:t>之間的關聯性</a:t>
            </a:r>
            <a:endParaRPr dirty="0"/>
          </a:p>
          <a:p>
            <a:pPr marL="457200" marR="0" lvl="0" indent="-406400" algn="l" rtl="0">
              <a:spcBef>
                <a:spcPts val="1000"/>
              </a:spcBef>
              <a:spcAft>
                <a:spcPts val="0"/>
              </a:spcAft>
              <a:buNone/>
            </a:pPr>
            <a:endParaRPr sz="2800" b="0" i="0" u="none" strike="noStrike" cap="none" dirty="0">
              <a:solidFill>
                <a:srgbClr val="262626"/>
              </a:solidFill>
              <a:latin typeface="Gill Sans"/>
              <a:ea typeface="Gill Sans"/>
              <a:cs typeface="Gill Sans"/>
              <a:sym typeface="Gill Sans"/>
            </a:endParaRPr>
          </a:p>
          <a:p>
            <a:pPr marL="457200" marR="0" lvl="0" indent="-406400" algn="l" rtl="0">
              <a:spcBef>
                <a:spcPts val="1000"/>
              </a:spcBef>
              <a:spcAft>
                <a:spcPts val="0"/>
              </a:spcAft>
              <a:buNone/>
            </a:pPr>
            <a:r>
              <a:rPr lang="zh-TW" sz="1500" b="0" i="0" u="none" strike="noStrike" cap="none" dirty="0">
                <a:solidFill>
                  <a:srgbClr val="262626"/>
                </a:solidFill>
                <a:latin typeface="Calibri"/>
                <a:ea typeface="Calibri"/>
                <a:cs typeface="Calibri"/>
                <a:sym typeface="Calibri"/>
              </a:rPr>
              <a:t>	</a:t>
            </a:r>
            <a:endParaRPr sz="1500" b="0" i="0" u="none" strike="noStrike" cap="none" dirty="0">
              <a:solidFill>
                <a:srgbClr val="262626"/>
              </a:solidFill>
              <a:latin typeface="Gill Sans"/>
              <a:ea typeface="Gill Sans"/>
              <a:cs typeface="Gill Sans"/>
              <a:sym typeface="Gill Sans"/>
            </a:endParaRPr>
          </a:p>
        </p:txBody>
      </p:sp>
      <p:sp>
        <p:nvSpPr>
          <p:cNvPr id="86" name="Google Shape;86;p4"/>
          <p:cNvSpPr/>
          <p:nvPr/>
        </p:nvSpPr>
        <p:spPr>
          <a:xfrm>
            <a:off x="2232025" y="128588"/>
            <a:ext cx="7727950" cy="1189037"/>
          </a:xfrm>
          <a:prstGeom prst="rect">
            <a:avLst/>
          </a:prstGeom>
          <a:solidFill>
            <a:srgbClr val="FFFFFF"/>
          </a:solidFill>
          <a:ln w="31750"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None/>
            </a:pPr>
            <a:r>
              <a:rPr lang="zh-TW" sz="2800" b="1" i="0" u="none" strike="noStrike" cap="none">
                <a:solidFill>
                  <a:srgbClr val="262626"/>
                </a:solidFill>
                <a:latin typeface="Arial"/>
                <a:ea typeface="Arial"/>
                <a:cs typeface="Arial"/>
                <a:sym typeface="Arial"/>
              </a:rPr>
              <a:t>專題動機及目標</a:t>
            </a:r>
            <a:endParaRPr sz="28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additive="base">
                                        <p:cTn id="7" dur="500"/>
                                        <p:tgtEl>
                                          <p:spTgt spid="8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5">
                                            <p:txEl>
                                              <p:pRg st="1" end="1"/>
                                            </p:txEl>
                                          </p:spTgt>
                                        </p:tgtEl>
                                        <p:attrNameLst>
                                          <p:attrName>style.visibility</p:attrName>
                                        </p:attrNameLst>
                                      </p:cBhvr>
                                      <p:to>
                                        <p:strVal val="visible"/>
                                      </p:to>
                                    </p:set>
                                    <p:anim calcmode="lin" valueType="num">
                                      <p:cBhvr additive="base">
                                        <p:cTn id="12" dur="500"/>
                                        <p:tgtEl>
                                          <p:spTgt spid="8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5">
                                            <p:txEl>
                                              <p:pRg st="2" end="2"/>
                                            </p:txEl>
                                          </p:spTgt>
                                        </p:tgtEl>
                                        <p:attrNameLst>
                                          <p:attrName>style.visibility</p:attrName>
                                        </p:attrNameLst>
                                      </p:cBhvr>
                                      <p:to>
                                        <p:strVal val="visible"/>
                                      </p:to>
                                    </p:set>
                                    <p:anim calcmode="lin" valueType="num">
                                      <p:cBhvr additive="base">
                                        <p:cTn id="17" dur="500"/>
                                        <p:tgtEl>
                                          <p:spTgt spid="8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85">
                                            <p:txEl>
                                              <p:pRg st="3" end="3"/>
                                            </p:txEl>
                                          </p:spTgt>
                                        </p:tgtEl>
                                        <p:attrNameLst>
                                          <p:attrName>style.visibility</p:attrName>
                                        </p:attrNameLst>
                                      </p:cBhvr>
                                      <p:to>
                                        <p:strVal val="visible"/>
                                      </p:to>
                                    </p:set>
                                    <p:anim calcmode="lin" valueType="num">
                                      <p:cBhvr additive="base">
                                        <p:cTn id="22" dur="500"/>
                                        <p:tgtEl>
                                          <p:spTgt spid="85">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85">
                                            <p:txEl>
                                              <p:pRg st="4" end="4"/>
                                            </p:txEl>
                                          </p:spTgt>
                                        </p:tgtEl>
                                        <p:attrNameLst>
                                          <p:attrName>style.visibility</p:attrName>
                                        </p:attrNameLst>
                                      </p:cBhvr>
                                      <p:to>
                                        <p:strVal val="visible"/>
                                      </p:to>
                                    </p:set>
                                    <p:anim calcmode="lin" valueType="num">
                                      <p:cBhvr additive="base">
                                        <p:cTn id="27" dur="500"/>
                                        <p:tgtEl>
                                          <p:spTgt spid="85">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85">
                                            <p:txEl>
                                              <p:pRg st="6" end="6"/>
                                            </p:txEl>
                                          </p:spTgt>
                                        </p:tgtEl>
                                        <p:attrNameLst>
                                          <p:attrName>style.visibility</p:attrName>
                                        </p:attrNameLst>
                                      </p:cBhvr>
                                      <p:to>
                                        <p:strVal val="visible"/>
                                      </p:to>
                                    </p:set>
                                    <p:anim calcmode="lin" valueType="num">
                                      <p:cBhvr additive="base">
                                        <p:cTn id="32" dur="500"/>
                                        <p:tgtEl>
                                          <p:spTgt spid="85">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5"/>
          <p:cNvSpPr txBox="1">
            <a:spLocks noGrp="1"/>
          </p:cNvSpPr>
          <p:nvPr>
            <p:ph type="title"/>
          </p:nvPr>
        </p:nvSpPr>
        <p:spPr>
          <a:xfrm>
            <a:off x="2062163" y="615950"/>
            <a:ext cx="7727950" cy="1189038"/>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000000"/>
              </a:buClr>
              <a:buSzPts val="2800"/>
              <a:buFont typeface="Calibri"/>
              <a:buNone/>
            </a:pPr>
            <a:r>
              <a:rPr lang="zh-TW" sz="2800">
                <a:latin typeface="Calibri"/>
                <a:ea typeface="Calibri"/>
                <a:cs typeface="Calibri"/>
                <a:sym typeface="Calibri"/>
              </a:rPr>
              <a:t>AQI 算法介紹</a:t>
            </a:r>
            <a:endParaRPr sz="2800">
              <a:latin typeface="Gill Sans"/>
              <a:ea typeface="Gill Sans"/>
              <a:cs typeface="Gill Sans"/>
              <a:sym typeface="Gill Sans"/>
            </a:endParaRPr>
          </a:p>
        </p:txBody>
      </p:sp>
      <p:sp>
        <p:nvSpPr>
          <p:cNvPr id="92" name="Google Shape;92;p5"/>
          <p:cNvSpPr txBox="1">
            <a:spLocks noGrp="1"/>
          </p:cNvSpPr>
          <p:nvPr>
            <p:ph type="body" idx="1"/>
          </p:nvPr>
        </p:nvSpPr>
        <p:spPr>
          <a:xfrm>
            <a:off x="1439863" y="2360613"/>
            <a:ext cx="9029700" cy="3968750"/>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rgbClr val="000000"/>
              </a:buClr>
              <a:buSzPts val="2800"/>
              <a:buFont typeface="Arial"/>
              <a:buNone/>
            </a:pPr>
            <a:r>
              <a:rPr lang="zh-TW" sz="2800" dirty="0">
                <a:latin typeface="Arial"/>
                <a:ea typeface="Arial"/>
                <a:cs typeface="Arial"/>
                <a:sym typeface="Arial"/>
              </a:rPr>
              <a:t>台灣的空氣品質指標（AQI, Air Quality Index）主要考慮以下空氣污染成份：</a:t>
            </a:r>
            <a:endParaRPr dirty="0"/>
          </a:p>
          <a:p>
            <a:pPr marL="0" lvl="0" indent="-114300" algn="l" rtl="0">
              <a:lnSpc>
                <a:spcPct val="90000"/>
              </a:lnSpc>
              <a:spcBef>
                <a:spcPts val="0"/>
              </a:spcBef>
              <a:spcAft>
                <a:spcPts val="0"/>
              </a:spcAft>
              <a:buClr>
                <a:srgbClr val="000000"/>
              </a:buClr>
              <a:buSzPts val="1800"/>
              <a:buFont typeface="Arial"/>
              <a:buAutoNum type="arabicPeriod"/>
            </a:pPr>
            <a:r>
              <a:rPr lang="zh-TW" sz="2800" dirty="0">
                <a:latin typeface="Arial"/>
                <a:ea typeface="Arial"/>
                <a:cs typeface="Arial"/>
                <a:sym typeface="Arial"/>
              </a:rPr>
              <a:t>臭氧（O3）</a:t>
            </a:r>
            <a:r>
              <a:rPr lang="en-US" altLang="zh-TW" sz="2800" dirty="0">
                <a:latin typeface="Arial"/>
                <a:ea typeface="Arial"/>
                <a:cs typeface="Arial"/>
                <a:sym typeface="Arial"/>
              </a:rPr>
              <a:t>(</a:t>
            </a:r>
            <a:r>
              <a:rPr lang="zh-TW" altLang="en-US" sz="2800" dirty="0"/>
              <a:t>每小時平均值</a:t>
            </a:r>
            <a:r>
              <a:rPr lang="en-US" altLang="zh-TW" sz="2800" dirty="0">
                <a:latin typeface="Arial"/>
                <a:ea typeface="Arial"/>
                <a:cs typeface="Arial"/>
                <a:sym typeface="Arial"/>
              </a:rPr>
              <a:t>)</a:t>
            </a:r>
          </a:p>
          <a:p>
            <a:pPr marL="0" indent="-114300">
              <a:spcBef>
                <a:spcPts val="0"/>
              </a:spcBef>
              <a:buClr>
                <a:srgbClr val="000000"/>
              </a:buClr>
              <a:buFont typeface="Arial"/>
              <a:buAutoNum type="arabicPeriod"/>
            </a:pPr>
            <a:r>
              <a:rPr lang="zh-TW" altLang="zh-TW" sz="2800" dirty="0"/>
              <a:t>臭氧（O3）</a:t>
            </a:r>
            <a:r>
              <a:rPr lang="en-US" altLang="zh-TW" sz="2800" dirty="0"/>
              <a:t>(8</a:t>
            </a:r>
            <a:r>
              <a:rPr lang="zh-TW" altLang="en-US" sz="2800" dirty="0"/>
              <a:t>小時平均</a:t>
            </a:r>
            <a:r>
              <a:rPr lang="en-US" altLang="zh-TW" sz="2800" dirty="0"/>
              <a:t>)</a:t>
            </a:r>
            <a:endParaRPr dirty="0"/>
          </a:p>
          <a:p>
            <a:pPr marL="0" lvl="0" indent="-114300" algn="l" rtl="0">
              <a:lnSpc>
                <a:spcPct val="90000"/>
              </a:lnSpc>
              <a:spcBef>
                <a:spcPts val="0"/>
              </a:spcBef>
              <a:spcAft>
                <a:spcPts val="0"/>
              </a:spcAft>
              <a:buClr>
                <a:srgbClr val="000000"/>
              </a:buClr>
              <a:buSzPts val="1800"/>
              <a:buFont typeface="Arial"/>
              <a:buAutoNum type="arabicPeriod"/>
            </a:pPr>
            <a:r>
              <a:rPr lang="zh-TW" sz="2800" dirty="0">
                <a:latin typeface="Arial"/>
                <a:ea typeface="Arial"/>
                <a:cs typeface="Arial"/>
                <a:sym typeface="Arial"/>
              </a:rPr>
              <a:t>細懸浮微粒（PM2.5）</a:t>
            </a:r>
            <a:endParaRPr sz="2800" dirty="0">
              <a:latin typeface="Arial"/>
              <a:ea typeface="Arial"/>
              <a:cs typeface="Arial"/>
              <a:sym typeface="Arial"/>
            </a:endParaRPr>
          </a:p>
          <a:p>
            <a:pPr marL="0" lvl="0" indent="-114300" algn="l" rtl="0">
              <a:lnSpc>
                <a:spcPct val="90000"/>
              </a:lnSpc>
              <a:spcBef>
                <a:spcPts val="0"/>
              </a:spcBef>
              <a:spcAft>
                <a:spcPts val="0"/>
              </a:spcAft>
              <a:buClr>
                <a:srgbClr val="000000"/>
              </a:buClr>
              <a:buSzPts val="1800"/>
              <a:buFont typeface="Arial"/>
              <a:buAutoNum type="arabicPeriod"/>
            </a:pPr>
            <a:r>
              <a:rPr lang="zh-TW" sz="2800" dirty="0">
                <a:latin typeface="Arial"/>
                <a:ea typeface="Arial"/>
                <a:cs typeface="Arial"/>
                <a:sym typeface="Arial"/>
              </a:rPr>
              <a:t>懸浮微粒</a:t>
            </a:r>
            <a:r>
              <a:rPr lang="zh-TW" altLang="en-US" sz="2800" dirty="0">
                <a:latin typeface="Arial"/>
                <a:ea typeface="Arial"/>
                <a:cs typeface="Arial"/>
                <a:sym typeface="Arial"/>
              </a:rPr>
              <a:t> </a:t>
            </a:r>
            <a:r>
              <a:rPr lang="zh-TW" sz="2800" dirty="0">
                <a:latin typeface="Arial"/>
                <a:ea typeface="Arial"/>
                <a:cs typeface="Arial"/>
                <a:sym typeface="Arial"/>
              </a:rPr>
              <a:t>(PM10)</a:t>
            </a:r>
            <a:endParaRPr sz="2800" dirty="0">
              <a:latin typeface="Arial"/>
              <a:ea typeface="Arial"/>
              <a:cs typeface="Arial"/>
              <a:sym typeface="Arial"/>
            </a:endParaRPr>
          </a:p>
          <a:p>
            <a:pPr marL="0" lvl="0" indent="-114300" algn="l" rtl="0">
              <a:lnSpc>
                <a:spcPct val="90000"/>
              </a:lnSpc>
              <a:spcBef>
                <a:spcPts val="0"/>
              </a:spcBef>
              <a:spcAft>
                <a:spcPts val="0"/>
              </a:spcAft>
              <a:buClr>
                <a:srgbClr val="000000"/>
              </a:buClr>
              <a:buSzPts val="1800"/>
              <a:buFont typeface="Arial"/>
              <a:buAutoNum type="arabicPeriod"/>
            </a:pPr>
            <a:r>
              <a:rPr lang="zh-TW" sz="2800" dirty="0">
                <a:latin typeface="Arial"/>
                <a:ea typeface="Arial"/>
                <a:cs typeface="Arial"/>
                <a:sym typeface="Arial"/>
              </a:rPr>
              <a:t>二氧化硫（SO2）</a:t>
            </a:r>
            <a:endParaRPr dirty="0"/>
          </a:p>
          <a:p>
            <a:pPr marL="0" lvl="0" indent="-114300" algn="l" rtl="0">
              <a:lnSpc>
                <a:spcPct val="90000"/>
              </a:lnSpc>
              <a:spcBef>
                <a:spcPts val="0"/>
              </a:spcBef>
              <a:spcAft>
                <a:spcPts val="0"/>
              </a:spcAft>
              <a:buClr>
                <a:srgbClr val="000000"/>
              </a:buClr>
              <a:buSzPts val="1800"/>
              <a:buFont typeface="Arial"/>
              <a:buAutoNum type="arabicPeriod"/>
            </a:pPr>
            <a:r>
              <a:rPr lang="zh-TW" sz="2800" dirty="0">
                <a:latin typeface="Arial"/>
                <a:ea typeface="Arial"/>
                <a:cs typeface="Arial"/>
                <a:sym typeface="Arial"/>
              </a:rPr>
              <a:t>二氧化氮（NO2）</a:t>
            </a:r>
            <a:endParaRPr sz="2800" dirty="0">
              <a:latin typeface="Arial"/>
              <a:ea typeface="Arial"/>
              <a:cs typeface="Arial"/>
              <a:sym typeface="Arial"/>
            </a:endParaRPr>
          </a:p>
          <a:p>
            <a:pPr marL="0" lvl="0" indent="-114300" algn="l" rtl="0">
              <a:lnSpc>
                <a:spcPct val="90000"/>
              </a:lnSpc>
              <a:spcBef>
                <a:spcPts val="0"/>
              </a:spcBef>
              <a:spcAft>
                <a:spcPts val="0"/>
              </a:spcAft>
              <a:buClr>
                <a:srgbClr val="000000"/>
              </a:buClr>
              <a:buSzPts val="1800"/>
              <a:buFont typeface="Arial"/>
              <a:buAutoNum type="arabicPeriod"/>
            </a:pPr>
            <a:r>
              <a:rPr lang="zh-TW" sz="2800" dirty="0">
                <a:latin typeface="Arial"/>
                <a:ea typeface="Arial"/>
                <a:cs typeface="Arial"/>
                <a:sym typeface="Arial"/>
              </a:rPr>
              <a:t>一氧化碳（CO）</a:t>
            </a:r>
            <a:endParaRPr lang="en-US" altLang="zh-TW" sz="2800" dirty="0">
              <a:latin typeface="Arial"/>
              <a:ea typeface="Arial"/>
              <a:cs typeface="Arial"/>
              <a:sym typeface="Arial"/>
            </a:endParaRPr>
          </a:p>
          <a:p>
            <a:pPr marL="0" lvl="0" indent="-114300" algn="l" rtl="0">
              <a:lnSpc>
                <a:spcPct val="90000"/>
              </a:lnSpc>
              <a:spcBef>
                <a:spcPts val="0"/>
              </a:spcBef>
              <a:spcAft>
                <a:spcPts val="0"/>
              </a:spcAft>
              <a:buClr>
                <a:srgbClr val="000000"/>
              </a:buClr>
              <a:buSzPts val="1800"/>
              <a:buFont typeface="Arial"/>
              <a:buAutoNum type="arabicPeriod"/>
            </a:pPr>
            <a:endParaRPr lang="en-US" altLang="zh-TW" sz="2800"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6"/>
          <p:cNvSpPr txBox="1">
            <a:spLocks noGrp="1"/>
          </p:cNvSpPr>
          <p:nvPr>
            <p:ph type="body" idx="1"/>
          </p:nvPr>
        </p:nvSpPr>
        <p:spPr>
          <a:xfrm>
            <a:off x="2232025" y="2089150"/>
            <a:ext cx="7727950" cy="4337050"/>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rgbClr val="000000"/>
              </a:buClr>
              <a:buSzPts val="2400"/>
              <a:buFont typeface="Arial"/>
              <a:buNone/>
            </a:pPr>
            <a:r>
              <a:rPr lang="zh-TW" sz="2400" dirty="0">
                <a:latin typeface="Arial"/>
                <a:ea typeface="Arial"/>
                <a:cs typeface="Arial"/>
                <a:sym typeface="Arial"/>
              </a:rPr>
              <a:t>計算時每個污染物的濃度會計算出一個子指標，這個子指標可以用以下公式來計算：</a:t>
            </a:r>
            <a:endParaRPr dirty="0"/>
          </a:p>
          <a:p>
            <a:pPr marL="0" lvl="0" indent="0" algn="l" rtl="0">
              <a:lnSpc>
                <a:spcPct val="90000"/>
              </a:lnSpc>
              <a:spcBef>
                <a:spcPts val="0"/>
              </a:spcBef>
              <a:spcAft>
                <a:spcPts val="0"/>
              </a:spcAft>
              <a:buClr>
                <a:srgbClr val="000000"/>
              </a:buClr>
              <a:buSzPts val="2400"/>
              <a:buFont typeface="Arial"/>
              <a:buNone/>
            </a:pPr>
            <a:endParaRPr sz="2400" dirty="0">
              <a:latin typeface="Arial"/>
              <a:ea typeface="Arial"/>
              <a:cs typeface="Arial"/>
              <a:sym typeface="Arial"/>
            </a:endParaRPr>
          </a:p>
          <a:p>
            <a:pPr marL="0" lvl="0" indent="0" algn="l" rtl="0">
              <a:lnSpc>
                <a:spcPct val="90000"/>
              </a:lnSpc>
              <a:spcBef>
                <a:spcPts val="0"/>
              </a:spcBef>
              <a:spcAft>
                <a:spcPts val="0"/>
              </a:spcAft>
              <a:buClr>
                <a:srgbClr val="000000"/>
              </a:buClr>
              <a:buSzPts val="2400"/>
              <a:buFont typeface="Arial"/>
              <a:buNone/>
            </a:pPr>
            <a:endParaRPr sz="2400" dirty="0">
              <a:latin typeface="Arial"/>
              <a:ea typeface="Arial"/>
              <a:cs typeface="Arial"/>
              <a:sym typeface="Arial"/>
            </a:endParaRPr>
          </a:p>
          <a:p>
            <a:pPr marL="0" lvl="0" indent="0" algn="l" rtl="0">
              <a:lnSpc>
                <a:spcPct val="90000"/>
              </a:lnSpc>
              <a:spcBef>
                <a:spcPts val="0"/>
              </a:spcBef>
              <a:spcAft>
                <a:spcPts val="0"/>
              </a:spcAft>
              <a:buClr>
                <a:srgbClr val="000000"/>
              </a:buClr>
              <a:buSzPts val="2400"/>
              <a:buFont typeface="Arial"/>
              <a:buNone/>
            </a:pPr>
            <a:endParaRPr sz="2400" dirty="0">
              <a:latin typeface="Arial"/>
              <a:ea typeface="Arial"/>
              <a:cs typeface="Arial"/>
              <a:sym typeface="Arial"/>
            </a:endParaRPr>
          </a:p>
          <a:p>
            <a:pPr marL="0" lvl="0" indent="0" algn="l" rtl="0">
              <a:lnSpc>
                <a:spcPct val="90000"/>
              </a:lnSpc>
              <a:spcBef>
                <a:spcPts val="0"/>
              </a:spcBef>
              <a:spcAft>
                <a:spcPts val="0"/>
              </a:spcAft>
              <a:buClr>
                <a:srgbClr val="000000"/>
              </a:buClr>
              <a:buSzPts val="2400"/>
              <a:buFont typeface="Arial"/>
              <a:buNone/>
            </a:pPr>
            <a:endParaRPr sz="2400" dirty="0">
              <a:latin typeface="Arial"/>
              <a:ea typeface="Arial"/>
              <a:cs typeface="Arial"/>
              <a:sym typeface="Arial"/>
            </a:endParaRPr>
          </a:p>
          <a:p>
            <a:pPr marL="0" lvl="0" indent="0" algn="l" rtl="0">
              <a:lnSpc>
                <a:spcPct val="90000"/>
              </a:lnSpc>
              <a:spcBef>
                <a:spcPts val="0"/>
              </a:spcBef>
              <a:spcAft>
                <a:spcPts val="0"/>
              </a:spcAft>
              <a:buClr>
                <a:srgbClr val="000000"/>
              </a:buClr>
              <a:buSzPts val="2400"/>
              <a:buFont typeface="Arial"/>
              <a:buNone/>
            </a:pPr>
            <a:endParaRPr sz="2400" dirty="0">
              <a:latin typeface="Arial"/>
              <a:ea typeface="Arial"/>
              <a:cs typeface="Arial"/>
              <a:sym typeface="Arial"/>
            </a:endParaRPr>
          </a:p>
          <a:p>
            <a:pPr marL="0" lvl="0" indent="0" algn="l" rtl="0">
              <a:lnSpc>
                <a:spcPct val="90000"/>
              </a:lnSpc>
              <a:spcBef>
                <a:spcPts val="0"/>
              </a:spcBef>
              <a:spcAft>
                <a:spcPts val="0"/>
              </a:spcAft>
              <a:buClr>
                <a:srgbClr val="000000"/>
              </a:buClr>
              <a:buSzPts val="2400"/>
              <a:buFont typeface="Arial"/>
              <a:buNone/>
            </a:pPr>
            <a:endParaRPr sz="2400" dirty="0">
              <a:latin typeface="Arial"/>
              <a:ea typeface="Arial"/>
              <a:cs typeface="Arial"/>
              <a:sym typeface="Arial"/>
            </a:endParaRPr>
          </a:p>
          <a:p>
            <a:pPr marL="0" lvl="0" indent="0" algn="l" rtl="0">
              <a:lnSpc>
                <a:spcPct val="90000"/>
              </a:lnSpc>
              <a:spcBef>
                <a:spcPts val="0"/>
              </a:spcBef>
              <a:spcAft>
                <a:spcPts val="0"/>
              </a:spcAft>
              <a:buClr>
                <a:srgbClr val="000000"/>
              </a:buClr>
              <a:buSzPts val="2000"/>
              <a:buFont typeface="Arial"/>
              <a:buNone/>
            </a:pPr>
            <a:endParaRPr sz="2800" dirty="0">
              <a:latin typeface="Arial"/>
              <a:ea typeface="Arial"/>
              <a:cs typeface="Arial"/>
              <a:sym typeface="Arial"/>
            </a:endParaRPr>
          </a:p>
        </p:txBody>
      </p:sp>
      <p:sp>
        <p:nvSpPr>
          <p:cNvPr id="98" name="Google Shape;98;p6"/>
          <p:cNvSpPr txBox="1">
            <a:spLocks noGrp="1"/>
          </p:cNvSpPr>
          <p:nvPr>
            <p:ph type="title"/>
          </p:nvPr>
        </p:nvSpPr>
        <p:spPr>
          <a:xfrm>
            <a:off x="2232025" y="965200"/>
            <a:ext cx="7727950" cy="1187450"/>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000000"/>
              </a:buClr>
              <a:buSzPts val="2800"/>
              <a:buFont typeface="Calibri"/>
              <a:buNone/>
            </a:pPr>
            <a:r>
              <a:rPr lang="zh-TW" sz="2800">
                <a:latin typeface="Calibri"/>
                <a:ea typeface="Calibri"/>
                <a:cs typeface="Calibri"/>
                <a:sym typeface="Calibri"/>
              </a:rPr>
              <a:t>AQI 算法介紹</a:t>
            </a:r>
            <a:endParaRPr sz="2800">
              <a:latin typeface="Gill Sans"/>
              <a:ea typeface="Gill Sans"/>
              <a:cs typeface="Gill Sans"/>
              <a:sym typeface="Gill Sans"/>
            </a:endParaRPr>
          </a:p>
        </p:txBody>
      </p:sp>
      <p:pic>
        <p:nvPicPr>
          <p:cNvPr id="2" name="圖片 1">
            <a:extLst>
              <a:ext uri="{FF2B5EF4-FFF2-40B4-BE49-F238E27FC236}">
                <a16:creationId xmlns:a16="http://schemas.microsoft.com/office/drawing/2014/main" id="{DB4F0FDC-EAC8-6B0B-A75E-0B9439437364}"/>
              </a:ext>
            </a:extLst>
          </p:cNvPr>
          <p:cNvPicPr>
            <a:picLocks noChangeAspect="1"/>
          </p:cNvPicPr>
          <p:nvPr/>
        </p:nvPicPr>
        <p:blipFill>
          <a:blip r:embed="rId3"/>
          <a:stretch>
            <a:fillRect/>
          </a:stretch>
        </p:blipFill>
        <p:spPr>
          <a:xfrm>
            <a:off x="1847762" y="3429000"/>
            <a:ext cx="8157155" cy="1207113"/>
          </a:xfrm>
          <a:prstGeom prst="rect">
            <a:avLst/>
          </a:prstGeom>
        </p:spPr>
      </p:pic>
      <p:pic>
        <p:nvPicPr>
          <p:cNvPr id="4" name="圖片 3">
            <a:extLst>
              <a:ext uri="{FF2B5EF4-FFF2-40B4-BE49-F238E27FC236}">
                <a16:creationId xmlns:a16="http://schemas.microsoft.com/office/drawing/2014/main" id="{72B34BC9-30D5-823D-CF3D-0F2416FC5920}"/>
              </a:ext>
            </a:extLst>
          </p:cNvPr>
          <p:cNvPicPr>
            <a:picLocks noChangeAspect="1"/>
          </p:cNvPicPr>
          <p:nvPr/>
        </p:nvPicPr>
        <p:blipFill>
          <a:blip r:embed="rId4"/>
          <a:stretch>
            <a:fillRect/>
          </a:stretch>
        </p:blipFill>
        <p:spPr>
          <a:xfrm>
            <a:off x="2815361" y="4636113"/>
            <a:ext cx="6221959" cy="22218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7"/>
          <p:cNvPicPr preferRelativeResize="0"/>
          <p:nvPr/>
        </p:nvPicPr>
        <p:blipFill rotWithShape="1">
          <a:blip r:embed="rId3">
            <a:alphaModFix/>
          </a:blip>
          <a:srcRect/>
          <a:stretch/>
        </p:blipFill>
        <p:spPr>
          <a:xfrm>
            <a:off x="1976438" y="3989388"/>
            <a:ext cx="7404100" cy="1141412"/>
          </a:xfrm>
          <a:prstGeom prst="rect">
            <a:avLst/>
          </a:prstGeom>
          <a:noFill/>
          <a:ln>
            <a:noFill/>
          </a:ln>
        </p:spPr>
      </p:pic>
      <p:sp>
        <p:nvSpPr>
          <p:cNvPr id="105" name="Google Shape;105;p7"/>
          <p:cNvSpPr txBox="1">
            <a:spLocks noGrp="1"/>
          </p:cNvSpPr>
          <p:nvPr>
            <p:ph type="body" idx="1"/>
          </p:nvPr>
        </p:nvSpPr>
        <p:spPr>
          <a:xfrm>
            <a:off x="1976438" y="2609850"/>
            <a:ext cx="7729537" cy="1452563"/>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rgbClr val="000000"/>
              </a:buClr>
              <a:buSzPts val="2800"/>
              <a:buFont typeface="Arial"/>
              <a:buNone/>
            </a:pPr>
            <a:r>
              <a:rPr lang="zh-TW" sz="2800">
                <a:latin typeface="Arial"/>
                <a:ea typeface="Arial"/>
                <a:cs typeface="Arial"/>
                <a:sym typeface="Arial"/>
              </a:rPr>
              <a:t>最終AQI計算：最終的AQI是所有污染物子指標中的最大值：</a:t>
            </a:r>
            <a:endParaRPr/>
          </a:p>
          <a:p>
            <a:pPr marL="0" lvl="0" indent="0" algn="l" rtl="0">
              <a:lnSpc>
                <a:spcPct val="90000"/>
              </a:lnSpc>
              <a:spcBef>
                <a:spcPts val="0"/>
              </a:spcBef>
              <a:spcAft>
                <a:spcPts val="0"/>
              </a:spcAft>
              <a:buClr>
                <a:srgbClr val="000000"/>
              </a:buClr>
              <a:buSzPts val="4400"/>
              <a:buFont typeface="Arial"/>
              <a:buNone/>
            </a:pPr>
            <a:endParaRPr sz="4400">
              <a:latin typeface="Arial"/>
              <a:ea typeface="Arial"/>
              <a:cs typeface="Arial"/>
              <a:sym typeface="Arial"/>
            </a:endParaRPr>
          </a:p>
        </p:txBody>
      </p:sp>
      <p:sp>
        <p:nvSpPr>
          <p:cNvPr id="106" name="Google Shape;106;p7"/>
          <p:cNvSpPr txBox="1">
            <a:spLocks noGrp="1"/>
          </p:cNvSpPr>
          <p:nvPr>
            <p:ph type="title"/>
          </p:nvPr>
        </p:nvSpPr>
        <p:spPr>
          <a:xfrm>
            <a:off x="2232025" y="525463"/>
            <a:ext cx="7727950" cy="1187450"/>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000000"/>
              </a:buClr>
              <a:buSzPts val="2800"/>
              <a:buFont typeface="Calibri"/>
              <a:buNone/>
            </a:pPr>
            <a:r>
              <a:rPr lang="zh-TW" sz="2800">
                <a:latin typeface="Calibri"/>
                <a:ea typeface="Calibri"/>
                <a:cs typeface="Calibri"/>
                <a:sym typeface="Calibri"/>
              </a:rPr>
              <a:t>AQI 算法介紹</a:t>
            </a:r>
            <a:endParaRPr sz="2800">
              <a:latin typeface="Gill Sans"/>
              <a:ea typeface="Gill Sans"/>
              <a:cs typeface="Gill Sans"/>
              <a:sym typeface="Gill Sans"/>
            </a:endParaRPr>
          </a:p>
        </p:txBody>
      </p:sp>
      <p:sp>
        <p:nvSpPr>
          <p:cNvPr id="107" name="Google Shape;107;p7"/>
          <p:cNvSpPr/>
          <p:nvPr/>
        </p:nvSpPr>
        <p:spPr>
          <a:xfrm>
            <a:off x="3221038" y="4062413"/>
            <a:ext cx="798512" cy="889000"/>
          </a:xfrm>
          <a:prstGeom prst="frame">
            <a:avLst>
              <a:gd name="adj1" fmla="val 4493"/>
            </a:avLst>
          </a:prstGeom>
          <a:solidFill>
            <a:srgbClr val="FF0000"/>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7"/>
          <p:cNvSpPr txBox="1"/>
          <p:nvPr/>
        </p:nvSpPr>
        <p:spPr>
          <a:xfrm>
            <a:off x="3221038" y="5070475"/>
            <a:ext cx="5749925" cy="4318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zh-TW" sz="1600" b="0" i="0" u="none" strike="noStrike" cap="none">
                <a:solidFill>
                  <a:srgbClr val="FF0000"/>
                </a:solidFill>
                <a:latin typeface="Arial"/>
                <a:ea typeface="Arial"/>
                <a:cs typeface="Arial"/>
                <a:sym typeface="Arial"/>
              </a:rPr>
              <a:t>max 非線性</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8"/>
          <p:cNvSpPr txBox="1"/>
          <p:nvPr/>
        </p:nvSpPr>
        <p:spPr>
          <a:xfrm>
            <a:off x="2232025" y="120650"/>
            <a:ext cx="7727950" cy="766763"/>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None/>
            </a:pPr>
            <a:r>
              <a:rPr lang="zh-TW" sz="2800" b="0" i="0" u="none" strike="noStrike" cap="none">
                <a:solidFill>
                  <a:srgbClr val="000000"/>
                </a:solidFill>
                <a:latin typeface="Calibri"/>
                <a:ea typeface="Calibri"/>
                <a:cs typeface="Calibri"/>
                <a:sym typeface="Calibri"/>
              </a:rPr>
              <a:t>AQI 算法介紹例子</a:t>
            </a:r>
            <a:endParaRPr sz="2800" b="0" i="0" u="none" strike="noStrike" cap="none">
              <a:solidFill>
                <a:srgbClr val="000000"/>
              </a:solidFill>
              <a:latin typeface="Gill Sans"/>
              <a:ea typeface="Gill Sans"/>
              <a:cs typeface="Gill Sans"/>
              <a:sym typeface="Gill Sans"/>
            </a:endParaRPr>
          </a:p>
        </p:txBody>
      </p:sp>
      <p:sp>
        <p:nvSpPr>
          <p:cNvPr id="115" name="Google Shape;115;p8"/>
          <p:cNvSpPr txBox="1"/>
          <p:nvPr/>
        </p:nvSpPr>
        <p:spPr>
          <a:xfrm>
            <a:off x="3559175" y="1328738"/>
            <a:ext cx="1022350" cy="438150"/>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None/>
            </a:pPr>
            <a:r>
              <a:rPr lang="zh-TW" sz="1400" b="0" i="0" u="none" strike="noStrike" cap="none" dirty="0">
                <a:solidFill>
                  <a:srgbClr val="262626"/>
                </a:solidFill>
                <a:latin typeface="Gill Sans"/>
                <a:ea typeface="Gill Sans"/>
                <a:cs typeface="Gill Sans"/>
                <a:sym typeface="Gill Sans"/>
              </a:rPr>
              <a:t>測汙染物濃度</a:t>
            </a:r>
            <a:endParaRPr sz="1400" b="0" i="0" u="none" strike="noStrike" cap="none" dirty="0">
              <a:solidFill>
                <a:srgbClr val="000000"/>
              </a:solidFill>
              <a:latin typeface="Gill Sans"/>
              <a:ea typeface="Gill Sans"/>
              <a:cs typeface="Gill Sans"/>
              <a:sym typeface="Gill Sans"/>
            </a:endParaRPr>
          </a:p>
        </p:txBody>
      </p:sp>
      <p:sp>
        <p:nvSpPr>
          <p:cNvPr id="116" name="Google Shape;116;p8"/>
          <p:cNvSpPr/>
          <p:nvPr/>
        </p:nvSpPr>
        <p:spPr>
          <a:xfrm>
            <a:off x="4725988" y="1576388"/>
            <a:ext cx="503237" cy="0"/>
          </a:xfrm>
          <a:custGeom>
            <a:avLst/>
            <a:gdLst/>
            <a:ahLst/>
            <a:cxnLst/>
            <a:rect l="l" t="t" r="r" b="b"/>
            <a:pathLst>
              <a:path w="21600" h="21600" extrusionOk="0">
                <a:moveTo>
                  <a:pt x="0" y="0"/>
                </a:moveTo>
                <a:lnTo>
                  <a:pt x="21600" y="0"/>
                </a:lnTo>
              </a:path>
            </a:pathLst>
          </a:custGeom>
          <a:noFill/>
          <a:ln w="38100" cap="flat" cmpd="sng">
            <a:solidFill>
              <a:srgbClr val="000000"/>
            </a:solidFill>
            <a:prstDash val="solid"/>
            <a:round/>
            <a:headEnd type="none" w="sm" len="sm"/>
            <a:tailEnd type="triangle" w="med" len="med"/>
          </a:ln>
          <a:effectLst>
            <a:outerShdw blurRad="40000" dist="23000" dir="5400000" rotWithShape="0">
              <a:srgbClr val="000000">
                <a:alpha val="34509"/>
              </a:srgbClr>
            </a:outerShdw>
          </a:effectLst>
        </p:spPr>
        <p:txBody>
          <a:bodyPr/>
          <a:lstStyle/>
          <a:p>
            <a:endParaRPr lang="zh-TW" altLang="en-US"/>
          </a:p>
        </p:txBody>
      </p:sp>
      <p:sp>
        <p:nvSpPr>
          <p:cNvPr id="117" name="Google Shape;117;p8"/>
          <p:cNvSpPr txBox="1"/>
          <p:nvPr/>
        </p:nvSpPr>
        <p:spPr>
          <a:xfrm>
            <a:off x="5343525" y="1328738"/>
            <a:ext cx="1287463" cy="438150"/>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None/>
            </a:pPr>
            <a:r>
              <a:rPr lang="zh-TW" sz="1400" b="0" i="0" u="none" strike="noStrike" cap="none">
                <a:solidFill>
                  <a:srgbClr val="262626"/>
                </a:solidFill>
                <a:latin typeface="Gill Sans"/>
                <a:ea typeface="Gill Sans"/>
                <a:cs typeface="Gill Sans"/>
                <a:sym typeface="Gill Sans"/>
              </a:rPr>
              <a:t>轉成指標</a:t>
            </a:r>
            <a:endParaRPr sz="1400" b="0" i="0" u="none" strike="noStrike" cap="none">
              <a:solidFill>
                <a:srgbClr val="000000"/>
              </a:solidFill>
              <a:latin typeface="Gill Sans"/>
              <a:ea typeface="Gill Sans"/>
              <a:cs typeface="Gill Sans"/>
              <a:sym typeface="Gill Sans"/>
            </a:endParaRPr>
          </a:p>
        </p:txBody>
      </p:sp>
      <p:sp>
        <p:nvSpPr>
          <p:cNvPr id="118" name="Google Shape;118;p8"/>
          <p:cNvSpPr/>
          <p:nvPr/>
        </p:nvSpPr>
        <p:spPr>
          <a:xfrm>
            <a:off x="6794500" y="1576388"/>
            <a:ext cx="503238" cy="0"/>
          </a:xfrm>
          <a:custGeom>
            <a:avLst/>
            <a:gdLst/>
            <a:ahLst/>
            <a:cxnLst/>
            <a:rect l="l" t="t" r="r" b="b"/>
            <a:pathLst>
              <a:path w="21600" h="21600" extrusionOk="0">
                <a:moveTo>
                  <a:pt x="0" y="0"/>
                </a:moveTo>
                <a:lnTo>
                  <a:pt x="21600" y="0"/>
                </a:lnTo>
              </a:path>
            </a:pathLst>
          </a:custGeom>
          <a:noFill/>
          <a:ln w="38100" cap="flat" cmpd="sng">
            <a:solidFill>
              <a:srgbClr val="000000"/>
            </a:solidFill>
            <a:prstDash val="solid"/>
            <a:round/>
            <a:headEnd type="none" w="sm" len="sm"/>
            <a:tailEnd type="triangle" w="med" len="med"/>
          </a:ln>
          <a:effectLst>
            <a:outerShdw blurRad="40000" dist="23000" dir="5400000" rotWithShape="0">
              <a:srgbClr val="000000">
                <a:alpha val="34509"/>
              </a:srgbClr>
            </a:outerShdw>
          </a:effectLst>
        </p:spPr>
        <p:txBody>
          <a:bodyPr/>
          <a:lstStyle/>
          <a:p>
            <a:endParaRPr lang="zh-TW" altLang="en-US"/>
          </a:p>
        </p:txBody>
      </p:sp>
      <p:sp>
        <p:nvSpPr>
          <p:cNvPr id="119" name="Google Shape;119;p8"/>
          <p:cNvSpPr txBox="1"/>
          <p:nvPr/>
        </p:nvSpPr>
        <p:spPr>
          <a:xfrm>
            <a:off x="7394575" y="1328738"/>
            <a:ext cx="1287463" cy="438150"/>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None/>
            </a:pPr>
            <a:r>
              <a:rPr lang="zh-TW" sz="1400" b="0" i="0" u="none" strike="noStrike" cap="none" dirty="0">
                <a:solidFill>
                  <a:srgbClr val="262626"/>
                </a:solidFill>
                <a:latin typeface="Gill Sans"/>
                <a:ea typeface="Gill Sans"/>
                <a:cs typeface="Gill Sans"/>
                <a:sym typeface="Gill Sans"/>
              </a:rPr>
              <a:t>取最大值當AQI</a:t>
            </a:r>
            <a:endParaRPr sz="1400" b="0" i="0" u="none" strike="noStrike" cap="none" dirty="0">
              <a:solidFill>
                <a:srgbClr val="000000"/>
              </a:solidFill>
              <a:latin typeface="Gill Sans"/>
              <a:ea typeface="Gill Sans"/>
              <a:cs typeface="Gill Sans"/>
              <a:sym typeface="Gill Sans"/>
            </a:endParaRPr>
          </a:p>
        </p:txBody>
      </p:sp>
      <p:pic>
        <p:nvPicPr>
          <p:cNvPr id="120" name="Google Shape;120;p8"/>
          <p:cNvPicPr preferRelativeResize="0"/>
          <p:nvPr/>
        </p:nvPicPr>
        <p:blipFill rotWithShape="1">
          <a:blip r:embed="rId3">
            <a:alphaModFix/>
          </a:blip>
          <a:srcRect l="14127" t="10483" r="15582" b="6406"/>
          <a:stretch/>
        </p:blipFill>
        <p:spPr>
          <a:xfrm>
            <a:off x="2439988" y="1900238"/>
            <a:ext cx="7312025" cy="4862512"/>
          </a:xfrm>
          <a:prstGeom prst="rect">
            <a:avLst/>
          </a:prstGeom>
          <a:noFill/>
          <a:ln>
            <a:noFill/>
          </a:ln>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9"/>
          <p:cNvSpPr txBox="1"/>
          <p:nvPr/>
        </p:nvSpPr>
        <p:spPr>
          <a:xfrm>
            <a:off x="1069975" y="1250950"/>
            <a:ext cx="10058400" cy="4051300"/>
          </a:xfrm>
          <a:prstGeom prst="rect">
            <a:avLst/>
          </a:prstGeom>
          <a:noFill/>
          <a:ln>
            <a:noFill/>
          </a:ln>
        </p:spPr>
        <p:txBody>
          <a:bodyPr spcFirstLastPara="1" wrap="square" lIns="91425" tIns="45700" rIns="91425" bIns="45700" anchor="t" anchorCtr="0">
            <a:noAutofit/>
          </a:bodyPr>
          <a:lstStyle/>
          <a:p>
            <a:pPr marL="182563" marR="0" lvl="0" indent="-180975" algn="l" rtl="0">
              <a:lnSpc>
                <a:spcPct val="90000"/>
              </a:lnSpc>
              <a:spcBef>
                <a:spcPts val="0"/>
              </a:spcBef>
              <a:spcAft>
                <a:spcPts val="0"/>
              </a:spcAft>
              <a:buClr>
                <a:srgbClr val="689D9B"/>
              </a:buClr>
              <a:buSzPts val="1700"/>
              <a:buFont typeface="Noto Sans Symbols"/>
              <a:buChar char="▪"/>
            </a:pPr>
            <a:r>
              <a:rPr lang="zh-TW" sz="2000" b="0" i="0" u="none" strike="noStrike" cap="none">
                <a:solidFill>
                  <a:srgbClr val="000000"/>
                </a:solidFill>
                <a:latin typeface="Arial"/>
                <a:ea typeface="Arial"/>
                <a:cs typeface="Arial"/>
                <a:sym typeface="Arial"/>
              </a:rPr>
              <a:t>全名為長短期記憶(</a:t>
            </a:r>
            <a:r>
              <a:rPr lang="zh-TW" sz="2000" b="0" i="0" u="none" strike="noStrike" cap="none">
                <a:solidFill>
                  <a:srgbClr val="FF0000"/>
                </a:solidFill>
                <a:latin typeface="Arial"/>
                <a:ea typeface="Arial"/>
                <a:cs typeface="Arial"/>
                <a:sym typeface="Arial"/>
              </a:rPr>
              <a:t>L</a:t>
            </a:r>
            <a:r>
              <a:rPr lang="zh-TW" sz="2000" b="0" i="0" u="none" strike="noStrike" cap="none">
                <a:solidFill>
                  <a:srgbClr val="000000"/>
                </a:solidFill>
                <a:latin typeface="Arial"/>
                <a:ea typeface="Arial"/>
                <a:cs typeface="Arial"/>
                <a:sym typeface="Arial"/>
              </a:rPr>
              <a:t>ong </a:t>
            </a:r>
            <a:r>
              <a:rPr lang="zh-TW" sz="2000" b="0" i="0" u="none" strike="noStrike" cap="none">
                <a:solidFill>
                  <a:srgbClr val="FF0000"/>
                </a:solidFill>
                <a:latin typeface="Arial"/>
                <a:ea typeface="Arial"/>
                <a:cs typeface="Arial"/>
                <a:sym typeface="Arial"/>
              </a:rPr>
              <a:t>s</a:t>
            </a:r>
            <a:r>
              <a:rPr lang="zh-TW" sz="2000" b="0" i="0" u="none" strike="noStrike" cap="none">
                <a:solidFill>
                  <a:srgbClr val="000000"/>
                </a:solidFill>
                <a:latin typeface="Arial"/>
                <a:ea typeface="Arial"/>
                <a:cs typeface="Arial"/>
                <a:sym typeface="Arial"/>
              </a:rPr>
              <a:t>hort-</a:t>
            </a:r>
            <a:r>
              <a:rPr lang="zh-TW" sz="2000" b="0" i="0" u="none" strike="noStrike" cap="none">
                <a:solidFill>
                  <a:srgbClr val="FF0000"/>
                </a:solidFill>
                <a:latin typeface="Arial"/>
                <a:ea typeface="Arial"/>
                <a:cs typeface="Arial"/>
                <a:sym typeface="Arial"/>
              </a:rPr>
              <a:t>t</a:t>
            </a:r>
            <a:r>
              <a:rPr lang="zh-TW" sz="2000" b="0" i="0" u="none" strike="noStrike" cap="none">
                <a:solidFill>
                  <a:srgbClr val="000000"/>
                </a:solidFill>
                <a:latin typeface="Arial"/>
                <a:ea typeface="Arial"/>
                <a:cs typeface="Arial"/>
                <a:sym typeface="Arial"/>
              </a:rPr>
              <a:t>erm </a:t>
            </a:r>
            <a:r>
              <a:rPr lang="zh-TW" sz="2000" b="0" i="0" u="none" strike="noStrike" cap="none">
                <a:solidFill>
                  <a:srgbClr val="FF0000"/>
                </a:solidFill>
                <a:latin typeface="Arial"/>
                <a:ea typeface="Arial"/>
                <a:cs typeface="Arial"/>
                <a:sym typeface="Arial"/>
              </a:rPr>
              <a:t>m</a:t>
            </a:r>
            <a:r>
              <a:rPr lang="zh-TW" sz="2000" b="0" i="0" u="none" strike="noStrike" cap="none">
                <a:solidFill>
                  <a:srgbClr val="000000"/>
                </a:solidFill>
                <a:latin typeface="Arial"/>
                <a:ea typeface="Arial"/>
                <a:cs typeface="Arial"/>
                <a:sym typeface="Arial"/>
              </a:rPr>
              <a:t>emory)，會使用記憶來更新訊息，並控制訊息流動，使模型能夠更優化捕捉長期依賴關係。</a:t>
            </a:r>
            <a:endParaRPr/>
          </a:p>
          <a:p>
            <a:pPr marL="182563" marR="0" lvl="0" indent="-180975" algn="l" rtl="0">
              <a:lnSpc>
                <a:spcPct val="90000"/>
              </a:lnSpc>
              <a:spcBef>
                <a:spcPts val="1200"/>
              </a:spcBef>
              <a:spcAft>
                <a:spcPts val="0"/>
              </a:spcAft>
              <a:buClr>
                <a:srgbClr val="689D9B"/>
              </a:buClr>
              <a:buSzPts val="1700"/>
              <a:buFont typeface="Noto Sans Symbols"/>
              <a:buNone/>
            </a:pPr>
            <a:endParaRPr sz="2000" b="0" i="0" u="none" strike="noStrike" cap="none">
              <a:solidFill>
                <a:srgbClr val="000000"/>
              </a:solidFill>
              <a:latin typeface="Arial"/>
              <a:ea typeface="Arial"/>
              <a:cs typeface="Arial"/>
              <a:sym typeface="Arial"/>
            </a:endParaRPr>
          </a:p>
          <a:p>
            <a:pPr marL="182563" marR="0" lvl="0" indent="-180975" algn="l" rtl="0">
              <a:lnSpc>
                <a:spcPct val="90000"/>
              </a:lnSpc>
              <a:spcBef>
                <a:spcPts val="1200"/>
              </a:spcBef>
              <a:spcAft>
                <a:spcPts val="0"/>
              </a:spcAft>
              <a:buClr>
                <a:srgbClr val="689D9B"/>
              </a:buClr>
              <a:buSzPts val="1700"/>
              <a:buFont typeface="Noto Sans Symbols"/>
              <a:buChar char="▪"/>
            </a:pPr>
            <a:r>
              <a:rPr lang="zh-TW" sz="2000" b="0" i="0" u="none" strike="noStrike" cap="none">
                <a:solidFill>
                  <a:srgbClr val="000000"/>
                </a:solidFill>
                <a:latin typeface="Arial"/>
                <a:ea typeface="Arial"/>
                <a:cs typeface="Arial"/>
                <a:sym typeface="Arial"/>
              </a:rPr>
              <a:t>相較於簡易的 RNN，LSTM 透過多個可學習的 gate 較能夠觀察長距離的資訊而不會遺忘較早輸入的訊息</a:t>
            </a:r>
            <a:endParaRPr/>
          </a:p>
        </p:txBody>
      </p:sp>
      <p:sp>
        <p:nvSpPr>
          <p:cNvPr id="126" name="Google Shape;126;p9"/>
          <p:cNvSpPr txBox="1"/>
          <p:nvPr/>
        </p:nvSpPr>
        <p:spPr>
          <a:xfrm>
            <a:off x="11310938" y="6272213"/>
            <a:ext cx="639762"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altLang="zh-TW" sz="1400" b="0" i="0" u="none" strike="noStrike" cap="none">
                <a:solidFill>
                  <a:srgbClr val="FFFFFF"/>
                </a:solidFill>
                <a:latin typeface="Arial Black"/>
                <a:ea typeface="Arial Black"/>
                <a:cs typeface="Arial Black"/>
                <a:sym typeface="Arial Black"/>
              </a:rPr>
              <a:t>9</a:t>
            </a:fld>
            <a:endParaRPr sz="1400" b="0" i="0" u="none" strike="noStrike" cap="none">
              <a:solidFill>
                <a:srgbClr val="000000"/>
              </a:solidFill>
              <a:latin typeface="Times New Roman"/>
              <a:ea typeface="Times New Roman"/>
              <a:cs typeface="Times New Roman"/>
              <a:sym typeface="Times New Roman"/>
            </a:endParaRPr>
          </a:p>
        </p:txBody>
      </p:sp>
      <p:sp>
        <p:nvSpPr>
          <p:cNvPr id="127" name="Google Shape;127;p9"/>
          <p:cNvSpPr txBox="1"/>
          <p:nvPr/>
        </p:nvSpPr>
        <p:spPr>
          <a:xfrm>
            <a:off x="2232025" y="120650"/>
            <a:ext cx="7727950" cy="766763"/>
          </a:xfrm>
          <a:prstGeom prst="rect">
            <a:avLst/>
          </a:prstGeom>
          <a:solidFill>
            <a:srgbClr val="FFFFFF"/>
          </a:solidFill>
          <a:ln w="31675" cap="sq" cmpd="sng">
            <a:solidFill>
              <a:srgbClr val="404040"/>
            </a:solidFill>
            <a:prstDash val="solid"/>
            <a:miter lim="8000"/>
            <a:headEnd type="none" w="sm" len="sm"/>
            <a:tailEnd type="none" w="sm" len="sm"/>
          </a:ln>
        </p:spPr>
        <p:txBody>
          <a:bodyPr spcFirstLastPara="1" wrap="square" lIns="182875" tIns="182875" rIns="182875" bIns="182875" anchor="ctr" anchorCtr="0">
            <a:noAutofit/>
          </a:bodyPr>
          <a:lstStyle/>
          <a:p>
            <a:pPr marL="0" marR="0" lvl="0" indent="0" algn="ctr" rtl="0">
              <a:lnSpc>
                <a:spcPct val="90000"/>
              </a:lnSpc>
              <a:spcBef>
                <a:spcPts val="0"/>
              </a:spcBef>
              <a:spcAft>
                <a:spcPts val="0"/>
              </a:spcAft>
              <a:buNone/>
            </a:pPr>
            <a:r>
              <a:rPr lang="zh-TW" sz="2800" b="0" i="0" u="none" strike="noStrike" cap="none">
                <a:solidFill>
                  <a:srgbClr val="000000"/>
                </a:solidFill>
                <a:latin typeface="Calibri"/>
                <a:ea typeface="Calibri"/>
                <a:cs typeface="Calibri"/>
                <a:sym typeface="Calibri"/>
              </a:rPr>
              <a:t>LSTM 介紹</a:t>
            </a:r>
            <a:endParaRPr sz="2800" b="0" i="0" u="none" strike="noStrike" cap="none">
              <a:solidFill>
                <a:srgbClr val="000000"/>
              </a:solidFill>
              <a:latin typeface="Arial"/>
              <a:ea typeface="Arial"/>
              <a:cs typeface="Arial"/>
              <a:sym typeface="Arial"/>
            </a:endParaRPr>
          </a:p>
        </p:txBody>
      </p:sp>
      <p:pic>
        <p:nvPicPr>
          <p:cNvPr id="128" name="Google Shape;128;p9"/>
          <p:cNvPicPr preferRelativeResize="0"/>
          <p:nvPr/>
        </p:nvPicPr>
        <p:blipFill rotWithShape="1">
          <a:blip r:embed="rId3">
            <a:alphaModFix/>
          </a:blip>
          <a:srcRect/>
          <a:stretch/>
        </p:blipFill>
        <p:spPr>
          <a:xfrm>
            <a:off x="2155825" y="3044825"/>
            <a:ext cx="8031163" cy="37528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2239</TotalTime>
  <Words>2479</Words>
  <Application>Microsoft Office PowerPoint</Application>
  <PresentationFormat>寬螢幕</PresentationFormat>
  <Paragraphs>229</Paragraphs>
  <Slides>30</Slides>
  <Notes>29</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30</vt:i4>
      </vt:variant>
    </vt:vector>
  </HeadingPairs>
  <TitlesOfParts>
    <vt:vector size="42" baseType="lpstr">
      <vt:lpstr>Times New Roman</vt:lpstr>
      <vt:lpstr>Gill Sans</vt:lpstr>
      <vt:lpstr>Courier New</vt:lpstr>
      <vt:lpstr>Noto Sans Symbols</vt:lpstr>
      <vt:lpstr>DFKai-SB</vt:lpstr>
      <vt:lpstr>Arial</vt:lpstr>
      <vt:lpstr>Calibri</vt:lpstr>
      <vt:lpstr>Quattrocento Sans</vt:lpstr>
      <vt:lpstr>Aptos</vt:lpstr>
      <vt:lpstr>Arial Black</vt:lpstr>
      <vt:lpstr>Constantia</vt:lpstr>
      <vt:lpstr>Office Theme</vt:lpstr>
      <vt:lpstr>PowerPoint 簡報</vt:lpstr>
      <vt:lpstr>PowerPoint 簡報</vt:lpstr>
      <vt:lpstr>PowerPoint 簡報</vt:lpstr>
      <vt:lpstr>PowerPoint 簡報</vt:lpstr>
      <vt:lpstr>AQI 算法介紹</vt:lpstr>
      <vt:lpstr>AQI 算法介紹</vt:lpstr>
      <vt:lpstr>AQI 算法介紹</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污染物之間的關聯性分析</vt:lpstr>
      <vt:lpstr>污染物之間的關聯性分析</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冠穎 陳</dc:creator>
  <cp:lastModifiedBy>陳楷勳</cp:lastModifiedBy>
  <cp:revision>30</cp:revision>
  <dcterms:created xsi:type="dcterms:W3CDTF">2024-01-09T20:59:26Z</dcterms:created>
  <dcterms:modified xsi:type="dcterms:W3CDTF">2024-06-20T14:43:52Z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3</vt:i4>
  </property>
  <property fmtid="{D5CDD505-2E9C-101B-9397-08002B2CF9AE}" pid="3" name="PresentationFormat">
    <vt:lpwstr>寬螢幕</vt:lpwstr>
  </property>
  <property fmtid="{D5CDD505-2E9C-101B-9397-08002B2CF9AE}" pid="4" name="Slides">
    <vt:i4>22</vt:i4>
  </property>
</Properties>
</file>