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BF5AC7-57CA-4676-8D42-2AE0B422F41C}">
  <a:tblStyle styleId="{BEBF5AC7-57CA-4676-8D42-2AE0B422F4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漢明窗</a:t>
            </a:r>
            <a:r>
              <a:rPr lang="en-US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（Hamming window）：將每一個音框乘上漢明窗，以增加音框左端和右端的連續性（請見下一個步驟的說明）。</a:t>
            </a:r>
            <a:endParaRPr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將時域訊號，轉換為頻域訊號(該頻率下的聲音能量強度)。</a:t>
            </a:r>
            <a:endParaRPr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85f55bf1c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85f55bf1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185f55bf1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將頻率 𝑓 映射到梅爾頻率。以700作為基準頻率，2595為研究探索得出的常數。取log是將頻率的間隔差異簡化。e.g. 1000~2000Hz   vs 2000~ 4000Hz 的差異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感測器所接收信號震幅，將其取平方 表示能量。Hm梅爾濾波器權重 此為一個序列。能量取對數(類似分貝概念)。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將每個音框獲得的頻譜通過  梅爾濾波器(三角重疊窗口)，得到梅爾刻度。根據人耳的聽覺在不同頻率的敏感度，</a:t>
            </a:r>
            <a:r>
              <a:rPr lang="en-US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人耳對於頻率 f 的感受是呈對數變化的，</a:t>
            </a:r>
            <a:r>
              <a:rPr lang="en-US"/>
              <a:t>低頻段愈密集，採樣愈多的FFT頻率。高頻段採樣較為稀疏。</a:t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85f55bf1c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85f55bf1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185f55bf1c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DCT 轉換是期望能轉回類似 Time Domain。DCT 轉換的頻率資訊強化低頻部分，去掉高頻率的部分。進行有損失的數據壓縮。</a:t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C值較大</a:t>
            </a:r>
            <a:r>
              <a:rPr lang="en-US"/>
              <a:t>：模型對分類錯誤的容忍度低，更加注重減少誤分類。可能導致過擬合，因為模型會努力找到一個準確的分類邊界。</a:t>
            </a:r>
            <a:endParaRPr/>
          </a:p>
        </p:txBody>
      </p:sp>
      <p:sp>
        <p:nvSpPr>
          <p:cNvPr id="333" name="Google Shape;33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語音訊號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開始時，我們有一段你說的話的錄音。這是我們需要處理的原始聲音。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預強調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在這一步，我們使用一種技術來讓高頻的聲音（像小鳥的聲音或高音樂器的聲音）更清晰。這就像把聲音中的尖細部分調高一點。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擷取音框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接下來，我們將這段錄音切成小片段，叫做音框。每個音框大約有20到40毫秒長，這樣可以讓我們更好地分析聲音。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漢明窗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在每一個音框上，我們使用一個叫做漢明窗的工具。這樣可以讓每個音框的邊緣變得平滑，減少在邊緣產生的噪音。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快速傅立葉轉換（FFT）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然後，我們將每個音框轉換到一個不同的世界，叫做頻域。這步驟可以幫助我們了解這段聲音中有哪一些頻率（音調）。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功率譜計算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接下來，我們計算每個頻率的強度，這告訴我們每個頻率有多強，幫助我們知道哪些聲音是最響亮的。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三角濾波器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我們使用三角濾波器來處理這些頻率。這些濾波器能夠幫助我們把聲音轉換成一種更符合人耳聽覺的格式。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對數轉換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然後，對處理過的數據進行對數轉換。這樣可以讓數據在後面的計算中更穩定和容易。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倒譜計算</a:t>
            </a:r>
            <a:r>
              <a:rPr lang="en-US"/>
              <a:t>：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最後，我們用一種數學方法計算得到MFCC特徵。這些特徵可以用於識別聲音，比如語音識別或音樂分類。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預強調( pre-emphsis ) 信號傳輸過程中的的雜訊。</a:t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85f55bf1c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85f55bf1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185f55bf1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將整段訊號，切割成多片段。每個片段稱為一個frame(偵、音框)。每偵前後之間重疊50%。</a:t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datasets/andrewmvd/covid19-cough-audio-classific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95499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 Classification of COVID-19 Cough Sounds using Mel Frequency Cepstral Coefficient (MFCC)           Feature Extraction and Support Vector Machine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85801" y="3801979"/>
            <a:ext cx="757989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ct val="100000"/>
              <a:buNone/>
            </a:pPr>
            <a:r>
              <a:rPr lang="en-US" sz="1800" cap="non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AUTHORS:MUHAMMAD MEFTAH MAFAZY, MOHAMMAD REZA FAISAL, DWI KARTINI, FATMA INDRIANI, TRIANDO HAMONANGAN SARAGIH</a:t>
            </a:r>
            <a:endParaRPr/>
          </a:p>
          <a:p>
            <a:pPr indent="0" lvl="0" marL="0" rtl="0" algn="r">
              <a:spcBef>
                <a:spcPts val="31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1700" cap="none">
              <a:solidFill>
                <a:srgbClr val="6370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314"/>
              </a:spcBef>
              <a:spcAft>
                <a:spcPts val="0"/>
              </a:spcAft>
              <a:buClr>
                <a:srgbClr val="637052"/>
              </a:buClr>
              <a:buSzPct val="100000"/>
              <a:buNone/>
            </a:pPr>
            <a:r>
              <a:rPr lang="en-US" sz="1700" cap="non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PRESENTED BY: WANG,CHI-SHUN</a:t>
            </a:r>
            <a:endParaRPr/>
          </a:p>
          <a:p>
            <a:pPr indent="0" lvl="0" marL="0" rtl="0" algn="r">
              <a:spcBef>
                <a:spcPts val="333"/>
              </a:spcBef>
              <a:spcAft>
                <a:spcPts val="0"/>
              </a:spcAft>
              <a:buClr>
                <a:srgbClr val="637052"/>
              </a:buClr>
              <a:buSzPct val="100000"/>
              <a:buNone/>
            </a:pPr>
            <a:r>
              <a:rPr lang="en-US" sz="1700" cap="non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PUBLISHED:</a:t>
            </a:r>
            <a:r>
              <a:rPr lang="en-US" sz="1800"/>
              <a:t>Article  in  Telematika · August 2023 DOI: 10.35671/telematika.v16i2.2569</a:t>
            </a:r>
            <a:endParaRPr/>
          </a:p>
          <a:p>
            <a:pPr indent="0" lvl="0" marL="0" rtl="0" algn="r">
              <a:spcBef>
                <a:spcPts val="314"/>
              </a:spcBef>
              <a:spcAft>
                <a:spcPts val="0"/>
              </a:spcAft>
              <a:buClr>
                <a:srgbClr val="637052"/>
              </a:buClr>
              <a:buSzPct val="100000"/>
              <a:buNone/>
            </a:pPr>
            <a:r>
              <a:rPr lang="en-US" sz="1700" cap="non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DATE: 2024/11/26</a:t>
            </a:r>
            <a:endParaRPr/>
          </a:p>
          <a:p>
            <a:pPr indent="0" lvl="0" marL="0" rtl="0" algn="r">
              <a:spcBef>
                <a:spcPts val="31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1700" cap="none">
              <a:solidFill>
                <a:srgbClr val="637052"/>
              </a:solidFill>
            </a:endParaRPr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公式:x[m]=信號樣本[m⋅H:m⋅H+L−1]</a:t>
            </a:r>
            <a:endParaRPr/>
          </a:p>
        </p:txBody>
      </p:sp>
      <p:pic>
        <p:nvPicPr>
          <p:cNvPr id="203" name="Google Shape;20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1555785"/>
            <a:ext cx="8156736" cy="34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750" y="5035000"/>
            <a:ext cx="4888050" cy="1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漢明窗: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快速傅立葉轉換: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466" y="1066369"/>
            <a:ext cx="4731334" cy="150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/>
          <p:nvPr/>
        </p:nvSpPr>
        <p:spPr>
          <a:xfrm>
            <a:off x="647192" y="2774354"/>
            <a:ext cx="28472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w[n]: 窗函數的權重值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音框的長度（樣本數）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：音框內的第幾個樣本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575" y="4426491"/>
            <a:ext cx="2867425" cy="120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4048" y="2440933"/>
            <a:ext cx="2524477" cy="66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712" y="4645596"/>
            <a:ext cx="1305107" cy="77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75750"/>
            <a:ext cx="8072799" cy="60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頻譜圖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53" y="2476848"/>
            <a:ext cx="7992715" cy="34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三角濾波器: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</a:t>
            </a:r>
            <a:r>
              <a:rPr lang="en-US" sz="1800"/>
              <a:t>m: 梅爾刻度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f：頻率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取對數: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208" y="1647825"/>
            <a:ext cx="3069297" cy="179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1" y="4424563"/>
            <a:ext cx="3088888" cy="94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952" y="4692969"/>
            <a:ext cx="3002963" cy="1344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698" y="5534706"/>
            <a:ext cx="1388114" cy="50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三角濾波圖</a:t>
            </a:r>
            <a:endParaRPr/>
          </a:p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2314505"/>
            <a:ext cx="5732656" cy="404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5" y="1694138"/>
            <a:ext cx="7400577" cy="388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DCT（離散餘弦變換）: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80" y="2483121"/>
            <a:ext cx="7213174" cy="22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525" y="4163475"/>
            <a:ext cx="6723625" cy="28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3754587" y="4745388"/>
            <a:ext cx="2478050" cy="17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866336" y="827829"/>
            <a:ext cx="7103967" cy="1137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method</a:t>
            </a:r>
            <a:endParaRPr sz="4700"/>
          </a:p>
        </p:txBody>
      </p:sp>
      <p:sp>
        <p:nvSpPr>
          <p:cNvPr id="279" name="Google Shape;279;p30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建模演算法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介紹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931947" y="2290570"/>
            <a:ext cx="7991336" cy="430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Support Vecter Machine 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映射: 將原始數據點映射到更高維的特徵空間。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一張含有 兒童藝術, 圖表, 螢幕擷取畫面, 設計 的圖片&#10;&#10;自動產生的描述" id="281" name="Google Shape;2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8843" y="3313539"/>
            <a:ext cx="3374409" cy="327747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6600180" y="647117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螢幕擷取畫面, 設計 的圖片&#10;&#10;自動產生的描述" id="283" name="Google Shape;28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36" y="3366640"/>
            <a:ext cx="3850079" cy="322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931947" y="539275"/>
            <a:ext cx="7103967" cy="1137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method</a:t>
            </a:r>
            <a:endParaRPr sz="4700"/>
          </a:p>
        </p:txBody>
      </p:sp>
      <p:sp>
        <p:nvSpPr>
          <p:cNvPr id="290" name="Google Shape;290;p31"/>
          <p:cNvSpPr/>
          <p:nvPr/>
        </p:nvSpPr>
        <p:spPr>
          <a:xfrm>
            <a:off x="426982" y="1476495"/>
            <a:ext cx="1780189" cy="65126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建模演算法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介紹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931947" y="2290570"/>
            <a:ext cx="7991336" cy="430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SVM 核函數 :</a:t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6600180" y="647117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筆跡, 字型, 文字, 白色 的圖片&#10;&#10;自動產生的描述"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433" y="3102051"/>
            <a:ext cx="4515480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螢幕擷取畫面, 鮮豔, 圓形, 設計 的圖片&#10;&#10;自動產生的描述" id="294" name="Google Shape;2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656" y="2479173"/>
            <a:ext cx="3569113" cy="294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Outline</a:t>
            </a:r>
            <a:endParaRPr sz="3500">
              <a:solidFill>
                <a:srgbClr val="FFFFFF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678789" y="836799"/>
            <a:ext cx="5000124" cy="5281201"/>
            <a:chOff x="0" y="86359"/>
            <a:chExt cx="5000124" cy="5281201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529159"/>
              <a:ext cx="5000124" cy="756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50006" y="86359"/>
              <a:ext cx="3500086" cy="885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293237" y="129590"/>
              <a:ext cx="3413624" cy="799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2275" spcFirstLastPara="1" rIns="132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Abstract</a:t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0" y="1889959"/>
              <a:ext cx="5000124" cy="756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50006" y="1447159"/>
              <a:ext cx="3500086" cy="885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293237" y="1490390"/>
              <a:ext cx="3413624" cy="799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2275" spcFirstLastPara="1" rIns="132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0" y="3250759"/>
              <a:ext cx="5000124" cy="756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50006" y="2807959"/>
              <a:ext cx="3500086" cy="885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293237" y="2851190"/>
              <a:ext cx="3413624" cy="799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2275" spcFirstLastPara="1" rIns="132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Proposed method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0" y="4611560"/>
              <a:ext cx="5000124" cy="756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0006" y="4168760"/>
              <a:ext cx="3500086" cy="885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293237" y="4211991"/>
              <a:ext cx="3413624" cy="799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2275" spcFirstLastPara="1" rIns="132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</p:grp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457200" y="6755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method</a:t>
            </a:r>
            <a:endParaRPr/>
          </a:p>
        </p:txBody>
      </p:sp>
      <p:pic>
        <p:nvPicPr>
          <p:cNvPr descr="一張含有 文字, 螢幕擷取畫面, 字型, 行 的圖片&#10;&#10;自動產生的描述" id="300" name="Google Shape;30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01" y="2616136"/>
            <a:ext cx="8229600" cy="17996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SVM超參數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Dataset: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https://www.kaggle.com/datasets/andrewmvd/covid19-cough-audio-classification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Healthy:共1284筆數據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Covid19:共642筆數據 </a:t>
            </a:r>
            <a:endParaRPr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866336" y="827829"/>
            <a:ext cx="7103967" cy="1137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method</a:t>
            </a:r>
            <a:endParaRPr sz="4700"/>
          </a:p>
        </p:txBody>
      </p:sp>
      <p:sp>
        <p:nvSpPr>
          <p:cNvPr id="315" name="Google Shape;315;p3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混淆矩陣</a:t>
            </a:r>
            <a:endParaRPr/>
          </a:p>
        </p:txBody>
      </p:sp>
      <p:graphicFrame>
        <p:nvGraphicFramePr>
          <p:cNvPr id="316" name="Google Shape;316;p34"/>
          <p:cNvGraphicFramePr/>
          <p:nvPr/>
        </p:nvGraphicFramePr>
        <p:xfrm>
          <a:off x="1524000" y="2309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{BEBF5AC7-57CA-4676-8D42-2AE0B422F41C}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預測陽性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預測陰性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實際陽性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TP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FN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實際陰性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FP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TN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34"/>
          <p:cNvSpPr txBox="1"/>
          <p:nvPr/>
        </p:nvSpPr>
        <p:spPr>
          <a:xfrm>
            <a:off x="4122283" y="3573374"/>
            <a:ext cx="2370072" cy="5231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4122283" y="4298875"/>
            <a:ext cx="2305952" cy="5231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一張含有 文字, 字型, 白色, 收據 的圖片&#10;&#10;自動產生的描述" id="319" name="Google Shape;31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84" y="4560453"/>
            <a:ext cx="3555999" cy="139429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6600180" y="647117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研究結果顯示以RBF來看，使用MFCC取十個參數 + C=1 有最佳陰陽性辨別能力。</a:t>
            </a:r>
            <a:endParaRPr sz="1800"/>
          </a:p>
        </p:txBody>
      </p:sp>
      <p:sp>
        <p:nvSpPr>
          <p:cNvPr id="328" name="Google Shape;32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文字, 螢幕擷取畫面, 字型, 數字 的圖片&#10;&#10;自動產生的描述" id="329" name="Google Shape;3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889" y="1994853"/>
            <a:ext cx="7678222" cy="454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研究結果顯示以linear來看，使用MFCC取十個參數 + C=0.5 有最佳陰陽性辨別能力。</a:t>
            </a:r>
            <a:endParaRPr sz="1800"/>
          </a:p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文字, 螢幕擷取畫面, 字型, 行 的圖片&#10;&#10;自動產生的描述" id="338" name="Google Shape;3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16" y="2332037"/>
            <a:ext cx="7458968" cy="439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457200" y="116601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SVM</a:t>
            </a:r>
            <a:r>
              <a:rPr lang="en-US" sz="1800">
                <a:latin typeface="PMingLiu"/>
                <a:ea typeface="PMingLiu"/>
                <a:cs typeface="PMingLiu"/>
                <a:sym typeface="PMingLiu"/>
              </a:rPr>
              <a:t>中以</a:t>
            </a:r>
            <a:r>
              <a:rPr lang="en-US" sz="1800"/>
              <a:t>linear</a:t>
            </a:r>
            <a:r>
              <a:rPr lang="en-US" sz="1800">
                <a:latin typeface="PMingLiu"/>
                <a:ea typeface="PMingLiu"/>
                <a:cs typeface="PMingLiu"/>
                <a:sym typeface="PMingLiu"/>
              </a:rPr>
              <a:t>表現最好</a:t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文字, 螢幕擷取畫面, 數字, 繪圖 的圖片&#10;&#10;自動產生的描述" id="347" name="Google Shape;3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810" y="1529843"/>
            <a:ext cx="7057419" cy="449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結論</a:t>
            </a:r>
            <a:endParaRPr/>
          </a:p>
        </p:txBody>
      </p:sp>
      <p:sp>
        <p:nvSpPr>
          <p:cNvPr id="354" name="Google Shape;354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本研究主要使用MFCC作為特徵萃取的手法</a:t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本研究主要以SVM作為預測模型，比較不同C值，以kernel為linear且C值為0.5，其AUC也就是分辨率最高</a:t>
            </a:r>
            <a:endParaRPr sz="1800"/>
          </a:p>
        </p:txBody>
      </p:sp>
      <p:sp>
        <p:nvSpPr>
          <p:cNvPr id="355" name="Google Shape;35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結論</a:t>
            </a:r>
            <a:endParaRPr/>
          </a:p>
        </p:txBody>
      </p:sp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文字, 螢幕擷取畫面, 數字, 平行 的圖片&#10;&#10;自動產生的描述" id="363" name="Google Shape;3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365" y="1417638"/>
            <a:ext cx="4801270" cy="46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      Thanks for listening</a:t>
            </a:r>
            <a:endParaRPr/>
          </a:p>
        </p:txBody>
      </p:sp>
      <p:sp>
        <p:nvSpPr>
          <p:cNvPr id="370" name="Google Shape;37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5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22" name="Google Shape;122;p1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667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</a:pPr>
            <a:r>
              <a:rPr lang="en-US" sz="4200"/>
              <a:t>Abstract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83771" y="3017522"/>
            <a:ext cx="773157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	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對於判斷新冠病毒（</a:t>
            </a:r>
            <a:r>
              <a:rPr lang="en-US" sz="2100"/>
              <a:t>COVID-19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）的方法中，常見診斷方法是反轉錄聚合酶鏈反應（</a:t>
            </a:r>
            <a:r>
              <a:rPr lang="en-US" sz="2100"/>
              <a:t>RT-PCR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）測試，但存在高成本、耗時。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	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本研究利用人工智能通過咳嗽聲音來分類陰陽性，主要</a:t>
            </a:r>
            <a:r>
              <a:rPr lang="en-US" sz="2100"/>
              <a:t>MFCC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取出特徵，再以支持向量機（</a:t>
            </a:r>
            <a:r>
              <a:rPr lang="en-US" sz="2100"/>
              <a:t>SVM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）做分類，最終測試結果以</a:t>
            </a:r>
            <a:r>
              <a:rPr lang="en-US" sz="2100"/>
              <a:t>C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值取</a:t>
            </a:r>
            <a:r>
              <a:rPr lang="en-US" sz="2100"/>
              <a:t>0.5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en-US" sz="2100"/>
              <a:t>linear kernel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得到最高</a:t>
            </a:r>
            <a:r>
              <a:rPr lang="en-US" sz="2100"/>
              <a:t>AUC(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最佳分辨效果</a:t>
            </a:r>
            <a:r>
              <a:rPr lang="en-US" sz="2100"/>
              <a:t>)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。</a:t>
            </a:r>
            <a:endParaRPr sz="2100"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  <p:cxnSp>
        <p:nvCxnSpPr>
          <p:cNvPr id="128" name="Google Shape;128;p15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483798" y="1463040"/>
            <a:ext cx="2847230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Introduction</a:t>
            </a:r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37" name="Google Shape;137;p16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6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" name="Google Shape;139;p16"/>
          <p:cNvSpPr/>
          <p:nvPr/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4242163" y="1463039"/>
            <a:ext cx="4156790" cy="430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1.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聲音被大量利用來做醫療診斷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2.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本論文建議讀者可以用</a:t>
            </a:r>
            <a:r>
              <a:rPr lang="en-US" sz="1900"/>
              <a:t>CNN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做做看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 3.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本研究利用實際的咳嗽聲音，並搭配</a:t>
            </a:r>
            <a:r>
              <a:rPr lang="en-US" sz="1900"/>
              <a:t>PCR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測試標註陰陽性作為正確答案。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95654" y="641890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866336" y="827829"/>
            <a:ext cx="7103967" cy="1137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method</a:t>
            </a:r>
            <a:endParaRPr sz="4700"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600180" y="647117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1" name="Google Shape;151;p17"/>
          <p:cNvCxnSpPr/>
          <p:nvPr/>
        </p:nvCxnSpPr>
        <p:spPr>
          <a:xfrm>
            <a:off x="3153681" y="2835317"/>
            <a:ext cx="49431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2" name="Google Shape;152;p17"/>
          <p:cNvSpPr/>
          <p:nvPr/>
        </p:nvSpPr>
        <p:spPr>
          <a:xfrm>
            <a:off x="3844557" y="2387444"/>
            <a:ext cx="1306543" cy="8114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MFCC Extraction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5273241" y="2822652"/>
            <a:ext cx="59055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17"/>
          <p:cNvSpPr/>
          <p:nvPr/>
        </p:nvSpPr>
        <p:spPr>
          <a:xfrm>
            <a:off x="6246408" y="2458678"/>
            <a:ext cx="1638300" cy="7209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抽樣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分train/test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335236" y="4265801"/>
            <a:ext cx="1756483" cy="123711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機器學習演算法建立模型: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7123939" y="3335867"/>
            <a:ext cx="0" cy="68758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7" name="Google Shape;157;p17"/>
          <p:cNvSpPr/>
          <p:nvPr/>
        </p:nvSpPr>
        <p:spPr>
          <a:xfrm>
            <a:off x="3734425" y="4523454"/>
            <a:ext cx="1638300" cy="7209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評估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1703956" y="2387444"/>
            <a:ext cx="1306543" cy="8114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數據收集</a:t>
            </a:r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 rot="10800000">
            <a:off x="5487228" y="4883931"/>
            <a:ext cx="67183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66336" y="827829"/>
            <a:ext cx="7103967" cy="1137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method</a:t>
            </a:r>
            <a:endParaRPr sz="4700"/>
          </a:p>
        </p:txBody>
      </p:sp>
      <p:sp>
        <p:nvSpPr>
          <p:cNvPr id="166" name="Google Shape;166;p18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特徵提取方法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76332" y="2290569"/>
            <a:ext cx="7991336" cy="430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AutoNum type="arabicPeriod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Mel-Frequency Cepstral Coefficients, MFCC</a:t>
            </a:r>
            <a:r>
              <a:rPr lang="en-US" sz="2000"/>
              <a:t>:主要是模擬人耳朵所聽到聲音去提取特徵。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一張含有 文字, 字型, 行, 圖表 的圖片&#10;&#10;自動產生的描述"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64" y="3493039"/>
            <a:ext cx="8857672" cy="19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6600180" y="647117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預強調:</a:t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129" y="1417638"/>
            <a:ext cx="3705742" cy="8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790" y="2119083"/>
            <a:ext cx="6411220" cy="20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>
            <a:off x="1473200" y="4639272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y(t): 預加重後的信號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x(t): 原始信號當前樣本值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x(t−1): 原始信號前一個樣本值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α: 預加重係數(0.95-0.97)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690688"/>
            <a:ext cx="58769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57200" y="103342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擷取音框: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789" y="1804776"/>
            <a:ext cx="7651022" cy="295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750" y="4317975"/>
            <a:ext cx="4888050" cy="1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