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65" r:id="rId4"/>
    <p:sldId id="366" r:id="rId5"/>
    <p:sldId id="373" r:id="rId6"/>
    <p:sldId id="374" r:id="rId7"/>
    <p:sldId id="367" r:id="rId8"/>
    <p:sldId id="375" r:id="rId9"/>
    <p:sldId id="376" r:id="rId10"/>
    <p:sldId id="371" r:id="rId11"/>
    <p:sldId id="3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330A0-58A5-4A84-8E10-A9DF5820DB40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FF380-20B4-476D-AC90-37BD9D804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41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B46E-2DBD-48B7-B479-EEC0C54907F4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0E52-8170-4BA6-BB84-34316BD5FA4C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95E-9606-4EA5-9273-87009548F900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94EE-9DBE-44E6-B530-0D6F784DC5ED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C9BB-44FA-4847-A23B-F342642C4632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1239-6EBF-4965-8128-01CB2C48BB59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5307-9FC9-4B06-9DBD-EDFCF0935032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06B2-B109-459F-BEB6-8F0949F1A343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725B-5440-4A61-8912-ED5DA49FF2F3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33F-95FD-4D8F-9511-8DF92CD02BDE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3999C4DC-943A-4C73-8DFC-98A2830C03A2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3C4A-24DE-4147-8063-CE3C65ED21F4}" type="datetime1">
              <a:rPr lang="en-US" altLang="zh-TW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usir/CancerMap-in-Py/blob/master/cancer-death.ipynb" TargetMode="External"/><Relationship Id="rId2" Type="http://schemas.openxmlformats.org/officeDocument/2006/relationships/hyperlink" Target="https://data.gov.tw/dataset/404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is.gov.tw/app/portal/221" TargetMode="External"/><Relationship Id="rId5" Type="http://schemas.openxmlformats.org/officeDocument/2006/relationships/hyperlink" Target="https://whgis.nlsc.gov.tw/GisMap/NLSCGisMap.aspx" TargetMode="External"/><Relationship Id="rId4" Type="http://schemas.openxmlformats.org/officeDocument/2006/relationships/hyperlink" Target="https://data.gov.tw/dataset/815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C6D57-B327-F0D7-87E8-3EB38D6F5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進度報告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6C0098-8309-7064-8D8D-5BAC6920A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B10902202</a:t>
            </a:r>
            <a:r>
              <a:rPr lang="zh-TW" altLang="en-US" dirty="0"/>
              <a:t>陳楷勳</a:t>
            </a:r>
            <a:r>
              <a:rPr lang="en-US" altLang="zh-TW" dirty="0"/>
              <a:t>_2024/4/4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95359F-F594-7632-31CB-584F523A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8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61D19-FE57-E0B8-A97A-CA29A4A1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癌症歷年死亡人數和癌症人口死亡密度圖說明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E081C-8EF3-3BAF-4104-778C58FE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這禮拜我將癌症歷年死亡人數和癌症人口死亡密度兩張圖</a:t>
            </a:r>
            <a:r>
              <a:rPr lang="zh-TW" altLang="zh-TW" dirty="0"/>
              <a:t>合併</a:t>
            </a:r>
            <a:r>
              <a:rPr lang="zh-TW" altLang="en-US" dirty="0"/>
              <a:t>在一起，而這樣子可以看出這兩部分互相有沒有關聯，兩部分的計錄時間都是從民國</a:t>
            </a:r>
            <a:r>
              <a:rPr lang="en-US" altLang="zh-TW" dirty="0"/>
              <a:t>87</a:t>
            </a:r>
            <a:r>
              <a:rPr lang="zh-TW" altLang="en-US" dirty="0"/>
              <a:t>年到民國</a:t>
            </a:r>
            <a:r>
              <a:rPr lang="en-US" altLang="zh-TW" dirty="0"/>
              <a:t>111</a:t>
            </a:r>
            <a:r>
              <a:rPr lang="zh-TW" altLang="en-US" dirty="0"/>
              <a:t>年，而圖中的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ratio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為罹癌人數除以當地總人口，其中因為繪圖時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raio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數字太小，所以乘以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1000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來表示，以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0.5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來說表示每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10000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人中有五人罹癌。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DAE3B2-B564-4F12-A078-9749A95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4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078A6-382D-1C9E-9A25-A73CDA00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五個空汙嚴重地區癌症歷年死亡人數和癌症人口死亡密度圖</a:t>
            </a:r>
            <a:r>
              <a:rPr lang="en-US" altLang="zh-TW" dirty="0"/>
              <a:t>(</a:t>
            </a:r>
            <a:r>
              <a:rPr lang="zh-TW" altLang="en-US" dirty="0"/>
              <a:t>民國</a:t>
            </a:r>
            <a:r>
              <a:rPr lang="en-US" altLang="zh-TW" dirty="0"/>
              <a:t>87</a:t>
            </a:r>
            <a:r>
              <a:rPr lang="zh-TW" altLang="en-US" dirty="0"/>
              <a:t>到</a:t>
            </a:r>
            <a:r>
              <a:rPr lang="en-US" altLang="zh-TW" dirty="0"/>
              <a:t>111</a:t>
            </a:r>
            <a:r>
              <a:rPr lang="zh-TW" altLang="en-US" dirty="0"/>
              <a:t>年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5B6D8D7-B669-7E39-CC34-78BFBDC1B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078" y="1998368"/>
            <a:ext cx="9956929" cy="41714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4142-73EF-4C6C-A25D-D967FB92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3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3CF5D-F183-D2BB-0CF5-042F9F61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2C616F-6CBC-9C02-E253-456B01C1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https://data.gov.tw/dataset/40448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https://github.com/Hsusir/CancerMap-in-Py/blob/master/cancer-death.ipynb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https://data.gov.tw/dataset/8154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https://whgis.nlsc.gov.tw/GisMap/NLSCGisMap.aspx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https://www.ris.gov.tw/app/portal/221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678281-0A96-D782-26DD-2714EEE8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FC649-9B77-2B61-06C9-C4F35096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資料收集時間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22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  <a:r>
              <a:rPr lang="zh-TW" altLang="en-US" dirty="0"/>
              <a:t>使用日期時間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22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D0F253-C588-1959-16D7-B73B2BBD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941423-E2FE-EF4A-0E9B-26FDC956B779}"/>
              </a:ext>
            </a:extLst>
          </p:cNvPr>
          <p:cNvSpPr txBox="1"/>
          <p:nvPr/>
        </p:nvSpPr>
        <p:spPr>
          <a:xfrm>
            <a:off x="2218276" y="1676382"/>
            <a:ext cx="788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1</a:t>
            </a:r>
            <a:r>
              <a:rPr lang="zh-TW" altLang="en-US" sz="3600" dirty="0"/>
              <a:t>月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C7B1F5B3-34ED-F03C-ADE4-9996D368F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70990"/>
              </p:ext>
            </p:extLst>
          </p:nvPr>
        </p:nvGraphicFramePr>
        <p:xfrm>
          <a:off x="1162250" y="2408366"/>
          <a:ext cx="10538521" cy="34508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5503">
                  <a:extLst>
                    <a:ext uri="{9D8B030D-6E8A-4147-A177-3AD203B41FA5}">
                      <a16:colId xmlns:a16="http://schemas.microsoft.com/office/drawing/2014/main" val="1164162231"/>
                    </a:ext>
                  </a:extLst>
                </a:gridCol>
                <a:gridCol w="1505503">
                  <a:extLst>
                    <a:ext uri="{9D8B030D-6E8A-4147-A177-3AD203B41FA5}">
                      <a16:colId xmlns:a16="http://schemas.microsoft.com/office/drawing/2014/main" val="2580461998"/>
                    </a:ext>
                  </a:extLst>
                </a:gridCol>
                <a:gridCol w="1505503">
                  <a:extLst>
                    <a:ext uri="{9D8B030D-6E8A-4147-A177-3AD203B41FA5}">
                      <a16:colId xmlns:a16="http://schemas.microsoft.com/office/drawing/2014/main" val="1448746183"/>
                    </a:ext>
                  </a:extLst>
                </a:gridCol>
                <a:gridCol w="1505503">
                  <a:extLst>
                    <a:ext uri="{9D8B030D-6E8A-4147-A177-3AD203B41FA5}">
                      <a16:colId xmlns:a16="http://schemas.microsoft.com/office/drawing/2014/main" val="2930723433"/>
                    </a:ext>
                  </a:extLst>
                </a:gridCol>
                <a:gridCol w="1505503">
                  <a:extLst>
                    <a:ext uri="{9D8B030D-6E8A-4147-A177-3AD203B41FA5}">
                      <a16:colId xmlns:a16="http://schemas.microsoft.com/office/drawing/2014/main" val="1303658297"/>
                    </a:ext>
                  </a:extLst>
                </a:gridCol>
                <a:gridCol w="1505503">
                  <a:extLst>
                    <a:ext uri="{9D8B030D-6E8A-4147-A177-3AD203B41FA5}">
                      <a16:colId xmlns:a16="http://schemas.microsoft.com/office/drawing/2014/main" val="238169475"/>
                    </a:ext>
                  </a:extLst>
                </a:gridCol>
                <a:gridCol w="1505503">
                  <a:extLst>
                    <a:ext uri="{9D8B030D-6E8A-4147-A177-3AD203B41FA5}">
                      <a16:colId xmlns:a16="http://schemas.microsoft.com/office/drawing/2014/main" val="718133747"/>
                    </a:ext>
                  </a:extLst>
                </a:gridCol>
              </a:tblGrid>
              <a:tr h="492985">
                <a:tc>
                  <a:txBody>
                    <a:bodyPr/>
                    <a:lstStyle/>
                    <a:p>
                      <a:r>
                        <a:rPr lang="zh-TW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88969"/>
                  </a:ext>
                </a:extLst>
              </a:tr>
              <a:tr h="4929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29539"/>
                  </a:ext>
                </a:extLst>
              </a:tr>
              <a:tr h="4929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32033"/>
                  </a:ext>
                </a:extLst>
              </a:tr>
              <a:tr h="492985"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2336"/>
                  </a:ext>
                </a:extLst>
              </a:tr>
              <a:tr h="492985"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85217"/>
                  </a:ext>
                </a:extLst>
              </a:tr>
              <a:tr h="492985"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41208"/>
                  </a:ext>
                </a:extLst>
              </a:tr>
              <a:tr h="4929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2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9E469-0FD3-415B-2017-89641E73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97" y="10387"/>
            <a:ext cx="9520158" cy="1049235"/>
          </a:xfrm>
        </p:spPr>
        <p:txBody>
          <a:bodyPr/>
          <a:lstStyle/>
          <a:p>
            <a:r>
              <a:rPr lang="zh-TW" altLang="en-US" dirty="0"/>
              <a:t>資料收集時間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29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  <a:r>
              <a:rPr lang="zh-TW" altLang="en-US" dirty="0"/>
              <a:t>使用日期時間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29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59E586-E314-384B-7BC6-FBEDE76B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29BA45C3-0314-B9A0-2B17-534174BA2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602650"/>
              </p:ext>
            </p:extLst>
          </p:nvPr>
        </p:nvGraphicFramePr>
        <p:xfrm>
          <a:off x="885569" y="2007248"/>
          <a:ext cx="10334331" cy="394079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6333">
                  <a:extLst>
                    <a:ext uri="{9D8B030D-6E8A-4147-A177-3AD203B41FA5}">
                      <a16:colId xmlns:a16="http://schemas.microsoft.com/office/drawing/2014/main" val="1123749300"/>
                    </a:ext>
                  </a:extLst>
                </a:gridCol>
                <a:gridCol w="1476333">
                  <a:extLst>
                    <a:ext uri="{9D8B030D-6E8A-4147-A177-3AD203B41FA5}">
                      <a16:colId xmlns:a16="http://schemas.microsoft.com/office/drawing/2014/main" val="1513824953"/>
                    </a:ext>
                  </a:extLst>
                </a:gridCol>
                <a:gridCol w="1476333">
                  <a:extLst>
                    <a:ext uri="{9D8B030D-6E8A-4147-A177-3AD203B41FA5}">
                      <a16:colId xmlns:a16="http://schemas.microsoft.com/office/drawing/2014/main" val="1087757889"/>
                    </a:ext>
                  </a:extLst>
                </a:gridCol>
                <a:gridCol w="1476333">
                  <a:extLst>
                    <a:ext uri="{9D8B030D-6E8A-4147-A177-3AD203B41FA5}">
                      <a16:colId xmlns:a16="http://schemas.microsoft.com/office/drawing/2014/main" val="1442757629"/>
                    </a:ext>
                  </a:extLst>
                </a:gridCol>
                <a:gridCol w="1476333">
                  <a:extLst>
                    <a:ext uri="{9D8B030D-6E8A-4147-A177-3AD203B41FA5}">
                      <a16:colId xmlns:a16="http://schemas.microsoft.com/office/drawing/2014/main" val="538738140"/>
                    </a:ext>
                  </a:extLst>
                </a:gridCol>
                <a:gridCol w="1476333">
                  <a:extLst>
                    <a:ext uri="{9D8B030D-6E8A-4147-A177-3AD203B41FA5}">
                      <a16:colId xmlns:a16="http://schemas.microsoft.com/office/drawing/2014/main" val="942632072"/>
                    </a:ext>
                  </a:extLst>
                </a:gridCol>
                <a:gridCol w="1476333">
                  <a:extLst>
                    <a:ext uri="{9D8B030D-6E8A-4147-A177-3AD203B41FA5}">
                      <a16:colId xmlns:a16="http://schemas.microsoft.com/office/drawing/2014/main" val="1258106903"/>
                    </a:ext>
                  </a:extLst>
                </a:gridCol>
              </a:tblGrid>
              <a:tr h="562970">
                <a:tc>
                  <a:txBody>
                    <a:bodyPr/>
                    <a:lstStyle/>
                    <a:p>
                      <a:r>
                        <a:rPr lang="zh-TW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34064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05577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82244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29358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1528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148194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3128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0FBEA0-7383-71DF-0DDE-16C601604AC7}"/>
              </a:ext>
            </a:extLst>
          </p:cNvPr>
          <p:cNvSpPr txBox="1"/>
          <p:nvPr/>
        </p:nvSpPr>
        <p:spPr>
          <a:xfrm>
            <a:off x="1597981" y="1198485"/>
            <a:ext cx="962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2</a:t>
            </a:r>
            <a:r>
              <a:rPr lang="zh-TW" altLang="en-US" sz="32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40686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63DE1-1963-33BA-25DE-051907CE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87" y="1527"/>
            <a:ext cx="9520158" cy="1049235"/>
          </a:xfrm>
        </p:spPr>
        <p:txBody>
          <a:bodyPr/>
          <a:lstStyle/>
          <a:p>
            <a:r>
              <a:rPr lang="zh-TW" altLang="en-US" dirty="0"/>
              <a:t>資料收集時間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31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  <a:r>
              <a:rPr lang="zh-TW" altLang="en-US" dirty="0"/>
              <a:t>使用日期時間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31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F47FF339-6604-3EE7-968E-DDA5EB361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772128"/>
              </p:ext>
            </p:extLst>
          </p:nvPr>
        </p:nvGraphicFramePr>
        <p:xfrm>
          <a:off x="1291079" y="2452228"/>
          <a:ext cx="10019072" cy="33981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1296">
                  <a:extLst>
                    <a:ext uri="{9D8B030D-6E8A-4147-A177-3AD203B41FA5}">
                      <a16:colId xmlns:a16="http://schemas.microsoft.com/office/drawing/2014/main" val="2553982255"/>
                    </a:ext>
                  </a:extLst>
                </a:gridCol>
                <a:gridCol w="1431296">
                  <a:extLst>
                    <a:ext uri="{9D8B030D-6E8A-4147-A177-3AD203B41FA5}">
                      <a16:colId xmlns:a16="http://schemas.microsoft.com/office/drawing/2014/main" val="3476616423"/>
                    </a:ext>
                  </a:extLst>
                </a:gridCol>
                <a:gridCol w="1431296">
                  <a:extLst>
                    <a:ext uri="{9D8B030D-6E8A-4147-A177-3AD203B41FA5}">
                      <a16:colId xmlns:a16="http://schemas.microsoft.com/office/drawing/2014/main" val="3764741297"/>
                    </a:ext>
                  </a:extLst>
                </a:gridCol>
                <a:gridCol w="1431296">
                  <a:extLst>
                    <a:ext uri="{9D8B030D-6E8A-4147-A177-3AD203B41FA5}">
                      <a16:colId xmlns:a16="http://schemas.microsoft.com/office/drawing/2014/main" val="968179747"/>
                    </a:ext>
                  </a:extLst>
                </a:gridCol>
                <a:gridCol w="1431296">
                  <a:extLst>
                    <a:ext uri="{9D8B030D-6E8A-4147-A177-3AD203B41FA5}">
                      <a16:colId xmlns:a16="http://schemas.microsoft.com/office/drawing/2014/main" val="1103859241"/>
                    </a:ext>
                  </a:extLst>
                </a:gridCol>
                <a:gridCol w="1431296">
                  <a:extLst>
                    <a:ext uri="{9D8B030D-6E8A-4147-A177-3AD203B41FA5}">
                      <a16:colId xmlns:a16="http://schemas.microsoft.com/office/drawing/2014/main" val="1477433120"/>
                    </a:ext>
                  </a:extLst>
                </a:gridCol>
                <a:gridCol w="1431296">
                  <a:extLst>
                    <a:ext uri="{9D8B030D-6E8A-4147-A177-3AD203B41FA5}">
                      <a16:colId xmlns:a16="http://schemas.microsoft.com/office/drawing/2014/main" val="3369552083"/>
                    </a:ext>
                  </a:extLst>
                </a:gridCol>
              </a:tblGrid>
              <a:tr h="485451">
                <a:tc>
                  <a:txBody>
                    <a:bodyPr/>
                    <a:lstStyle/>
                    <a:p>
                      <a:r>
                        <a:rPr lang="zh-TW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98748"/>
                  </a:ext>
                </a:extLst>
              </a:tr>
              <a:tr h="48545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96170"/>
                  </a:ext>
                </a:extLst>
              </a:tr>
              <a:tr h="485451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74070"/>
                  </a:ext>
                </a:extLst>
              </a:tr>
              <a:tr h="485451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92618"/>
                  </a:ext>
                </a:extLst>
              </a:tr>
              <a:tr h="485451"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05266"/>
                  </a:ext>
                </a:extLst>
              </a:tr>
              <a:tr h="485451"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44969"/>
                  </a:ext>
                </a:extLst>
              </a:tr>
              <a:tr h="485451"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0141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347A7A-0B36-F7D2-79DB-35DAA6E5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3C3AE1-C3B2-EF0F-DB57-748BB338D3DD}"/>
              </a:ext>
            </a:extLst>
          </p:cNvPr>
          <p:cNvSpPr txBox="1"/>
          <p:nvPr/>
        </p:nvSpPr>
        <p:spPr>
          <a:xfrm>
            <a:off x="1534696" y="1145219"/>
            <a:ext cx="943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3</a:t>
            </a:r>
            <a:r>
              <a:rPr lang="zh-TW" altLang="en-US" sz="32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51646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7687B-13ED-3B72-42AD-24EAFBCB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TW" dirty="0"/>
            </a:br>
            <a:r>
              <a:rPr lang="zh-TW" altLang="en-US" dirty="0"/>
              <a:t>資料收集時間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3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  <a:r>
              <a:rPr lang="zh-TW" altLang="en-US" dirty="0"/>
              <a:t>使用日期時間</a:t>
            </a: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3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 4</a:t>
            </a:r>
            <a:r>
              <a:rPr lang="zh-TW" altLang="en-US" dirty="0"/>
              <a:t>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440ED6-A03D-8FC8-2764-F6BFF2D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4" name="內容版面配置區 13">
            <a:extLst>
              <a:ext uri="{FF2B5EF4-FFF2-40B4-BE49-F238E27FC236}">
                <a16:creationId xmlns:a16="http://schemas.microsoft.com/office/drawing/2014/main" id="{6FF0DAB8-C749-04CC-3029-BD4E88FD4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874757"/>
              </p:ext>
            </p:extLst>
          </p:nvPr>
        </p:nvGraphicFramePr>
        <p:xfrm>
          <a:off x="1535113" y="2016125"/>
          <a:ext cx="10165659" cy="38165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52237">
                  <a:extLst>
                    <a:ext uri="{9D8B030D-6E8A-4147-A177-3AD203B41FA5}">
                      <a16:colId xmlns:a16="http://schemas.microsoft.com/office/drawing/2014/main" val="287405809"/>
                    </a:ext>
                  </a:extLst>
                </a:gridCol>
                <a:gridCol w="1452237">
                  <a:extLst>
                    <a:ext uri="{9D8B030D-6E8A-4147-A177-3AD203B41FA5}">
                      <a16:colId xmlns:a16="http://schemas.microsoft.com/office/drawing/2014/main" val="2289846088"/>
                    </a:ext>
                  </a:extLst>
                </a:gridCol>
                <a:gridCol w="1452237">
                  <a:extLst>
                    <a:ext uri="{9D8B030D-6E8A-4147-A177-3AD203B41FA5}">
                      <a16:colId xmlns:a16="http://schemas.microsoft.com/office/drawing/2014/main" val="593168751"/>
                    </a:ext>
                  </a:extLst>
                </a:gridCol>
                <a:gridCol w="1452237">
                  <a:extLst>
                    <a:ext uri="{9D8B030D-6E8A-4147-A177-3AD203B41FA5}">
                      <a16:colId xmlns:a16="http://schemas.microsoft.com/office/drawing/2014/main" val="2732856079"/>
                    </a:ext>
                  </a:extLst>
                </a:gridCol>
                <a:gridCol w="1452237">
                  <a:extLst>
                    <a:ext uri="{9D8B030D-6E8A-4147-A177-3AD203B41FA5}">
                      <a16:colId xmlns:a16="http://schemas.microsoft.com/office/drawing/2014/main" val="2207550567"/>
                    </a:ext>
                  </a:extLst>
                </a:gridCol>
                <a:gridCol w="1452237">
                  <a:extLst>
                    <a:ext uri="{9D8B030D-6E8A-4147-A177-3AD203B41FA5}">
                      <a16:colId xmlns:a16="http://schemas.microsoft.com/office/drawing/2014/main" val="2799570286"/>
                    </a:ext>
                  </a:extLst>
                </a:gridCol>
                <a:gridCol w="1452237">
                  <a:extLst>
                    <a:ext uri="{9D8B030D-6E8A-4147-A177-3AD203B41FA5}">
                      <a16:colId xmlns:a16="http://schemas.microsoft.com/office/drawing/2014/main" val="2691851286"/>
                    </a:ext>
                  </a:extLst>
                </a:gridCol>
              </a:tblGrid>
              <a:tr h="477063">
                <a:tc>
                  <a:txBody>
                    <a:bodyPr/>
                    <a:lstStyle/>
                    <a:p>
                      <a:r>
                        <a:rPr lang="zh-TW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89248"/>
                  </a:ext>
                </a:extLst>
              </a:tr>
              <a:tr h="47706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53408"/>
                  </a:ext>
                </a:extLst>
              </a:tr>
              <a:tr h="47706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819386"/>
                  </a:ext>
                </a:extLst>
              </a:tr>
              <a:tr h="47706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88756"/>
                  </a:ext>
                </a:extLst>
              </a:tr>
              <a:tr h="47706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95483"/>
                  </a:ext>
                </a:extLst>
              </a:tr>
              <a:tr h="47706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65694"/>
                  </a:ext>
                </a:extLst>
              </a:tr>
              <a:tr h="47706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08889"/>
                  </a:ext>
                </a:extLst>
              </a:tr>
              <a:tr h="47706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9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40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1E6C4-D6B3-ACAC-75E0-898F575F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縣市總人數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B0E63-6119-5ED3-C340-A615FC39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因資料量大所以只拿一部分資料作展示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ED8406-22E1-B584-6E85-16777130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F604-9A7C-12F1-656F-65034D27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16711"/>
            <a:ext cx="9520158" cy="104923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五個空汙嚴重和不嚴重縣市總人數</a:t>
            </a:r>
            <a:r>
              <a:rPr lang="en-US" altLang="zh-TW" dirty="0"/>
              <a:t>(87</a:t>
            </a:r>
            <a:r>
              <a:rPr lang="zh-TW" altLang="en-US" dirty="0"/>
              <a:t>、</a:t>
            </a:r>
            <a:r>
              <a:rPr lang="en-US" altLang="zh-TW" dirty="0"/>
              <a:t>90</a:t>
            </a:r>
            <a:r>
              <a:rPr lang="zh-TW" altLang="en-US" dirty="0"/>
              <a:t>、</a:t>
            </a:r>
            <a:r>
              <a:rPr lang="en-US" altLang="zh-TW" dirty="0"/>
              <a:t>100</a:t>
            </a:r>
            <a:r>
              <a:rPr lang="zh-TW" altLang="en-US" dirty="0"/>
              <a:t>、</a:t>
            </a:r>
            <a:r>
              <a:rPr lang="en-US" altLang="zh-TW" dirty="0"/>
              <a:t>110</a:t>
            </a:r>
            <a:r>
              <a:rPr lang="zh-TW" altLang="en-US" dirty="0"/>
              <a:t>、</a:t>
            </a:r>
            <a:r>
              <a:rPr lang="en-US" altLang="zh-TW" dirty="0"/>
              <a:t>111)</a:t>
            </a:r>
            <a:r>
              <a:rPr lang="zh-TW" altLang="en-US" dirty="0"/>
              <a:t>由左到右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5EA19-6BC2-36AC-9523-58BA217F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endParaRPr lang="zh-TW" alt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07BB4-AAD8-8A80-3132-64584C57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CC0129-19CE-D087-7972-BF9F9F97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26" y="1551217"/>
            <a:ext cx="2156103" cy="48265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4ED4EB-18A4-72BB-DAD1-C342375E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779" y="1527621"/>
            <a:ext cx="2190122" cy="487369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EF64B0D-1693-9131-71CC-AB3CD231C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379" y="1391655"/>
            <a:ext cx="2499577" cy="483911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685D4C-882A-825F-2E60-9CF7CEE112D0}"/>
              </a:ext>
            </a:extLst>
          </p:cNvPr>
          <p:cNvSpPr txBox="1"/>
          <p:nvPr/>
        </p:nvSpPr>
        <p:spPr>
          <a:xfrm>
            <a:off x="396980" y="3036163"/>
            <a:ext cx="119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民國</a:t>
            </a:r>
            <a:r>
              <a:rPr lang="en-US" altLang="zh-TW" dirty="0"/>
              <a:t>87</a:t>
            </a:r>
            <a:r>
              <a:rPr lang="zh-TW" altLang="en-US" dirty="0"/>
              <a:t>年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61A93B-BCBD-451A-AF9A-C871F67639CF}"/>
              </a:ext>
            </a:extLst>
          </p:cNvPr>
          <p:cNvSpPr txBox="1"/>
          <p:nvPr/>
        </p:nvSpPr>
        <p:spPr>
          <a:xfrm>
            <a:off x="4385569" y="3036163"/>
            <a:ext cx="77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民國</a:t>
            </a:r>
          </a:p>
          <a:p>
            <a:r>
              <a:rPr lang="en-US" altLang="zh-TW" dirty="0"/>
              <a:t>90</a:t>
            </a:r>
            <a:r>
              <a:rPr lang="zh-TW" altLang="en-US" dirty="0"/>
              <a:t>年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06B316-6FF4-33EA-B6D8-5D433680E24F}"/>
              </a:ext>
            </a:extLst>
          </p:cNvPr>
          <p:cNvSpPr txBox="1"/>
          <p:nvPr/>
        </p:nvSpPr>
        <p:spPr>
          <a:xfrm>
            <a:off x="7705212" y="2769833"/>
            <a:ext cx="132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民國</a:t>
            </a:r>
            <a:r>
              <a:rPr lang="en-US" altLang="zh-TW" dirty="0"/>
              <a:t>100</a:t>
            </a:r>
            <a:r>
              <a:rPr lang="zh-TW" altLang="en-US" dirty="0"/>
              <a:t>年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44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E995E-29AC-9A3D-38CF-897D2B12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五個空汙嚴重和不嚴重縣市總人數</a:t>
            </a:r>
            <a:r>
              <a:rPr lang="en-US" altLang="zh-TW" dirty="0"/>
              <a:t>(87</a:t>
            </a:r>
            <a:r>
              <a:rPr lang="zh-TW" altLang="en-US" dirty="0"/>
              <a:t>、</a:t>
            </a:r>
            <a:r>
              <a:rPr lang="en-US" altLang="zh-TW" dirty="0"/>
              <a:t>90</a:t>
            </a:r>
            <a:r>
              <a:rPr lang="zh-TW" altLang="en-US" dirty="0"/>
              <a:t>、</a:t>
            </a:r>
            <a:r>
              <a:rPr lang="en-US" altLang="zh-TW" dirty="0"/>
              <a:t>100</a:t>
            </a:r>
            <a:r>
              <a:rPr lang="zh-TW" altLang="en-US" dirty="0"/>
              <a:t>、</a:t>
            </a:r>
            <a:r>
              <a:rPr lang="en-US" altLang="zh-TW" dirty="0"/>
              <a:t>110</a:t>
            </a:r>
            <a:r>
              <a:rPr lang="zh-TW" altLang="en-US" dirty="0"/>
              <a:t>、</a:t>
            </a:r>
            <a:r>
              <a:rPr lang="en-US" altLang="zh-TW" dirty="0"/>
              <a:t>111)</a:t>
            </a:r>
            <a:r>
              <a:rPr lang="zh-TW" altLang="en-US" dirty="0"/>
              <a:t>由左到右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E551567-5D51-BD67-4214-813B80454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578" y="1780895"/>
            <a:ext cx="2530059" cy="484044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DD97FA-3016-6634-3A06-A9057425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379B9F-6A1C-780A-7461-262689F3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95" y="1780895"/>
            <a:ext cx="2530059" cy="48223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1D19AD9-A0E8-85CA-FC63-82B5B15E9287}"/>
              </a:ext>
            </a:extLst>
          </p:cNvPr>
          <p:cNvSpPr txBox="1"/>
          <p:nvPr/>
        </p:nvSpPr>
        <p:spPr>
          <a:xfrm>
            <a:off x="284085" y="3009530"/>
            <a:ext cx="172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民國</a:t>
            </a:r>
            <a:r>
              <a:rPr lang="en-US" altLang="zh-TW" dirty="0"/>
              <a:t>110</a:t>
            </a:r>
            <a:r>
              <a:rPr lang="zh-TW" altLang="en-US" dirty="0"/>
              <a:t>年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7125C1-2F33-BE42-6A24-9AB360E6A189}"/>
              </a:ext>
            </a:extLst>
          </p:cNvPr>
          <p:cNvSpPr txBox="1"/>
          <p:nvPr/>
        </p:nvSpPr>
        <p:spPr>
          <a:xfrm>
            <a:off x="5841507" y="3124940"/>
            <a:ext cx="172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民國</a:t>
            </a:r>
            <a:r>
              <a:rPr lang="en-US" altLang="zh-TW" dirty="0"/>
              <a:t>111</a:t>
            </a:r>
            <a:r>
              <a:rPr lang="zh-TW" altLang="en-US" dirty="0"/>
              <a:t>年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5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B0F82-4601-E6E3-39A3-F23856C7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五個空汙嚴重地區癌症歷年死亡人數和癌症人口死亡密度圖</a:t>
            </a:r>
            <a:r>
              <a:rPr lang="en-US" altLang="zh-TW" dirty="0"/>
              <a:t>(</a:t>
            </a:r>
            <a:r>
              <a:rPr lang="zh-TW" altLang="en-US" dirty="0"/>
              <a:t>民國</a:t>
            </a:r>
            <a:r>
              <a:rPr lang="en-US" altLang="zh-TW" dirty="0"/>
              <a:t>87</a:t>
            </a:r>
            <a:r>
              <a:rPr lang="zh-TW" altLang="en-US" dirty="0"/>
              <a:t>到</a:t>
            </a:r>
            <a:r>
              <a:rPr lang="en-US" altLang="zh-TW" dirty="0"/>
              <a:t>111</a:t>
            </a:r>
            <a:r>
              <a:rPr lang="zh-TW" altLang="en-US" dirty="0"/>
              <a:t>年</a:t>
            </a:r>
            <a:r>
              <a:rPr lang="en-US" altLang="zh-TW" dirty="0"/>
              <a:t>)(</a:t>
            </a:r>
            <a:r>
              <a:rPr lang="zh-TW" altLang="en-US" dirty="0"/>
              <a:t>高雄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8209FEE-6356-EB47-6691-C8104941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000884"/>
            <a:ext cx="9392384" cy="377478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B1E813-32F9-F342-15CA-B07A62B0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8542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69440</TotalTime>
  <Words>509</Words>
  <Application>Microsoft Office PowerPoint</Application>
  <PresentationFormat>寬螢幕</PresentationFormat>
  <Paragraphs>155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__tiempos_b6f14e</vt:lpstr>
      <vt:lpstr>Arial</vt:lpstr>
      <vt:lpstr>Calibri</vt:lpstr>
      <vt:lpstr>Palatino Linotype</vt:lpstr>
      <vt:lpstr>Segoe UI Historic</vt:lpstr>
      <vt:lpstr>圖庫</vt:lpstr>
      <vt:lpstr>進度報告</vt:lpstr>
      <vt:lpstr>資料收集時間(共22天)使用日期時間(共22天) </vt:lpstr>
      <vt:lpstr>資料收集時間(共29天)使用日期時間(共29天) </vt:lpstr>
      <vt:lpstr>資料收集時間(共31天)使用日期時間(共31天) </vt:lpstr>
      <vt:lpstr> 資料收集時間(共3天)使用日期時間(共3天)  4月</vt:lpstr>
      <vt:lpstr>縣市總人數</vt:lpstr>
      <vt:lpstr>  五個空汙嚴重和不嚴重縣市總人數(87、90、100、110、111)由左到右 </vt:lpstr>
      <vt:lpstr>五個空汙嚴重和不嚴重縣市總人數(87、90、100、110、111)由左到右</vt:lpstr>
      <vt:lpstr>五個空汙嚴重地區癌症歷年死亡人數和癌症人口死亡密度圖(民國87到111年)(高雄)</vt:lpstr>
      <vt:lpstr>癌症歷年死亡人數和癌症人口死亡密度圖說明</vt:lpstr>
      <vt:lpstr>五個空汙嚴重地區癌症歷年死亡人數和癌症人口死亡密度圖(民國87到111年)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楷學 陳</dc:creator>
  <cp:lastModifiedBy>陳楷勳</cp:lastModifiedBy>
  <cp:revision>73</cp:revision>
  <dcterms:created xsi:type="dcterms:W3CDTF">2023-10-27T05:06:21Z</dcterms:created>
  <dcterms:modified xsi:type="dcterms:W3CDTF">2024-04-04T03:09:03Z</dcterms:modified>
</cp:coreProperties>
</file>