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62C3F9-2BA1-4570-8771-840E880592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8D407B-9529-4689-A283-798B54D662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0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DFE6-1FE0-43A3-843E-3C56EBE0F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Suicide: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84E03-9811-4854-B5F1-507E80085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Durkheim to today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24E0E2-9187-418E-9F6D-05F84D2E4630}"/>
              </a:ext>
            </a:extLst>
          </p:cNvPr>
          <p:cNvSpPr txBox="1">
            <a:spLocks/>
          </p:cNvSpPr>
          <p:nvPr/>
        </p:nvSpPr>
        <p:spPr>
          <a:xfrm>
            <a:off x="6427383" y="5837569"/>
            <a:ext cx="5294447" cy="590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</a:rPr>
              <a:t>Jason </a:t>
            </a:r>
            <a:r>
              <a:rPr lang="en-US" sz="2800" dirty="0" err="1">
                <a:solidFill>
                  <a:schemeClr val="bg1"/>
                </a:solidFill>
              </a:rPr>
              <a:t>ficorilli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1D92D-3485-484E-A305-3C3E35F8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3" y="3085766"/>
            <a:ext cx="2384588" cy="32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5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1DB9-11A5-43EB-9BD0-EB830CF1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27A3-E1C9-4A32-AF56-357B3FE0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091470" cy="3678303"/>
          </a:xfrm>
        </p:spPr>
        <p:txBody>
          <a:bodyPr/>
          <a:lstStyle/>
          <a:p>
            <a:r>
              <a:rPr lang="en-US" dirty="0"/>
              <a:t>Inspiration for project: Emile Durkheim’s </a:t>
            </a:r>
            <a:r>
              <a:rPr lang="en-US" i="1" dirty="0"/>
              <a:t>Suicide</a:t>
            </a:r>
            <a:r>
              <a:rPr lang="en-US" dirty="0"/>
              <a:t> (1897)</a:t>
            </a:r>
          </a:p>
          <a:p>
            <a:pPr lvl="1"/>
            <a:r>
              <a:rPr lang="en-US" dirty="0"/>
              <a:t>Foundational work in field of sociology</a:t>
            </a:r>
          </a:p>
          <a:p>
            <a:pPr lvl="1"/>
            <a:r>
              <a:rPr lang="en-US" dirty="0"/>
              <a:t>Sought to find the social reasons behind differing suicide rates</a:t>
            </a:r>
          </a:p>
          <a:p>
            <a:r>
              <a:rPr lang="en-US" dirty="0"/>
              <a:t>Some of Durkheim’s findings:</a:t>
            </a:r>
          </a:p>
          <a:p>
            <a:pPr lvl="1"/>
            <a:r>
              <a:rPr lang="en-US" dirty="0"/>
              <a:t>Suicide rates are higher among Protestants than Catholics</a:t>
            </a:r>
          </a:p>
          <a:p>
            <a:pPr lvl="1"/>
            <a:r>
              <a:rPr lang="en-US" dirty="0"/>
              <a:t>Suicide rates are higher in men than in women</a:t>
            </a:r>
          </a:p>
          <a:p>
            <a:pPr lvl="1"/>
            <a:r>
              <a:rPr lang="en-US" dirty="0"/>
              <a:t>Suicide rates are higher in Scandinavian countries</a:t>
            </a:r>
          </a:p>
          <a:p>
            <a:r>
              <a:rPr lang="en-US" dirty="0"/>
              <a:t>Project goal:</a:t>
            </a:r>
          </a:p>
          <a:p>
            <a:pPr lvl="1"/>
            <a:r>
              <a:rPr lang="en-US" dirty="0"/>
              <a:t>Use a dataset of suicide rates in the 21</a:t>
            </a:r>
            <a:r>
              <a:rPr lang="en-US" baseline="30000" dirty="0"/>
              <a:t>st</a:t>
            </a:r>
            <a:r>
              <a:rPr lang="en-US" dirty="0"/>
              <a:t> century to test if Durkheim’s findings still hold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C410C-47C7-4DF6-8F95-BC803AFAD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62" y="954286"/>
            <a:ext cx="3413260" cy="53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2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6ABA-B1D6-44B1-AE19-8F5CCA5D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Durkheim’s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DCC04-9600-4048-B709-3B7CFACD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90" y="1865823"/>
            <a:ext cx="6486619" cy="48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6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84A3-D214-4CA1-B0D3-BF2E1602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31A7-3862-4E1F-B54B-0B06EC2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5456"/>
            <a:ext cx="11029615" cy="4446547"/>
          </a:xfrm>
        </p:spPr>
        <p:txBody>
          <a:bodyPr>
            <a:normAutofit/>
          </a:bodyPr>
          <a:lstStyle/>
          <a:p>
            <a:r>
              <a:rPr lang="en-US" dirty="0"/>
              <a:t>Source:  “Suicide Rates Overview 1985 to 2016” from Kaggle</a:t>
            </a:r>
          </a:p>
          <a:p>
            <a:pPr lvl="1"/>
            <a:r>
              <a:rPr lang="en-US" dirty="0"/>
              <a:t>Data comes from the United Nations,  World Bank, and World Health Organization</a:t>
            </a:r>
          </a:p>
          <a:p>
            <a:r>
              <a:rPr lang="en-US" dirty="0"/>
              <a:t>Columns: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Age Range</a:t>
            </a:r>
          </a:p>
          <a:p>
            <a:pPr lvl="1"/>
            <a:r>
              <a:rPr lang="en-US" dirty="0"/>
              <a:t>Number of Suicides</a:t>
            </a:r>
          </a:p>
          <a:p>
            <a:pPr lvl="1"/>
            <a:r>
              <a:rPr lang="en-US" dirty="0"/>
              <a:t>Population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EA427C-C948-4B51-BB11-3C3666D41184}"/>
              </a:ext>
            </a:extLst>
          </p:cNvPr>
          <p:cNvSpPr txBox="1">
            <a:spLocks/>
          </p:cNvSpPr>
          <p:nvPr/>
        </p:nvSpPr>
        <p:spPr>
          <a:xfrm>
            <a:off x="2988298" y="2599447"/>
            <a:ext cx="3657600" cy="345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Suicides Per 100K People</a:t>
            </a:r>
          </a:p>
          <a:p>
            <a:pPr lvl="1"/>
            <a:r>
              <a:rPr lang="en-US" dirty="0"/>
              <a:t>HDI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GDP Per Capita</a:t>
            </a:r>
          </a:p>
          <a:p>
            <a:pPr lvl="1"/>
            <a:r>
              <a:rPr lang="en-US" dirty="0"/>
              <a:t>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91E65-53D1-4E80-9BA0-E123E405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25" y="3141413"/>
            <a:ext cx="6023748" cy="2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013E-89F3-40FE-8B2E-DC00662C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F2EC-69A3-42A7-804F-027861121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5301134" cy="2193540"/>
          </a:xfrm>
        </p:spPr>
        <p:txBody>
          <a:bodyPr/>
          <a:lstStyle/>
          <a:p>
            <a:r>
              <a:rPr lang="en-US" dirty="0"/>
              <a:t>Found number of null cells</a:t>
            </a:r>
          </a:p>
          <a:p>
            <a:r>
              <a:rPr lang="en-US" dirty="0"/>
              <a:t>Plotted histogram for each numeric column to find overall distribution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F0980-412D-4983-809D-EB305C7E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578745"/>
            <a:ext cx="3865649" cy="25770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00E692-BDD1-4784-B26F-90F08E285C0D}"/>
              </a:ext>
            </a:extLst>
          </p:cNvPr>
          <p:cNvSpPr txBox="1">
            <a:spLocks/>
          </p:cNvSpPr>
          <p:nvPr/>
        </p:nvSpPr>
        <p:spPr>
          <a:xfrm>
            <a:off x="6096000" y="2435020"/>
            <a:ext cx="5301134" cy="1684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 scatterplots mapping suicides per 100k people vs. GDP and HDI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67496E-CFF2-4FF8-A3E4-E4B40C859B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7408" r="7294" b="3288"/>
          <a:stretch/>
        </p:blipFill>
        <p:spPr>
          <a:xfrm>
            <a:off x="4660514" y="3610581"/>
            <a:ext cx="3662662" cy="2577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D9CA1-2C54-4600-AA27-8AFB6A8532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" t="6819" r="4719" b="4612"/>
          <a:stretch/>
        </p:blipFill>
        <p:spPr>
          <a:xfrm>
            <a:off x="8323477" y="4119512"/>
            <a:ext cx="3868523" cy="26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0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013E-89F3-40FE-8B2E-DC00662C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F2EC-69A3-42A7-804F-027861121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05230"/>
            <a:ext cx="7199064" cy="4333426"/>
          </a:xfrm>
        </p:spPr>
        <p:txBody>
          <a:bodyPr/>
          <a:lstStyle/>
          <a:p>
            <a:r>
              <a:rPr lang="en-US" dirty="0"/>
              <a:t>Grouped by sex to compare suicide rates between men and women</a:t>
            </a:r>
          </a:p>
          <a:p>
            <a:r>
              <a:rPr lang="en-US" dirty="0"/>
              <a:t>Made separate </a:t>
            </a:r>
            <a:r>
              <a:rPr lang="en-US" dirty="0" err="1"/>
              <a:t>dataframes</a:t>
            </a:r>
            <a:r>
              <a:rPr lang="en-US" dirty="0"/>
              <a:t> for majority-Catholic and majority-Protestant countries (if they were over 50% of either religion according to Wikipedia) and filtered for data after 1999</a:t>
            </a:r>
          </a:p>
          <a:p>
            <a:r>
              <a:rPr lang="en-US" dirty="0"/>
              <a:t>Filled in null data for HDI</a:t>
            </a:r>
          </a:p>
          <a:p>
            <a:r>
              <a:rPr lang="en-US" dirty="0"/>
              <a:t>Made scatterplot to compare overall distribution of Catholic vs. Protestant data</a:t>
            </a:r>
          </a:p>
          <a:p>
            <a:r>
              <a:rPr lang="en-US" dirty="0"/>
              <a:t>Aggregated data for each country so it was no longer separated by gender or by age range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4796A-860D-4BA5-9126-C2EA4251C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4392" r="8326" b="3729"/>
          <a:stretch/>
        </p:blipFill>
        <p:spPr>
          <a:xfrm>
            <a:off x="7665231" y="1610178"/>
            <a:ext cx="4526769" cy="3338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6CD61C-62DA-4AB2-9A43-557D63119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57"/>
          <a:stretch/>
        </p:blipFill>
        <p:spPr>
          <a:xfrm>
            <a:off x="3413733" y="5038346"/>
            <a:ext cx="7984700" cy="18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C659-BD54-483D-ADEC-496A0DFA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419DE-F27D-44FD-A98A-8EB688B3A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01" y="1865072"/>
            <a:ext cx="6252338" cy="41682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9C413-BB5D-4265-B106-7F8760CE5909}"/>
              </a:ext>
            </a:extLst>
          </p:cNvPr>
          <p:cNvSpPr txBox="1"/>
          <p:nvPr/>
        </p:nvSpPr>
        <p:spPr>
          <a:xfrm>
            <a:off x="3399806" y="5855434"/>
            <a:ext cx="450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Found that men commit suicide at a rate nearly 4 times higher than women (confirming Durkheim’s findings)</a:t>
            </a:r>
          </a:p>
        </p:txBody>
      </p:sp>
    </p:spTree>
    <p:extLst>
      <p:ext uri="{BB962C8B-B14F-4D97-AF65-F5344CB8AC3E}">
        <p14:creationId xmlns:p14="http://schemas.microsoft.com/office/powerpoint/2010/main" val="348890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C659-BD54-483D-ADEC-496A0DFA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807CD6-8810-45CA-8FAA-056715C33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" y="2322274"/>
            <a:ext cx="4505165" cy="300344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03B71F-553E-40C7-908F-AA5727DE1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5485" r="7939" b="3879"/>
          <a:stretch/>
        </p:blipFill>
        <p:spPr>
          <a:xfrm>
            <a:off x="5056850" y="2146850"/>
            <a:ext cx="6912177" cy="33542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BB025-BD6A-40EA-A319-078541CB265F}"/>
              </a:ext>
            </a:extLst>
          </p:cNvPr>
          <p:cNvSpPr txBox="1"/>
          <p:nvPr/>
        </p:nvSpPr>
        <p:spPr>
          <a:xfrm>
            <a:off x="1032866" y="5331870"/>
            <a:ext cx="402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Catholic-majority countries have a suicide rate nearly 2 times higher than Protestant-majority countries (opposite of Durkheim’s findings)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C20171-7B73-49E3-BE2E-45F13DF8CC79}"/>
              </a:ext>
            </a:extLst>
          </p:cNvPr>
          <p:cNvSpPr txBox="1"/>
          <p:nvPr/>
        </p:nvSpPr>
        <p:spPr>
          <a:xfrm>
            <a:off x="5881288" y="5470369"/>
            <a:ext cx="526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Scandinavian countries (grouped in with Protestant-majority countries) do NOT have higher suicide rates (opposite of Durkheim’s findings)</a:t>
            </a:r>
          </a:p>
        </p:txBody>
      </p:sp>
    </p:spTree>
    <p:extLst>
      <p:ext uri="{BB962C8B-B14F-4D97-AF65-F5344CB8AC3E}">
        <p14:creationId xmlns:p14="http://schemas.microsoft.com/office/powerpoint/2010/main" val="323508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E84-9875-476A-A509-62F617C3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C710-10CC-4473-A6BA-1CC7CC56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1450"/>
          </a:xfrm>
        </p:spPr>
        <p:txBody>
          <a:bodyPr/>
          <a:lstStyle/>
          <a:p>
            <a:r>
              <a:rPr lang="en-US" dirty="0"/>
              <a:t>Data excluded nearly all of Africa and Asia</a:t>
            </a:r>
          </a:p>
          <a:p>
            <a:pPr lvl="1"/>
            <a:r>
              <a:rPr lang="en-US" dirty="0"/>
              <a:t>Could’ve been more data present for Protestant-majority countries</a:t>
            </a:r>
          </a:p>
          <a:p>
            <a:r>
              <a:rPr lang="en-US" dirty="0"/>
              <a:t>Data was not available for all countries for the entire range of 1985-2016</a:t>
            </a:r>
          </a:p>
          <a:p>
            <a:r>
              <a:rPr lang="en-US" dirty="0"/>
              <a:t>HDI score was not present in many rows of data, had to either be calculated based on the country’s average HDI or rows had to be dropped</a:t>
            </a:r>
          </a:p>
          <a:p>
            <a:r>
              <a:rPr lang="en-US" dirty="0"/>
              <a:t>Former Soviet countries didn’t have data from before the collapse of the USSR</a:t>
            </a:r>
          </a:p>
          <a:p>
            <a:pPr lvl="1"/>
            <a:r>
              <a:rPr lang="en-US" dirty="0"/>
              <a:t>Could be interesting to compare suicide rates before and after the collapse</a:t>
            </a:r>
          </a:p>
          <a:p>
            <a:r>
              <a:rPr lang="en-US" dirty="0"/>
              <a:t>Possibility: how does overall wealth inequality of a country factor in </a:t>
            </a:r>
            <a:r>
              <a:rPr lang="en-US"/>
              <a:t>to suicide rates?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35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3675</TotalTime>
  <Words>404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Suicide:</vt:lpstr>
      <vt:lpstr>Problem background</vt:lpstr>
      <vt:lpstr>Durkheim’s findings</vt:lpstr>
      <vt:lpstr>The dataset</vt:lpstr>
      <vt:lpstr>Analysis methods</vt:lpstr>
      <vt:lpstr>Analysis methods</vt:lpstr>
      <vt:lpstr>findings</vt:lpstr>
      <vt:lpstr>findings</vt:lpstr>
      <vt:lpstr>Limitations &amp;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Suicide:</dc:title>
  <dc:creator>Jason Ficorilli</dc:creator>
  <cp:lastModifiedBy>Jason Ficorilli</cp:lastModifiedBy>
  <cp:revision>21</cp:revision>
  <dcterms:created xsi:type="dcterms:W3CDTF">2019-11-29T20:10:06Z</dcterms:created>
  <dcterms:modified xsi:type="dcterms:W3CDTF">2019-12-05T17:24:48Z</dcterms:modified>
</cp:coreProperties>
</file>