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528" r:id="rId3"/>
    <p:sldId id="644" r:id="rId4"/>
    <p:sldId id="645" r:id="rId5"/>
    <p:sldId id="646" r:id="rId6"/>
    <p:sldId id="647" r:id="rId7"/>
    <p:sldId id="648" r:id="rId8"/>
    <p:sldId id="649" r:id="rId9"/>
    <p:sldId id="650" r:id="rId10"/>
    <p:sldId id="651" r:id="rId11"/>
    <p:sldId id="652" r:id="rId12"/>
    <p:sldId id="653" r:id="rId13"/>
    <p:sldId id="654" r:id="rId14"/>
    <p:sldId id="655" r:id="rId15"/>
    <p:sldId id="656" r:id="rId16"/>
    <p:sldId id="657" r:id="rId17"/>
    <p:sldId id="658" r:id="rId18"/>
    <p:sldId id="659" r:id="rId19"/>
    <p:sldId id="660" r:id="rId20"/>
    <p:sldId id="661" r:id="rId21"/>
    <p:sldId id="662" r:id="rId22"/>
    <p:sldId id="663" r:id="rId23"/>
    <p:sldId id="664" r:id="rId24"/>
    <p:sldId id="665" r:id="rId25"/>
    <p:sldId id="667" r:id="rId26"/>
    <p:sldId id="668" r:id="rId27"/>
    <p:sldId id="669" r:id="rId28"/>
    <p:sldId id="670" r:id="rId29"/>
    <p:sldId id="671" r:id="rId30"/>
    <p:sldId id="676" r:id="rId31"/>
    <p:sldId id="673" r:id="rId32"/>
    <p:sldId id="674" r:id="rId33"/>
    <p:sldId id="675" r:id="rId34"/>
    <p:sldId id="677" r:id="rId35"/>
    <p:sldId id="678" r:id="rId36"/>
    <p:sldId id="679" r:id="rId37"/>
    <p:sldId id="666" r:id="rId38"/>
    <p:sldId id="680" r:id="rId39"/>
    <p:sldId id="681" r:id="rId40"/>
    <p:sldId id="682" r:id="rId41"/>
    <p:sldId id="683" r:id="rId42"/>
    <p:sldId id="684" r:id="rId43"/>
    <p:sldId id="685" r:id="rId44"/>
    <p:sldId id="686" r:id="rId45"/>
    <p:sldId id="687" r:id="rId46"/>
    <p:sldId id="688" r:id="rId47"/>
    <p:sldId id="690" r:id="rId48"/>
    <p:sldId id="691" r:id="rId49"/>
    <p:sldId id="692" r:id="rId50"/>
    <p:sldId id="693" r:id="rId51"/>
    <p:sldId id="694" r:id="rId52"/>
    <p:sldId id="69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81855-6468-4F8B-AB1D-DD79A8E93314}"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D6777-D6AD-40F8-835B-3EE177E86CD7}" type="slidenum">
              <a:rPr lang="en-US" smtClean="0"/>
              <a:t>‹#›</a:t>
            </a:fld>
            <a:endParaRPr lang="en-US"/>
          </a:p>
        </p:txBody>
      </p:sp>
    </p:spTree>
    <p:extLst>
      <p:ext uri="{BB962C8B-B14F-4D97-AF65-F5344CB8AC3E}">
        <p14:creationId xmlns:p14="http://schemas.microsoft.com/office/powerpoint/2010/main" val="2027623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 clear here; in terms of bugs, nothing could be worse. This is an example of a 4</a:t>
            </a:r>
            <a:r>
              <a:rPr lang="en-US" baseline="30000" dirty="0"/>
              <a:t>th</a:t>
            </a:r>
            <a:r>
              <a:rPr lang="en-US" dirty="0"/>
              <a:t> category of computer bugs; bugs that only happen when you allow multiple threads to access your code.</a:t>
            </a:r>
          </a:p>
        </p:txBody>
      </p:sp>
      <p:sp>
        <p:nvSpPr>
          <p:cNvPr id="4" name="Slide Number Placeholder 3"/>
          <p:cNvSpPr>
            <a:spLocks noGrp="1"/>
          </p:cNvSpPr>
          <p:nvPr>
            <p:ph type="sldNum" sz="quarter" idx="5"/>
          </p:nvPr>
        </p:nvSpPr>
        <p:spPr/>
        <p:txBody>
          <a:bodyPr/>
          <a:lstStyle/>
          <a:p>
            <a:fld id="{77A41555-2392-4DEE-8AAD-CB706893EB94}" type="slidenum">
              <a:rPr lang="en-US" smtClean="0"/>
              <a:t>23</a:t>
            </a:fld>
            <a:endParaRPr lang="en-US"/>
          </a:p>
        </p:txBody>
      </p:sp>
    </p:spTree>
    <p:extLst>
      <p:ext uri="{BB962C8B-B14F-4D97-AF65-F5344CB8AC3E}">
        <p14:creationId xmlns:p14="http://schemas.microsoft.com/office/powerpoint/2010/main" val="51622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is also another flavor of self-balancing trees, known as splay trees, and those rotate nodes even during searches!</a:t>
            </a:r>
          </a:p>
        </p:txBody>
      </p:sp>
      <p:sp>
        <p:nvSpPr>
          <p:cNvPr id="4" name="Slide Number Placeholder 3"/>
          <p:cNvSpPr>
            <a:spLocks noGrp="1"/>
          </p:cNvSpPr>
          <p:nvPr>
            <p:ph type="sldNum" sz="quarter" idx="5"/>
          </p:nvPr>
        </p:nvSpPr>
        <p:spPr/>
        <p:txBody>
          <a:bodyPr/>
          <a:lstStyle/>
          <a:p>
            <a:fld id="{77A41555-2392-4DEE-8AAD-CB706893EB94}" type="slidenum">
              <a:rPr lang="en-US" smtClean="0"/>
              <a:t>52</a:t>
            </a:fld>
            <a:endParaRPr lang="en-US"/>
          </a:p>
        </p:txBody>
      </p:sp>
    </p:spTree>
    <p:extLst>
      <p:ext uri="{BB962C8B-B14F-4D97-AF65-F5344CB8AC3E}">
        <p14:creationId xmlns:p14="http://schemas.microsoft.com/office/powerpoint/2010/main" val="337662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E3247-94C9-4E08-9F9F-A7594E9969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496284-47CE-41DF-B17E-0A6507429F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FF4787-B68F-4FC8-A07B-419F166A19D7}"/>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5" name="Footer Placeholder 4">
            <a:extLst>
              <a:ext uri="{FF2B5EF4-FFF2-40B4-BE49-F238E27FC236}">
                <a16:creationId xmlns:a16="http://schemas.microsoft.com/office/drawing/2014/main" id="{09FC2C63-B8F6-4D22-8FD6-A5CE0852B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4B1AA7-F0D1-40B9-AEC1-BD95A7B8E97E}"/>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19514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0528-68BC-4DBF-A5F1-7882BCC776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A95687-C0AF-4C15-9C8D-DCEA2499B2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4C6694-0D6F-4DC5-9E77-59F660F6ED6F}"/>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5" name="Footer Placeholder 4">
            <a:extLst>
              <a:ext uri="{FF2B5EF4-FFF2-40B4-BE49-F238E27FC236}">
                <a16:creationId xmlns:a16="http://schemas.microsoft.com/office/drawing/2014/main" id="{033DEE58-B643-4E9D-B044-63C3A66C3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DB567-6D4A-433C-A73F-970C4B3EB512}"/>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135856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EA76C-0F21-4905-A812-507C65D985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436D79-6FAA-40FF-875B-F6F6FD915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95A44A-C10B-4563-952A-2937D2DEBE95}"/>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5" name="Footer Placeholder 4">
            <a:extLst>
              <a:ext uri="{FF2B5EF4-FFF2-40B4-BE49-F238E27FC236}">
                <a16:creationId xmlns:a16="http://schemas.microsoft.com/office/drawing/2014/main" id="{FF122661-D9E6-4851-8580-1A8922629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A3A3C-CFEE-4B80-A9E3-40A84BF236F1}"/>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312631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E8F9F-7ED1-4376-AFE3-AC08057818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6C295-04CC-4B78-B265-1FF887FB0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17161-0ABA-4E48-9EA5-417B887D1A1B}"/>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5" name="Footer Placeholder 4">
            <a:extLst>
              <a:ext uri="{FF2B5EF4-FFF2-40B4-BE49-F238E27FC236}">
                <a16:creationId xmlns:a16="http://schemas.microsoft.com/office/drawing/2014/main" id="{3B9711AF-1B26-4E37-B1D0-447F59FB3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A3E43-67DD-4203-976E-7D6071D184C7}"/>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169552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6BEB-7442-49F2-9811-A46D549694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1FB40-662C-440B-BEC5-6907C906B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39DA7-42BD-4BF7-8736-DC1C12310CA2}"/>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5" name="Footer Placeholder 4">
            <a:extLst>
              <a:ext uri="{FF2B5EF4-FFF2-40B4-BE49-F238E27FC236}">
                <a16:creationId xmlns:a16="http://schemas.microsoft.com/office/drawing/2014/main" id="{5D668F79-254E-444A-91D7-F62DB7B52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AA2ECE-5664-445C-8851-748066D50E8A}"/>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519294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1BC9-2170-4BA2-B48D-A55613700B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C136DC-7644-482E-8921-F32A5F25E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62D8E9-9E5E-47BB-9DCA-7308918D5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04188-63D0-4DDC-A4AE-0951E6497A47}"/>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6" name="Footer Placeholder 5">
            <a:extLst>
              <a:ext uri="{FF2B5EF4-FFF2-40B4-BE49-F238E27FC236}">
                <a16:creationId xmlns:a16="http://schemas.microsoft.com/office/drawing/2014/main" id="{AAABC2E7-6AAD-41CB-8417-E644612BFD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3A2B50-623D-41AA-AF3C-68EC46DC1A83}"/>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2456536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874E-E81A-4A8F-80D3-6EAD75B53B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73C230-D1FC-40BC-9020-DF08025B1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23ACE-5796-474F-A4A3-B875BA54D9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808E2C-9A29-4696-A4B5-4EF9EB476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1865C9-0196-4D41-A074-AFC6D0E5E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8B22A4-5F16-43A9-B550-0D6FEFD4BF1C}"/>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8" name="Footer Placeholder 7">
            <a:extLst>
              <a:ext uri="{FF2B5EF4-FFF2-40B4-BE49-F238E27FC236}">
                <a16:creationId xmlns:a16="http://schemas.microsoft.com/office/drawing/2014/main" id="{C0372CB1-531A-4868-A8A6-58B8AF2C48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0B28F4-C435-4DA2-9720-93FB8C7FD30D}"/>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124818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A260-9952-43E7-B91B-9BD998839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19777D-6727-44D0-8C46-E68BC754CDB9}"/>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4" name="Footer Placeholder 3">
            <a:extLst>
              <a:ext uri="{FF2B5EF4-FFF2-40B4-BE49-F238E27FC236}">
                <a16:creationId xmlns:a16="http://schemas.microsoft.com/office/drawing/2014/main" id="{518EAE06-36F7-48B2-ACE0-F7EAF9B6C8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7817A2-BA32-494F-9D9A-B2A71EC210CF}"/>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280728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3DC86-14B9-4EC7-8A6D-55E357990FD6}"/>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3" name="Footer Placeholder 2">
            <a:extLst>
              <a:ext uri="{FF2B5EF4-FFF2-40B4-BE49-F238E27FC236}">
                <a16:creationId xmlns:a16="http://schemas.microsoft.com/office/drawing/2014/main" id="{7C0D6281-EF2D-446A-AB0E-7E5CC76941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194546-76ED-4FD2-86AF-9C43A57D3730}"/>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234922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A1D39-C66A-41F0-855B-65516F7359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6673C9-0568-4C95-9FBF-CD98C4649E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07BF7D-60F0-43AA-961E-E8135DBB44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34D89-35E1-4F1E-849B-5110919FF5C8}"/>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6" name="Footer Placeholder 5">
            <a:extLst>
              <a:ext uri="{FF2B5EF4-FFF2-40B4-BE49-F238E27FC236}">
                <a16:creationId xmlns:a16="http://schemas.microsoft.com/office/drawing/2014/main" id="{9E3D2726-68E9-485E-ACE2-07C7805530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35915-E606-47E0-8B2D-351D237DC1EA}"/>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66875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E39D-3259-41AF-9655-A6553938E1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93CA05-000C-41AF-90B1-6729DDF5F3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F450A-7B3F-4E3C-AE54-D8B24344B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0BD25-DD89-4E37-AA25-60697EA23EFA}"/>
              </a:ext>
            </a:extLst>
          </p:cNvPr>
          <p:cNvSpPr>
            <a:spLocks noGrp="1"/>
          </p:cNvSpPr>
          <p:nvPr>
            <p:ph type="dt" sz="half" idx="10"/>
          </p:nvPr>
        </p:nvSpPr>
        <p:spPr/>
        <p:txBody>
          <a:bodyPr/>
          <a:lstStyle/>
          <a:p>
            <a:fld id="{AA4858E6-9780-4593-94D4-C8D55A2ABF83}" type="datetimeFigureOut">
              <a:rPr lang="en-US" smtClean="0"/>
              <a:t>4/4/2024</a:t>
            </a:fld>
            <a:endParaRPr lang="en-US"/>
          </a:p>
        </p:txBody>
      </p:sp>
      <p:sp>
        <p:nvSpPr>
          <p:cNvPr id="6" name="Footer Placeholder 5">
            <a:extLst>
              <a:ext uri="{FF2B5EF4-FFF2-40B4-BE49-F238E27FC236}">
                <a16:creationId xmlns:a16="http://schemas.microsoft.com/office/drawing/2014/main" id="{15F14F25-40AC-4A6E-84BB-F50CDBF67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63249-C8E6-4CDB-80FC-60F050DDD0F6}"/>
              </a:ext>
            </a:extLst>
          </p:cNvPr>
          <p:cNvSpPr>
            <a:spLocks noGrp="1"/>
          </p:cNvSpPr>
          <p:nvPr>
            <p:ph type="sldNum" sz="quarter" idx="12"/>
          </p:nvPr>
        </p:nvSpPr>
        <p:spPr/>
        <p:txBody>
          <a:bodyPr/>
          <a:lstStyle/>
          <a:p>
            <a:fld id="{B777C921-77A6-4A12-9B86-B89FA60AF740}" type="slidenum">
              <a:rPr lang="en-US" smtClean="0"/>
              <a:t>‹#›</a:t>
            </a:fld>
            <a:endParaRPr lang="en-US"/>
          </a:p>
        </p:txBody>
      </p:sp>
    </p:spTree>
    <p:extLst>
      <p:ext uri="{BB962C8B-B14F-4D97-AF65-F5344CB8AC3E}">
        <p14:creationId xmlns:p14="http://schemas.microsoft.com/office/powerpoint/2010/main" val="292992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E2B75A-022A-4768-8CA9-B2037026A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736231-27DD-4B59-85A0-283549F3FA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30F4E-2BCB-4DA8-97E1-C185C74AA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858E6-9780-4593-94D4-C8D55A2ABF83}" type="datetimeFigureOut">
              <a:rPr lang="en-US" smtClean="0"/>
              <a:t>4/4/2024</a:t>
            </a:fld>
            <a:endParaRPr lang="en-US"/>
          </a:p>
        </p:txBody>
      </p:sp>
      <p:sp>
        <p:nvSpPr>
          <p:cNvPr id="5" name="Footer Placeholder 4">
            <a:extLst>
              <a:ext uri="{FF2B5EF4-FFF2-40B4-BE49-F238E27FC236}">
                <a16:creationId xmlns:a16="http://schemas.microsoft.com/office/drawing/2014/main" id="{4F7F44E5-0B7D-4454-87FF-A2D380F2F2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4CB021-1588-430C-A76D-F04A688F59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7C921-77A6-4A12-9B86-B89FA60AF740}" type="slidenum">
              <a:rPr lang="en-US" smtClean="0"/>
              <a:t>‹#›</a:t>
            </a:fld>
            <a:endParaRPr lang="en-US"/>
          </a:p>
        </p:txBody>
      </p:sp>
    </p:spTree>
    <p:extLst>
      <p:ext uri="{BB962C8B-B14F-4D97-AF65-F5344CB8AC3E}">
        <p14:creationId xmlns:p14="http://schemas.microsoft.com/office/powerpoint/2010/main" val="3524496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11.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3966-A010-42F7-A1C8-FC8B32A797F6}"/>
              </a:ext>
            </a:extLst>
          </p:cNvPr>
          <p:cNvSpPr>
            <a:spLocks noGrp="1"/>
          </p:cNvSpPr>
          <p:nvPr>
            <p:ph type="ctrTitle"/>
          </p:nvPr>
        </p:nvSpPr>
        <p:spPr>
          <a:xfrm>
            <a:off x="1524000" y="2235200"/>
            <a:ext cx="9144000" cy="2387600"/>
          </a:xfrm>
        </p:spPr>
        <p:txBody>
          <a:bodyPr/>
          <a:lstStyle/>
          <a:p>
            <a:r>
              <a:rPr lang="en-US" dirty="0"/>
              <a:t>Balanced trees in distributed environments</a:t>
            </a:r>
          </a:p>
        </p:txBody>
      </p:sp>
    </p:spTree>
    <p:extLst>
      <p:ext uri="{BB962C8B-B14F-4D97-AF65-F5344CB8AC3E}">
        <p14:creationId xmlns:p14="http://schemas.microsoft.com/office/powerpoint/2010/main" val="983399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0D326AF-F0E0-4255-B0DD-EFF05297FEC6}"/>
                  </a:ext>
                </a:extLst>
              </p:cNvPr>
              <p:cNvSpPr txBox="1"/>
              <p:nvPr/>
            </p:nvSpPr>
            <p:spPr>
              <a:xfrm>
                <a:off x="8525436" y="4598894"/>
                <a:ext cx="3263152" cy="646331"/>
              </a:xfrm>
              <a:prstGeom prst="rect">
                <a:avLst/>
              </a:prstGeom>
              <a:noFill/>
            </p:spPr>
            <p:txBody>
              <a:bodyPr wrap="square" rtlCol="0">
                <a:spAutoFit/>
              </a:bodyPr>
              <a:lstStyle/>
              <a:p>
                <a:r>
                  <a:rPr lang="en-US" dirty="0"/>
                  <a:t>Now suppose that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t> takes the CPU.</a:t>
                </a:r>
              </a:p>
            </p:txBody>
          </p:sp>
        </mc:Choice>
        <mc:Fallback xmlns="">
          <p:sp>
            <p:nvSpPr>
              <p:cNvPr id="3" name="TextBox 2">
                <a:extLst>
                  <a:ext uri="{FF2B5EF4-FFF2-40B4-BE49-F238E27FC236}">
                    <a16:creationId xmlns:a16="http://schemas.microsoft.com/office/drawing/2014/main" id="{10D326AF-F0E0-4255-B0DD-EFF05297FEC6}"/>
                  </a:ext>
                </a:extLst>
              </p:cNvPr>
              <p:cNvSpPr txBox="1">
                <a:spLocks noRot="1" noChangeAspect="1" noMove="1" noResize="1" noEditPoints="1" noAdjustHandles="1" noChangeArrowheads="1" noChangeShapeType="1" noTextEdit="1"/>
              </p:cNvSpPr>
              <p:nvPr/>
            </p:nvSpPr>
            <p:spPr>
              <a:xfrm>
                <a:off x="8525436" y="4598894"/>
                <a:ext cx="3263152" cy="646331"/>
              </a:xfrm>
              <a:prstGeom prst="rect">
                <a:avLst/>
              </a:prstGeom>
              <a:blipFill>
                <a:blip r:embed="rId4"/>
                <a:stretch>
                  <a:fillRect l="-1682"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987005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427B3B0-16FB-41BD-A9F8-4CB823154031}"/>
              </a:ext>
            </a:extLst>
          </p:cNvPr>
          <p:cNvSpPr txBox="1"/>
          <p:nvPr/>
        </p:nvSpPr>
        <p:spPr>
          <a:xfrm>
            <a:off x="5399126" y="1681186"/>
            <a:ext cx="490513" cy="369332"/>
          </a:xfrm>
          <a:prstGeom prst="rect">
            <a:avLst/>
          </a:prstGeom>
          <a:noFill/>
        </p:spPr>
        <p:txBody>
          <a:bodyPr wrap="square">
            <a:spAutoFit/>
          </a:bodyPr>
          <a:lstStyle/>
          <a:p>
            <a:r>
              <a:rPr lang="en-US" dirty="0">
                <a:solidFill>
                  <a:srgbClr val="FF0000"/>
                </a:solidFill>
              </a:rPr>
              <a:t>31</a:t>
            </a:r>
            <a:endParaRPr lang="en-US" dirty="0"/>
          </a:p>
        </p:txBody>
      </p:sp>
    </p:spTree>
    <p:extLst>
      <p:ext uri="{BB962C8B-B14F-4D97-AF65-F5344CB8AC3E}">
        <p14:creationId xmlns:p14="http://schemas.microsoft.com/office/powerpoint/2010/main" val="123644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427B3B0-16FB-41BD-A9F8-4CB823154031}"/>
              </a:ext>
            </a:extLst>
          </p:cNvPr>
          <p:cNvSpPr txBox="1"/>
          <p:nvPr/>
        </p:nvSpPr>
        <p:spPr>
          <a:xfrm>
            <a:off x="6197008" y="2440699"/>
            <a:ext cx="490513" cy="369332"/>
          </a:xfrm>
          <a:prstGeom prst="rect">
            <a:avLst/>
          </a:prstGeom>
          <a:noFill/>
        </p:spPr>
        <p:txBody>
          <a:bodyPr wrap="square">
            <a:spAutoFit/>
          </a:bodyPr>
          <a:lstStyle/>
          <a:p>
            <a:r>
              <a:rPr lang="en-US" dirty="0">
                <a:solidFill>
                  <a:srgbClr val="FF0000"/>
                </a:solidFill>
              </a:rPr>
              <a:t>31</a:t>
            </a:r>
            <a:endParaRPr lang="en-US" dirty="0"/>
          </a:p>
        </p:txBody>
      </p:sp>
    </p:spTree>
    <p:extLst>
      <p:ext uri="{BB962C8B-B14F-4D97-AF65-F5344CB8AC3E}">
        <p14:creationId xmlns:p14="http://schemas.microsoft.com/office/powerpoint/2010/main" val="340213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427B3B0-16FB-41BD-A9F8-4CB823154031}"/>
              </a:ext>
            </a:extLst>
          </p:cNvPr>
          <p:cNvSpPr txBox="1"/>
          <p:nvPr/>
        </p:nvSpPr>
        <p:spPr>
          <a:xfrm>
            <a:off x="5063421" y="3359921"/>
            <a:ext cx="490513" cy="369332"/>
          </a:xfrm>
          <a:prstGeom prst="rect">
            <a:avLst/>
          </a:prstGeom>
          <a:noFill/>
        </p:spPr>
        <p:txBody>
          <a:bodyPr wrap="square">
            <a:spAutoFit/>
          </a:bodyPr>
          <a:lstStyle/>
          <a:p>
            <a:r>
              <a:rPr lang="en-US" dirty="0">
                <a:solidFill>
                  <a:srgbClr val="FF0000"/>
                </a:solidFill>
              </a:rPr>
              <a:t>31</a:t>
            </a:r>
            <a:endParaRPr lang="en-US" dirty="0"/>
          </a:p>
        </p:txBody>
      </p:sp>
    </p:spTree>
    <p:extLst>
      <p:ext uri="{BB962C8B-B14F-4D97-AF65-F5344CB8AC3E}">
        <p14:creationId xmlns:p14="http://schemas.microsoft.com/office/powerpoint/2010/main" val="129675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6427B3B0-16FB-41BD-A9F8-4CB823154031}"/>
              </a:ext>
            </a:extLst>
          </p:cNvPr>
          <p:cNvSpPr txBox="1"/>
          <p:nvPr/>
        </p:nvSpPr>
        <p:spPr>
          <a:xfrm>
            <a:off x="6563606" y="4501761"/>
            <a:ext cx="490513" cy="369332"/>
          </a:xfrm>
          <a:prstGeom prst="rect">
            <a:avLst/>
          </a:prstGeom>
          <a:noFill/>
        </p:spPr>
        <p:txBody>
          <a:bodyPr wrap="square">
            <a:spAutoFit/>
          </a:bodyPr>
          <a:lstStyle/>
          <a:p>
            <a:r>
              <a:rPr lang="en-US" dirty="0">
                <a:solidFill>
                  <a:srgbClr val="FF0000"/>
                </a:solidFill>
              </a:rPr>
              <a:t>31</a:t>
            </a:r>
            <a:endParaRPr lang="en-US" dirty="0"/>
          </a:p>
        </p:txBody>
      </p:sp>
    </p:spTree>
    <p:extLst>
      <p:ext uri="{BB962C8B-B14F-4D97-AF65-F5344CB8AC3E}">
        <p14:creationId xmlns:p14="http://schemas.microsoft.com/office/powerpoint/2010/main" val="379435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F4C9496B-0AEA-4AE7-AFEB-73978AF44658}"/>
              </a:ext>
            </a:extLst>
          </p:cNvPr>
          <p:cNvCxnSpPr>
            <a:cxnSpLocks/>
          </p:cNvCxnSpPr>
          <p:nvPr/>
        </p:nvCxnSpPr>
        <p:spPr>
          <a:xfrm flipH="1">
            <a:off x="5644383" y="5301343"/>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AFA6185-2CB7-421E-B8C4-A4624C191399}"/>
              </a:ext>
            </a:extLst>
          </p:cNvPr>
          <p:cNvSpPr/>
          <p:nvPr/>
        </p:nvSpPr>
        <p:spPr>
          <a:xfrm>
            <a:off x="5207913" y="5837370"/>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spTree>
    <p:extLst>
      <p:ext uri="{BB962C8B-B14F-4D97-AF65-F5344CB8AC3E}">
        <p14:creationId xmlns:p14="http://schemas.microsoft.com/office/powerpoint/2010/main" val="1723298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F4C9496B-0AEA-4AE7-AFEB-73978AF44658}"/>
              </a:ext>
            </a:extLst>
          </p:cNvPr>
          <p:cNvCxnSpPr>
            <a:cxnSpLocks/>
          </p:cNvCxnSpPr>
          <p:nvPr/>
        </p:nvCxnSpPr>
        <p:spPr>
          <a:xfrm flipH="1">
            <a:off x="5644383" y="5301343"/>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AFA6185-2CB7-421E-B8C4-A4624C191399}"/>
              </a:ext>
            </a:extLst>
          </p:cNvPr>
          <p:cNvSpPr/>
          <p:nvPr/>
        </p:nvSpPr>
        <p:spPr>
          <a:xfrm>
            <a:off x="5207913" y="5837370"/>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4" name="Straight Arrow Connector 3">
            <a:extLst>
              <a:ext uri="{FF2B5EF4-FFF2-40B4-BE49-F238E27FC236}">
                <a16:creationId xmlns:a16="http://schemas.microsoft.com/office/drawing/2014/main" id="{5C884CFF-C750-454C-8727-A5CB2A69EDC3}"/>
              </a:ext>
            </a:extLst>
          </p:cNvPr>
          <p:cNvCxnSpPr>
            <a:cxnSpLocks/>
          </p:cNvCxnSpPr>
          <p:nvPr/>
        </p:nvCxnSpPr>
        <p:spPr>
          <a:xfrm flipH="1" flipV="1">
            <a:off x="5850046" y="4069977"/>
            <a:ext cx="1886495" cy="502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BA9D965-81B5-4753-8CE4-C8D19800708E}"/>
              </a:ext>
            </a:extLst>
          </p:cNvPr>
          <p:cNvSpPr txBox="1"/>
          <p:nvPr/>
        </p:nvSpPr>
        <p:spPr>
          <a:xfrm>
            <a:off x="8050306" y="4401671"/>
            <a:ext cx="3379694" cy="923330"/>
          </a:xfrm>
          <a:prstGeom prst="rect">
            <a:avLst/>
          </a:prstGeom>
          <a:noFill/>
        </p:spPr>
        <p:txBody>
          <a:bodyPr wrap="square" rtlCol="0">
            <a:spAutoFit/>
          </a:bodyPr>
          <a:lstStyle/>
          <a:p>
            <a:r>
              <a:rPr lang="en-US" dirty="0"/>
              <a:t>We need to re-balance the subtrees rooted at this node to satisfy the AVL condition!</a:t>
            </a:r>
          </a:p>
        </p:txBody>
      </p:sp>
    </p:spTree>
    <p:extLst>
      <p:ext uri="{BB962C8B-B14F-4D97-AF65-F5344CB8AC3E}">
        <p14:creationId xmlns:p14="http://schemas.microsoft.com/office/powerpoint/2010/main" val="273277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F4C9496B-0AEA-4AE7-AFEB-73978AF44658}"/>
              </a:ext>
            </a:extLst>
          </p:cNvPr>
          <p:cNvCxnSpPr>
            <a:cxnSpLocks/>
          </p:cNvCxnSpPr>
          <p:nvPr/>
        </p:nvCxnSpPr>
        <p:spPr>
          <a:xfrm flipH="1">
            <a:off x="5644383" y="5301343"/>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AFA6185-2CB7-421E-B8C4-A4624C191399}"/>
              </a:ext>
            </a:extLst>
          </p:cNvPr>
          <p:cNvSpPr/>
          <p:nvPr/>
        </p:nvSpPr>
        <p:spPr>
          <a:xfrm>
            <a:off x="5207913" y="5837370"/>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sp>
        <p:nvSpPr>
          <p:cNvPr id="26" name="Curved Down Arrow 30">
            <a:extLst>
              <a:ext uri="{FF2B5EF4-FFF2-40B4-BE49-F238E27FC236}">
                <a16:creationId xmlns:a16="http://schemas.microsoft.com/office/drawing/2014/main" id="{FB8EE67E-3415-43EE-8FC5-B8C7E21B1FFD}"/>
              </a:ext>
            </a:extLst>
          </p:cNvPr>
          <p:cNvSpPr/>
          <p:nvPr/>
        </p:nvSpPr>
        <p:spPr>
          <a:xfrm>
            <a:off x="5577498" y="4468412"/>
            <a:ext cx="1361184" cy="457268"/>
          </a:xfrm>
          <a:prstGeom prst="curvedDownArrow">
            <a:avLst>
              <a:gd name="adj1" fmla="val 25000"/>
              <a:gd name="adj2" fmla="val 50000"/>
              <a:gd name="adj3" fmla="val 264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237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6793293" y="5758140"/>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FA6185-2CB7-421E-B8C4-A4624C191399}"/>
              </a:ext>
            </a:extLst>
          </p:cNvPr>
          <p:cNvSpPr/>
          <p:nvPr/>
        </p:nvSpPr>
        <p:spPr>
          <a:xfrm>
            <a:off x="5983377" y="4769560"/>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27" name="Straight Arrow Connector 26">
            <a:extLst>
              <a:ext uri="{FF2B5EF4-FFF2-40B4-BE49-F238E27FC236}">
                <a16:creationId xmlns:a16="http://schemas.microsoft.com/office/drawing/2014/main" id="{E1D76F6A-D113-40A4-AA43-751147E51B9A}"/>
              </a:ext>
            </a:extLst>
          </p:cNvPr>
          <p:cNvCxnSpPr>
            <a:cxnSpLocks/>
            <a:endCxn id="32" idx="0"/>
          </p:cNvCxnSpPr>
          <p:nvPr/>
        </p:nvCxnSpPr>
        <p:spPr>
          <a:xfrm>
            <a:off x="6673096" y="5351802"/>
            <a:ext cx="433962" cy="40633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411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6793293" y="5758140"/>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FA6185-2CB7-421E-B8C4-A4624C191399}"/>
              </a:ext>
            </a:extLst>
          </p:cNvPr>
          <p:cNvSpPr/>
          <p:nvPr/>
        </p:nvSpPr>
        <p:spPr>
          <a:xfrm>
            <a:off x="5983377" y="4769560"/>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sp>
        <p:nvSpPr>
          <p:cNvPr id="26" name="Curved Down Arrow 30">
            <a:extLst>
              <a:ext uri="{FF2B5EF4-FFF2-40B4-BE49-F238E27FC236}">
                <a16:creationId xmlns:a16="http://schemas.microsoft.com/office/drawing/2014/main" id="{FB8EE67E-3415-43EE-8FC5-B8C7E21B1FFD}"/>
              </a:ext>
            </a:extLst>
          </p:cNvPr>
          <p:cNvSpPr/>
          <p:nvPr/>
        </p:nvSpPr>
        <p:spPr>
          <a:xfrm flipH="1">
            <a:off x="4848949" y="3491178"/>
            <a:ext cx="1336044" cy="457268"/>
          </a:xfrm>
          <a:prstGeom prst="curvedDownArrow">
            <a:avLst>
              <a:gd name="adj1" fmla="val 25000"/>
              <a:gd name="adj2" fmla="val 50000"/>
              <a:gd name="adj3" fmla="val 264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7" name="Straight Arrow Connector 26">
            <a:extLst>
              <a:ext uri="{FF2B5EF4-FFF2-40B4-BE49-F238E27FC236}">
                <a16:creationId xmlns:a16="http://schemas.microsoft.com/office/drawing/2014/main" id="{E1D76F6A-D113-40A4-AA43-751147E51B9A}"/>
              </a:ext>
            </a:extLst>
          </p:cNvPr>
          <p:cNvCxnSpPr>
            <a:cxnSpLocks/>
            <a:endCxn id="32" idx="0"/>
          </p:cNvCxnSpPr>
          <p:nvPr/>
        </p:nvCxnSpPr>
        <p:spPr>
          <a:xfrm>
            <a:off x="6673096" y="5351802"/>
            <a:ext cx="433962" cy="40633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23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5ED2-B544-4EE2-98E7-C0D8B1693EA6}"/>
              </a:ext>
            </a:extLst>
          </p:cNvPr>
          <p:cNvSpPr>
            <a:spLocks noGrp="1"/>
          </p:cNvSpPr>
          <p:nvPr>
            <p:ph type="title"/>
          </p:nvPr>
        </p:nvSpPr>
        <p:spPr/>
        <p:txBody>
          <a:bodyPr/>
          <a:lstStyle/>
          <a:p>
            <a:r>
              <a:rPr lang="en-US" dirty="0"/>
              <a:t>Balanced trees hate many threads</a:t>
            </a:r>
          </a:p>
        </p:txBody>
      </p:sp>
      <p:sp>
        <p:nvSpPr>
          <p:cNvPr id="3" name="Content Placeholder 2">
            <a:extLst>
              <a:ext uri="{FF2B5EF4-FFF2-40B4-BE49-F238E27FC236}">
                <a16:creationId xmlns:a16="http://schemas.microsoft.com/office/drawing/2014/main" id="{6E8F7843-4935-4E94-98E1-EADBA14EFE37}"/>
              </a:ext>
            </a:extLst>
          </p:cNvPr>
          <p:cNvSpPr>
            <a:spLocks noGrp="1"/>
          </p:cNvSpPr>
          <p:nvPr>
            <p:ph idx="1"/>
          </p:nvPr>
        </p:nvSpPr>
        <p:spPr/>
        <p:txBody>
          <a:bodyPr/>
          <a:lstStyle/>
          <a:p>
            <a:r>
              <a:rPr lang="en-US" dirty="0"/>
              <a:t>We have observed that the process of inserting or deleting nodes into those trees can sometimes change the structure of neighboring nodes, or even the entire tree, </a:t>
            </a:r>
            <a:r>
              <a:rPr lang="en-US" b="1" i="1" dirty="0"/>
              <a:t>dramatically</a:t>
            </a:r>
            <a:r>
              <a:rPr lang="en-US" dirty="0"/>
              <a:t>.</a:t>
            </a:r>
          </a:p>
          <a:p>
            <a:r>
              <a:rPr lang="en-US" dirty="0"/>
              <a:t>This means that if we have multiple threads, looking at different positions in the tree, then what those threads “see” can change dramatically when those threads resume control of the CPU!</a:t>
            </a:r>
          </a:p>
          <a:p>
            <a:r>
              <a:rPr lang="en-US" dirty="0"/>
              <a:t>Let’s look at some examples. </a:t>
            </a:r>
          </a:p>
        </p:txBody>
      </p:sp>
    </p:spTree>
    <p:extLst>
      <p:ext uri="{BB962C8B-B14F-4D97-AF65-F5344CB8AC3E}">
        <p14:creationId xmlns:p14="http://schemas.microsoft.com/office/powerpoint/2010/main" val="3077104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706606" y="4216117"/>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4731033" y="4657079"/>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6111721" y="4767806"/>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FA6185-2CB7-421E-B8C4-A4624C191399}"/>
              </a:ext>
            </a:extLst>
          </p:cNvPr>
          <p:cNvSpPr/>
          <p:nvPr/>
        </p:nvSpPr>
        <p:spPr>
          <a:xfrm>
            <a:off x="5222286" y="3760106"/>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27" name="Straight Arrow Connector 26">
            <a:extLst>
              <a:ext uri="{FF2B5EF4-FFF2-40B4-BE49-F238E27FC236}">
                <a16:creationId xmlns:a16="http://schemas.microsoft.com/office/drawing/2014/main" id="{E1D76F6A-D113-40A4-AA43-751147E51B9A}"/>
              </a:ext>
            </a:extLst>
          </p:cNvPr>
          <p:cNvCxnSpPr>
            <a:cxnSpLocks/>
            <a:stCxn id="24" idx="3"/>
            <a:endCxn id="31" idx="0"/>
          </p:cNvCxnSpPr>
          <p:nvPr/>
        </p:nvCxnSpPr>
        <p:spPr>
          <a:xfrm flipH="1">
            <a:off x="5044798" y="4196262"/>
            <a:ext cx="269387" cy="46081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970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706606" y="4216117"/>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4731033" y="4657079"/>
            <a:ext cx="627529" cy="51098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6111721" y="4767806"/>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FA6185-2CB7-421E-B8C4-A4624C191399}"/>
              </a:ext>
            </a:extLst>
          </p:cNvPr>
          <p:cNvSpPr/>
          <p:nvPr/>
        </p:nvSpPr>
        <p:spPr>
          <a:xfrm>
            <a:off x="5222286" y="3760106"/>
            <a:ext cx="627529" cy="510988"/>
          </a:xfrm>
          <a:prstGeom prst="ellipse">
            <a:avLst/>
          </a:prstGeom>
          <a:solidFill>
            <a:srgbClr val="FF0000"/>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27" name="Straight Arrow Connector 26">
            <a:extLst>
              <a:ext uri="{FF2B5EF4-FFF2-40B4-BE49-F238E27FC236}">
                <a16:creationId xmlns:a16="http://schemas.microsoft.com/office/drawing/2014/main" id="{E1D76F6A-D113-40A4-AA43-751147E51B9A}"/>
              </a:ext>
            </a:extLst>
          </p:cNvPr>
          <p:cNvCxnSpPr>
            <a:cxnSpLocks/>
            <a:stCxn id="24" idx="3"/>
            <a:endCxn id="31" idx="0"/>
          </p:cNvCxnSpPr>
          <p:nvPr/>
        </p:nvCxnSpPr>
        <p:spPr>
          <a:xfrm flipH="1">
            <a:off x="5044798" y="4196262"/>
            <a:ext cx="269387" cy="46081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905477C-96EC-4E37-A772-F4A0FAAC6377}"/>
                  </a:ext>
                </a:extLst>
              </p:cNvPr>
              <p:cNvSpPr txBox="1"/>
              <p:nvPr/>
            </p:nvSpPr>
            <p:spPr>
              <a:xfrm>
                <a:off x="8050306" y="4401671"/>
                <a:ext cx="3379694" cy="1754326"/>
              </a:xfrm>
              <a:prstGeom prst="rect">
                <a:avLst/>
              </a:prstGeom>
              <a:noFill/>
            </p:spPr>
            <p:txBody>
              <a:bodyPr wrap="square" rtlCol="0">
                <a:spAutoFit/>
              </a:bodyPr>
              <a:lstStyle/>
              <a:p>
                <a:r>
                  <a:rPr lang="en-US" dirty="0"/>
                  <a:t>Now suppose that </a:t>
                </a:r>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t> gets control of the CPU again. As a reminder, </a:t>
                </a:r>
                <a14:m>
                  <m:oMath xmlns:m="http://schemas.openxmlformats.org/officeDocument/2006/math">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𝑇</m:t>
                        </m:r>
                      </m:e>
                      <m:sub>
                        <m:r>
                          <a:rPr lang="en-US" i="1">
                            <a:solidFill>
                              <a:schemeClr val="accent6"/>
                            </a:solidFill>
                            <a:latin typeface="Cambria Math" panose="02040503050406030204" pitchFamily="18" charset="0"/>
                          </a:rPr>
                          <m:t>1</m:t>
                        </m:r>
                      </m:sub>
                    </m:sSub>
                  </m:oMath>
                </a14:m>
                <a:r>
                  <a:rPr lang="en-US" dirty="0"/>
                  <a:t> had stopped at node 30, and was just about to dereference the right link to succeed in its search of 32!  </a:t>
                </a:r>
              </a:p>
            </p:txBody>
          </p:sp>
        </mc:Choice>
        <mc:Fallback xmlns="">
          <p:sp>
            <p:nvSpPr>
              <p:cNvPr id="28" name="TextBox 27">
                <a:extLst>
                  <a:ext uri="{FF2B5EF4-FFF2-40B4-BE49-F238E27FC236}">
                    <a16:creationId xmlns:a16="http://schemas.microsoft.com/office/drawing/2014/main" id="{2905477C-96EC-4E37-A772-F4A0FAAC6377}"/>
                  </a:ext>
                </a:extLst>
              </p:cNvPr>
              <p:cNvSpPr txBox="1">
                <a:spLocks noRot="1" noChangeAspect="1" noMove="1" noResize="1" noEditPoints="1" noAdjustHandles="1" noChangeArrowheads="1" noChangeShapeType="1" noTextEdit="1"/>
              </p:cNvSpPr>
              <p:nvPr/>
            </p:nvSpPr>
            <p:spPr>
              <a:xfrm>
                <a:off x="8050306" y="4401671"/>
                <a:ext cx="3379694" cy="1754326"/>
              </a:xfrm>
              <a:prstGeom prst="rect">
                <a:avLst/>
              </a:prstGeom>
              <a:blipFill>
                <a:blip r:embed="rId4"/>
                <a:stretch>
                  <a:fillRect l="-1625" t="-1736" r="-1264" b="-4514"/>
                </a:stretch>
              </a:blipFill>
            </p:spPr>
            <p:txBody>
              <a:bodyPr/>
              <a:lstStyle/>
              <a:p>
                <a:r>
                  <a:rPr lang="en-US">
                    <a:noFill/>
                  </a:rPr>
                  <a:t> </a:t>
                </a:r>
              </a:p>
            </p:txBody>
          </p:sp>
        </mc:Fallback>
      </mc:AlternateContent>
    </p:spTree>
    <p:extLst>
      <p:ext uri="{BB962C8B-B14F-4D97-AF65-F5344CB8AC3E}">
        <p14:creationId xmlns:p14="http://schemas.microsoft.com/office/powerpoint/2010/main" val="182389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706606" y="4216117"/>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4731033" y="4657079"/>
            <a:ext cx="627529" cy="51098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6111721" y="4767806"/>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FA6185-2CB7-421E-B8C4-A4624C191399}"/>
              </a:ext>
            </a:extLst>
          </p:cNvPr>
          <p:cNvSpPr/>
          <p:nvPr/>
        </p:nvSpPr>
        <p:spPr>
          <a:xfrm>
            <a:off x="5222286" y="3760106"/>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27" name="Straight Arrow Connector 26">
            <a:extLst>
              <a:ext uri="{FF2B5EF4-FFF2-40B4-BE49-F238E27FC236}">
                <a16:creationId xmlns:a16="http://schemas.microsoft.com/office/drawing/2014/main" id="{E1D76F6A-D113-40A4-AA43-751147E51B9A}"/>
              </a:ext>
            </a:extLst>
          </p:cNvPr>
          <p:cNvCxnSpPr>
            <a:cxnSpLocks/>
            <a:stCxn id="24" idx="3"/>
            <a:endCxn id="31" idx="0"/>
          </p:cNvCxnSpPr>
          <p:nvPr/>
        </p:nvCxnSpPr>
        <p:spPr>
          <a:xfrm flipH="1">
            <a:off x="5044798" y="4196262"/>
            <a:ext cx="269387" cy="46081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0787D40-F9CD-423F-88BA-85106B7C5B60}"/>
              </a:ext>
            </a:extLst>
          </p:cNvPr>
          <p:cNvCxnSpPr>
            <a:stCxn id="31" idx="5"/>
          </p:cNvCxnSpPr>
          <p:nvPr/>
        </p:nvCxnSpPr>
        <p:spPr>
          <a:xfrm>
            <a:off x="5266663" y="5093235"/>
            <a:ext cx="439943" cy="581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E1F5C1A-32C6-41A1-8B78-196428A5FA9E}"/>
              </a:ext>
            </a:extLst>
          </p:cNvPr>
          <p:cNvSpPr txBox="1"/>
          <p:nvPr/>
        </p:nvSpPr>
        <p:spPr>
          <a:xfrm>
            <a:off x="5486634" y="5719658"/>
            <a:ext cx="1384476"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884167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706606" y="4216117"/>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4731033" y="4657079"/>
            <a:ext cx="627529" cy="51098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6111721" y="4767806"/>
            <a:ext cx="627529" cy="510988"/>
          </a:xfrm>
          <a:prstGeom prst="ellipse">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8100000" scaled="1"/>
            <a:tileRect/>
          </a:gra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4"/>
                <a:stretch>
                  <a:fillRect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2AFA6185-2CB7-421E-B8C4-A4624C191399}"/>
              </a:ext>
            </a:extLst>
          </p:cNvPr>
          <p:cNvSpPr/>
          <p:nvPr/>
        </p:nvSpPr>
        <p:spPr>
          <a:xfrm>
            <a:off x="5222286" y="3760106"/>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31</a:t>
            </a:r>
          </a:p>
        </p:txBody>
      </p:sp>
      <p:cxnSp>
        <p:nvCxnSpPr>
          <p:cNvPr id="27" name="Straight Arrow Connector 26">
            <a:extLst>
              <a:ext uri="{FF2B5EF4-FFF2-40B4-BE49-F238E27FC236}">
                <a16:creationId xmlns:a16="http://schemas.microsoft.com/office/drawing/2014/main" id="{E1D76F6A-D113-40A4-AA43-751147E51B9A}"/>
              </a:ext>
            </a:extLst>
          </p:cNvPr>
          <p:cNvCxnSpPr>
            <a:cxnSpLocks/>
            <a:stCxn id="24" idx="3"/>
            <a:endCxn id="31" idx="0"/>
          </p:cNvCxnSpPr>
          <p:nvPr/>
        </p:nvCxnSpPr>
        <p:spPr>
          <a:xfrm flipH="1">
            <a:off x="5044798" y="4196262"/>
            <a:ext cx="269387" cy="460817"/>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20787D40-F9CD-423F-88BA-85106B7C5B60}"/>
              </a:ext>
            </a:extLst>
          </p:cNvPr>
          <p:cNvCxnSpPr>
            <a:stCxn id="31" idx="5"/>
          </p:cNvCxnSpPr>
          <p:nvPr/>
        </p:nvCxnSpPr>
        <p:spPr>
          <a:xfrm>
            <a:off x="5266663" y="5093235"/>
            <a:ext cx="439943" cy="5814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E1F5C1A-32C6-41A1-8B78-196428A5FA9E}"/>
              </a:ext>
            </a:extLst>
          </p:cNvPr>
          <p:cNvSpPr txBox="1"/>
          <p:nvPr/>
        </p:nvSpPr>
        <p:spPr>
          <a:xfrm>
            <a:off x="5486634" y="5719658"/>
            <a:ext cx="1384476"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01EEBCA-2D2B-4525-86CD-4AAD6E210947}"/>
                  </a:ext>
                </a:extLst>
              </p:cNvPr>
              <p:cNvSpPr txBox="1"/>
              <p:nvPr/>
            </p:nvSpPr>
            <p:spPr>
              <a:xfrm>
                <a:off x="8050306" y="4401671"/>
                <a:ext cx="3379694" cy="646331"/>
              </a:xfrm>
              <a:prstGeom prst="rect">
                <a:avLst/>
              </a:prstGeom>
              <a:noFill/>
            </p:spPr>
            <p:txBody>
              <a:bodyPr wrap="square" rtlCol="0">
                <a:spAutoFit/>
              </a:bodyPr>
              <a:lstStyle/>
              <a:p>
                <a:r>
                  <a:rPr lang="en-US" b="1" dirty="0">
                    <a:solidFill>
                      <a:srgbClr val="7030A0"/>
                    </a:solidFill>
                  </a:rPr>
                  <a:t>32</a:t>
                </a:r>
                <a:r>
                  <a:rPr lang="en-US" dirty="0"/>
                  <a:t> is </a:t>
                </a:r>
                <a:r>
                  <a:rPr lang="en-US" b="1" dirty="0"/>
                  <a:t>still</a:t>
                </a:r>
                <a:r>
                  <a:rPr lang="en-US" dirty="0"/>
                  <a:t> in the tree, but </a:t>
                </a:r>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t> can’t find it!!! </a:t>
                </a:r>
              </a:p>
            </p:txBody>
          </p:sp>
        </mc:Choice>
        <mc:Fallback xmlns="">
          <p:sp>
            <p:nvSpPr>
              <p:cNvPr id="26" name="TextBox 25">
                <a:extLst>
                  <a:ext uri="{FF2B5EF4-FFF2-40B4-BE49-F238E27FC236}">
                    <a16:creationId xmlns:a16="http://schemas.microsoft.com/office/drawing/2014/main" id="{601EEBCA-2D2B-4525-86CD-4AAD6E210947}"/>
                  </a:ext>
                </a:extLst>
              </p:cNvPr>
              <p:cNvSpPr txBox="1">
                <a:spLocks noRot="1" noChangeAspect="1" noMove="1" noResize="1" noEditPoints="1" noAdjustHandles="1" noChangeArrowheads="1" noChangeShapeType="1" noTextEdit="1"/>
              </p:cNvSpPr>
              <p:nvPr/>
            </p:nvSpPr>
            <p:spPr>
              <a:xfrm>
                <a:off x="8050306" y="4401671"/>
                <a:ext cx="3379694" cy="646331"/>
              </a:xfrm>
              <a:prstGeom prst="rect">
                <a:avLst/>
              </a:prstGeom>
              <a:blipFill>
                <a:blip r:embed="rId5"/>
                <a:stretch>
                  <a:fillRect l="-1625"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601148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699983" y="3763022"/>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cxnSp>
        <p:nvCxnSpPr>
          <p:cNvPr id="46" name="Straight Arrow Connector 45">
            <a:extLst>
              <a:ext uri="{FF2B5EF4-FFF2-40B4-BE49-F238E27FC236}">
                <a16:creationId xmlns:a16="http://schemas.microsoft.com/office/drawing/2014/main" id="{919FC7EF-672B-43C7-ACF8-8FC4FF61A735}"/>
              </a:ext>
            </a:extLst>
          </p:cNvPr>
          <p:cNvCxnSpPr>
            <a:cxnSpLocks/>
            <a:stCxn id="49" idx="4"/>
            <a:endCxn id="28" idx="0"/>
          </p:cNvCxnSpPr>
          <p:nvPr/>
        </p:nvCxnSpPr>
        <p:spPr>
          <a:xfrm>
            <a:off x="4852721" y="3360057"/>
            <a:ext cx="176872" cy="40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9797DA3-4367-4070-AB30-F4D95AE5EC42}"/>
              </a:ext>
            </a:extLst>
          </p:cNvPr>
          <p:cNvSpPr/>
          <p:nvPr/>
        </p:nvSpPr>
        <p:spPr>
          <a:xfrm>
            <a:off x="3619335" y="3253296"/>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4278554" y="3301434"/>
            <a:ext cx="341097" cy="16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4523111" y="295975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p:cNvCxnSpPr>
          <p:nvPr/>
        </p:nvCxnSpPr>
        <p:spPr>
          <a:xfrm flipH="1">
            <a:off x="4265770" y="4105299"/>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3619335" y="4161882"/>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208D670-F177-475E-953A-65ECD3485673}"/>
                  </a:ext>
                </a:extLst>
              </p:cNvPr>
              <p:cNvSpPr txBox="1"/>
              <p:nvPr/>
            </p:nvSpPr>
            <p:spPr>
              <a:xfrm>
                <a:off x="8050306" y="4401671"/>
                <a:ext cx="3379694" cy="646331"/>
              </a:xfrm>
              <a:prstGeom prst="rect">
                <a:avLst/>
              </a:prstGeom>
              <a:noFill/>
            </p:spPr>
            <p:txBody>
              <a:bodyPr wrap="square" rtlCol="0">
                <a:spAutoFit/>
              </a:bodyPr>
              <a:lstStyle/>
              <a:p>
                <a:r>
                  <a:rPr lang="en-US" dirty="0"/>
                  <a:t>Again, suppose </a:t>
                </a:r>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t> takes control of the CPU first.</a:t>
                </a:r>
              </a:p>
            </p:txBody>
          </p:sp>
        </mc:Choice>
        <mc:Fallback xmlns="">
          <p:sp>
            <p:nvSpPr>
              <p:cNvPr id="57" name="TextBox 56">
                <a:extLst>
                  <a:ext uri="{FF2B5EF4-FFF2-40B4-BE49-F238E27FC236}">
                    <a16:creationId xmlns:a16="http://schemas.microsoft.com/office/drawing/2014/main" id="{F208D670-F177-475E-953A-65ECD3485673}"/>
                  </a:ext>
                </a:extLst>
              </p:cNvPr>
              <p:cNvSpPr txBox="1">
                <a:spLocks noRot="1" noChangeAspect="1" noMove="1" noResize="1" noEditPoints="1" noAdjustHandles="1" noChangeArrowheads="1" noChangeShapeType="1" noTextEdit="1"/>
              </p:cNvSpPr>
              <p:nvPr/>
            </p:nvSpPr>
            <p:spPr>
              <a:xfrm>
                <a:off x="8050306" y="4401671"/>
                <a:ext cx="3379694" cy="646331"/>
              </a:xfrm>
              <a:prstGeom prst="rect">
                <a:avLst/>
              </a:prstGeom>
              <a:blipFill>
                <a:blip r:embed="rId4"/>
                <a:stretch>
                  <a:fillRect l="-1625" t="-4717" r="-1805" b="-14151"/>
                </a:stretch>
              </a:blipFill>
            </p:spPr>
            <p:txBody>
              <a:bodyPr/>
              <a:lstStyle/>
              <a:p>
                <a:r>
                  <a:rPr lang="en-US">
                    <a:noFill/>
                  </a:rPr>
                  <a:t> </a:t>
                </a:r>
              </a:p>
            </p:txBody>
          </p:sp>
        </mc:Fallback>
      </mc:AlternateContent>
    </p:spTree>
    <p:extLst>
      <p:ext uri="{BB962C8B-B14F-4D97-AF65-F5344CB8AC3E}">
        <p14:creationId xmlns:p14="http://schemas.microsoft.com/office/powerpoint/2010/main" val="18585051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699983" y="3763022"/>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cxnSp>
        <p:nvCxnSpPr>
          <p:cNvPr id="46" name="Straight Arrow Connector 45">
            <a:extLst>
              <a:ext uri="{FF2B5EF4-FFF2-40B4-BE49-F238E27FC236}">
                <a16:creationId xmlns:a16="http://schemas.microsoft.com/office/drawing/2014/main" id="{919FC7EF-672B-43C7-ACF8-8FC4FF61A735}"/>
              </a:ext>
            </a:extLst>
          </p:cNvPr>
          <p:cNvCxnSpPr>
            <a:cxnSpLocks/>
            <a:stCxn id="49" idx="4"/>
            <a:endCxn id="28" idx="0"/>
          </p:cNvCxnSpPr>
          <p:nvPr/>
        </p:nvCxnSpPr>
        <p:spPr>
          <a:xfrm>
            <a:off x="4852721" y="3360057"/>
            <a:ext cx="176872" cy="40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9797DA3-4367-4070-AB30-F4D95AE5EC42}"/>
              </a:ext>
            </a:extLst>
          </p:cNvPr>
          <p:cNvSpPr/>
          <p:nvPr/>
        </p:nvSpPr>
        <p:spPr>
          <a:xfrm>
            <a:off x="3619335" y="3253296"/>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4278554" y="3301434"/>
            <a:ext cx="341097" cy="16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4523111" y="2959753"/>
            <a:ext cx="659219" cy="40030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p:cNvCxnSpPr>
          <p:nvPr/>
        </p:nvCxnSpPr>
        <p:spPr>
          <a:xfrm flipH="1">
            <a:off x="4265770" y="4105299"/>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3619335" y="4161882"/>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F208D670-F177-475E-953A-65ECD3485673}"/>
                  </a:ext>
                </a:extLst>
              </p:cNvPr>
              <p:cNvSpPr txBox="1"/>
              <p:nvPr/>
            </p:nvSpPr>
            <p:spPr>
              <a:xfrm>
                <a:off x="8050306" y="4401671"/>
                <a:ext cx="3379694" cy="923330"/>
              </a:xfrm>
              <a:prstGeom prst="rect">
                <a:avLst/>
              </a:prstGeom>
              <a:noFill/>
            </p:spPr>
            <p:txBody>
              <a:bodyPr wrap="square" rtlCol="0">
                <a:spAutoFit/>
              </a:bodyPr>
              <a:lstStyle/>
              <a:p>
                <a:r>
                  <a:rPr lang="en-US" dirty="0"/>
                  <a:t>Suppose </a:t>
                </a:r>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t> stops its search at node 60, and then yields the CPU to </a:t>
                </a:r>
                <a14:m>
                  <m:oMath xmlns:m="http://schemas.openxmlformats.org/officeDocument/2006/math">
                    <m:sSub>
                      <m:sSubPr>
                        <m:ctrlPr>
                          <a:rPr lang="en-US" i="1">
                            <a:solidFill>
                              <a:srgbClr val="7030A0"/>
                            </a:solidFill>
                            <a:latin typeface="Cambria Math" panose="02040503050406030204" pitchFamily="18" charset="0"/>
                          </a:rPr>
                        </m:ctrlPr>
                      </m:sSubPr>
                      <m:e>
                        <m:r>
                          <a:rPr lang="en-US" i="1">
                            <a:solidFill>
                              <a:srgbClr val="7030A0"/>
                            </a:solidFill>
                            <a:latin typeface="Cambria Math" panose="02040503050406030204" pitchFamily="18" charset="0"/>
                          </a:rPr>
                          <m:t>𝑇</m:t>
                        </m:r>
                      </m:e>
                      <m:sub>
                        <m:r>
                          <a:rPr lang="en-US" i="1">
                            <a:solidFill>
                              <a:srgbClr val="7030A0"/>
                            </a:solidFill>
                            <a:latin typeface="Cambria Math" panose="02040503050406030204" pitchFamily="18" charset="0"/>
                          </a:rPr>
                          <m:t>2</m:t>
                        </m:r>
                      </m:sub>
                    </m:sSub>
                  </m:oMath>
                </a14:m>
                <a:r>
                  <a:rPr lang="en-US" dirty="0"/>
                  <a:t>.  </a:t>
                </a:r>
              </a:p>
            </p:txBody>
          </p:sp>
        </mc:Choice>
        <mc:Fallback xmlns="">
          <p:sp>
            <p:nvSpPr>
              <p:cNvPr id="57" name="TextBox 56">
                <a:extLst>
                  <a:ext uri="{FF2B5EF4-FFF2-40B4-BE49-F238E27FC236}">
                    <a16:creationId xmlns:a16="http://schemas.microsoft.com/office/drawing/2014/main" id="{F208D670-F177-475E-953A-65ECD3485673}"/>
                  </a:ext>
                </a:extLst>
              </p:cNvPr>
              <p:cNvSpPr txBox="1">
                <a:spLocks noRot="1" noChangeAspect="1" noMove="1" noResize="1" noEditPoints="1" noAdjustHandles="1" noChangeArrowheads="1" noChangeShapeType="1" noTextEdit="1"/>
              </p:cNvSpPr>
              <p:nvPr/>
            </p:nvSpPr>
            <p:spPr>
              <a:xfrm>
                <a:off x="8050306" y="4401671"/>
                <a:ext cx="3379694" cy="923330"/>
              </a:xfrm>
              <a:prstGeom prst="rect">
                <a:avLst/>
              </a:prstGeom>
              <a:blipFill>
                <a:blip r:embed="rId4"/>
                <a:stretch>
                  <a:fillRect l="-1625"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1003883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699983" y="3763022"/>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cxnSp>
        <p:nvCxnSpPr>
          <p:cNvPr id="46" name="Straight Arrow Connector 45">
            <a:extLst>
              <a:ext uri="{FF2B5EF4-FFF2-40B4-BE49-F238E27FC236}">
                <a16:creationId xmlns:a16="http://schemas.microsoft.com/office/drawing/2014/main" id="{919FC7EF-672B-43C7-ACF8-8FC4FF61A735}"/>
              </a:ext>
            </a:extLst>
          </p:cNvPr>
          <p:cNvCxnSpPr>
            <a:cxnSpLocks/>
            <a:stCxn id="49" idx="4"/>
            <a:endCxn id="28" idx="0"/>
          </p:cNvCxnSpPr>
          <p:nvPr/>
        </p:nvCxnSpPr>
        <p:spPr>
          <a:xfrm>
            <a:off x="4852721" y="3360057"/>
            <a:ext cx="176872" cy="40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9797DA3-4367-4070-AB30-F4D95AE5EC42}"/>
              </a:ext>
            </a:extLst>
          </p:cNvPr>
          <p:cNvSpPr/>
          <p:nvPr/>
        </p:nvSpPr>
        <p:spPr>
          <a:xfrm>
            <a:off x="3619335" y="3253296"/>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4278554" y="3301434"/>
            <a:ext cx="341097" cy="16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4523111" y="295975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p:cNvCxnSpPr>
          <p:nvPr/>
        </p:nvCxnSpPr>
        <p:spPr>
          <a:xfrm flipH="1">
            <a:off x="4265770" y="4105299"/>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3619335" y="4161882"/>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p:cNvCxnSpPr>
          <p:nvPr/>
        </p:nvCxnSpPr>
        <p:spPr>
          <a:xfrm>
            <a:off x="5155817" y="4173978"/>
            <a:ext cx="176872" cy="402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5148194" y="456629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spTree>
    <p:extLst>
      <p:ext uri="{BB962C8B-B14F-4D97-AF65-F5344CB8AC3E}">
        <p14:creationId xmlns:p14="http://schemas.microsoft.com/office/powerpoint/2010/main" val="1152196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699983" y="3763022"/>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cxnSp>
        <p:nvCxnSpPr>
          <p:cNvPr id="46" name="Straight Arrow Connector 45">
            <a:extLst>
              <a:ext uri="{FF2B5EF4-FFF2-40B4-BE49-F238E27FC236}">
                <a16:creationId xmlns:a16="http://schemas.microsoft.com/office/drawing/2014/main" id="{919FC7EF-672B-43C7-ACF8-8FC4FF61A735}"/>
              </a:ext>
            </a:extLst>
          </p:cNvPr>
          <p:cNvCxnSpPr>
            <a:cxnSpLocks/>
            <a:stCxn id="49" idx="4"/>
            <a:endCxn id="28" idx="0"/>
          </p:cNvCxnSpPr>
          <p:nvPr/>
        </p:nvCxnSpPr>
        <p:spPr>
          <a:xfrm>
            <a:off x="4852721" y="3360057"/>
            <a:ext cx="176872" cy="402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9797DA3-4367-4070-AB30-F4D95AE5EC42}"/>
              </a:ext>
            </a:extLst>
          </p:cNvPr>
          <p:cNvSpPr/>
          <p:nvPr/>
        </p:nvSpPr>
        <p:spPr>
          <a:xfrm>
            <a:off x="3619335" y="3253296"/>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4278554" y="3301434"/>
            <a:ext cx="341097" cy="16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4523111" y="295975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p:cNvCxnSpPr>
          <p:nvPr/>
        </p:nvCxnSpPr>
        <p:spPr>
          <a:xfrm flipH="1">
            <a:off x="4265770" y="4105299"/>
            <a:ext cx="514681" cy="220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3619335" y="4161882"/>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p:cNvCxnSpPr>
          <p:nvPr/>
        </p:nvCxnSpPr>
        <p:spPr>
          <a:xfrm>
            <a:off x="5155817" y="4173978"/>
            <a:ext cx="176872" cy="40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5148194" y="456629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spTree>
    <p:extLst>
      <p:ext uri="{BB962C8B-B14F-4D97-AF65-F5344CB8AC3E}">
        <p14:creationId xmlns:p14="http://schemas.microsoft.com/office/powerpoint/2010/main" val="1963751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urved Down Arrow 30">
            <a:extLst>
              <a:ext uri="{FF2B5EF4-FFF2-40B4-BE49-F238E27FC236}">
                <a16:creationId xmlns:a16="http://schemas.microsoft.com/office/drawing/2014/main" id="{069F09F7-0605-4362-999F-7DB558DC253D}"/>
              </a:ext>
            </a:extLst>
          </p:cNvPr>
          <p:cNvSpPr/>
          <p:nvPr/>
        </p:nvSpPr>
        <p:spPr>
          <a:xfrm flipH="1">
            <a:off x="4162141" y="2665368"/>
            <a:ext cx="1336044" cy="457268"/>
          </a:xfrm>
          <a:prstGeom prst="curvedDownArrow">
            <a:avLst>
              <a:gd name="adj1" fmla="val 25000"/>
              <a:gd name="adj2" fmla="val 50000"/>
              <a:gd name="adj3" fmla="val 264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699983" y="3763022"/>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cxnSp>
        <p:nvCxnSpPr>
          <p:cNvPr id="46" name="Straight Arrow Connector 45">
            <a:extLst>
              <a:ext uri="{FF2B5EF4-FFF2-40B4-BE49-F238E27FC236}">
                <a16:creationId xmlns:a16="http://schemas.microsoft.com/office/drawing/2014/main" id="{919FC7EF-672B-43C7-ACF8-8FC4FF61A735}"/>
              </a:ext>
            </a:extLst>
          </p:cNvPr>
          <p:cNvCxnSpPr>
            <a:cxnSpLocks/>
            <a:stCxn id="49" idx="4"/>
            <a:endCxn id="28" idx="0"/>
          </p:cNvCxnSpPr>
          <p:nvPr/>
        </p:nvCxnSpPr>
        <p:spPr>
          <a:xfrm>
            <a:off x="4852721" y="3360057"/>
            <a:ext cx="176872" cy="402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29797DA3-4367-4070-AB30-F4D95AE5EC42}"/>
              </a:ext>
            </a:extLst>
          </p:cNvPr>
          <p:cNvSpPr/>
          <p:nvPr/>
        </p:nvSpPr>
        <p:spPr>
          <a:xfrm>
            <a:off x="3619335" y="3253296"/>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4278554" y="3301434"/>
            <a:ext cx="341097" cy="1654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4523111" y="295975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p:cNvCxnSpPr>
          <p:nvPr/>
        </p:nvCxnSpPr>
        <p:spPr>
          <a:xfrm flipH="1">
            <a:off x="4265770" y="4105299"/>
            <a:ext cx="514681" cy="2207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3619335" y="4161882"/>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p:cNvCxnSpPr>
          <p:nvPr/>
        </p:nvCxnSpPr>
        <p:spPr>
          <a:xfrm>
            <a:off x="5155817" y="4173978"/>
            <a:ext cx="176872" cy="402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5148194" y="456629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spTree>
    <p:extLst>
      <p:ext uri="{BB962C8B-B14F-4D97-AF65-F5344CB8AC3E}">
        <p14:creationId xmlns:p14="http://schemas.microsoft.com/office/powerpoint/2010/main" val="3152356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567005" y="2971706"/>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p:cNvCxnSpPr>
          <p:nvPr/>
        </p:nvCxnSpPr>
        <p:spPr>
          <a:xfrm>
            <a:off x="5129684" y="3313387"/>
            <a:ext cx="151645" cy="545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34671" y="3809763"/>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096871" y="3532370"/>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982327" y="3858778"/>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3171858"/>
            <a:ext cx="250880" cy="200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35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C8CDF857-393E-44A7-B613-61F38DB92ECE}"/>
              </a:ext>
            </a:extLst>
          </p:cNvPr>
          <p:cNvSpPr txBox="1"/>
          <p:nvPr/>
        </p:nvSpPr>
        <p:spPr>
          <a:xfrm>
            <a:off x="8597153" y="4465967"/>
            <a:ext cx="3175177" cy="646331"/>
          </a:xfrm>
          <a:prstGeom prst="rect">
            <a:avLst/>
          </a:prstGeom>
          <a:noFill/>
        </p:spPr>
        <p:txBody>
          <a:bodyPr wrap="square" rtlCol="0">
            <a:spAutoFit/>
          </a:bodyPr>
          <a:lstStyle/>
          <a:p>
            <a:r>
              <a:rPr lang="en-US" b="1" dirty="0"/>
              <a:t>Both</a:t>
            </a:r>
            <a:r>
              <a:rPr lang="en-US" dirty="0"/>
              <a:t> threads should succeed in their goal!</a:t>
            </a:r>
            <a:endParaRPr lang="en-US" b="1" dirty="0"/>
          </a:p>
        </p:txBody>
      </p:sp>
    </p:spTree>
    <p:extLst>
      <p:ext uri="{BB962C8B-B14F-4D97-AF65-F5344CB8AC3E}">
        <p14:creationId xmlns:p14="http://schemas.microsoft.com/office/powerpoint/2010/main" val="2481504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567005" y="2971706"/>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cxnSp>
        <p:nvCxnSpPr>
          <p:cNvPr id="37" name="Straight Arrow Connector 36">
            <a:extLst>
              <a:ext uri="{FF2B5EF4-FFF2-40B4-BE49-F238E27FC236}">
                <a16:creationId xmlns:a16="http://schemas.microsoft.com/office/drawing/2014/main" id="{D05F5E94-D5B6-45B0-BC5C-EB3457E6C55C}"/>
              </a:ext>
            </a:extLst>
          </p:cNvPr>
          <p:cNvCxnSpPr>
            <a:cxnSpLocks/>
            <a:stCxn id="38" idx="3"/>
          </p:cNvCxnSpPr>
          <p:nvPr/>
        </p:nvCxnSpPr>
        <p:spPr>
          <a:xfrm flipH="1">
            <a:off x="5155817" y="2811346"/>
            <a:ext cx="514681" cy="220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04E2AF27-7FBE-46F4-A90D-6817E2044213}"/>
              </a:ext>
            </a:extLst>
          </p:cNvPr>
          <p:cNvSpPr/>
          <p:nvPr/>
        </p:nvSpPr>
        <p:spPr>
          <a:xfrm>
            <a:off x="5573958" y="2469665"/>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136637" y="2811346"/>
            <a:ext cx="476065" cy="4925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171869" y="3586904"/>
            <a:ext cx="440833" cy="93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609190" y="36218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p:cNvCxnSpPr>
          <p:nvPr/>
        </p:nvCxnSpPr>
        <p:spPr>
          <a:xfrm>
            <a:off x="5129684" y="3313387"/>
            <a:ext cx="151645" cy="5453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34671" y="3809763"/>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096871" y="3532370"/>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982327" y="3858778"/>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3171858"/>
            <a:ext cx="250880" cy="2001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Curved Down Arrow 30">
            <a:extLst>
              <a:ext uri="{FF2B5EF4-FFF2-40B4-BE49-F238E27FC236}">
                <a16:creationId xmlns:a16="http://schemas.microsoft.com/office/drawing/2014/main" id="{66D81110-6F92-498A-AC97-05F05C93C7F1}"/>
              </a:ext>
            </a:extLst>
          </p:cNvPr>
          <p:cNvSpPr/>
          <p:nvPr/>
        </p:nvSpPr>
        <p:spPr>
          <a:xfrm>
            <a:off x="5038064" y="2099502"/>
            <a:ext cx="1467593" cy="457268"/>
          </a:xfrm>
          <a:prstGeom prst="curvedDownArrow">
            <a:avLst>
              <a:gd name="adj1" fmla="val 25000"/>
              <a:gd name="adj2" fmla="val 50000"/>
              <a:gd name="adj3" fmla="val 264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64612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991913" y="242521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38" name="Oval 37">
            <a:extLst>
              <a:ext uri="{FF2B5EF4-FFF2-40B4-BE49-F238E27FC236}">
                <a16:creationId xmlns:a16="http://schemas.microsoft.com/office/drawing/2014/main" id="{04E2AF27-7FBE-46F4-A90D-6817E2044213}"/>
              </a:ext>
            </a:extLst>
          </p:cNvPr>
          <p:cNvSpPr/>
          <p:nvPr/>
        </p:nvSpPr>
        <p:spPr>
          <a:xfrm>
            <a:off x="5762673" y="2771554"/>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325352" y="3113235"/>
            <a:ext cx="287350" cy="190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379917" y="3586904"/>
            <a:ext cx="232785" cy="177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817238" y="37062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a:endCxn id="38" idx="1"/>
          </p:cNvCxnSpPr>
          <p:nvPr/>
        </p:nvCxnSpPr>
        <p:spPr>
          <a:xfrm>
            <a:off x="5554592" y="2766894"/>
            <a:ext cx="304621" cy="632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03045" y="3849555"/>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065245" y="3572162"/>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895373" y="359666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2625365"/>
            <a:ext cx="675788" cy="7466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6FA9FD-D01A-4A53-9F92-9ACA7A568300}"/>
              </a:ext>
            </a:extLst>
          </p:cNvPr>
          <p:cNvCxnSpPr>
            <a:cxnSpLocks/>
            <a:endCxn id="22" idx="7"/>
          </p:cNvCxnSpPr>
          <p:nvPr/>
        </p:nvCxnSpPr>
        <p:spPr>
          <a:xfrm flipH="1">
            <a:off x="5458052" y="3123385"/>
            <a:ext cx="424402" cy="531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5511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991913" y="242521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38" name="Oval 37">
            <a:extLst>
              <a:ext uri="{FF2B5EF4-FFF2-40B4-BE49-F238E27FC236}">
                <a16:creationId xmlns:a16="http://schemas.microsoft.com/office/drawing/2014/main" id="{04E2AF27-7FBE-46F4-A90D-6817E2044213}"/>
              </a:ext>
            </a:extLst>
          </p:cNvPr>
          <p:cNvSpPr/>
          <p:nvPr/>
        </p:nvSpPr>
        <p:spPr>
          <a:xfrm>
            <a:off x="5762673" y="2771554"/>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325352" y="3113235"/>
            <a:ext cx="287350" cy="190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379917" y="3586904"/>
            <a:ext cx="232785" cy="177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817238" y="37062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a:endCxn id="38" idx="1"/>
          </p:cNvCxnSpPr>
          <p:nvPr/>
        </p:nvCxnSpPr>
        <p:spPr>
          <a:xfrm>
            <a:off x="5554592" y="2766894"/>
            <a:ext cx="304621" cy="63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71472" y="3849555"/>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133672" y="3572162"/>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895373" y="359666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2625365"/>
            <a:ext cx="675788" cy="74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6FA9FD-D01A-4A53-9F92-9ACA7A568300}"/>
              </a:ext>
            </a:extLst>
          </p:cNvPr>
          <p:cNvCxnSpPr>
            <a:cxnSpLocks/>
            <a:endCxn id="22" idx="7"/>
          </p:cNvCxnSpPr>
          <p:nvPr/>
        </p:nvCxnSpPr>
        <p:spPr>
          <a:xfrm flipH="1">
            <a:off x="5458052" y="3123385"/>
            <a:ext cx="424402" cy="531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CB72F1-0238-4592-AC78-62A0C26F1913}"/>
              </a:ext>
            </a:extLst>
          </p:cNvPr>
          <p:cNvSpPr txBox="1"/>
          <p:nvPr/>
        </p:nvSpPr>
        <p:spPr>
          <a:xfrm>
            <a:off x="4572000" y="1506071"/>
            <a:ext cx="806824" cy="369332"/>
          </a:xfrm>
          <a:prstGeom prst="rect">
            <a:avLst/>
          </a:prstGeom>
          <a:noFill/>
        </p:spPr>
        <p:txBody>
          <a:bodyPr wrap="square" rtlCol="0">
            <a:spAutoFit/>
          </a:bodyPr>
          <a:lstStyle/>
          <a:p>
            <a:r>
              <a:rPr lang="en-US" dirty="0">
                <a:latin typeface="Consolas" panose="020B0609020204030204" pitchFamily="49" charset="0"/>
              </a:rPr>
              <a:t>root</a:t>
            </a:r>
          </a:p>
        </p:txBody>
      </p:sp>
      <p:cxnSp>
        <p:nvCxnSpPr>
          <p:cNvPr id="5" name="Straight Arrow Connector 4">
            <a:extLst>
              <a:ext uri="{FF2B5EF4-FFF2-40B4-BE49-F238E27FC236}">
                <a16:creationId xmlns:a16="http://schemas.microsoft.com/office/drawing/2014/main" id="{5B39298E-AE97-4861-A612-EF982BA64CD4}"/>
              </a:ext>
            </a:extLst>
          </p:cNvPr>
          <p:cNvCxnSpPr>
            <a:stCxn id="3" idx="2"/>
            <a:endCxn id="28" idx="0"/>
          </p:cNvCxnSpPr>
          <p:nvPr/>
        </p:nvCxnSpPr>
        <p:spPr>
          <a:xfrm>
            <a:off x="4975412" y="1875403"/>
            <a:ext cx="346111" cy="5498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248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991913" y="242521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38" name="Oval 37">
            <a:extLst>
              <a:ext uri="{FF2B5EF4-FFF2-40B4-BE49-F238E27FC236}">
                <a16:creationId xmlns:a16="http://schemas.microsoft.com/office/drawing/2014/main" id="{04E2AF27-7FBE-46F4-A90D-6817E2044213}"/>
              </a:ext>
            </a:extLst>
          </p:cNvPr>
          <p:cNvSpPr/>
          <p:nvPr/>
        </p:nvSpPr>
        <p:spPr>
          <a:xfrm>
            <a:off x="5762673" y="2771554"/>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325352" y="3113235"/>
            <a:ext cx="287350" cy="190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379917" y="3586904"/>
            <a:ext cx="232785" cy="177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817238" y="37062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a:endCxn id="38" idx="1"/>
          </p:cNvCxnSpPr>
          <p:nvPr/>
        </p:nvCxnSpPr>
        <p:spPr>
          <a:xfrm>
            <a:off x="5554592" y="2766894"/>
            <a:ext cx="304621" cy="63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48132" y="3849555"/>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110332" y="3572162"/>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895373" y="359666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2625365"/>
            <a:ext cx="675788" cy="74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6FA9FD-D01A-4A53-9F92-9ACA7A568300}"/>
              </a:ext>
            </a:extLst>
          </p:cNvPr>
          <p:cNvCxnSpPr>
            <a:cxnSpLocks/>
            <a:endCxn id="22" idx="7"/>
          </p:cNvCxnSpPr>
          <p:nvPr/>
        </p:nvCxnSpPr>
        <p:spPr>
          <a:xfrm flipH="1">
            <a:off x="5458052" y="3123385"/>
            <a:ext cx="424402" cy="531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CB72F1-0238-4592-AC78-62A0C26F1913}"/>
              </a:ext>
            </a:extLst>
          </p:cNvPr>
          <p:cNvSpPr txBox="1"/>
          <p:nvPr/>
        </p:nvSpPr>
        <p:spPr>
          <a:xfrm>
            <a:off x="4572000" y="1506071"/>
            <a:ext cx="806824" cy="369332"/>
          </a:xfrm>
          <a:prstGeom prst="rect">
            <a:avLst/>
          </a:prstGeom>
          <a:noFill/>
        </p:spPr>
        <p:txBody>
          <a:bodyPr wrap="square" rtlCol="0">
            <a:spAutoFit/>
          </a:bodyPr>
          <a:lstStyle/>
          <a:p>
            <a:r>
              <a:rPr lang="en-US" dirty="0">
                <a:latin typeface="Consolas" panose="020B0609020204030204" pitchFamily="49" charset="0"/>
              </a:rPr>
              <a:t>root</a:t>
            </a:r>
          </a:p>
        </p:txBody>
      </p:sp>
      <p:cxnSp>
        <p:nvCxnSpPr>
          <p:cNvPr id="5" name="Straight Arrow Connector 4">
            <a:extLst>
              <a:ext uri="{FF2B5EF4-FFF2-40B4-BE49-F238E27FC236}">
                <a16:creationId xmlns:a16="http://schemas.microsoft.com/office/drawing/2014/main" id="{5B39298E-AE97-4861-A612-EF982BA64CD4}"/>
              </a:ext>
            </a:extLst>
          </p:cNvPr>
          <p:cNvCxnSpPr>
            <a:stCxn id="3" idx="2"/>
            <a:endCxn id="28" idx="0"/>
          </p:cNvCxnSpPr>
          <p:nvPr/>
        </p:nvCxnSpPr>
        <p:spPr>
          <a:xfrm>
            <a:off x="4975412" y="1875403"/>
            <a:ext cx="346111" cy="549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358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991913" y="242521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38" name="Oval 37">
            <a:extLst>
              <a:ext uri="{FF2B5EF4-FFF2-40B4-BE49-F238E27FC236}">
                <a16:creationId xmlns:a16="http://schemas.microsoft.com/office/drawing/2014/main" id="{04E2AF27-7FBE-46F4-A90D-6817E2044213}"/>
              </a:ext>
            </a:extLst>
          </p:cNvPr>
          <p:cNvSpPr/>
          <p:nvPr/>
        </p:nvSpPr>
        <p:spPr>
          <a:xfrm>
            <a:off x="5762673" y="2771554"/>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325352" y="3113235"/>
            <a:ext cx="287350" cy="190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379917" y="3586904"/>
            <a:ext cx="232785" cy="177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817238" y="37062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a:endCxn id="38" idx="1"/>
          </p:cNvCxnSpPr>
          <p:nvPr/>
        </p:nvCxnSpPr>
        <p:spPr>
          <a:xfrm>
            <a:off x="5554592" y="2766894"/>
            <a:ext cx="304621" cy="63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48132" y="3849555"/>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110332" y="3572162"/>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895373" y="359666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2625365"/>
            <a:ext cx="675788" cy="74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6FA9FD-D01A-4A53-9F92-9ACA7A568300}"/>
              </a:ext>
            </a:extLst>
          </p:cNvPr>
          <p:cNvCxnSpPr>
            <a:cxnSpLocks/>
            <a:endCxn id="22" idx="7"/>
          </p:cNvCxnSpPr>
          <p:nvPr/>
        </p:nvCxnSpPr>
        <p:spPr>
          <a:xfrm flipH="1">
            <a:off x="5458052" y="3123385"/>
            <a:ext cx="424402" cy="531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CB72F1-0238-4592-AC78-62A0C26F1913}"/>
              </a:ext>
            </a:extLst>
          </p:cNvPr>
          <p:cNvSpPr txBox="1"/>
          <p:nvPr/>
        </p:nvSpPr>
        <p:spPr>
          <a:xfrm>
            <a:off x="4572000" y="1506071"/>
            <a:ext cx="806824" cy="369332"/>
          </a:xfrm>
          <a:prstGeom prst="rect">
            <a:avLst/>
          </a:prstGeom>
          <a:noFill/>
        </p:spPr>
        <p:txBody>
          <a:bodyPr wrap="square" rtlCol="0">
            <a:spAutoFit/>
          </a:bodyPr>
          <a:lstStyle/>
          <a:p>
            <a:r>
              <a:rPr lang="en-US" dirty="0">
                <a:latin typeface="Consolas" panose="020B0609020204030204" pitchFamily="49" charset="0"/>
              </a:rPr>
              <a:t>root</a:t>
            </a:r>
          </a:p>
        </p:txBody>
      </p:sp>
      <p:cxnSp>
        <p:nvCxnSpPr>
          <p:cNvPr id="5" name="Straight Arrow Connector 4">
            <a:extLst>
              <a:ext uri="{FF2B5EF4-FFF2-40B4-BE49-F238E27FC236}">
                <a16:creationId xmlns:a16="http://schemas.microsoft.com/office/drawing/2014/main" id="{5B39298E-AE97-4861-A612-EF982BA64CD4}"/>
              </a:ext>
            </a:extLst>
          </p:cNvPr>
          <p:cNvCxnSpPr>
            <a:stCxn id="3" idx="2"/>
            <a:endCxn id="28" idx="0"/>
          </p:cNvCxnSpPr>
          <p:nvPr/>
        </p:nvCxnSpPr>
        <p:spPr>
          <a:xfrm>
            <a:off x="4975412" y="1875403"/>
            <a:ext cx="346111" cy="549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E99EFF-8CED-4004-A9E3-034CC93AC964}"/>
                  </a:ext>
                </a:extLst>
              </p:cNvPr>
              <p:cNvSpPr txBox="1"/>
              <p:nvPr/>
            </p:nvSpPr>
            <p:spPr>
              <a:xfrm>
                <a:off x="8794376" y="4276713"/>
                <a:ext cx="2393577" cy="1200329"/>
              </a:xfrm>
              <a:prstGeom prst="rect">
                <a:avLst/>
              </a:prstGeom>
              <a:noFill/>
            </p:spPr>
            <p:txBody>
              <a:bodyPr wrap="square" rtlCol="0">
                <a:spAutoFit/>
              </a:bodyPr>
              <a:lstStyle/>
              <a:p>
                <a:r>
                  <a:rPr lang="en-US" dirty="0"/>
                  <a:t>Now </a:t>
                </a:r>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t> takes the CPU again. Remember; it was stopped when visiting node </a:t>
                </a:r>
                <a:r>
                  <a:rPr lang="en-US" b="1" dirty="0">
                    <a:solidFill>
                      <a:schemeClr val="accent6"/>
                    </a:solidFill>
                  </a:rPr>
                  <a:t>60</a:t>
                </a:r>
                <a:r>
                  <a:rPr lang="en-US" dirty="0"/>
                  <a:t>.</a:t>
                </a:r>
              </a:p>
            </p:txBody>
          </p:sp>
        </mc:Choice>
        <mc:Fallback xmlns="">
          <p:sp>
            <p:nvSpPr>
              <p:cNvPr id="4" name="TextBox 3">
                <a:extLst>
                  <a:ext uri="{FF2B5EF4-FFF2-40B4-BE49-F238E27FC236}">
                    <a16:creationId xmlns:a16="http://schemas.microsoft.com/office/drawing/2014/main" id="{2CE99EFF-8CED-4004-A9E3-034CC93AC964}"/>
                  </a:ext>
                </a:extLst>
              </p:cNvPr>
              <p:cNvSpPr txBox="1">
                <a:spLocks noRot="1" noChangeAspect="1" noMove="1" noResize="1" noEditPoints="1" noAdjustHandles="1" noChangeArrowheads="1" noChangeShapeType="1" noTextEdit="1"/>
              </p:cNvSpPr>
              <p:nvPr/>
            </p:nvSpPr>
            <p:spPr>
              <a:xfrm>
                <a:off x="8794376" y="4276713"/>
                <a:ext cx="2393577" cy="1200329"/>
              </a:xfrm>
              <a:prstGeom prst="rect">
                <a:avLst/>
              </a:prstGeom>
              <a:blipFill>
                <a:blip r:embed="rId4"/>
                <a:stretch>
                  <a:fillRect l="-2296" t="-3061" b="-7653"/>
                </a:stretch>
              </a:blipFill>
            </p:spPr>
            <p:txBody>
              <a:bodyPr/>
              <a:lstStyle/>
              <a:p>
                <a:r>
                  <a:rPr lang="en-US">
                    <a:noFill/>
                  </a:rPr>
                  <a:t> </a:t>
                </a:r>
              </a:p>
            </p:txBody>
          </p:sp>
        </mc:Fallback>
      </mc:AlternateContent>
    </p:spTree>
    <p:extLst>
      <p:ext uri="{BB962C8B-B14F-4D97-AF65-F5344CB8AC3E}">
        <p14:creationId xmlns:p14="http://schemas.microsoft.com/office/powerpoint/2010/main" val="2036929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991913" y="242521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38" name="Oval 37">
            <a:extLst>
              <a:ext uri="{FF2B5EF4-FFF2-40B4-BE49-F238E27FC236}">
                <a16:creationId xmlns:a16="http://schemas.microsoft.com/office/drawing/2014/main" id="{04E2AF27-7FBE-46F4-A90D-6817E2044213}"/>
              </a:ext>
            </a:extLst>
          </p:cNvPr>
          <p:cNvSpPr/>
          <p:nvPr/>
        </p:nvSpPr>
        <p:spPr>
          <a:xfrm>
            <a:off x="5762673" y="2771554"/>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325352" y="3113235"/>
            <a:ext cx="287350" cy="190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379917" y="3586904"/>
            <a:ext cx="232785" cy="177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817238" y="37062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a:endCxn id="38" idx="1"/>
          </p:cNvCxnSpPr>
          <p:nvPr/>
        </p:nvCxnSpPr>
        <p:spPr>
          <a:xfrm>
            <a:off x="5554592" y="2766894"/>
            <a:ext cx="304621" cy="63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48132" y="3849555"/>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110332" y="3572162"/>
            <a:ext cx="234340" cy="33994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895373" y="359666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2625365"/>
            <a:ext cx="675788" cy="74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6FA9FD-D01A-4A53-9F92-9ACA7A568300}"/>
              </a:ext>
            </a:extLst>
          </p:cNvPr>
          <p:cNvCxnSpPr>
            <a:cxnSpLocks/>
            <a:endCxn id="22" idx="7"/>
          </p:cNvCxnSpPr>
          <p:nvPr/>
        </p:nvCxnSpPr>
        <p:spPr>
          <a:xfrm flipH="1">
            <a:off x="5458052" y="3123385"/>
            <a:ext cx="424402" cy="531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CB72F1-0238-4592-AC78-62A0C26F1913}"/>
              </a:ext>
            </a:extLst>
          </p:cNvPr>
          <p:cNvSpPr txBox="1"/>
          <p:nvPr/>
        </p:nvSpPr>
        <p:spPr>
          <a:xfrm>
            <a:off x="4572000" y="1506071"/>
            <a:ext cx="806824" cy="369332"/>
          </a:xfrm>
          <a:prstGeom prst="rect">
            <a:avLst/>
          </a:prstGeom>
          <a:noFill/>
        </p:spPr>
        <p:txBody>
          <a:bodyPr wrap="square" rtlCol="0">
            <a:spAutoFit/>
          </a:bodyPr>
          <a:lstStyle/>
          <a:p>
            <a:r>
              <a:rPr lang="en-US" dirty="0">
                <a:latin typeface="Consolas" panose="020B0609020204030204" pitchFamily="49" charset="0"/>
              </a:rPr>
              <a:t>root</a:t>
            </a:r>
          </a:p>
        </p:txBody>
      </p:sp>
      <p:cxnSp>
        <p:nvCxnSpPr>
          <p:cNvPr id="5" name="Straight Arrow Connector 4">
            <a:extLst>
              <a:ext uri="{FF2B5EF4-FFF2-40B4-BE49-F238E27FC236}">
                <a16:creationId xmlns:a16="http://schemas.microsoft.com/office/drawing/2014/main" id="{5B39298E-AE97-4861-A612-EF982BA64CD4}"/>
              </a:ext>
            </a:extLst>
          </p:cNvPr>
          <p:cNvCxnSpPr>
            <a:stCxn id="3" idx="2"/>
            <a:endCxn id="28" idx="0"/>
          </p:cNvCxnSpPr>
          <p:nvPr/>
        </p:nvCxnSpPr>
        <p:spPr>
          <a:xfrm>
            <a:off x="4975412" y="1875403"/>
            <a:ext cx="346111" cy="549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267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Red-Black Tree example: Search and Insert</a:t>
            </a:r>
          </a:p>
        </p:txBody>
      </p:sp>
      <p:sp>
        <p:nvSpPr>
          <p:cNvPr id="28" name="Oval 27">
            <a:extLst>
              <a:ext uri="{FF2B5EF4-FFF2-40B4-BE49-F238E27FC236}">
                <a16:creationId xmlns:a16="http://schemas.microsoft.com/office/drawing/2014/main" id="{3E96C999-BD64-4A0B-85A3-2E1DCE845D67}"/>
              </a:ext>
            </a:extLst>
          </p:cNvPr>
          <p:cNvSpPr/>
          <p:nvPr/>
        </p:nvSpPr>
        <p:spPr>
          <a:xfrm>
            <a:off x="4991913" y="2425213"/>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66</a:t>
            </a:r>
          </a:p>
        </p:txBody>
      </p:sp>
      <p:sp>
        <p:nvSpPr>
          <p:cNvPr id="38" name="Oval 37">
            <a:extLst>
              <a:ext uri="{FF2B5EF4-FFF2-40B4-BE49-F238E27FC236}">
                <a16:creationId xmlns:a16="http://schemas.microsoft.com/office/drawing/2014/main" id="{04E2AF27-7FBE-46F4-A90D-6817E2044213}"/>
              </a:ext>
            </a:extLst>
          </p:cNvPr>
          <p:cNvSpPr/>
          <p:nvPr/>
        </p:nvSpPr>
        <p:spPr>
          <a:xfrm>
            <a:off x="5762673" y="2771554"/>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cxnSp>
        <p:nvCxnSpPr>
          <p:cNvPr id="39" name="Straight Arrow Connector 38">
            <a:extLst>
              <a:ext uri="{FF2B5EF4-FFF2-40B4-BE49-F238E27FC236}">
                <a16:creationId xmlns:a16="http://schemas.microsoft.com/office/drawing/2014/main" id="{1D03CCA6-1631-48C9-9AD0-DB5DC1CE1B32}"/>
              </a:ext>
            </a:extLst>
          </p:cNvPr>
          <p:cNvCxnSpPr>
            <a:cxnSpLocks/>
            <a:stCxn id="38" idx="5"/>
            <a:endCxn id="43" idx="1"/>
          </p:cNvCxnSpPr>
          <p:nvPr/>
        </p:nvCxnSpPr>
        <p:spPr>
          <a:xfrm>
            <a:off x="6325352" y="3113235"/>
            <a:ext cx="287350" cy="1906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75664F6-7327-41AD-8642-86172FE64003}"/>
              </a:ext>
            </a:extLst>
          </p:cNvPr>
          <p:cNvSpPr/>
          <p:nvPr/>
        </p:nvSpPr>
        <p:spPr>
          <a:xfrm>
            <a:off x="6505657" y="3245223"/>
            <a:ext cx="730946"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44" name="Straight Arrow Connector 43">
            <a:extLst>
              <a:ext uri="{FF2B5EF4-FFF2-40B4-BE49-F238E27FC236}">
                <a16:creationId xmlns:a16="http://schemas.microsoft.com/office/drawing/2014/main" id="{E355B665-851E-4284-BBF6-D3A219614F8E}"/>
              </a:ext>
            </a:extLst>
          </p:cNvPr>
          <p:cNvCxnSpPr>
            <a:cxnSpLocks/>
            <a:stCxn id="43" idx="3"/>
            <a:endCxn id="45" idx="7"/>
          </p:cNvCxnSpPr>
          <p:nvPr/>
        </p:nvCxnSpPr>
        <p:spPr>
          <a:xfrm flipH="1">
            <a:off x="6379917" y="3586904"/>
            <a:ext cx="232785" cy="1779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90AB88B-F414-4318-A3B5-B2E30ED41199}"/>
              </a:ext>
            </a:extLst>
          </p:cNvPr>
          <p:cNvSpPr/>
          <p:nvPr/>
        </p:nvSpPr>
        <p:spPr>
          <a:xfrm>
            <a:off x="5817238" y="3706231"/>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85</a:t>
            </a:r>
          </a:p>
        </p:txBody>
      </p:sp>
      <p:sp>
        <p:nvSpPr>
          <p:cNvPr id="47" name="Oval 46">
            <a:extLst>
              <a:ext uri="{FF2B5EF4-FFF2-40B4-BE49-F238E27FC236}">
                <a16:creationId xmlns:a16="http://schemas.microsoft.com/office/drawing/2014/main" id="{29797DA3-4367-4070-AB30-F4D95AE5EC42}"/>
              </a:ext>
            </a:extLst>
          </p:cNvPr>
          <p:cNvSpPr/>
          <p:nvPr/>
        </p:nvSpPr>
        <p:spPr>
          <a:xfrm>
            <a:off x="2746807" y="3463304"/>
            <a:ext cx="659219" cy="4271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55</a:t>
            </a:r>
          </a:p>
        </p:txBody>
      </p:sp>
      <p:cxnSp>
        <p:nvCxnSpPr>
          <p:cNvPr id="48" name="Straight Arrow Connector 47">
            <a:extLst>
              <a:ext uri="{FF2B5EF4-FFF2-40B4-BE49-F238E27FC236}">
                <a16:creationId xmlns:a16="http://schemas.microsoft.com/office/drawing/2014/main" id="{62954438-F0AC-484D-83AB-D444DDA6509E}"/>
              </a:ext>
            </a:extLst>
          </p:cNvPr>
          <p:cNvCxnSpPr>
            <a:cxnSpLocks/>
            <a:stCxn id="49" idx="3"/>
            <a:endCxn id="47" idx="6"/>
          </p:cNvCxnSpPr>
          <p:nvPr/>
        </p:nvCxnSpPr>
        <p:spPr>
          <a:xfrm flipH="1">
            <a:off x="3406026" y="3513539"/>
            <a:ext cx="347420" cy="1633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08149EC6-EC19-4159-B0EC-54F5057E5A2D}"/>
              </a:ext>
            </a:extLst>
          </p:cNvPr>
          <p:cNvSpPr/>
          <p:nvPr/>
        </p:nvSpPr>
        <p:spPr>
          <a:xfrm>
            <a:off x="3656906" y="3171858"/>
            <a:ext cx="659219" cy="40030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a:t>
            </a:r>
          </a:p>
        </p:txBody>
      </p:sp>
      <p:cxnSp>
        <p:nvCxnSpPr>
          <p:cNvPr id="51" name="Straight Arrow Connector 50">
            <a:extLst>
              <a:ext uri="{FF2B5EF4-FFF2-40B4-BE49-F238E27FC236}">
                <a16:creationId xmlns:a16="http://schemas.microsoft.com/office/drawing/2014/main" id="{C6E48502-B1EC-4FDC-AF2C-36DB95CDA075}"/>
              </a:ext>
            </a:extLst>
          </p:cNvPr>
          <p:cNvCxnSpPr>
            <a:cxnSpLocks/>
            <a:stCxn id="28" idx="5"/>
            <a:endCxn id="38" idx="1"/>
          </p:cNvCxnSpPr>
          <p:nvPr/>
        </p:nvCxnSpPr>
        <p:spPr>
          <a:xfrm>
            <a:off x="5554592" y="2766894"/>
            <a:ext cx="304621" cy="63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9FD9BD7C-31D3-4C23-AB00-8DCBF4711E39}"/>
              </a:ext>
            </a:extLst>
          </p:cNvPr>
          <p:cNvSpPr/>
          <p:nvPr/>
        </p:nvSpPr>
        <p:spPr>
          <a:xfrm>
            <a:off x="4248132" y="3849555"/>
            <a:ext cx="659219" cy="42715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62</a:t>
            </a:r>
          </a:p>
        </p:txBody>
      </p:sp>
      <p:sp>
        <p:nvSpPr>
          <p:cNvPr id="53" name="Freeform: Shape 52">
            <a:extLst>
              <a:ext uri="{FF2B5EF4-FFF2-40B4-BE49-F238E27FC236}">
                <a16:creationId xmlns:a16="http://schemas.microsoft.com/office/drawing/2014/main" id="{B8B674C2-BAAE-45A5-8B6A-53AFB8FE70DF}"/>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3A90467-9114-45FC-80A3-1656C9952D1B}"/>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4676046-D56E-4A50-A9E2-6AD6F83C3FDC}"/>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(66)</a:t>
                </a:r>
              </a:p>
            </p:txBody>
          </p:sp>
        </mc:Choice>
        <mc:Fallback xmlns="">
          <p:sp>
            <p:nvSpPr>
              <p:cNvPr id="55" name="TextBox 54">
                <a:extLst>
                  <a:ext uri="{FF2B5EF4-FFF2-40B4-BE49-F238E27FC236}">
                    <a16:creationId xmlns:a16="http://schemas.microsoft.com/office/drawing/2014/main" id="{44676046-D56E-4A50-A9E2-6AD6F83C3FDC}"/>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C5DDF2B-B11C-4B53-90E8-787555C83CF2}"/>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𝑇</m:t>
                        </m:r>
                      </m:e>
                      <m:sub>
                        <m:r>
                          <a:rPr lang="en-US" b="0" i="1" smtClean="0">
                            <a:solidFill>
                              <a:srgbClr val="7030A0"/>
                            </a:solidFill>
                            <a:latin typeface="Cambria Math" panose="02040503050406030204" pitchFamily="18" charset="0"/>
                          </a:rPr>
                          <m:t>2</m:t>
                        </m:r>
                      </m:sub>
                    </m:sSub>
                  </m:oMath>
                </a14:m>
                <a:r>
                  <a:rPr lang="en-US" dirty="0">
                    <a:solidFill>
                      <a:srgbClr val="7030A0"/>
                    </a:solidFill>
                  </a:rPr>
                  <a:t>: </a:t>
                </a:r>
                <a:r>
                  <a:rPr lang="en-US" dirty="0">
                    <a:solidFill>
                      <a:srgbClr val="7030A0"/>
                    </a:solidFill>
                    <a:latin typeface="Consolas" panose="020B0609020204030204" pitchFamily="49" charset="0"/>
                  </a:rPr>
                  <a:t>insert</a:t>
                </a:r>
                <a:r>
                  <a:rPr lang="en-US" dirty="0">
                    <a:solidFill>
                      <a:srgbClr val="7030A0"/>
                    </a:solidFill>
                  </a:rPr>
                  <a:t>(70)</a:t>
                </a:r>
              </a:p>
            </p:txBody>
          </p:sp>
        </mc:Choice>
        <mc:Fallback xmlns="">
          <p:sp>
            <p:nvSpPr>
              <p:cNvPr id="56" name="TextBox 55">
                <a:extLst>
                  <a:ext uri="{FF2B5EF4-FFF2-40B4-BE49-F238E27FC236}">
                    <a16:creationId xmlns:a16="http://schemas.microsoft.com/office/drawing/2014/main" id="{DC5DDF2B-B11C-4B53-90E8-787555C83CF2}"/>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BD1DF73-C4E8-441B-9389-144258A8E223}"/>
              </a:ext>
            </a:extLst>
          </p:cNvPr>
          <p:cNvCxnSpPr>
            <a:cxnSpLocks/>
            <a:endCxn id="52" idx="1"/>
          </p:cNvCxnSpPr>
          <p:nvPr/>
        </p:nvCxnSpPr>
        <p:spPr>
          <a:xfrm>
            <a:off x="4110332" y="3572162"/>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B3241610-8DB1-4D36-9F11-842876E88ACA}"/>
              </a:ext>
            </a:extLst>
          </p:cNvPr>
          <p:cNvSpPr/>
          <p:nvPr/>
        </p:nvSpPr>
        <p:spPr>
          <a:xfrm>
            <a:off x="4895373" y="3596661"/>
            <a:ext cx="659219" cy="400304"/>
          </a:xfrm>
          <a:prstGeom prst="ellipse">
            <a:avLst/>
          </a:prstGeom>
          <a:solidFill>
            <a:srgbClr val="CC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70</a:t>
            </a:r>
          </a:p>
        </p:txBody>
      </p:sp>
      <p:cxnSp>
        <p:nvCxnSpPr>
          <p:cNvPr id="29" name="Straight Arrow Connector 28">
            <a:extLst>
              <a:ext uri="{FF2B5EF4-FFF2-40B4-BE49-F238E27FC236}">
                <a16:creationId xmlns:a16="http://schemas.microsoft.com/office/drawing/2014/main" id="{677EBDFB-420E-4C2E-B2E0-B5B5FE466343}"/>
              </a:ext>
            </a:extLst>
          </p:cNvPr>
          <p:cNvCxnSpPr>
            <a:cxnSpLocks/>
            <a:stCxn id="28" idx="2"/>
            <a:endCxn id="49" idx="6"/>
          </p:cNvCxnSpPr>
          <p:nvPr/>
        </p:nvCxnSpPr>
        <p:spPr>
          <a:xfrm flipH="1">
            <a:off x="4316125" y="2625365"/>
            <a:ext cx="675788" cy="746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6FA9FD-D01A-4A53-9F92-9ACA7A568300}"/>
              </a:ext>
            </a:extLst>
          </p:cNvPr>
          <p:cNvCxnSpPr>
            <a:cxnSpLocks/>
            <a:endCxn id="22" idx="7"/>
          </p:cNvCxnSpPr>
          <p:nvPr/>
        </p:nvCxnSpPr>
        <p:spPr>
          <a:xfrm flipH="1">
            <a:off x="5458052" y="3123385"/>
            <a:ext cx="424402" cy="5318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6CB72F1-0238-4592-AC78-62A0C26F1913}"/>
              </a:ext>
            </a:extLst>
          </p:cNvPr>
          <p:cNvSpPr txBox="1"/>
          <p:nvPr/>
        </p:nvSpPr>
        <p:spPr>
          <a:xfrm>
            <a:off x="4572000" y="1506071"/>
            <a:ext cx="806824" cy="369332"/>
          </a:xfrm>
          <a:prstGeom prst="rect">
            <a:avLst/>
          </a:prstGeom>
          <a:noFill/>
        </p:spPr>
        <p:txBody>
          <a:bodyPr wrap="square" rtlCol="0">
            <a:spAutoFit/>
          </a:bodyPr>
          <a:lstStyle/>
          <a:p>
            <a:r>
              <a:rPr lang="en-US" dirty="0">
                <a:latin typeface="Consolas" panose="020B0609020204030204" pitchFamily="49" charset="0"/>
              </a:rPr>
              <a:t>root</a:t>
            </a:r>
          </a:p>
        </p:txBody>
      </p:sp>
      <p:cxnSp>
        <p:nvCxnSpPr>
          <p:cNvPr id="5" name="Straight Arrow Connector 4">
            <a:extLst>
              <a:ext uri="{FF2B5EF4-FFF2-40B4-BE49-F238E27FC236}">
                <a16:creationId xmlns:a16="http://schemas.microsoft.com/office/drawing/2014/main" id="{5B39298E-AE97-4861-A612-EF982BA64CD4}"/>
              </a:ext>
            </a:extLst>
          </p:cNvPr>
          <p:cNvCxnSpPr>
            <a:stCxn id="3" idx="2"/>
            <a:endCxn id="28" idx="0"/>
          </p:cNvCxnSpPr>
          <p:nvPr/>
        </p:nvCxnSpPr>
        <p:spPr>
          <a:xfrm>
            <a:off x="4975412" y="1875403"/>
            <a:ext cx="346111" cy="549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B778492-EB3C-4412-86E0-5FCC0AAE9B2B}"/>
              </a:ext>
            </a:extLst>
          </p:cNvPr>
          <p:cNvCxnSpPr>
            <a:cxnSpLocks/>
          </p:cNvCxnSpPr>
          <p:nvPr/>
        </p:nvCxnSpPr>
        <p:spPr>
          <a:xfrm>
            <a:off x="4642907" y="4276493"/>
            <a:ext cx="234340" cy="339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DA20859-9C18-49A7-979F-34A933CAB959}"/>
              </a:ext>
            </a:extLst>
          </p:cNvPr>
          <p:cNvSpPr txBox="1"/>
          <p:nvPr/>
        </p:nvSpPr>
        <p:spPr>
          <a:xfrm>
            <a:off x="4707806" y="4640908"/>
            <a:ext cx="1384476" cy="369332"/>
          </a:xfrm>
          <a:prstGeom prst="rect">
            <a:avLst/>
          </a:prstGeom>
          <a:noFill/>
        </p:spPr>
        <p:txBody>
          <a:bodyPr wrap="square" rtlCol="0">
            <a:spAutoFit/>
          </a:bodyPr>
          <a:lstStyle/>
          <a:p>
            <a:r>
              <a:rPr lang="en-US" dirty="0"/>
              <a:t>?????</a:t>
            </a:r>
          </a:p>
        </p:txBody>
      </p:sp>
      <p:sp>
        <p:nvSpPr>
          <p:cNvPr id="6" name="TextBox 5">
            <a:extLst>
              <a:ext uri="{FF2B5EF4-FFF2-40B4-BE49-F238E27FC236}">
                <a16:creationId xmlns:a16="http://schemas.microsoft.com/office/drawing/2014/main" id="{A65C872A-DFC6-4F17-A38C-AA60C043A3F9}"/>
              </a:ext>
            </a:extLst>
          </p:cNvPr>
          <p:cNvSpPr txBox="1"/>
          <p:nvPr/>
        </p:nvSpPr>
        <p:spPr>
          <a:xfrm>
            <a:off x="6612702" y="4742329"/>
            <a:ext cx="4360098" cy="923330"/>
          </a:xfrm>
          <a:prstGeom prst="rect">
            <a:avLst/>
          </a:prstGeom>
          <a:noFill/>
        </p:spPr>
        <p:txBody>
          <a:bodyPr wrap="square" rtlCol="0">
            <a:spAutoFit/>
          </a:bodyPr>
          <a:lstStyle/>
          <a:p>
            <a:r>
              <a:rPr lang="en-US" dirty="0"/>
              <a:t>We once again produce a </a:t>
            </a:r>
            <a:r>
              <a:rPr lang="en-US" b="1" dirty="0"/>
              <a:t>false negative: </a:t>
            </a:r>
            <a:r>
              <a:rPr lang="en-US" dirty="0"/>
              <a:t>we report that 66 is not in the tree, when, in fact, it is its very </a:t>
            </a:r>
            <a:r>
              <a:rPr lang="en-US" b="1" dirty="0"/>
              <a:t>root!</a:t>
            </a:r>
            <a:endParaRPr lang="en-US" dirty="0"/>
          </a:p>
        </p:txBody>
      </p:sp>
    </p:spTree>
    <p:extLst>
      <p:ext uri="{BB962C8B-B14F-4D97-AF65-F5344CB8AC3E}">
        <p14:creationId xmlns:p14="http://schemas.microsoft.com/office/powerpoint/2010/main" val="3835395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2393030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27ECA9A-3201-46B2-A0E7-1AF4A49FFC11}"/>
                  </a:ext>
                </a:extLst>
              </p:cNvPr>
              <p:cNvSpPr txBox="1"/>
              <p:nvPr/>
            </p:nvSpPr>
            <p:spPr>
              <a:xfrm>
                <a:off x="2416003" y="5855947"/>
                <a:ext cx="6462263"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t>takes CPU first and starts searching for </a:t>
                </a:r>
                <a:r>
                  <a:rPr lang="en-US" dirty="0">
                    <a:solidFill>
                      <a:schemeClr val="accent6"/>
                    </a:solidFill>
                  </a:rPr>
                  <a:t>230</a:t>
                </a:r>
                <a:r>
                  <a:rPr lang="en-US" dirty="0"/>
                  <a:t> to delete it.</a:t>
                </a:r>
              </a:p>
            </p:txBody>
          </p:sp>
        </mc:Choice>
        <mc:Fallback xmlns="">
          <p:sp>
            <p:nvSpPr>
              <p:cNvPr id="3" name="TextBox 2">
                <a:extLst>
                  <a:ext uri="{FF2B5EF4-FFF2-40B4-BE49-F238E27FC236}">
                    <a16:creationId xmlns:a16="http://schemas.microsoft.com/office/drawing/2014/main" id="{627ECA9A-3201-46B2-A0E7-1AF4A49FFC11}"/>
                  </a:ext>
                </a:extLst>
              </p:cNvPr>
              <p:cNvSpPr txBox="1">
                <a:spLocks noRot="1" noChangeAspect="1" noMove="1" noResize="1" noEditPoints="1" noAdjustHandles="1" noChangeArrowheads="1" noChangeShapeType="1" noTextEdit="1"/>
              </p:cNvSpPr>
              <p:nvPr/>
            </p:nvSpPr>
            <p:spPr>
              <a:xfrm>
                <a:off x="2416003" y="5855947"/>
                <a:ext cx="6462263" cy="369332"/>
              </a:xfrm>
              <a:prstGeom prst="rect">
                <a:avLst/>
              </a:prstGeom>
              <a:blipFill>
                <a:blip r:embed="rId4"/>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219963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a:t>
            </a:r>
            <a:r>
              <a:rPr lang="en-US" dirty="0">
                <a:solidFill>
                  <a:schemeClr val="accent6"/>
                </a:solidFill>
              </a:rPr>
              <a:t>90</a:t>
            </a:r>
            <a:r>
              <a:rPr lang="en-US" dirty="0">
                <a:solidFill>
                  <a:schemeClr val="tx1"/>
                </a:solidFill>
              </a:rPr>
              <a:t>,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40927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8CDF857-393E-44A7-B613-61F38DB92ECE}"/>
                  </a:ext>
                </a:extLst>
              </p:cNvPr>
              <p:cNvSpPr txBox="1"/>
              <p:nvPr/>
            </p:nvSpPr>
            <p:spPr>
              <a:xfrm>
                <a:off x="8597153" y="4465967"/>
                <a:ext cx="3175177" cy="646331"/>
              </a:xfrm>
              <a:prstGeom prst="rect">
                <a:avLst/>
              </a:prstGeom>
              <a:noFill/>
            </p:spPr>
            <p:txBody>
              <a:bodyPr wrap="square" rtlCol="0">
                <a:spAutoFit/>
              </a:bodyPr>
              <a:lstStyle/>
              <a:p>
                <a:r>
                  <a:rPr lang="en-US" dirty="0"/>
                  <a:t>Suppose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1</m:t>
                        </m:r>
                      </m:sub>
                    </m:sSub>
                  </m:oMath>
                </a14:m>
                <a:r>
                  <a:rPr lang="en-US" dirty="0"/>
                  <a:t> is the first thread to claim the CPU.</a:t>
                </a:r>
              </a:p>
            </p:txBody>
          </p:sp>
        </mc:Choice>
        <mc:Fallback xmlns="">
          <p:sp>
            <p:nvSpPr>
              <p:cNvPr id="43" name="TextBox 42">
                <a:extLst>
                  <a:ext uri="{FF2B5EF4-FFF2-40B4-BE49-F238E27FC236}">
                    <a16:creationId xmlns:a16="http://schemas.microsoft.com/office/drawing/2014/main" id="{C8CDF857-393E-44A7-B613-61F38DB92ECE}"/>
                  </a:ext>
                </a:extLst>
              </p:cNvPr>
              <p:cNvSpPr txBox="1">
                <a:spLocks noRot="1" noChangeAspect="1" noMove="1" noResize="1" noEditPoints="1" noAdjustHandles="1" noChangeArrowheads="1" noChangeShapeType="1" noTextEdit="1"/>
              </p:cNvSpPr>
              <p:nvPr/>
            </p:nvSpPr>
            <p:spPr>
              <a:xfrm>
                <a:off x="8597153" y="4465967"/>
                <a:ext cx="3175177" cy="646331"/>
              </a:xfrm>
              <a:prstGeom prst="rect">
                <a:avLst/>
              </a:prstGeom>
              <a:blipFill>
                <a:blip r:embed="rId4"/>
                <a:stretch>
                  <a:fillRect l="-1536" t="-5660" r="-1727" b="-14151"/>
                </a:stretch>
              </a:blipFill>
            </p:spPr>
            <p:txBody>
              <a:bodyPr/>
              <a:lstStyle/>
              <a:p>
                <a:r>
                  <a:rPr lang="en-US">
                    <a:noFill/>
                  </a:rPr>
                  <a:t> </a:t>
                </a:r>
              </a:p>
            </p:txBody>
          </p:sp>
        </mc:Fallback>
      </mc:AlternateContent>
    </p:spTree>
    <p:extLst>
      <p:ext uri="{BB962C8B-B14F-4D97-AF65-F5344CB8AC3E}">
        <p14:creationId xmlns:p14="http://schemas.microsoft.com/office/powerpoint/2010/main" val="39685617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a:t>
            </a:r>
            <a:r>
              <a:rPr lang="en-US" dirty="0">
                <a:solidFill>
                  <a:schemeClr val="accent6"/>
                </a:solidFill>
              </a:rPr>
              <a:t>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1520265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1252705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a:t>
            </a:r>
            <a:r>
              <a:rPr lang="en-US" dirty="0">
                <a:solidFill>
                  <a:schemeClr val="accent6"/>
                </a:solidFill>
              </a:rPr>
              <a:t>205</a:t>
            </a:r>
            <a:r>
              <a:rPr lang="en-US" dirty="0">
                <a:solidFill>
                  <a:schemeClr val="tx1"/>
                </a:solidFill>
              </a:rPr>
              <a:t>,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1828579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a:t>
            </a:r>
            <a:r>
              <a:rPr lang="en-US" dirty="0">
                <a:solidFill>
                  <a:schemeClr val="accent6"/>
                </a:solidFill>
              </a:rPr>
              <a:t>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13623677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856202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811163" cy="98344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F5A88802-F383-42D5-99C7-C779C1198FA0}"/>
                  </a:ext>
                </a:extLst>
              </p:cNvPr>
              <p:cNvSpPr txBox="1"/>
              <p:nvPr/>
            </p:nvSpPr>
            <p:spPr>
              <a:xfrm>
                <a:off x="2416003" y="5855947"/>
                <a:ext cx="6462263" cy="646331"/>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t>now yields the CPU to </a:t>
                </a:r>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t>, which will search for the appropriate leaf node to insert 290 into.</a:t>
                </a:r>
              </a:p>
            </p:txBody>
          </p:sp>
        </mc:Choice>
        <mc:Fallback xmlns="">
          <p:sp>
            <p:nvSpPr>
              <p:cNvPr id="88" name="TextBox 87">
                <a:extLst>
                  <a:ext uri="{FF2B5EF4-FFF2-40B4-BE49-F238E27FC236}">
                    <a16:creationId xmlns:a16="http://schemas.microsoft.com/office/drawing/2014/main" id="{F5A88802-F383-42D5-99C7-C779C1198FA0}"/>
                  </a:ext>
                </a:extLst>
              </p:cNvPr>
              <p:cNvSpPr txBox="1">
                <a:spLocks noRot="1" noChangeAspect="1" noMove="1" noResize="1" noEditPoints="1" noAdjustHandles="1" noChangeArrowheads="1" noChangeShapeType="1" noTextEdit="1"/>
              </p:cNvSpPr>
              <p:nvPr/>
            </p:nvSpPr>
            <p:spPr>
              <a:xfrm>
                <a:off x="2416003" y="5855947"/>
                <a:ext cx="6462263" cy="646331"/>
              </a:xfrm>
              <a:prstGeom prst="rect">
                <a:avLst/>
              </a:prstGeom>
              <a:blipFill>
                <a:blip r:embed="rId4"/>
                <a:stretch>
                  <a:fillRect l="-755"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420777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736453" cy="118853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a:t>
            </a:r>
          </a:p>
          <a:p>
            <a:pPr algn="ctr"/>
            <a:r>
              <a:rPr lang="en-US" sz="1400" dirty="0">
                <a:solidFill>
                  <a:srgbClr val="FF0000"/>
                </a:solidFill>
              </a:rPr>
              <a:t>225,</a:t>
            </a:r>
            <a:r>
              <a:rPr lang="en-US" sz="1400" dirty="0">
                <a:solidFill>
                  <a:schemeClr val="tx1"/>
                </a:solidFill>
              </a:rPr>
              <a:t>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3397727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736453" cy="118853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a:t>
            </a:r>
          </a:p>
          <a:p>
            <a:pPr algn="ctr"/>
            <a:r>
              <a:rPr lang="en-US" sz="1400" dirty="0">
                <a:solidFill>
                  <a:srgbClr val="FF0000"/>
                </a:solidFill>
              </a:rPr>
              <a:t>225,</a:t>
            </a:r>
            <a:r>
              <a:rPr lang="en-US" sz="1400" dirty="0">
                <a:solidFill>
                  <a:schemeClr val="tx1"/>
                </a:solidFill>
              </a:rPr>
              <a:t>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5FB831C-BA14-47D5-AC78-CD90D5170512}"/>
              </a:ext>
            </a:extLst>
          </p:cNvPr>
          <p:cNvSpPr txBox="1"/>
          <p:nvPr/>
        </p:nvSpPr>
        <p:spPr>
          <a:xfrm>
            <a:off x="3839627" y="5558118"/>
            <a:ext cx="4524444" cy="369332"/>
          </a:xfrm>
          <a:prstGeom prst="rect">
            <a:avLst/>
          </a:prstGeom>
          <a:noFill/>
        </p:spPr>
        <p:txBody>
          <a:bodyPr wrap="square" rtlCol="0">
            <a:spAutoFit/>
          </a:bodyPr>
          <a:lstStyle/>
          <a:p>
            <a:r>
              <a:rPr lang="en-US" dirty="0">
                <a:solidFill>
                  <a:schemeClr val="accent4">
                    <a:lumMod val="75000"/>
                  </a:schemeClr>
                </a:solidFill>
              </a:rPr>
              <a:t>Leaf node </a:t>
            </a:r>
            <a:r>
              <a:rPr lang="en-US" dirty="0"/>
              <a:t>overflows…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283559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49" y="4127539"/>
            <a:ext cx="736453" cy="1188532"/>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a:t>
            </a:r>
          </a:p>
          <a:p>
            <a:pPr algn="ctr"/>
            <a:r>
              <a:rPr lang="en-US" sz="1400" dirty="0">
                <a:solidFill>
                  <a:srgbClr val="FF0000"/>
                </a:solidFill>
              </a:rPr>
              <a:t>225,</a:t>
            </a:r>
            <a:r>
              <a:rPr lang="en-US" sz="1400" dirty="0">
                <a:solidFill>
                  <a:schemeClr val="tx1"/>
                </a:solidFill>
              </a:rPr>
              <a:t> </a:t>
            </a:r>
            <a:br>
              <a:rPr lang="en-US" sz="1400" dirty="0">
                <a:solidFill>
                  <a:schemeClr val="tx1"/>
                </a:solidFill>
              </a:rPr>
            </a:br>
            <a:r>
              <a:rPr lang="en-US" sz="1400" dirty="0">
                <a:solidFill>
                  <a:schemeClr val="tx1"/>
                </a:solidFill>
              </a:rPr>
              <a:t>230</a:t>
            </a: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178, 205, 300</a:t>
            </a: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3" y="4157058"/>
            <a:ext cx="109563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5FB831C-BA14-47D5-AC78-CD90D5170512}"/>
              </a:ext>
            </a:extLst>
          </p:cNvPr>
          <p:cNvSpPr txBox="1"/>
          <p:nvPr/>
        </p:nvSpPr>
        <p:spPr>
          <a:xfrm>
            <a:off x="2416003" y="5851583"/>
            <a:ext cx="5948068" cy="369332"/>
          </a:xfrm>
          <a:prstGeom prst="rect">
            <a:avLst/>
          </a:prstGeom>
          <a:noFill/>
        </p:spPr>
        <p:txBody>
          <a:bodyPr wrap="square" rtlCol="0">
            <a:spAutoFit/>
          </a:bodyPr>
          <a:lstStyle/>
          <a:p>
            <a:r>
              <a:rPr lang="en-US" dirty="0"/>
              <a:t>So let’s solve this overflow with a right key rotation…</a:t>
            </a:r>
          </a:p>
        </p:txBody>
      </p:sp>
      <p:sp>
        <p:nvSpPr>
          <p:cNvPr id="88" name="Curved Down Arrow 30">
            <a:extLst>
              <a:ext uri="{FF2B5EF4-FFF2-40B4-BE49-F238E27FC236}">
                <a16:creationId xmlns:a16="http://schemas.microsoft.com/office/drawing/2014/main" id="{D60FF465-4E10-448B-9C05-4A3674264392}"/>
              </a:ext>
            </a:extLst>
          </p:cNvPr>
          <p:cNvSpPr/>
          <p:nvPr/>
        </p:nvSpPr>
        <p:spPr>
          <a:xfrm>
            <a:off x="10113850" y="2583972"/>
            <a:ext cx="1655411" cy="506627"/>
          </a:xfrm>
          <a:prstGeom prst="curvedDownArrow">
            <a:avLst>
              <a:gd name="adj1" fmla="val 25000"/>
              <a:gd name="adj2" fmla="val 50000"/>
              <a:gd name="adj3" fmla="val 2642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6837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50" y="4152022"/>
            <a:ext cx="708450" cy="9849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a:t>
            </a:r>
          </a:p>
          <a:p>
            <a:pPr algn="ctr"/>
            <a:r>
              <a:rPr lang="en-US" sz="1400" dirty="0">
                <a:solidFill>
                  <a:srgbClr val="FF0000"/>
                </a:solidFill>
              </a:rPr>
              <a:t>225</a:t>
            </a:r>
            <a:r>
              <a:rPr lang="en-US" sz="1400" dirty="0">
                <a:solidFill>
                  <a:schemeClr val="tx1"/>
                </a:solidFill>
              </a:rPr>
              <a:t> </a:t>
            </a:r>
            <a:br>
              <a:rPr lang="en-US" sz="1400" dirty="0">
                <a:solidFill>
                  <a:schemeClr val="tx1"/>
                </a:solidFill>
              </a:rPr>
            </a:br>
            <a:endParaRPr lang="en-US" sz="1400" dirty="0">
              <a:solidFill>
                <a:schemeClr val="tx1"/>
              </a:solidFill>
            </a:endParaRP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a:t>
            </a:r>
            <a:r>
              <a:rPr lang="en-US" sz="1800" dirty="0">
                <a:solidFill>
                  <a:schemeClr val="tx1"/>
                </a:solidFill>
              </a:rPr>
              <a:t>230</a:t>
            </a:r>
            <a:endParaRPr lang="en-US" dirty="0">
              <a:solidFill>
                <a:schemeClr val="tx1"/>
              </a:solidFill>
            </a:endParaRP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2" y="4157058"/>
            <a:ext cx="1160287" cy="6122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300, 314, 350,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p:spTree>
    <p:extLst>
      <p:ext uri="{BB962C8B-B14F-4D97-AF65-F5344CB8AC3E}">
        <p14:creationId xmlns:p14="http://schemas.microsoft.com/office/powerpoint/2010/main" val="256480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solidFill>
            <a:schemeClr val="accent6">
              <a:lumMod val="60000"/>
              <a:lumOff val="40000"/>
            </a:schemeClr>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617091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50" y="4152022"/>
            <a:ext cx="708450" cy="9849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a:t>
            </a:r>
          </a:p>
          <a:p>
            <a:pPr algn="ctr"/>
            <a:r>
              <a:rPr lang="en-US" sz="1400" dirty="0">
                <a:solidFill>
                  <a:srgbClr val="FF0000"/>
                </a:solidFill>
              </a:rPr>
              <a:t>225</a:t>
            </a:r>
            <a:r>
              <a:rPr lang="en-US" sz="1400" dirty="0">
                <a:solidFill>
                  <a:schemeClr val="tx1"/>
                </a:solidFill>
              </a:rPr>
              <a:t> </a:t>
            </a:r>
            <a:br>
              <a:rPr lang="en-US" sz="1400" dirty="0">
                <a:solidFill>
                  <a:schemeClr val="tx1"/>
                </a:solidFill>
              </a:rPr>
            </a:br>
            <a:endParaRPr lang="en-US" sz="1400" dirty="0">
              <a:solidFill>
                <a:schemeClr val="tx1"/>
              </a:solidFill>
            </a:endParaRP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a:t>
            </a:r>
            <a:r>
              <a:rPr lang="en-US" sz="1800" dirty="0">
                <a:solidFill>
                  <a:schemeClr val="tx1"/>
                </a:solidFill>
              </a:rPr>
              <a:t>230</a:t>
            </a:r>
            <a:endParaRPr lang="en-US" dirty="0">
              <a:solidFill>
                <a:schemeClr val="tx1"/>
              </a:solidFill>
            </a:endParaRP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2" y="4157058"/>
            <a:ext cx="1160287" cy="6122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300, 314, 350,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FB831C-BA14-47D5-AC78-CD90D5170512}"/>
                  </a:ext>
                </a:extLst>
              </p:cNvPr>
              <p:cNvSpPr txBox="1"/>
              <p:nvPr/>
            </p:nvSpPr>
            <p:spPr>
              <a:xfrm>
                <a:off x="1249536" y="5925460"/>
                <a:ext cx="10171163" cy="369332"/>
              </a:xfrm>
              <a:prstGeom prst="rect">
                <a:avLst/>
              </a:prstGeom>
              <a:noFill/>
            </p:spPr>
            <p:txBody>
              <a:bodyPr wrap="square" rtlCol="0">
                <a:spAutoFit/>
              </a:bodyPr>
              <a:lstStyle/>
              <a:p>
                <a:r>
                  <a:rPr lang="en-US" dirty="0"/>
                  <a:t>Now we yield the CPU back to </a:t>
                </a:r>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t>, which we last left looking at the leaf node where 230 </a:t>
                </a:r>
                <a:r>
                  <a:rPr lang="en-US" i="1" dirty="0"/>
                  <a:t>used</a:t>
                </a:r>
                <a:r>
                  <a:rPr lang="en-US" dirty="0"/>
                  <a:t> to be…</a:t>
                </a:r>
              </a:p>
            </p:txBody>
          </p:sp>
        </mc:Choice>
        <mc:Fallback xmlns="">
          <p:sp>
            <p:nvSpPr>
              <p:cNvPr id="3" name="TextBox 2">
                <a:extLst>
                  <a:ext uri="{FF2B5EF4-FFF2-40B4-BE49-F238E27FC236}">
                    <a16:creationId xmlns:a16="http://schemas.microsoft.com/office/drawing/2014/main" id="{45FB831C-BA14-47D5-AC78-CD90D5170512}"/>
                  </a:ext>
                </a:extLst>
              </p:cNvPr>
              <p:cNvSpPr txBox="1">
                <a:spLocks noRot="1" noChangeAspect="1" noMove="1" noResize="1" noEditPoints="1" noAdjustHandles="1" noChangeArrowheads="1" noChangeShapeType="1" noTextEdit="1"/>
              </p:cNvSpPr>
              <p:nvPr/>
            </p:nvSpPr>
            <p:spPr>
              <a:xfrm>
                <a:off x="1249536" y="5925460"/>
                <a:ext cx="10171163" cy="369332"/>
              </a:xfrm>
              <a:prstGeom prst="rect">
                <a:avLst/>
              </a:prstGeom>
              <a:blipFill>
                <a:blip r:embed="rId4"/>
                <a:stretch>
                  <a:fillRect l="-540"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187519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B-Tree example: Delete and Insert</a:t>
            </a:r>
          </a:p>
        </p:txBody>
      </p:sp>
      <p:sp>
        <p:nvSpPr>
          <p:cNvPr id="28" name="Rounded Rectangle 3">
            <a:extLst>
              <a:ext uri="{FF2B5EF4-FFF2-40B4-BE49-F238E27FC236}">
                <a16:creationId xmlns:a16="http://schemas.microsoft.com/office/drawing/2014/main" id="{70BB26AE-9B84-4FF4-8134-A7443BB726EF}"/>
              </a:ext>
            </a:extLst>
          </p:cNvPr>
          <p:cNvSpPr/>
          <p:nvPr/>
        </p:nvSpPr>
        <p:spPr>
          <a:xfrm>
            <a:off x="4569128" y="1957235"/>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57,   90,   162</a:t>
            </a:r>
          </a:p>
        </p:txBody>
      </p:sp>
      <p:cxnSp>
        <p:nvCxnSpPr>
          <p:cNvPr id="35" name="Straight Arrow Connector 34">
            <a:extLst>
              <a:ext uri="{FF2B5EF4-FFF2-40B4-BE49-F238E27FC236}">
                <a16:creationId xmlns:a16="http://schemas.microsoft.com/office/drawing/2014/main" id="{4876E58D-F17F-416D-BFD1-C9FDA102A2FB}"/>
              </a:ext>
            </a:extLst>
          </p:cNvPr>
          <p:cNvCxnSpPr/>
          <p:nvPr/>
        </p:nvCxnSpPr>
        <p:spPr>
          <a:xfrm flipH="1">
            <a:off x="1531551" y="2451505"/>
            <a:ext cx="3049935" cy="454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E9F2DA-6ECA-4E9E-88CA-F5D85EF5F722}"/>
              </a:ext>
            </a:extLst>
          </p:cNvPr>
          <p:cNvCxnSpPr/>
          <p:nvPr/>
        </p:nvCxnSpPr>
        <p:spPr>
          <a:xfrm flipH="1">
            <a:off x="4365243" y="2451505"/>
            <a:ext cx="611659" cy="494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76AFD2D-2975-4917-B526-AD460EEEE00E}"/>
              </a:ext>
            </a:extLst>
          </p:cNvPr>
          <p:cNvCxnSpPr/>
          <p:nvPr/>
        </p:nvCxnSpPr>
        <p:spPr>
          <a:xfrm>
            <a:off x="5610697" y="2476520"/>
            <a:ext cx="339811" cy="5779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863C2D0-96AF-45F2-A7D4-0EE2A36ED290}"/>
              </a:ext>
            </a:extLst>
          </p:cNvPr>
          <p:cNvCxnSpPr/>
          <p:nvPr/>
        </p:nvCxnSpPr>
        <p:spPr>
          <a:xfrm>
            <a:off x="6144615" y="2451504"/>
            <a:ext cx="3841923" cy="4942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ounded Rectangle 8">
            <a:extLst>
              <a:ext uri="{FF2B5EF4-FFF2-40B4-BE49-F238E27FC236}">
                <a16:creationId xmlns:a16="http://schemas.microsoft.com/office/drawing/2014/main" id="{C31974EC-81CB-4941-A0FE-EC66CC10F742}"/>
              </a:ext>
            </a:extLst>
          </p:cNvPr>
          <p:cNvSpPr/>
          <p:nvPr/>
        </p:nvSpPr>
        <p:spPr>
          <a:xfrm>
            <a:off x="728362" y="290615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-3, 6, 10, 34</a:t>
            </a:r>
          </a:p>
        </p:txBody>
      </p:sp>
      <p:sp>
        <p:nvSpPr>
          <p:cNvPr id="44" name="Rounded Rectangle 9">
            <a:extLst>
              <a:ext uri="{FF2B5EF4-FFF2-40B4-BE49-F238E27FC236}">
                <a16:creationId xmlns:a16="http://schemas.microsoft.com/office/drawing/2014/main" id="{226E4656-C634-4285-ACC1-1E3D11C6AE55}"/>
              </a:ext>
            </a:extLst>
          </p:cNvPr>
          <p:cNvSpPr/>
          <p:nvPr/>
        </p:nvSpPr>
        <p:spPr>
          <a:xfrm>
            <a:off x="3605301" y="3006957"/>
            <a:ext cx="1277895"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60, 65, 70</a:t>
            </a:r>
          </a:p>
        </p:txBody>
      </p:sp>
      <p:sp>
        <p:nvSpPr>
          <p:cNvPr id="45" name="Rounded Rectangle 10">
            <a:extLst>
              <a:ext uri="{FF2B5EF4-FFF2-40B4-BE49-F238E27FC236}">
                <a16:creationId xmlns:a16="http://schemas.microsoft.com/office/drawing/2014/main" id="{150CB232-BF7A-4523-950F-817C5F57708E}"/>
              </a:ext>
            </a:extLst>
          </p:cNvPr>
          <p:cNvSpPr/>
          <p:nvPr/>
        </p:nvSpPr>
        <p:spPr>
          <a:xfrm>
            <a:off x="5531929" y="3029484"/>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100, 110, 120</a:t>
            </a:r>
          </a:p>
        </p:txBody>
      </p:sp>
      <p:sp>
        <p:nvSpPr>
          <p:cNvPr id="46" name="Rounded Rectangle 11">
            <a:extLst>
              <a:ext uri="{FF2B5EF4-FFF2-40B4-BE49-F238E27FC236}">
                <a16:creationId xmlns:a16="http://schemas.microsoft.com/office/drawing/2014/main" id="{E4649467-5353-447F-9892-AD468B2FF3C1}"/>
              </a:ext>
            </a:extLst>
          </p:cNvPr>
          <p:cNvSpPr/>
          <p:nvPr/>
        </p:nvSpPr>
        <p:spPr>
          <a:xfrm>
            <a:off x="10220550" y="4152022"/>
            <a:ext cx="708450" cy="9849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207,</a:t>
            </a:r>
          </a:p>
          <a:p>
            <a:pPr algn="ctr"/>
            <a:r>
              <a:rPr lang="en-US" sz="1400" dirty="0">
                <a:solidFill>
                  <a:schemeClr val="tx1"/>
                </a:solidFill>
              </a:rPr>
              <a:t>210,</a:t>
            </a:r>
          </a:p>
          <a:p>
            <a:pPr algn="ctr"/>
            <a:r>
              <a:rPr lang="en-US" sz="1400" dirty="0">
                <a:solidFill>
                  <a:schemeClr val="tx1"/>
                </a:solidFill>
              </a:rPr>
              <a:t>220,</a:t>
            </a:r>
          </a:p>
          <a:p>
            <a:pPr algn="ctr"/>
            <a:r>
              <a:rPr lang="en-US" sz="1400" dirty="0">
                <a:solidFill>
                  <a:srgbClr val="FF0000"/>
                </a:solidFill>
              </a:rPr>
              <a:t>225</a:t>
            </a:r>
            <a:r>
              <a:rPr lang="en-US" sz="1400" dirty="0">
                <a:solidFill>
                  <a:schemeClr val="tx1"/>
                </a:solidFill>
              </a:rPr>
              <a:t> </a:t>
            </a:r>
            <a:br>
              <a:rPr lang="en-US" sz="1400" dirty="0">
                <a:solidFill>
                  <a:schemeClr val="tx1"/>
                </a:solidFill>
              </a:rPr>
            </a:br>
            <a:endParaRPr lang="en-US" sz="1400" dirty="0">
              <a:solidFill>
                <a:schemeClr val="tx1"/>
              </a:solidFill>
            </a:endParaRPr>
          </a:p>
        </p:txBody>
      </p:sp>
      <p:cxnSp>
        <p:nvCxnSpPr>
          <p:cNvPr id="47" name="Straight Arrow Connector 46">
            <a:extLst>
              <a:ext uri="{FF2B5EF4-FFF2-40B4-BE49-F238E27FC236}">
                <a16:creationId xmlns:a16="http://schemas.microsoft.com/office/drawing/2014/main" id="{6528575F-2F4D-41E5-A428-D9A6D61F084F}"/>
              </a:ext>
            </a:extLst>
          </p:cNvPr>
          <p:cNvCxnSpPr/>
          <p:nvPr/>
        </p:nvCxnSpPr>
        <p:spPr>
          <a:xfrm flipH="1">
            <a:off x="8958745" y="3502265"/>
            <a:ext cx="410600" cy="6209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2228D1-72CA-4FE5-AF35-8F280B726D63}"/>
              </a:ext>
            </a:extLst>
          </p:cNvPr>
          <p:cNvCxnSpPr/>
          <p:nvPr/>
        </p:nvCxnSpPr>
        <p:spPr>
          <a:xfrm flipH="1">
            <a:off x="9773899" y="3513584"/>
            <a:ext cx="41058" cy="613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DE08DB-5568-4CF4-ACD9-256CA9EC134A}"/>
              </a:ext>
            </a:extLst>
          </p:cNvPr>
          <p:cNvCxnSpPr/>
          <p:nvPr/>
        </p:nvCxnSpPr>
        <p:spPr>
          <a:xfrm>
            <a:off x="10294681" y="3449853"/>
            <a:ext cx="321410" cy="6776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21A894F-6050-4C43-9410-45C44BD66C02}"/>
              </a:ext>
            </a:extLst>
          </p:cNvPr>
          <p:cNvCxnSpPr/>
          <p:nvPr/>
        </p:nvCxnSpPr>
        <p:spPr>
          <a:xfrm>
            <a:off x="10789727" y="3452403"/>
            <a:ext cx="708450" cy="612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16">
            <a:extLst>
              <a:ext uri="{FF2B5EF4-FFF2-40B4-BE49-F238E27FC236}">
                <a16:creationId xmlns:a16="http://schemas.microsoft.com/office/drawing/2014/main" id="{3E05E07E-BEED-4E7B-9851-855510D27899}"/>
              </a:ext>
            </a:extLst>
          </p:cNvPr>
          <p:cNvSpPr/>
          <p:nvPr/>
        </p:nvSpPr>
        <p:spPr>
          <a:xfrm>
            <a:off x="9183349" y="2945776"/>
            <a:ext cx="16063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178, 205, </a:t>
            </a:r>
            <a:r>
              <a:rPr lang="en-US" sz="1800" dirty="0">
                <a:solidFill>
                  <a:schemeClr val="tx1"/>
                </a:solidFill>
              </a:rPr>
              <a:t>230</a:t>
            </a:r>
            <a:endParaRPr lang="en-US" dirty="0">
              <a:solidFill>
                <a:schemeClr val="tx1"/>
              </a:solidFill>
            </a:endParaRPr>
          </a:p>
        </p:txBody>
      </p:sp>
      <p:sp>
        <p:nvSpPr>
          <p:cNvPr id="52" name="Rounded Rectangle 17">
            <a:extLst>
              <a:ext uri="{FF2B5EF4-FFF2-40B4-BE49-F238E27FC236}">
                <a16:creationId xmlns:a16="http://schemas.microsoft.com/office/drawing/2014/main" id="{530E209C-8790-4713-8CC3-3C645E4CA874}"/>
              </a:ext>
            </a:extLst>
          </p:cNvPr>
          <p:cNvSpPr/>
          <p:nvPr/>
        </p:nvSpPr>
        <p:spPr>
          <a:xfrm>
            <a:off x="11031712" y="4157058"/>
            <a:ext cx="1160287" cy="61224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300, 314, 350, </a:t>
            </a:r>
            <a:br>
              <a:rPr lang="en-US" sz="1400" dirty="0">
                <a:solidFill>
                  <a:schemeClr val="tx1"/>
                </a:solidFill>
              </a:rPr>
            </a:br>
            <a:r>
              <a:rPr lang="en-US" sz="1400" dirty="0">
                <a:solidFill>
                  <a:schemeClr val="tx1"/>
                </a:solidFill>
              </a:rPr>
              <a:t>400</a:t>
            </a:r>
          </a:p>
        </p:txBody>
      </p:sp>
      <p:sp>
        <p:nvSpPr>
          <p:cNvPr id="53" name="Rounded Rectangle 18">
            <a:extLst>
              <a:ext uri="{FF2B5EF4-FFF2-40B4-BE49-F238E27FC236}">
                <a16:creationId xmlns:a16="http://schemas.microsoft.com/office/drawing/2014/main" id="{622F097F-939C-4DD5-9965-8FF57ECAE7C0}"/>
              </a:ext>
            </a:extLst>
          </p:cNvPr>
          <p:cNvSpPr/>
          <p:nvPr/>
        </p:nvSpPr>
        <p:spPr>
          <a:xfrm>
            <a:off x="9449536" y="4078110"/>
            <a:ext cx="720937" cy="10344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r>
              <a:rPr lang="en-US" sz="1400" dirty="0">
                <a:solidFill>
                  <a:schemeClr val="tx1"/>
                </a:solidFill>
              </a:rPr>
              <a:t>179,</a:t>
            </a:r>
            <a:br>
              <a:rPr lang="en-US" sz="1400" dirty="0">
                <a:solidFill>
                  <a:schemeClr val="tx1"/>
                </a:solidFill>
              </a:rPr>
            </a:br>
            <a:r>
              <a:rPr lang="en-US" sz="1400" dirty="0">
                <a:solidFill>
                  <a:schemeClr val="tx1"/>
                </a:solidFill>
              </a:rPr>
              <a:t>185, </a:t>
            </a:r>
            <a:br>
              <a:rPr lang="en-US" sz="1400" dirty="0">
                <a:solidFill>
                  <a:schemeClr val="tx1"/>
                </a:solidFill>
              </a:rPr>
            </a:br>
            <a:r>
              <a:rPr lang="en-US" sz="1400" dirty="0">
                <a:solidFill>
                  <a:schemeClr val="tx1"/>
                </a:solidFill>
              </a:rPr>
              <a:t>196, 200,</a:t>
            </a:r>
          </a:p>
          <a:p>
            <a:pPr algn="ctr"/>
            <a:endParaRPr lang="en-US" sz="1400" dirty="0">
              <a:solidFill>
                <a:schemeClr val="tx1"/>
              </a:solidFill>
            </a:endParaRPr>
          </a:p>
        </p:txBody>
      </p:sp>
      <p:sp>
        <p:nvSpPr>
          <p:cNvPr id="54" name="Rounded Rectangle 19">
            <a:extLst>
              <a:ext uri="{FF2B5EF4-FFF2-40B4-BE49-F238E27FC236}">
                <a16:creationId xmlns:a16="http://schemas.microsoft.com/office/drawing/2014/main" id="{968B9116-EE8A-40E5-8236-BC6D69A90EDF}"/>
              </a:ext>
            </a:extLst>
          </p:cNvPr>
          <p:cNvSpPr/>
          <p:nvPr/>
        </p:nvSpPr>
        <p:spPr>
          <a:xfrm>
            <a:off x="8539131" y="4123212"/>
            <a:ext cx="839227"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164, 168, </a:t>
            </a:r>
            <a:br>
              <a:rPr lang="en-US" sz="1200" dirty="0">
                <a:solidFill>
                  <a:schemeClr val="tx1"/>
                </a:solidFill>
              </a:rPr>
            </a:br>
            <a:r>
              <a:rPr lang="en-US" sz="1200" dirty="0">
                <a:solidFill>
                  <a:schemeClr val="tx1"/>
                </a:solidFill>
              </a:rPr>
              <a:t>170, 176</a:t>
            </a:r>
          </a:p>
        </p:txBody>
      </p:sp>
      <p:cxnSp>
        <p:nvCxnSpPr>
          <p:cNvPr id="55" name="Straight Arrow Connector 54">
            <a:extLst>
              <a:ext uri="{FF2B5EF4-FFF2-40B4-BE49-F238E27FC236}">
                <a16:creationId xmlns:a16="http://schemas.microsoft.com/office/drawing/2014/main" id="{95999C20-570C-4EDE-AFD3-876E581C4120}"/>
              </a:ext>
            </a:extLst>
          </p:cNvPr>
          <p:cNvCxnSpPr/>
          <p:nvPr/>
        </p:nvCxnSpPr>
        <p:spPr>
          <a:xfrm>
            <a:off x="5691607" y="3551349"/>
            <a:ext cx="138284" cy="5529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907CD6D-C4E3-4592-B917-51D401E9B9A4}"/>
              </a:ext>
            </a:extLst>
          </p:cNvPr>
          <p:cNvCxnSpPr/>
          <p:nvPr/>
        </p:nvCxnSpPr>
        <p:spPr>
          <a:xfrm>
            <a:off x="6130590" y="3536111"/>
            <a:ext cx="204528"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E4E6EBC-99F9-4137-BC42-8516C592DA39}"/>
              </a:ext>
            </a:extLst>
          </p:cNvPr>
          <p:cNvCxnSpPr/>
          <p:nvPr/>
        </p:nvCxnSpPr>
        <p:spPr>
          <a:xfrm>
            <a:off x="6629711" y="3551349"/>
            <a:ext cx="478166" cy="576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C7BC6CF-628C-4EC8-A412-F21675BC38FF}"/>
              </a:ext>
            </a:extLst>
          </p:cNvPr>
          <p:cNvCxnSpPr/>
          <p:nvPr/>
        </p:nvCxnSpPr>
        <p:spPr>
          <a:xfrm>
            <a:off x="7116890" y="3536111"/>
            <a:ext cx="766974" cy="552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24">
            <a:extLst>
              <a:ext uri="{FF2B5EF4-FFF2-40B4-BE49-F238E27FC236}">
                <a16:creationId xmlns:a16="http://schemas.microsoft.com/office/drawing/2014/main" id="{A08DB59D-6B02-43C1-BE3C-A9DC202D04AE}"/>
              </a:ext>
            </a:extLst>
          </p:cNvPr>
          <p:cNvSpPr/>
          <p:nvPr/>
        </p:nvSpPr>
        <p:spPr>
          <a:xfrm>
            <a:off x="7046528" y="4149462"/>
            <a:ext cx="791082"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112, 114</a:t>
            </a:r>
          </a:p>
        </p:txBody>
      </p:sp>
      <p:sp>
        <p:nvSpPr>
          <p:cNvPr id="60" name="Rounded Rectangle 25">
            <a:extLst>
              <a:ext uri="{FF2B5EF4-FFF2-40B4-BE49-F238E27FC236}">
                <a16:creationId xmlns:a16="http://schemas.microsoft.com/office/drawing/2014/main" id="{526905C3-803E-4BA2-9F5A-D27CE092EC10}"/>
              </a:ext>
            </a:extLst>
          </p:cNvPr>
          <p:cNvSpPr/>
          <p:nvPr/>
        </p:nvSpPr>
        <p:spPr>
          <a:xfrm>
            <a:off x="7910470" y="4125068"/>
            <a:ext cx="55477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124, 150</a:t>
            </a:r>
          </a:p>
        </p:txBody>
      </p:sp>
      <p:sp>
        <p:nvSpPr>
          <p:cNvPr id="61" name="Rounded Rectangle 26">
            <a:extLst>
              <a:ext uri="{FF2B5EF4-FFF2-40B4-BE49-F238E27FC236}">
                <a16:creationId xmlns:a16="http://schemas.microsoft.com/office/drawing/2014/main" id="{45AB8969-2291-468F-AD83-80E8855B4659}"/>
              </a:ext>
            </a:extLst>
          </p:cNvPr>
          <p:cNvSpPr/>
          <p:nvPr/>
        </p:nvSpPr>
        <p:spPr>
          <a:xfrm>
            <a:off x="6171331" y="4097348"/>
            <a:ext cx="855116" cy="66487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103, </a:t>
            </a:r>
            <a:br>
              <a:rPr lang="en-US" sz="1400" dirty="0">
                <a:solidFill>
                  <a:schemeClr val="tx1"/>
                </a:solidFill>
              </a:rPr>
            </a:br>
            <a:r>
              <a:rPr lang="en-US" sz="1400" dirty="0">
                <a:solidFill>
                  <a:schemeClr val="tx1"/>
                </a:solidFill>
              </a:rPr>
              <a:t>108, 109</a:t>
            </a:r>
          </a:p>
        </p:txBody>
      </p:sp>
      <p:sp>
        <p:nvSpPr>
          <p:cNvPr id="62" name="Rounded Rectangle 27">
            <a:extLst>
              <a:ext uri="{FF2B5EF4-FFF2-40B4-BE49-F238E27FC236}">
                <a16:creationId xmlns:a16="http://schemas.microsoft.com/office/drawing/2014/main" id="{80EC0E03-BE4E-4146-A277-63C56DA32DD4}"/>
              </a:ext>
            </a:extLst>
          </p:cNvPr>
          <p:cNvSpPr/>
          <p:nvPr/>
        </p:nvSpPr>
        <p:spPr>
          <a:xfrm>
            <a:off x="5538287" y="4104303"/>
            <a:ext cx="583208" cy="5015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92, 98</a:t>
            </a:r>
            <a:endParaRPr lang="en-US" sz="1200" dirty="0">
              <a:solidFill>
                <a:schemeClr val="tx1"/>
              </a:solidFill>
            </a:endParaRPr>
          </a:p>
        </p:txBody>
      </p:sp>
      <p:cxnSp>
        <p:nvCxnSpPr>
          <p:cNvPr id="63" name="Straight Arrow Connector 62">
            <a:extLst>
              <a:ext uri="{FF2B5EF4-FFF2-40B4-BE49-F238E27FC236}">
                <a16:creationId xmlns:a16="http://schemas.microsoft.com/office/drawing/2014/main" id="{8E595094-C65F-4B25-AD9F-DB2C66D40173}"/>
              </a:ext>
            </a:extLst>
          </p:cNvPr>
          <p:cNvCxnSpPr/>
          <p:nvPr/>
        </p:nvCxnSpPr>
        <p:spPr>
          <a:xfrm flipH="1">
            <a:off x="3088376" y="3497173"/>
            <a:ext cx="568128" cy="5501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B88A1F0-3D50-4E11-BA68-5CEA967D2B6B}"/>
              </a:ext>
            </a:extLst>
          </p:cNvPr>
          <p:cNvCxnSpPr/>
          <p:nvPr/>
        </p:nvCxnSpPr>
        <p:spPr>
          <a:xfrm flipH="1">
            <a:off x="3839627" y="3531104"/>
            <a:ext cx="151411" cy="5466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2E2B810-1B60-4191-A609-DB176D4AE61A}"/>
              </a:ext>
            </a:extLst>
          </p:cNvPr>
          <p:cNvCxnSpPr/>
          <p:nvPr/>
        </p:nvCxnSpPr>
        <p:spPr>
          <a:xfrm>
            <a:off x="4400623" y="352298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62852AA-8801-4168-85E5-F4EFB36CD1C7}"/>
              </a:ext>
            </a:extLst>
          </p:cNvPr>
          <p:cNvCxnSpPr/>
          <p:nvPr/>
        </p:nvCxnSpPr>
        <p:spPr>
          <a:xfrm>
            <a:off x="4785843" y="3497581"/>
            <a:ext cx="248211" cy="5914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ounded Rectangle 32">
            <a:extLst>
              <a:ext uri="{FF2B5EF4-FFF2-40B4-BE49-F238E27FC236}">
                <a16:creationId xmlns:a16="http://schemas.microsoft.com/office/drawing/2014/main" id="{4F3DF6B0-E982-47F9-BD3F-D82FC5B3FA48}"/>
              </a:ext>
            </a:extLst>
          </p:cNvPr>
          <p:cNvSpPr/>
          <p:nvPr/>
        </p:nvSpPr>
        <p:spPr>
          <a:xfrm>
            <a:off x="4178879" y="4056103"/>
            <a:ext cx="577356"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66, 67</a:t>
            </a:r>
          </a:p>
        </p:txBody>
      </p:sp>
      <p:sp>
        <p:nvSpPr>
          <p:cNvPr id="68" name="Rounded Rectangle 33">
            <a:extLst>
              <a:ext uri="{FF2B5EF4-FFF2-40B4-BE49-F238E27FC236}">
                <a16:creationId xmlns:a16="http://schemas.microsoft.com/office/drawing/2014/main" id="{A40B66A9-32C4-4806-802C-DE2BE2B61567}"/>
              </a:ext>
            </a:extLst>
          </p:cNvPr>
          <p:cNvSpPr/>
          <p:nvPr/>
        </p:nvSpPr>
        <p:spPr>
          <a:xfrm>
            <a:off x="4810380" y="4089075"/>
            <a:ext cx="65688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73,83, 88</a:t>
            </a:r>
          </a:p>
        </p:txBody>
      </p:sp>
      <p:sp>
        <p:nvSpPr>
          <p:cNvPr id="69" name="Rounded Rectangle 34">
            <a:extLst>
              <a:ext uri="{FF2B5EF4-FFF2-40B4-BE49-F238E27FC236}">
                <a16:creationId xmlns:a16="http://schemas.microsoft.com/office/drawing/2014/main" id="{A61D76D5-545D-4FC9-985E-1513785141C8}"/>
              </a:ext>
            </a:extLst>
          </p:cNvPr>
          <p:cNvSpPr/>
          <p:nvPr/>
        </p:nvSpPr>
        <p:spPr>
          <a:xfrm>
            <a:off x="3396811" y="4071942"/>
            <a:ext cx="737063"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62, 63, 64</a:t>
            </a:r>
          </a:p>
        </p:txBody>
      </p:sp>
      <p:sp>
        <p:nvSpPr>
          <p:cNvPr id="70" name="Rounded Rectangle 35">
            <a:extLst>
              <a:ext uri="{FF2B5EF4-FFF2-40B4-BE49-F238E27FC236}">
                <a16:creationId xmlns:a16="http://schemas.microsoft.com/office/drawing/2014/main" id="{23550D7F-03FA-4320-9B6E-2AE1F2BB2E91}"/>
              </a:ext>
            </a:extLst>
          </p:cNvPr>
          <p:cNvSpPr/>
          <p:nvPr/>
        </p:nvSpPr>
        <p:spPr>
          <a:xfrm>
            <a:off x="2891744" y="4047300"/>
            <a:ext cx="492120" cy="5154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58, 59</a:t>
            </a:r>
          </a:p>
        </p:txBody>
      </p:sp>
      <p:cxnSp>
        <p:nvCxnSpPr>
          <p:cNvPr id="71" name="Straight Arrow Connector 70">
            <a:extLst>
              <a:ext uri="{FF2B5EF4-FFF2-40B4-BE49-F238E27FC236}">
                <a16:creationId xmlns:a16="http://schemas.microsoft.com/office/drawing/2014/main" id="{C5F5B4EE-1440-4D5A-A21D-2BFCCEA2B3F2}"/>
              </a:ext>
            </a:extLst>
          </p:cNvPr>
          <p:cNvCxnSpPr/>
          <p:nvPr/>
        </p:nvCxnSpPr>
        <p:spPr>
          <a:xfrm flipH="1">
            <a:off x="201030" y="3360238"/>
            <a:ext cx="623726" cy="6335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97A7C72-6C00-41D0-AA28-0F3618BDFB39}"/>
              </a:ext>
            </a:extLst>
          </p:cNvPr>
          <p:cNvCxnSpPr/>
          <p:nvPr/>
        </p:nvCxnSpPr>
        <p:spPr>
          <a:xfrm flipH="1">
            <a:off x="889764" y="3337806"/>
            <a:ext cx="290253" cy="61112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11ECF1-F447-495D-9289-E48FB9175982}"/>
              </a:ext>
            </a:extLst>
          </p:cNvPr>
          <p:cNvCxnSpPr/>
          <p:nvPr/>
        </p:nvCxnSpPr>
        <p:spPr>
          <a:xfrm>
            <a:off x="1427722" y="3377739"/>
            <a:ext cx="66934" cy="5331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D395D2D-4D0A-4548-A9F9-3A98031F63D5}"/>
              </a:ext>
            </a:extLst>
          </p:cNvPr>
          <p:cNvCxnSpPr/>
          <p:nvPr/>
        </p:nvCxnSpPr>
        <p:spPr>
          <a:xfrm>
            <a:off x="2070966" y="3427155"/>
            <a:ext cx="345037" cy="5217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40">
            <a:extLst>
              <a:ext uri="{FF2B5EF4-FFF2-40B4-BE49-F238E27FC236}">
                <a16:creationId xmlns:a16="http://schemas.microsoft.com/office/drawing/2014/main" id="{9C194D8D-3BBD-469B-BC8D-538116E809BE}"/>
              </a:ext>
            </a:extLst>
          </p:cNvPr>
          <p:cNvSpPr/>
          <p:nvPr/>
        </p:nvSpPr>
        <p:spPr>
          <a:xfrm>
            <a:off x="1177598" y="4068807"/>
            <a:ext cx="515094" cy="4070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8, 9</a:t>
            </a:r>
          </a:p>
        </p:txBody>
      </p:sp>
      <p:sp>
        <p:nvSpPr>
          <p:cNvPr id="76" name="Rounded Rectangle 41">
            <a:extLst>
              <a:ext uri="{FF2B5EF4-FFF2-40B4-BE49-F238E27FC236}">
                <a16:creationId xmlns:a16="http://schemas.microsoft.com/office/drawing/2014/main" id="{25FBD3C1-24B4-4107-AA59-44EA1ED1C516}"/>
              </a:ext>
            </a:extLst>
          </p:cNvPr>
          <p:cNvSpPr/>
          <p:nvPr/>
        </p:nvSpPr>
        <p:spPr>
          <a:xfrm>
            <a:off x="2279263" y="3978286"/>
            <a:ext cx="585278" cy="50662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39, 40</a:t>
            </a:r>
          </a:p>
        </p:txBody>
      </p:sp>
      <p:sp>
        <p:nvSpPr>
          <p:cNvPr id="77" name="Rounded Rectangle 42">
            <a:extLst>
              <a:ext uri="{FF2B5EF4-FFF2-40B4-BE49-F238E27FC236}">
                <a16:creationId xmlns:a16="http://schemas.microsoft.com/office/drawing/2014/main" id="{7F1447EF-7643-4E05-AC68-4CDB10C61F3E}"/>
              </a:ext>
            </a:extLst>
          </p:cNvPr>
          <p:cNvSpPr/>
          <p:nvPr/>
        </p:nvSpPr>
        <p:spPr>
          <a:xfrm>
            <a:off x="433479" y="4051489"/>
            <a:ext cx="746539" cy="7107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-1, 0, 1, 3</a:t>
            </a:r>
          </a:p>
        </p:txBody>
      </p:sp>
      <p:cxnSp>
        <p:nvCxnSpPr>
          <p:cNvPr id="78" name="Straight Connector 77">
            <a:extLst>
              <a:ext uri="{FF2B5EF4-FFF2-40B4-BE49-F238E27FC236}">
                <a16:creationId xmlns:a16="http://schemas.microsoft.com/office/drawing/2014/main" id="{ED94FC20-107C-468D-A564-716DC3744A28}"/>
              </a:ext>
            </a:extLst>
          </p:cNvPr>
          <p:cNvCxnSpPr>
            <a:cxnSpLocks/>
          </p:cNvCxnSpPr>
          <p:nvPr/>
        </p:nvCxnSpPr>
        <p:spPr>
          <a:xfrm flipH="1">
            <a:off x="2864541" y="3054498"/>
            <a:ext cx="28339" cy="2339538"/>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1FB1C9-C2B6-4165-8E63-3722E6E4B714}"/>
              </a:ext>
            </a:extLst>
          </p:cNvPr>
          <p:cNvCxnSpPr>
            <a:cxnSpLocks/>
          </p:cNvCxnSpPr>
          <p:nvPr/>
        </p:nvCxnSpPr>
        <p:spPr>
          <a:xfrm>
            <a:off x="5473514" y="2906156"/>
            <a:ext cx="50889" cy="2487880"/>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DB90409-E280-4E4D-A452-DA3093C3DDAD}"/>
              </a:ext>
            </a:extLst>
          </p:cNvPr>
          <p:cNvCxnSpPr>
            <a:cxnSpLocks/>
          </p:cNvCxnSpPr>
          <p:nvPr/>
        </p:nvCxnSpPr>
        <p:spPr>
          <a:xfrm>
            <a:off x="8479021" y="3029484"/>
            <a:ext cx="57400" cy="2456916"/>
          </a:xfrm>
          <a:prstGeom prst="line">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CF8CE34-C631-4DD1-A008-B5C973431EB7}"/>
              </a:ext>
            </a:extLst>
          </p:cNvPr>
          <p:cNvCxnSpPr/>
          <p:nvPr/>
        </p:nvCxnSpPr>
        <p:spPr>
          <a:xfrm>
            <a:off x="1777947" y="3363695"/>
            <a:ext cx="108154" cy="623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47">
            <a:extLst>
              <a:ext uri="{FF2B5EF4-FFF2-40B4-BE49-F238E27FC236}">
                <a16:creationId xmlns:a16="http://schemas.microsoft.com/office/drawing/2014/main" id="{B685725D-9C1A-4121-882C-4EB50296AEC9}"/>
              </a:ext>
            </a:extLst>
          </p:cNvPr>
          <p:cNvSpPr/>
          <p:nvPr/>
        </p:nvSpPr>
        <p:spPr>
          <a:xfrm>
            <a:off x="1699902" y="4049905"/>
            <a:ext cx="515094" cy="4190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12</a:t>
            </a:r>
            <a:r>
              <a:rPr lang="en-US" sz="1400">
                <a:solidFill>
                  <a:schemeClr val="tx1"/>
                </a:solidFill>
              </a:rPr>
              <a:t>, 29</a:t>
            </a:r>
            <a:endParaRPr lang="en-US" sz="1400" dirty="0">
              <a:solidFill>
                <a:schemeClr val="tx1"/>
              </a:solidFill>
            </a:endParaRPr>
          </a:p>
        </p:txBody>
      </p:sp>
      <p:sp>
        <p:nvSpPr>
          <p:cNvPr id="83" name="Rounded Rectangle 48">
            <a:extLst>
              <a:ext uri="{FF2B5EF4-FFF2-40B4-BE49-F238E27FC236}">
                <a16:creationId xmlns:a16="http://schemas.microsoft.com/office/drawing/2014/main" id="{AEC75E0E-3A5A-4711-8F98-014CBD78E060}"/>
              </a:ext>
            </a:extLst>
          </p:cNvPr>
          <p:cNvSpPr/>
          <p:nvPr/>
        </p:nvSpPr>
        <p:spPr>
          <a:xfrm>
            <a:off x="-70756" y="4149462"/>
            <a:ext cx="430371" cy="55520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 -6,</a:t>
            </a:r>
          </a:p>
          <a:p>
            <a:pPr algn="ctr"/>
            <a:r>
              <a:rPr lang="en-US" sz="1200" dirty="0">
                <a:solidFill>
                  <a:schemeClr val="tx1"/>
                </a:solidFill>
              </a:rPr>
              <a:t>-5</a:t>
            </a:r>
          </a:p>
        </p:txBody>
      </p:sp>
      <p:sp>
        <p:nvSpPr>
          <p:cNvPr id="84" name="Freeform: Shape 83">
            <a:extLst>
              <a:ext uri="{FF2B5EF4-FFF2-40B4-BE49-F238E27FC236}">
                <a16:creationId xmlns:a16="http://schemas.microsoft.com/office/drawing/2014/main" id="{80A8CAF0-5C2B-45AE-AC52-9F4712A4D39E}"/>
              </a:ext>
            </a:extLst>
          </p:cNvPr>
          <p:cNvSpPr/>
          <p:nvPr/>
        </p:nvSpPr>
        <p:spPr>
          <a:xfrm>
            <a:off x="9502444" y="1063268"/>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4">
            <a:extLst>
              <a:ext uri="{FF2B5EF4-FFF2-40B4-BE49-F238E27FC236}">
                <a16:creationId xmlns:a16="http://schemas.microsoft.com/office/drawing/2014/main" id="{DA59AF91-4D9B-462A-8750-D9BD3433A811}"/>
              </a:ext>
            </a:extLst>
          </p:cNvPr>
          <p:cNvSpPr/>
          <p:nvPr/>
        </p:nvSpPr>
        <p:spPr>
          <a:xfrm>
            <a:off x="10631460" y="107366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11657F9E-0414-4454-8252-8831AFD7FF10}"/>
                  </a:ext>
                </a:extLst>
              </p:cNvPr>
              <p:cNvSpPr txBox="1"/>
              <p:nvPr/>
            </p:nvSpPr>
            <p:spPr>
              <a:xfrm>
                <a:off x="8777666" y="556762"/>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delete</a:t>
                </a:r>
                <a:r>
                  <a:rPr lang="en-US" dirty="0">
                    <a:solidFill>
                      <a:schemeClr val="accent6"/>
                    </a:solidFill>
                  </a:rPr>
                  <a:t>(230)</a:t>
                </a:r>
              </a:p>
            </p:txBody>
          </p:sp>
        </mc:Choice>
        <mc:Fallback xmlns="">
          <p:sp>
            <p:nvSpPr>
              <p:cNvPr id="86" name="TextBox 85">
                <a:extLst>
                  <a:ext uri="{FF2B5EF4-FFF2-40B4-BE49-F238E27FC236}">
                    <a16:creationId xmlns:a16="http://schemas.microsoft.com/office/drawing/2014/main" id="{11657F9E-0414-4454-8252-8831AFD7FF10}"/>
                  </a:ext>
                </a:extLst>
              </p:cNvPr>
              <p:cNvSpPr txBox="1">
                <a:spLocks noRot="1" noChangeAspect="1" noMove="1" noResize="1" noEditPoints="1" noAdjustHandles="1" noChangeArrowheads="1" noChangeShapeType="1" noTextEdit="1"/>
              </p:cNvSpPr>
              <p:nvPr/>
            </p:nvSpPr>
            <p:spPr>
              <a:xfrm>
                <a:off x="8777666" y="556762"/>
                <a:ext cx="1818472"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6BD2EFAA-EE6E-467A-9503-524B84AB2DC7}"/>
                  </a:ext>
                </a:extLst>
              </p:cNvPr>
              <p:cNvSpPr txBox="1"/>
              <p:nvPr/>
            </p:nvSpPr>
            <p:spPr>
              <a:xfrm>
                <a:off x="10444564" y="550527"/>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(225)</a:t>
                </a:r>
              </a:p>
            </p:txBody>
          </p:sp>
        </mc:Choice>
        <mc:Fallback xmlns="">
          <p:sp>
            <p:nvSpPr>
              <p:cNvPr id="87" name="TextBox 86">
                <a:extLst>
                  <a:ext uri="{FF2B5EF4-FFF2-40B4-BE49-F238E27FC236}">
                    <a16:creationId xmlns:a16="http://schemas.microsoft.com/office/drawing/2014/main" id="{6BD2EFAA-EE6E-467A-9503-524B84AB2DC7}"/>
                  </a:ext>
                </a:extLst>
              </p:cNvPr>
              <p:cNvSpPr txBox="1">
                <a:spLocks noRot="1" noChangeAspect="1" noMove="1" noResize="1" noEditPoints="1" noAdjustHandles="1" noChangeArrowheads="1" noChangeShapeType="1" noTextEdit="1"/>
              </p:cNvSpPr>
              <p:nvPr/>
            </p:nvSpPr>
            <p:spPr>
              <a:xfrm>
                <a:off x="10444564" y="550527"/>
                <a:ext cx="1818472" cy="369332"/>
              </a:xfrm>
              <a:prstGeom prst="rect">
                <a:avLst/>
              </a:prstGeom>
              <a:blipFill>
                <a:blip r:embed="rId3"/>
                <a:stretch>
                  <a:fillRect t="-8197" r="-33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5FB831C-BA14-47D5-AC78-CD90D5170512}"/>
                  </a:ext>
                </a:extLst>
              </p:cNvPr>
              <p:cNvSpPr txBox="1"/>
              <p:nvPr/>
            </p:nvSpPr>
            <p:spPr>
              <a:xfrm>
                <a:off x="1249536" y="5925460"/>
                <a:ext cx="10171163" cy="646331"/>
              </a:xfrm>
              <a:prstGeom prst="rect">
                <a:avLst/>
              </a:prstGeom>
              <a:noFill/>
            </p:spPr>
            <p:txBody>
              <a:bodyPr wrap="square" rtlCol="0">
                <a:spAutoFit/>
              </a:bodyPr>
              <a:lstStyle/>
              <a:p>
                <a:pPr marL="285750" indent="-285750">
                  <a:buFont typeface="Arial" panose="020B0604020202020204" pitchFamily="34" charset="0"/>
                  <a:buChar char="•"/>
                </a:pPr>
                <a:r>
                  <a:rPr lang="en-US" dirty="0"/>
                  <a:t>230 is nowhere to be found, because it’s been rotated to the parent! </a:t>
                </a:r>
              </a:p>
              <a:p>
                <a:pPr marL="285750" indent="-285750">
                  <a:buFont typeface="Arial" panose="020B0604020202020204" pitchFamily="34" charset="0"/>
                  <a:buChar char="•"/>
                </a:pPr>
                <a:r>
                  <a:rPr lang="en-US" dirty="0"/>
                  <a:t>Another false negative: </a:t>
                </a:r>
                <a14:m>
                  <m:oMath xmlns:m="http://schemas.openxmlformats.org/officeDocument/2006/math">
                    <m:sSub>
                      <m:sSubPr>
                        <m:ctrlPr>
                          <a:rPr lang="en-US" b="0" i="1" dirty="0" smtClean="0">
                            <a:solidFill>
                              <a:schemeClr val="accent6"/>
                            </a:solidFill>
                            <a:latin typeface="Cambria Math" panose="02040503050406030204" pitchFamily="18" charset="0"/>
                          </a:rPr>
                        </m:ctrlPr>
                      </m:sSubPr>
                      <m:e>
                        <m:r>
                          <a:rPr lang="en-US" b="0" i="1" dirty="0" smtClean="0">
                            <a:solidFill>
                              <a:schemeClr val="accent6"/>
                            </a:solidFill>
                            <a:latin typeface="Cambria Math" panose="02040503050406030204" pitchFamily="18" charset="0"/>
                          </a:rPr>
                          <m:t>𝑇</m:t>
                        </m:r>
                      </m:e>
                      <m:sub>
                        <m:r>
                          <a:rPr lang="en-US" b="0" i="1" dirty="0" smtClean="0">
                            <a:solidFill>
                              <a:schemeClr val="accent6"/>
                            </a:solidFill>
                            <a:latin typeface="Cambria Math" panose="02040503050406030204" pitchFamily="18" charset="0"/>
                          </a:rPr>
                          <m:t>1</m:t>
                        </m:r>
                      </m:sub>
                    </m:sSub>
                  </m:oMath>
                </a14:m>
                <a:r>
                  <a:rPr lang="en-US" dirty="0"/>
                  <a:t> cannot delete 230!</a:t>
                </a:r>
              </a:p>
            </p:txBody>
          </p:sp>
        </mc:Choice>
        <mc:Fallback xmlns="">
          <p:sp>
            <p:nvSpPr>
              <p:cNvPr id="3" name="TextBox 2">
                <a:extLst>
                  <a:ext uri="{FF2B5EF4-FFF2-40B4-BE49-F238E27FC236}">
                    <a16:creationId xmlns:a16="http://schemas.microsoft.com/office/drawing/2014/main" id="{45FB831C-BA14-47D5-AC78-CD90D5170512}"/>
                  </a:ext>
                </a:extLst>
              </p:cNvPr>
              <p:cNvSpPr txBox="1">
                <a:spLocks noRot="1" noChangeAspect="1" noMove="1" noResize="1" noEditPoints="1" noAdjustHandles="1" noChangeArrowheads="1" noChangeShapeType="1" noTextEdit="1"/>
              </p:cNvSpPr>
              <p:nvPr/>
            </p:nvSpPr>
            <p:spPr>
              <a:xfrm>
                <a:off x="1249536" y="5925460"/>
                <a:ext cx="10171163" cy="646331"/>
              </a:xfrm>
              <a:prstGeom prst="rect">
                <a:avLst/>
              </a:prstGeom>
              <a:blipFill>
                <a:blip r:embed="rId4"/>
                <a:stretch>
                  <a:fillRect l="-420"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2801275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D04D-0544-48AD-B5BE-5EEFD08B132B}"/>
              </a:ext>
            </a:extLst>
          </p:cNvPr>
          <p:cNvSpPr>
            <a:spLocks noGrp="1"/>
          </p:cNvSpPr>
          <p:nvPr>
            <p:ph type="title"/>
          </p:nvPr>
        </p:nvSpPr>
        <p:spPr/>
        <p:txBody>
          <a:bodyPr/>
          <a:lstStyle/>
          <a:p>
            <a:r>
              <a:rPr lang="en-US" dirty="0"/>
              <a:t>Take-home message</a:t>
            </a:r>
          </a:p>
        </p:txBody>
      </p:sp>
      <p:sp>
        <p:nvSpPr>
          <p:cNvPr id="3" name="Content Placeholder 2">
            <a:extLst>
              <a:ext uri="{FF2B5EF4-FFF2-40B4-BE49-F238E27FC236}">
                <a16:creationId xmlns:a16="http://schemas.microsoft.com/office/drawing/2014/main" id="{8522A05B-E6A4-4308-84C2-0DC76DF45159}"/>
              </a:ext>
            </a:extLst>
          </p:cNvPr>
          <p:cNvSpPr>
            <a:spLocks noGrp="1"/>
          </p:cNvSpPr>
          <p:nvPr>
            <p:ph idx="1"/>
          </p:nvPr>
        </p:nvSpPr>
        <p:spPr/>
        <p:txBody>
          <a:bodyPr/>
          <a:lstStyle/>
          <a:p>
            <a:r>
              <a:rPr lang="en-US" dirty="0"/>
              <a:t>Because of their node or key rotations, balanced trees pose serious risks when operated upon by multiple threads.</a:t>
            </a:r>
          </a:p>
          <a:p>
            <a:r>
              <a:rPr lang="en-US" dirty="0"/>
              <a:t>The only safe thing to do is lock the entire tree and only allow one thread to access it at a time.</a:t>
            </a:r>
          </a:p>
          <a:p>
            <a:pPr lvl="1"/>
            <a:r>
              <a:rPr lang="en-US" dirty="0"/>
              <a:t>So, </a:t>
            </a:r>
            <a:r>
              <a:rPr lang="en-US" b="1" dirty="0"/>
              <a:t>Blocking</a:t>
            </a:r>
            <a:r>
              <a:rPr lang="en-US" dirty="0"/>
              <a:t> implementations.</a:t>
            </a:r>
          </a:p>
          <a:p>
            <a:pPr lvl="1"/>
            <a:r>
              <a:rPr lang="en-US" dirty="0"/>
              <a:t>Exception: You can allow multiple </a:t>
            </a:r>
            <a:r>
              <a:rPr lang="en-US" i="1" dirty="0"/>
              <a:t>searcher</a:t>
            </a:r>
            <a:r>
              <a:rPr lang="en-US" dirty="0"/>
              <a:t> threads simultaneously in the tree.</a:t>
            </a:r>
          </a:p>
          <a:p>
            <a:r>
              <a:rPr lang="en-US" dirty="0"/>
              <a:t>People have tried coming up with solutions for more finer-grained locking of those trees, and they have largely failed.</a:t>
            </a:r>
          </a:p>
          <a:p>
            <a:r>
              <a:rPr lang="en-US" dirty="0"/>
              <a:t>But it turns out we can do something better and easier, but it’s not through a tree-like structure!</a:t>
            </a:r>
          </a:p>
        </p:txBody>
      </p:sp>
    </p:spTree>
    <p:extLst>
      <p:ext uri="{BB962C8B-B14F-4D97-AF65-F5344CB8AC3E}">
        <p14:creationId xmlns:p14="http://schemas.microsoft.com/office/powerpoint/2010/main" val="12782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8448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solidFill>
            <a:schemeClr val="accent6"/>
          </a:solid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2643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3891517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1464-B2C5-4313-853C-987D670ED438}"/>
              </a:ext>
            </a:extLst>
          </p:cNvPr>
          <p:cNvSpPr>
            <a:spLocks noGrp="1"/>
          </p:cNvSpPr>
          <p:nvPr>
            <p:ph type="title"/>
          </p:nvPr>
        </p:nvSpPr>
        <p:spPr/>
        <p:txBody>
          <a:bodyPr/>
          <a:lstStyle/>
          <a:p>
            <a:r>
              <a:rPr lang="en-US" dirty="0"/>
              <a:t>AVL Tree Example: Search and Insert</a:t>
            </a:r>
          </a:p>
        </p:txBody>
      </p:sp>
      <p:sp>
        <p:nvSpPr>
          <p:cNvPr id="6" name="Oval 5">
            <a:extLst>
              <a:ext uri="{FF2B5EF4-FFF2-40B4-BE49-F238E27FC236}">
                <a16:creationId xmlns:a16="http://schemas.microsoft.com/office/drawing/2014/main" id="{359ABE9D-FC35-463D-B49E-0758A987A543}"/>
              </a:ext>
            </a:extLst>
          </p:cNvPr>
          <p:cNvSpPr/>
          <p:nvPr/>
        </p:nvSpPr>
        <p:spPr>
          <a:xfrm>
            <a:off x="4823012" y="1846729"/>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cxnSp>
        <p:nvCxnSpPr>
          <p:cNvPr id="14" name="Straight Arrow Connector 13">
            <a:extLst>
              <a:ext uri="{FF2B5EF4-FFF2-40B4-BE49-F238E27FC236}">
                <a16:creationId xmlns:a16="http://schemas.microsoft.com/office/drawing/2014/main" id="{E47A5F76-2A8D-4890-9EF9-888FDF85D7FA}"/>
              </a:ext>
            </a:extLst>
          </p:cNvPr>
          <p:cNvCxnSpPr>
            <a:cxnSpLocks/>
            <a:stCxn id="6" idx="3"/>
          </p:cNvCxnSpPr>
          <p:nvPr/>
        </p:nvCxnSpPr>
        <p:spPr>
          <a:xfrm flipH="1">
            <a:off x="4229089" y="2282885"/>
            <a:ext cx="685822" cy="562040"/>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EF59E0F-8254-4366-B702-86EDF0734014}"/>
              </a:ext>
            </a:extLst>
          </p:cNvPr>
          <p:cNvCxnSpPr>
            <a:cxnSpLocks/>
          </p:cNvCxnSpPr>
          <p:nvPr/>
        </p:nvCxnSpPr>
        <p:spPr>
          <a:xfrm>
            <a:off x="5393396" y="2265482"/>
            <a:ext cx="570384" cy="5561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0FC4A32-B2AE-4027-B8F2-0A377B98E4D7}"/>
              </a:ext>
            </a:extLst>
          </p:cNvPr>
          <p:cNvCxnSpPr>
            <a:cxnSpLocks/>
          </p:cNvCxnSpPr>
          <p:nvPr/>
        </p:nvCxnSpPr>
        <p:spPr>
          <a:xfrm>
            <a:off x="6407511" y="3182994"/>
            <a:ext cx="531171" cy="451351"/>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D176805-CC09-4AA1-BBD7-8FA371CCD487}"/>
              </a:ext>
            </a:extLst>
          </p:cNvPr>
          <p:cNvCxnSpPr>
            <a:cxnSpLocks/>
          </p:cNvCxnSpPr>
          <p:nvPr/>
        </p:nvCxnSpPr>
        <p:spPr>
          <a:xfrm>
            <a:off x="5644383" y="4135051"/>
            <a:ext cx="468418" cy="661832"/>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223B900-6C8E-4551-80F6-CABC702D9C80}"/>
              </a:ext>
            </a:extLst>
          </p:cNvPr>
          <p:cNvCxnSpPr>
            <a:cxnSpLocks/>
          </p:cNvCxnSpPr>
          <p:nvPr/>
        </p:nvCxnSpPr>
        <p:spPr>
          <a:xfrm flipH="1">
            <a:off x="5558117" y="3208331"/>
            <a:ext cx="449336" cy="5425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C1C34FD-9421-4BE8-8F00-D03C47D11069}"/>
              </a:ext>
            </a:extLst>
          </p:cNvPr>
          <p:cNvCxnSpPr>
            <a:cxnSpLocks/>
          </p:cNvCxnSpPr>
          <p:nvPr/>
        </p:nvCxnSpPr>
        <p:spPr>
          <a:xfrm>
            <a:off x="4114775" y="3281081"/>
            <a:ext cx="349650" cy="469805"/>
          </a:xfrm>
          <a:prstGeom prst="straightConnector1">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419D9997-BF66-4986-A862-EA62DAF76281}"/>
              </a:ext>
            </a:extLst>
          </p:cNvPr>
          <p:cNvSpPr/>
          <p:nvPr/>
        </p:nvSpPr>
        <p:spPr>
          <a:xfrm>
            <a:off x="5850045" y="277840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36</a:t>
            </a:r>
          </a:p>
        </p:txBody>
      </p:sp>
      <p:sp>
        <p:nvSpPr>
          <p:cNvPr id="30" name="Oval 29">
            <a:extLst>
              <a:ext uri="{FF2B5EF4-FFF2-40B4-BE49-F238E27FC236}">
                <a16:creationId xmlns:a16="http://schemas.microsoft.com/office/drawing/2014/main" id="{9CDC0D30-2D84-4D4F-BA88-4225CED5CB0B}"/>
              </a:ext>
            </a:extLst>
          </p:cNvPr>
          <p:cNvSpPr/>
          <p:nvPr/>
        </p:nvSpPr>
        <p:spPr>
          <a:xfrm>
            <a:off x="3653667" y="2770093"/>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a:t>
            </a:r>
          </a:p>
        </p:txBody>
      </p:sp>
      <p:sp>
        <p:nvSpPr>
          <p:cNvPr id="31" name="Oval 30">
            <a:extLst>
              <a:ext uri="{FF2B5EF4-FFF2-40B4-BE49-F238E27FC236}">
                <a16:creationId xmlns:a16="http://schemas.microsoft.com/office/drawing/2014/main" id="{BAA39747-A63B-4144-BDAB-90A660ADB990}"/>
              </a:ext>
            </a:extLst>
          </p:cNvPr>
          <p:cNvSpPr/>
          <p:nvPr/>
        </p:nvSpPr>
        <p:spPr>
          <a:xfrm>
            <a:off x="5079631" y="3729253"/>
            <a:ext cx="627529" cy="510988"/>
          </a:xfrm>
          <a:prstGeom prst="ellipse">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32" name="Oval 31">
            <a:extLst>
              <a:ext uri="{FF2B5EF4-FFF2-40B4-BE49-F238E27FC236}">
                <a16:creationId xmlns:a16="http://schemas.microsoft.com/office/drawing/2014/main" id="{FF17487B-35C3-4426-B1D1-606DA53568FD}"/>
              </a:ext>
            </a:extLst>
          </p:cNvPr>
          <p:cNvSpPr/>
          <p:nvPr/>
        </p:nvSpPr>
        <p:spPr>
          <a:xfrm>
            <a:off x="5963780" y="4781697"/>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32</a:t>
            </a:r>
          </a:p>
        </p:txBody>
      </p:sp>
      <p:sp>
        <p:nvSpPr>
          <p:cNvPr id="33" name="Oval 32">
            <a:extLst>
              <a:ext uri="{FF2B5EF4-FFF2-40B4-BE49-F238E27FC236}">
                <a16:creationId xmlns:a16="http://schemas.microsoft.com/office/drawing/2014/main" id="{D07B8DE4-0210-4D67-8925-C214759F857B}"/>
              </a:ext>
            </a:extLst>
          </p:cNvPr>
          <p:cNvSpPr/>
          <p:nvPr/>
        </p:nvSpPr>
        <p:spPr>
          <a:xfrm>
            <a:off x="6740355" y="3634345"/>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47</a:t>
            </a:r>
          </a:p>
        </p:txBody>
      </p:sp>
      <p:sp>
        <p:nvSpPr>
          <p:cNvPr id="34" name="Oval 33">
            <a:extLst>
              <a:ext uri="{FF2B5EF4-FFF2-40B4-BE49-F238E27FC236}">
                <a16:creationId xmlns:a16="http://schemas.microsoft.com/office/drawing/2014/main" id="{B3B78ECB-431C-4C6E-9C87-1758A692267A}"/>
              </a:ext>
            </a:extLst>
          </p:cNvPr>
          <p:cNvSpPr/>
          <p:nvPr/>
        </p:nvSpPr>
        <p:spPr>
          <a:xfrm>
            <a:off x="4138312" y="3757582"/>
            <a:ext cx="627529" cy="510988"/>
          </a:xfrm>
          <a:prstGeom prst="ellipse">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21</a:t>
            </a:r>
          </a:p>
        </p:txBody>
      </p:sp>
      <p:sp>
        <p:nvSpPr>
          <p:cNvPr id="36" name="Freeform: Shape 35">
            <a:extLst>
              <a:ext uri="{FF2B5EF4-FFF2-40B4-BE49-F238E27FC236}">
                <a16:creationId xmlns:a16="http://schemas.microsoft.com/office/drawing/2014/main" id="{0FC587DF-A766-4249-AA72-BA43903CBF36}"/>
              </a:ext>
            </a:extLst>
          </p:cNvPr>
          <p:cNvSpPr/>
          <p:nvPr/>
        </p:nvSpPr>
        <p:spPr>
          <a:xfrm>
            <a:off x="9250214" y="2608729"/>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F7B747DE-12A2-4252-9E9A-2A0A2F41DBF7}"/>
              </a:ext>
            </a:extLst>
          </p:cNvPr>
          <p:cNvSpPr/>
          <p:nvPr/>
        </p:nvSpPr>
        <p:spPr>
          <a:xfrm>
            <a:off x="10343908" y="2625365"/>
            <a:ext cx="203154" cy="1371600"/>
          </a:xfrm>
          <a:custGeom>
            <a:avLst/>
            <a:gdLst>
              <a:gd name="connsiteX0" fmla="*/ 126868 w 203154"/>
              <a:gd name="connsiteY0" fmla="*/ 1371600 h 1371600"/>
              <a:gd name="connsiteX1" fmla="*/ 1362 w 203154"/>
              <a:gd name="connsiteY1" fmla="*/ 914400 h 1371600"/>
              <a:gd name="connsiteX2" fmla="*/ 198586 w 203154"/>
              <a:gd name="connsiteY2" fmla="*/ 457200 h 1371600"/>
              <a:gd name="connsiteX3" fmla="*/ 144798 w 203154"/>
              <a:gd name="connsiteY3" fmla="*/ 0 h 1371600"/>
              <a:gd name="connsiteX4" fmla="*/ 144798 w 203154"/>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154" h="1371600">
                <a:moveTo>
                  <a:pt x="126868" y="1371600"/>
                </a:moveTo>
                <a:cubicBezTo>
                  <a:pt x="58138" y="1219200"/>
                  <a:pt x="-10591" y="1066800"/>
                  <a:pt x="1362" y="914400"/>
                </a:cubicBezTo>
                <a:cubicBezTo>
                  <a:pt x="13315" y="762000"/>
                  <a:pt x="174680" y="609600"/>
                  <a:pt x="198586" y="457200"/>
                </a:cubicBezTo>
                <a:cubicBezTo>
                  <a:pt x="222492" y="304800"/>
                  <a:pt x="144798" y="0"/>
                  <a:pt x="144798" y="0"/>
                </a:cubicBezTo>
                <a:lnTo>
                  <a:pt x="144798" y="0"/>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ED02427-926E-43D3-80EA-5E860ED7B4DA}"/>
                  </a:ext>
                </a:extLst>
              </p:cNvPr>
              <p:cNvSpPr txBox="1"/>
              <p:nvPr/>
            </p:nvSpPr>
            <p:spPr>
              <a:xfrm>
                <a:off x="8525436"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1</m:t>
                        </m:r>
                      </m:sub>
                    </m:sSub>
                  </m:oMath>
                </a14:m>
                <a:r>
                  <a:rPr lang="en-US" dirty="0">
                    <a:solidFill>
                      <a:schemeClr val="accent6"/>
                    </a:solidFill>
                  </a:rPr>
                  <a:t>: </a:t>
                </a:r>
                <a:r>
                  <a:rPr lang="en-US" dirty="0">
                    <a:solidFill>
                      <a:schemeClr val="accent6"/>
                    </a:solidFill>
                    <a:latin typeface="Consolas" panose="020B0609020204030204" pitchFamily="49" charset="0"/>
                  </a:rPr>
                  <a:t>search</a:t>
                </a:r>
                <a:r>
                  <a:rPr lang="en-US" dirty="0">
                    <a:solidFill>
                      <a:schemeClr val="accent6"/>
                    </a:solidFill>
                  </a:rPr>
                  <a:t>(32)</a:t>
                </a:r>
              </a:p>
            </p:txBody>
          </p:sp>
        </mc:Choice>
        <mc:Fallback xmlns="">
          <p:sp>
            <p:nvSpPr>
              <p:cNvPr id="41" name="TextBox 40">
                <a:extLst>
                  <a:ext uri="{FF2B5EF4-FFF2-40B4-BE49-F238E27FC236}">
                    <a16:creationId xmlns:a16="http://schemas.microsoft.com/office/drawing/2014/main" id="{5ED02427-926E-43D3-80EA-5E860ED7B4DA}"/>
                  </a:ext>
                </a:extLst>
              </p:cNvPr>
              <p:cNvSpPr txBox="1">
                <a:spLocks noRot="1" noChangeAspect="1" noMove="1" noResize="1" noEditPoints="1" noAdjustHandles="1" noChangeArrowheads="1" noChangeShapeType="1" noTextEdit="1"/>
              </p:cNvSpPr>
              <p:nvPr/>
            </p:nvSpPr>
            <p:spPr>
              <a:xfrm>
                <a:off x="8525436" y="2102223"/>
                <a:ext cx="1818472" cy="369332"/>
              </a:xfrm>
              <a:prstGeom prst="rect">
                <a:avLst/>
              </a:prstGeom>
              <a:blipFill>
                <a:blip r:embed="rId2"/>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CACB6C-ECF8-486A-87B8-CC5A498FD6CD}"/>
                  </a:ext>
                </a:extLst>
              </p:cNvPr>
              <p:cNvSpPr txBox="1"/>
              <p:nvPr/>
            </p:nvSpPr>
            <p:spPr>
              <a:xfrm>
                <a:off x="10157012" y="2102223"/>
                <a:ext cx="1818472" cy="369332"/>
              </a:xfrm>
              <a:prstGeom prst="rect">
                <a:avLst/>
              </a:prstGeom>
              <a:noFill/>
            </p:spPr>
            <p:txBody>
              <a:bodyPr wrap="square" rtlCol="0">
                <a:spAutoFit/>
              </a:bodyPr>
              <a:lstStyle/>
              <a:p>
                <a14:m>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2</m:t>
                        </m:r>
                      </m:sub>
                    </m:sSub>
                  </m:oMath>
                </a14:m>
                <a:r>
                  <a:rPr lang="en-US" dirty="0">
                    <a:solidFill>
                      <a:srgbClr val="FF0000"/>
                    </a:solidFill>
                  </a:rPr>
                  <a:t>: </a:t>
                </a:r>
                <a:r>
                  <a:rPr lang="en-US" dirty="0">
                    <a:solidFill>
                      <a:srgbClr val="FF0000"/>
                    </a:solidFill>
                    <a:latin typeface="Consolas" panose="020B0609020204030204" pitchFamily="49" charset="0"/>
                  </a:rPr>
                  <a:t>insert</a:t>
                </a:r>
                <a:r>
                  <a:rPr lang="en-US" dirty="0">
                    <a:solidFill>
                      <a:srgbClr val="FF0000"/>
                    </a:solidFill>
                  </a:rPr>
                  <a:t>(31)</a:t>
                </a:r>
              </a:p>
            </p:txBody>
          </p:sp>
        </mc:Choice>
        <mc:Fallback xmlns="">
          <p:sp>
            <p:nvSpPr>
              <p:cNvPr id="42" name="TextBox 41">
                <a:extLst>
                  <a:ext uri="{FF2B5EF4-FFF2-40B4-BE49-F238E27FC236}">
                    <a16:creationId xmlns:a16="http://schemas.microsoft.com/office/drawing/2014/main" id="{CACACB6C-ECF8-486A-87B8-CC5A498FD6CD}"/>
                  </a:ext>
                </a:extLst>
              </p:cNvPr>
              <p:cNvSpPr txBox="1">
                <a:spLocks noRot="1" noChangeAspect="1" noMove="1" noResize="1" noEditPoints="1" noAdjustHandles="1" noChangeArrowheads="1" noChangeShapeType="1" noTextEdit="1"/>
              </p:cNvSpPr>
              <p:nvPr/>
            </p:nvSpPr>
            <p:spPr>
              <a:xfrm>
                <a:off x="10157012" y="2102223"/>
                <a:ext cx="1818472" cy="369332"/>
              </a:xfrm>
              <a:prstGeom prst="rect">
                <a:avLst/>
              </a:prstGeom>
              <a:blipFill>
                <a:blip r:embed="rId3"/>
                <a:stretch>
                  <a:fillRect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996981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3429</Words>
  <Application>Microsoft Office PowerPoint</Application>
  <PresentationFormat>Widescreen</PresentationFormat>
  <Paragraphs>846</Paragraphs>
  <Slides>52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Consolas</vt:lpstr>
      <vt:lpstr>Office Theme</vt:lpstr>
      <vt:lpstr>Balanced trees in distributed environments</vt:lpstr>
      <vt:lpstr>Balanced trees hate many threads</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AVL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Red-Black Tree example: Search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B-Tree example: Delete and Insert</vt:lpstr>
      <vt:lpstr>Take-home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Balanced trees in distributed environments</dc:title>
  <dc:creator>Jason Filippou</dc:creator>
  <cp:lastModifiedBy>Jason Filippou</cp:lastModifiedBy>
  <cp:revision>1</cp:revision>
  <dcterms:created xsi:type="dcterms:W3CDTF">2024-04-04T17:57:51Z</dcterms:created>
  <dcterms:modified xsi:type="dcterms:W3CDTF">2024-04-04T17:59:40Z</dcterms:modified>
</cp:coreProperties>
</file>