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16" r:id="rId3"/>
    <p:sldId id="415" r:id="rId4"/>
    <p:sldId id="258" r:id="rId5"/>
    <p:sldId id="262" r:id="rId6"/>
    <p:sldId id="263" r:id="rId7"/>
    <p:sldId id="264" r:id="rId8"/>
    <p:sldId id="269" r:id="rId9"/>
    <p:sldId id="268" r:id="rId10"/>
    <p:sldId id="271" r:id="rId11"/>
    <p:sldId id="272" r:id="rId12"/>
    <p:sldId id="336" r:id="rId13"/>
    <p:sldId id="337" r:id="rId14"/>
    <p:sldId id="342" r:id="rId15"/>
    <p:sldId id="339" r:id="rId16"/>
    <p:sldId id="340" r:id="rId17"/>
    <p:sldId id="343" r:id="rId18"/>
    <p:sldId id="257" r:id="rId19"/>
    <p:sldId id="273" r:id="rId20"/>
    <p:sldId id="344" r:id="rId21"/>
    <p:sldId id="277" r:id="rId22"/>
    <p:sldId id="345" r:id="rId23"/>
    <p:sldId id="346" r:id="rId24"/>
    <p:sldId id="354" r:id="rId25"/>
    <p:sldId id="355" r:id="rId26"/>
    <p:sldId id="356" r:id="rId27"/>
    <p:sldId id="357" r:id="rId28"/>
    <p:sldId id="358" r:id="rId29"/>
    <p:sldId id="350" r:id="rId30"/>
    <p:sldId id="359" r:id="rId31"/>
    <p:sldId id="360" r:id="rId32"/>
    <p:sldId id="361" r:id="rId33"/>
    <p:sldId id="363" r:id="rId34"/>
    <p:sldId id="362" r:id="rId35"/>
    <p:sldId id="370" r:id="rId36"/>
    <p:sldId id="371" r:id="rId37"/>
    <p:sldId id="366" r:id="rId38"/>
    <p:sldId id="372" r:id="rId39"/>
    <p:sldId id="402" r:id="rId40"/>
    <p:sldId id="403" r:id="rId41"/>
    <p:sldId id="404" r:id="rId42"/>
    <p:sldId id="405" r:id="rId43"/>
    <p:sldId id="406" r:id="rId44"/>
    <p:sldId id="325" r:id="rId45"/>
    <p:sldId id="390" r:id="rId46"/>
    <p:sldId id="417" r:id="rId47"/>
    <p:sldId id="391" r:id="rId48"/>
    <p:sldId id="392" r:id="rId49"/>
    <p:sldId id="393" r:id="rId50"/>
    <p:sldId id="394" r:id="rId51"/>
    <p:sldId id="396" r:id="rId52"/>
    <p:sldId id="397" r:id="rId53"/>
    <p:sldId id="398" r:id="rId54"/>
    <p:sldId id="407" r:id="rId55"/>
    <p:sldId id="408" r:id="rId56"/>
    <p:sldId id="409" r:id="rId57"/>
    <p:sldId id="410" r:id="rId58"/>
    <p:sldId id="399" r:id="rId59"/>
    <p:sldId id="40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66FF"/>
    <a:srgbClr val="FF9933"/>
    <a:srgbClr val="E2F0D9"/>
    <a:srgbClr val="FF5050"/>
    <a:srgbClr val="CC9900"/>
    <a:srgbClr val="FF33CC"/>
    <a:srgbClr val="FF0000"/>
    <a:srgbClr val="E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83460"/>
  </p:normalViewPr>
  <p:slideViewPr>
    <p:cSldViewPr snapToGrid="0">
      <p:cViewPr varScale="1">
        <p:scale>
          <a:sx n="108" d="100"/>
          <a:sy n="108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2-04T15:37:01.4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19528 15228 4 0,'0'-2'37'0,"0"2"-13"15,0-2-8-15,0 0-7 0,0 1-4 16,-2 1 0-16,2 0 0 0,0-2-2 0,0 1-1 16,0-1 2-16,-4 2 7 15,4-2 6-15,0 1 6 0,0 0 4 0,0-1 4 16,-2 0-1-16,2 0-3 0,-4 2 1 16,4 0 0-16,0-2-4 0,0 2 2 15,0 0 2-15,0-2-4 0,-4 2-5 16,4 0-6-16,0 0-2 0,0 0-3 0,0 0-3 15,0 0 6-15,0 0 4 16,0 0 2-16,0-1 0 0,0 1 3 0,-3 0-2 16,-1 0-5-16,4 0 0 0,0 0-1 15,0 0 1-15,-2 0-3 0,-2 0-3 16,4 0 0-16,0 0 0 0,0 0-6 16,-4 0 3-16,4 0 5 0,0 0 4 0,0 0 3 15,0 0 6-15,0 0 4 16,-2 0-1-16,2 0-2 0,0 0-3 0,0 0-3 15,0 0-4-15,0 0-4 16,0 0-1-16,0 0-2 0,0 0 2 0,0 0 2 16,0 0 4-16,0 0 6 0,0 0 3 15,0 0 2-15,-4 1-1 0,4-1-3 16,0 2-6-16,0-2-4 0,0 2-4 16,-4-2 0-16,4 2-2 0,0-2-2 15,0 2-1-15,0 0 0 0,0-1 1 16,-2 0-2-16,2 3 7 0,-5-1-5 0,5 0 1 15,0 3-4-15,-2-1 4 0,-2-2-1 16,4 2-2-16,0-2 8 0,-4 1 5 16,4 1 1-16,0-3 1 0,0 2 2 15,0-1 0-15,0 3-3 0,-2-2-4 16,2-1-6-16,0 3-1 0,-4 0-4 0,4 2 5 16,0-4 2-16,0 3 1 15,0 0 7-15,-2-1 1 0,2-1 8 0,0 0 0 16,-4-1 8-16,4-1 4 0,0 0 1 15,0-1 4-15,0 0-4 0,0-1-5 16,0 1-3-16,0-2-8 0,0 3-2 16,0 0-5-16,0 1-4 0,0 1-3 15,-4 3 0-15,4 2 0 0,4 0-3 16,-4 0 2-16,0-2-1 0,0 3 2 16,0-3-3-16,4 1 1 0,-4 0-5 0,2-3 5 15,-2 4-3-15,0-4 0 0,0 0 12 16,0 3 9-16,0-3 14 0,0 1 9 15,0 2 11-15,0-3 7 0,0 1-3 16,0 1-9-16,0 0-8 0,-2 2-9 16,2-3-11-16,0 1-9 0,-4 1-4 15,4 1-6-15,4 0-1 0,-4 0-3 0,2 1 2 16,2 4-1-16,-2-1 0 16,2 1-1-16,2 0-1 0,1-1 0 0,-3 2 0 15,2-1 0-15,-2 0 0 0,2-2-1 16,-2 2 2-16,-1-3 1 0,1-1-1 15,2 0 0-15,-2 0 0 0,-2-3 0 16,2 4-1-16,-4-4-1 0,6 2 0 16,-1-1-4-16,-5 1 3 0,6 0-1 0,-2-1 1 15,-2 0 2-15,2 2-1 16,0 0 4-16,-2-1-5 0,2 0 2 0,-2 2-3 16,3-4 2-16,-5 2 1 0,4 0-1 15,-2 0 1-15,2 0-1 0,-2 0 0 16,-2 0-2-16,4-2-1 0,-4 1 3 15,6-1 1-15,-6 3 0 0,5-4 1 16,1 1 3-16,-6 0 0 0,6 1-2 16,-6 2 2-16,4-3-2 0,2 1 1 0,-6-2-1 15,6 1-1-15,-6 2 3 0,5-3-2 16,-1 2 2-16,-2 1-1 0,2-4-2 16,-2 3 0-16,-2-1 0 0,4 1 1 15,-4-2 0-15,4 0-2 0,-2 3 2 16,-2-2 1-16,4 1-2 0,-4-1-1 15,5 2 0-15,-5 0 4 0,2 0-1 16,-2 0 0-16,4 2 0 0,-2-1 0 0,-2 2-2 16,0-2 2-16,4 3-3 0,-4-2 4 15,0 4-1-15,0-3-1 0,0 3 0 16,0-2-4-16,0 1 2 0,0-1-2 16,0-2 2-16,0 2 2 0,0 0-1 15,0-3 4-15,0 1-4 0,0-1-1 16,0 1 0-16,-4-4 1 0,4 3-1 0,0-2 0 15,-2 0 0-15,-2 0-2 16,4 0 2-16,-7 0-3 0,3 2 1 0,2 0-1 16,-2 1 2-16,0 2 5 0,-2 1-3 15,0 2 0-15,-1-2-1 0,-3 2-2 16,4 2-2-16,-4-1-3 0,-1-1-1 16,5 2 2-16,-4-1 3 0,-1 0 6 15,1-1 16-15,0 1 10 0,1-2 8 16,-1 2 6-16,0-4 4 0,3 0-6 0,1 1-11 15,-2-4-8-15,2 3-7 0,2-5-8 16,-3 3 2-16,1-1-6 0,6-2 0 0,-4-1-2 16,2 1-1-16,2-1 0 15,0 3 2-15,0-4-1 0,0 2 1 0,0-2-1 16,2-1 2-16,-2 3-1 0,0-3 1 16,0 3-1-16,0 0-1 0,0-4 3 0,0 4-3 15,0 1 1-15,0-2-2 0,0 1 2 16,-2-1 0-16,2 0 0 0,0 2 0 15,0 0-1-15,2 2 2 0,-2 0-1 16,4-1-1-16,0 1 1 0,-2 1-1 0,3-1 1 16,-3-1-2-16,6 1 1 0,-6 0 2 15,6-2-7-15,-6-2 5 0,5 2 0 16,-3-3 1-16,0 2-1 0,-2-4 0 0,4 2 4 16,-2 1-5-16,2-3 1 0,-1 3 1 15,1-1-2-15,4-2 0 0,0 3 3 16,1 1-2-16,1-2 3 0,-1 1-2 15,5 1 1-15,-4-1 0 0,5 3-1 0,4-3-1 16,-5-1 0-16,1 2-1 0,3-2 0 16,-3 2 0-16,-1-3 0 0,1 0 0 15,0-1 0-15,-3 1 0 0,-2-3 2 16,3 0 2-16,-3-1 1 0,-1-2 1 0,-1 0 1 16,0 0 1-16,-1 0-1 0,1-2 0 15,0 2-2-15,3 0-2 0,-3 0 1 16,0 0 1-16,7 0-4 0,-7 0 2 15,7 0-1-15,-1 2 0 0,-1-2 0 0,3 3 0 16,-1-2 0-16,-1 1-1 0,5 2 1 16,0-2-1-16,-3 1 0 0,3-3 5 15,2 1 2-15,-3 1 3 0,3-2 1 0,-2 2 3 16,0-1 0-16,-3-1-1 0,3 0-4 16,-1 0-1-16,-1 0-2 0,2 2 1 15,-1-2-3-15,-1 3 0 0,2-1 0 16,-1 2-1-16,-1-1-3 0,2 0 2 0,1 0 0 15,-1 0 0-15,0-1 3 0,1 2 2 16,-1-4-1-16,-2 2 2 0,6 0-1 16,-7-2 0-16,3 0-4 0,2 0 1 15,-7 0 5-15,5 0-3 0,-1 0-2 0,-1 1-3 16,0-1 7-16,-3 2 9 0,1-1-3 16,1-1 7-16,-1 1 4 0,-1 1 1 15,3 0-5-15,-2 1-9 0,1-3-1 0,-1 2-6 16,-1 0-3-16,5-2-3 0,-5 0 0 15,5 0 0-15,-2 0 0 0,1 0 0 16,1 0 5-16,-2 0 0 0,1 0 2 0,1 0 1 16,0 0-2-16,-3 2 1 0,5 0-2 15,-2 0-1-15,-1-1 2 0,1 1-3 16,-2 0 1-16,3 0-3 0,-1 1 4 0,0-3-4 16,-3 2 2-16,3-2 0 0,2-2-1 15,-3 2 0-15,3-1 1 0,-2-1-2 16,6 0-1-16,-5 0 0 0,3 0 0 15,0 1-1-15,2-3-2 0,0 0-1 16,0 2 2-16,6 1-2 0,-6-1-2 0,6 0-5 16,-2 0 1-16,-2 1 3 0,4 1-2 15,-2-1 3-15,-2-2 3 0,-3 1 7 16,1 0 0-16,-2-2 1 0,-2 4 1 0,0 0-3 16,-3 0 2-16,1 2-1 0,-2 0-1 15,-3 2 1-15,1-1-2 0,-1 1-2 16,1 0 3-16,1 1-1 0,-5 2-1 15,3-1 0-15,1 1-2 0,-3 0 1 0,-1-1 0 16,3 1 0-16,-3 0-3 0,1-3 2 16,3 2 1-16,-5-3-1 0,2-2 0 15,-1 2 0-15,1-3 2 0,-1 0-1 0,1-3 0 16,-1 2 1-16,-3-2 0 0,2 1 0 16,3-2-1-16,-3 2 2 0,-1-1-2 15,3 1 1-15,-2-2-1 0,-1 2 0 16,1 1-1-16,-1-1 1 0,-1 0 0 0,2 0-2 15,3 2 1-15,-3-2 0 0,-2 2-1 16,5-2 1-16,-3 1-2 0,-1-3-1 0,1 2 0 16,3 0 2-16,-3 0 0 15,-2-1 1-15,1 1 1 0,1 0 0 0,-2 1-2 16,1 0 0-16,-1 0-1 0,2 1 0 16,3-2-1-16,-5 0 2 0,3 0-2 0,1-2 0 15,-1 3 1-15,-1-1 0 0,2 0 1 16,-1 0 2-16,1 0 0 0,-1 0 0 15,-3-1 2-15,0-1-2 0,3 0 3 16,-3 3-4-16,-4-2 1 0,5-1 2 0,-1 2-2 16,0-2 0-16,1-2 0 0,-1 2 2 15,0-3 1-15,-1 0-3 0,1 1 2 16,0-1-1-16,3 0 1 0,-5 1-1 16,2-2 0-16,-1 0 0 0,1 2-1 0,-4 0 0 15,4-2 0-15,1 2 0 0,-1 1-1 16,-4-1 1-16,5-1-1 0,-5 0 1 15,0 1-1-15,2-1-1 0,-2 0 1 0,1 0 1 16,-1-2 0-16,2 1-1 0,-6-1 1 16,4 0-1-16,3 0-2 0,-3 0 1 15,0 3 1-15,-2-1 0 0,2 0-1 16,-1 3 2-16,-3 0-2 0,4 1 2 0,-2 1 0 16,0 2 1-16,-2-2 0 0,4 2-1 15,3-2 4-15,-3 1-2 0,4-1 1 16,3 2-1-16,-3-2 2 0,2-1-2 15,-1 2-2-15,3-2-1 0,-1-1-3 0,-3-2 2 16,4 3-4-16,-5-3 1 0,1 1 1 16,-4-2 2-16,4 0-1 0,1 0 1 15,-1-4-1-15,-4 2-2 0,5-2-1 0,-5-3 2 16,0 3-5-16,2-4 2 0,-1 3-3 16,-1-4 1-16,-2 1 8 0,-2 1-4 15,2 2 2-15,2-2 0 0,-6 3 0 16,0-2 1-16,0 2-6 0,4 2 3 0,-4 2 0 15,0-3 2-15,0 6 2 0,0-1-1 16,0-2 0-16,-4 2-5 0,4 0-2 16,0 0-9-16,0-2-6 0,0 2-5 15,0 2-3-15,0-2 0 0,4-2 5 0,-4 2 6 16,2-1 7-16,-2 0 6 0,0-2 4 16,0 2 4-16,0 0 2 0,0-2 0 15,0 4 2-15,0-3-1 0,0 0-1 16,0 1-1-16,-2 0 0 0,2 2 1 15,-4-2 0-15,4 2-1 0,0-2-1 16,0 4 0-16,-2-6 1 0,-2 4-1 0,4-2 0 16,0 2 2-16,-4-3-1 0,4 2 1 15,0-1 1-15,0 3-2 0,-2-5 3 16,2 1-4-16,0 2 2 0,-4-3-1 16,4 3 1-16,0 0-1 0,0-1-1 15,0 0 0-15,0 0 0 0,0 1-1 16,0-4-1-16,0 3 2 0,0-1 0 0,4 0 0 15,-2-1 0-15,-2 2 0 16,0-2 0-16,4 2 2 0,-4-2-1 0,0 1 1 16,0-1 0-16,0 2 0 0,0-3-1 15,0 1 0-15,0-1-1 0,0-1 0 16,-4 0 0-16,4 2 0 0,-2-1 2 16,-2 0-1-16,4-1-1 0,-4 0-3 15,4 2 3-15,0-1 0 0,0 0 0 16,-2 0 2-16,2 0 0 0,-5 1 5 15,5-4-4-15,0 4-2 0,5-4-1 0,-3 1 1 16,-2-3-1-16,0 0-1 0,4 2 0 16,0-3-1-16,-2-2-1 0,2 0 1 15,2 1 1-15,-6-2-2 0,6-1 0 16,-1 0-1-16,-1 1 0 0,-2 0 1 16,-2-1-2-16,0 3 2 0,0 0 0 15,0-2 0-15,0 3 0 0,0 3 2 0,-2-2 1 16,2 2-2-16,-4 1 2 0,4-1-3 15,0 2 3-15,-5-2-3 0,5 0 0 16,0-1 2-16,0-2 1 0,0 1 2 16,0-1 1-16,0-3 2 0,0-2-2 15,0 2 1-15,0-2-4 0,0 0 4 16,0-2-2-16,0 2-4 0,-2-1 2 16,-2-1 1-16,4 1 4 0,-6 1-3 0,2-2-1 15,2 2 8-15,-2 0-7 16,-2 1 2-16,1-1-1 0,-1 3-2 0,2 0 0 15,-2 0-1-15,4 2 0 0,-2-2-1 16,0 3 1-16,-3-2-1 0,7 3 1 16,-2-1 0-16,-2 1 0 0,4 0 0 15,-4 0 0-15,4 1 0 0,-6 1-1 16,2 0 1-16,2 0 0 0,-3 2 0 16,-1 0 1-16,2-1-1 0,-2 2 0 0,0-2 0 15,2 2-1-15,-3 0-1 0,1-1 2 16,2 1 0-16,-2-2-4 0,2 2 4 15,-2-4-2-15,3 4-5 0,-1-4 2 16,0 2 1-16,2 0 3 0,-2 0-2 16,2 0 3-16,-2 2 6 0,4 2-4 15,-4-3-2-15,2 2-5 0,-3 1 2 16,1-1-2-16,2 0 3 0,-2 2 0 0,-2-1 2 16,0-1 3-16,-5 0-2 0,5-1-1 15,-4 1-1-15,-1 1 0 0,5-3 1 16,-8 2-2-16,6 1 0 0,-7-1 1 15,5 0 1-15,-3 1 3 0,-1 0-3 16,1 0 2-16,-1 1-2 0,-3 0 0 16,5 1 0-16,0-1-2 0,-3 2 2 0,-1 2 0 15,-1-2 0-15,3 1-3 16,-3 0-2-16,5 1 0 0,-5 1 1 0,1 0 0 16,-5 1 0-16,4 1 2 0,1-2 2 15,-5 2 0-15,5-1 2 0,-3 1 2 16,-2 1 3-16,1-2-3 0,1 1 3 0,-2 1-1 15,5 0-2-15,-5 0 2 0,3-2-2 16,-1 3 1-16,0-1-4 0,-1 0 2 16,3 0-1-16,-3 0-1 0,3 0 1 15,0-2 1-15,1 3 2 0,-1-1-1 16,1 0 0-16,-1-1-3 0,1 2 2 0,1-1-2 16,-1-2 2-16,-1 1-2 0,1 0 0 15,-1-1 2-15,1 1-1 0,-1-2-2 16,1 1 0-16,-1 1 0 0,0 0 0 15,1-2 0-15,-1 2-2 0,-3 0 2 16,3 0-1-16,-3-1-1 0,3 1-1 16,0-1-1-16,-1-1 1 0,1 0 1 15,-1 0-3-15,1 0 4 0,1 0-1 0,-1 0 0 16,1 0 1-16,3-1-2 0,-1 1 3 16,1-2-2-16,-1 2-1 0,1 0 0 15,-1-1 2-15,2-1 1 0,-5 0-2 16,5 2 4-16,-3-2-1 0,3 2 2 15,-3-2-3-15,-1 0 0 0,5 1 1 16,-5 1 0-16,6-3 0 0,-7 1 1 16,7 0-2-16,-7 0 4 0,5-4-2 15,-1 1 0-15,-1 2 2 0,4-2-4 0,-3-1 7 16,3 1-3-16,-5 1-1 0,3 0-1 16,2 0-1-16,-3 1-1 0,-1-2 2 15,1 2-1-15,-1 2-1 0,1-2 3 16,-1 1 0-16,-3 0 1 0,5-1-3 15,-5 0-1-15,3 0 0 0,-3 0 0 16,1-1 0-16,-1 0-1 0,1 0 0 16,-1-2 1-16,1 1 0 0,-1 0 0 0,1 1-1 15,-1-2-1-15,3 3 1 0,-3 0-2 16,1 1 0-16,3 0 0 0,-1 0 1 16,1 2 0-16,1-1-1 0,-3 1 3 15,5 0-1-15,-2 1 0 0,1-1-1 16,1 0 1-16,0 2 0 0,-3-2-2 15,3 0-1-15,-2 2-1 0,-3 0 0 16,5-2-1-16,-3 1 0 0,-1 1 1 0,-3-1 4 16,5 1-1-16,-5 1 0 0,1 0 4 15,-1 0 0-15,1-2 0 0,-1 3 0 16,-1-1 0-16,1 0 1 0,1 3-3 16,-1-3 0-16,1 2 0 0,-1-1 2 15,0 2-2-15,1 0 1 0,-1-1-1 16,1 0 2-16,-1 2-1 0,3-1-1 15,-3-1 0-15,1 0 1 0,-1 1 1 0,1-2 3 16,-1 3 0-16,1-2 1 0,-1 2-3 16,1-1-1-16,-5 1-1 0,2 2-4 15,-1-3 3-15,-3 3-1 0,-2 0 1 16,2 2-1-16,1-4 0 0,-5 4-1 16,0 0 2-16,0-2-3 0,0 2 1 15,4-2-5-15,-4 1 3 0,-4 0-1 0,7-1 0 16,-3-1 3-16,0-1-1 0,2 4 8 15,0-3-2-15,1-1 3 0,1 0-1 16,2-1-1-16,2 0 1 0,3 0 0 16,-3-3 0-16,3 2 0 0,3-2-3 15,-3 0 3-15,6 0-4 0,-1-3 2 16,1 1-1-16,2 1-2 0,-1-2 1 0,-1 0-1 16,4-2 0-16,0 2 0 0,-1-1 2 15,-3-1 0-15,4 1-1 0,0-4-1 16,-3 4 0-16,-1-2-2 0,2-1 2 15,0 3 0-15,-5-2-6 0,3 0 3 16,4-2 3-16,-5 2 0 0,1 0 0 16,0 2 0-16,1-3 6 0,-1 1-4 15,2 0-1-15,-1 0-1 0,1 0-1 0,0 2-1 16,-2-2-1-16,1 1 3 16,3-1-3-16,-4-2 3 0,4 1 0 0,-5 1 0 15,5 0 0-15,0-3 0 0,0 4 0 16,-3-4-1-16,3 3 1 0,-4-2 0 15,4 1-2-15,-1 0-1 0,-3 0 3 16,0-1-1-16,4 2 8 0,-5-2-5 16,1 1-1-16,2-2-2 0,-3 3-1 15,3-3 1-15,-4 2-11 0,5-3 5 0,-3 2 1 16,0-1 3-16,4 3 0 0,-5-3 1 16,5 1 0-16,0-1 1 0,-3 4-2 15,3-1 2-15,0-1-1 0,2 0 1 16,-2 1-1-16,2 0 2 0,2 1-2 15,-5-1 2-15,-1 2-2 0,6-1 1 16,-4 0-2-16,-2 2 1 0,1-2 1 16,1 2-2-16,2 0 2 0,-2-2 1 0,0 2 0 15,-5 0-2-15,7 0 2 0,-2 0-2 16,0 0 1-16,0 0-1 0,1 0 0 16,-1 0 0-16,0 2 0 0,-2-2 0 15,2 2 2-15,3 0-1 0,-1 0-2 16,0-1-3-16,2-1-45 0,-2 0-131 15,2 0-168-15,-2-3-88 0,-2-6-47 0,-9-2-22 16,-1-6 34-16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1E69-5FA8-4646-9263-4509DBD2B07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5347-FC29-BA47-B902-298B719E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45347-FC29-BA47-B902-298B719EA5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45347-FC29-BA47-B902-298B719EA5B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45347-FC29-BA47-B902-298B719EA5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D761-8068-4D43-B7A3-BB5C4FC2491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9B0D-E99A-4157-A236-9FA481B6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4.png"/><Relationship Id="rId1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1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21.png"/><Relationship Id="rId5" Type="http://schemas.openxmlformats.org/officeDocument/2006/relationships/image" Target="../media/image710.png"/><Relationship Id="rId10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image" Target="../media/image2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9" Type="http://schemas.openxmlformats.org/officeDocument/2006/relationships/image" Target="../media/image84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23.png"/><Relationship Id="rId18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2.jpg"/><Relationship Id="rId10" Type="http://schemas.openxmlformats.org/officeDocument/2006/relationships/image" Target="../media/image9.png"/><Relationship Id="rId9" Type="http://schemas.openxmlformats.org/officeDocument/2006/relationships/image" Target="../media/image84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23.png"/><Relationship Id="rId18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2.jp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9" Type="http://schemas.openxmlformats.org/officeDocument/2006/relationships/image" Target="../media/image84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5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0.png"/><Relationship Id="rId4" Type="http://schemas.openxmlformats.org/officeDocument/2006/relationships/image" Target="../media/image6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10.png"/><Relationship Id="rId10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Inclusion / Exclusion principle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CMSC 250</a:t>
            </a:r>
          </a:p>
        </p:txBody>
      </p:sp>
    </p:spTree>
    <p:extLst>
      <p:ext uri="{BB962C8B-B14F-4D97-AF65-F5344CB8AC3E}">
        <p14:creationId xmlns:p14="http://schemas.microsoft.com/office/powerpoint/2010/main" val="324361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365125"/>
            <a:ext cx="269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6175022" y="150142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9127" y="3372959"/>
            <a:ext cx="313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That’s about 109.5 billion different passwords!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41625" y="2218266"/>
            <a:ext cx="820479" cy="3428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1" y="4757954"/>
            <a:ext cx="1440834" cy="1440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6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365125"/>
            <a:ext cx="269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6175022" y="150142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9127" y="3372959"/>
            <a:ext cx="313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That’s about 109.5 billion different passwords!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41625" y="2218266"/>
            <a:ext cx="820479" cy="3428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61867" y="3997041"/>
                <a:ext cx="368017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Finally, 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600" dirty="0"/>
                  <a:t> are </a:t>
                </a:r>
                <a:r>
                  <a:rPr lang="en-US" sz="2600" dirty="0">
                    <a:solidFill>
                      <a:srgbClr val="7030A0"/>
                    </a:solidFill>
                  </a:rPr>
                  <a:t>pairwise disjoint sets (why?)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67" y="3997041"/>
                <a:ext cx="3680177" cy="1292662"/>
              </a:xfrm>
              <a:prstGeom prst="rect">
                <a:avLst/>
              </a:prstGeom>
              <a:blipFill>
                <a:blip r:embed="rId13"/>
                <a:stretch>
                  <a:fillRect l="-2980" t="-42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1" y="4757954"/>
            <a:ext cx="1440834" cy="1440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59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Picking different passwords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now that the website tells us that our passwords </a:t>
                </a:r>
                <a:r>
                  <a:rPr lang="en-US" dirty="0">
                    <a:solidFill>
                      <a:srgbClr val="FF33CC"/>
                    </a:solidFill>
                  </a:rPr>
                  <a:t>should not have repeated characters.</a:t>
                </a:r>
              </a:p>
              <a:p>
                <a:r>
                  <a:rPr lang="en-US" dirty="0"/>
                  <a:t>Call our new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total #passwords is still yielded as: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52197" y="4453114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97" y="4453114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us Sign 4"/>
          <p:cNvSpPr/>
          <p:nvPr/>
        </p:nvSpPr>
        <p:spPr>
          <a:xfrm>
            <a:off x="4434241" y="4453114"/>
            <a:ext cx="674512" cy="6321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7841" y="4433448"/>
                <a:ext cx="1253067" cy="620889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41" y="4433448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us Sign 6"/>
          <p:cNvSpPr/>
          <p:nvPr/>
        </p:nvSpPr>
        <p:spPr>
          <a:xfrm>
            <a:off x="6979885" y="4433448"/>
            <a:ext cx="674512" cy="6321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56375" y="4433447"/>
                <a:ext cx="1253067" cy="6208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5" y="4433447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s 6"/>
          <p:cNvSpPr/>
          <p:nvPr/>
        </p:nvSpPr>
        <p:spPr>
          <a:xfrm>
            <a:off x="2297286" y="1952522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486134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28953"/>
            <a:ext cx="269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6600"/>
                </a:solidFill>
              </a:rPr>
              <a:t>NO REPEATED CHARS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52522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486134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28953"/>
            <a:ext cx="269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6600"/>
                </a:solidFill>
              </a:rPr>
              <a:t>NO REPEATED CHARS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389073" y="150142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(69, 4)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65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418186" y="1593500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(69, 4)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(69, 5)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06400" y="128953"/>
            <a:ext cx="269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6600"/>
                </a:solidFill>
              </a:rPr>
              <a:t>NO REPEATED CHARS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8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360612" y="147953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04893" y="3372959"/>
            <a:ext cx="313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That’s about 87.5 billion different passwords!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243883" y="2351210"/>
            <a:ext cx="820479" cy="3428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(69, 4)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(69, 5)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06400" y="128953"/>
            <a:ext cx="269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6600"/>
                </a:solidFill>
              </a:rPr>
              <a:t>NO REPEATED CHARS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61" y="4821152"/>
            <a:ext cx="1619250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360612" y="147953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04893" y="3372959"/>
            <a:ext cx="313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That’s about 87.5 billion different passwords!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243883" y="2351210"/>
            <a:ext cx="820479" cy="3428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133818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(69, 4)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5" y="1999544"/>
                <a:ext cx="141397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(69, 5)</m:t>
                          </m:r>
                        </m:e>
                        <m:sup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35" y="3509264"/>
                <a:ext cx="141397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06400" y="128953"/>
            <a:ext cx="269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6600"/>
                </a:solidFill>
              </a:rPr>
              <a:t>NO REPEATED CHARS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61" y="4821152"/>
            <a:ext cx="1619250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61867" y="3997041"/>
                <a:ext cx="368017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Finally, 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600" dirty="0"/>
                  <a:t> are </a:t>
                </a:r>
                <a:r>
                  <a:rPr lang="en-US" sz="2600" dirty="0">
                    <a:solidFill>
                      <a:schemeClr val="accent6"/>
                    </a:solidFill>
                  </a:rPr>
                  <a:t>still </a:t>
                </a:r>
                <a:r>
                  <a:rPr lang="en-US" sz="2600" dirty="0"/>
                  <a:t>disjoint sets.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67" y="3997041"/>
                <a:ext cx="3680177" cy="1292662"/>
              </a:xfrm>
              <a:prstGeom prst="rect">
                <a:avLst/>
              </a:prstGeom>
              <a:blipFill rotWithShape="0">
                <a:blip r:embed="rId16"/>
                <a:stretch>
                  <a:fillRect l="-2980" t="-42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0418"/>
                <a:ext cx="1253067" cy="62088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47329"/>
                <a:ext cx="1253067" cy="62088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8797"/>
                <a:ext cx="1253067" cy="62088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6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addition </a:t>
            </a:r>
            <a:r>
              <a:rPr lang="en-US" dirty="0" err="1"/>
              <a:t>rule:a</a:t>
            </a:r>
            <a:r>
              <a:rPr lang="en-US" dirty="0"/>
              <a:t>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previous examples were instances of the so-called </a:t>
                </a:r>
                <a:r>
                  <a:rPr lang="en-US" b="1" dirty="0">
                    <a:solidFill>
                      <a:srgbClr val="00B050"/>
                    </a:solidFill>
                  </a:rPr>
                  <a:t>addition rule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It’s just a special case of inclusion – exclusion, where all sets are </a:t>
                </a:r>
                <a:r>
                  <a:rPr lang="en-US" b="1" i="1" dirty="0"/>
                  <a:t>pairwise disjoint!</a:t>
                </a:r>
                <a:endParaRPr lang="en-US" dirty="0"/>
              </a:p>
              <a:p>
                <a:r>
                  <a:rPr lang="en-US" dirty="0"/>
                  <a:t>Formally, the rule is stated as follows: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33CC"/>
                    </a:solidFill>
                  </a:rPr>
                  <a:t>finite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9900"/>
                    </a:solidFill>
                  </a:rPr>
                  <a:t>pairwise disjoint </a:t>
                </a:r>
                <a:r>
                  <a:rPr lang="en-US" dirty="0"/>
                  <a:t>sets, then </a:t>
                </a:r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1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addition </a:t>
            </a:r>
            <a:r>
              <a:rPr lang="en-US" dirty="0" err="1"/>
              <a:t>rule:a</a:t>
            </a:r>
            <a:r>
              <a:rPr lang="en-US" dirty="0"/>
              <a:t>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previous example was an instance of the so-called </a:t>
                </a:r>
                <a:r>
                  <a:rPr lang="en-US" b="1" dirty="0">
                    <a:solidFill>
                      <a:srgbClr val="00B050"/>
                    </a:solidFill>
                  </a:rPr>
                  <a:t>addition rule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Formally, the rule is stated as follows: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33CC"/>
                    </a:solidFill>
                  </a:rPr>
                  <a:t>finite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9900"/>
                    </a:solidFill>
                  </a:rPr>
                  <a:t>pairwise disjoint </a:t>
                </a:r>
                <a:r>
                  <a:rPr lang="en-US" dirty="0"/>
                  <a:t>sets, then </a:t>
                </a:r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In our examples,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06C-AE6B-434A-B45D-E7EBBF1F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846E-C152-4C97-845D-EF0ADFFC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We practice the addition rule</a:t>
            </a:r>
          </a:p>
          <a:p>
            <a:r>
              <a:rPr lang="en-US" dirty="0"/>
              <a:t>Generalizing into </a:t>
            </a:r>
            <a:r>
              <a:rPr lang="en-US" b="1" dirty="0">
                <a:solidFill>
                  <a:schemeClr val="accent2"/>
                </a:solidFill>
              </a:rPr>
              <a:t>inclusion – exclusion principle</a:t>
            </a:r>
            <a:r>
              <a:rPr lang="en-US" b="1" dirty="0"/>
              <a:t>.</a:t>
            </a:r>
          </a:p>
          <a:p>
            <a:r>
              <a:rPr lang="en-US" dirty="0"/>
              <a:t>We follow up with more combinatorial practice, introducing </a:t>
            </a:r>
            <a:r>
              <a:rPr lang="en-US" i="1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in the mix!</a:t>
            </a:r>
          </a:p>
        </p:txBody>
      </p:sp>
    </p:spTree>
    <p:extLst>
      <p:ext uri="{BB962C8B-B14F-4D97-AF65-F5344CB8AC3E}">
        <p14:creationId xmlns:p14="http://schemas.microsoft.com/office/powerpoint/2010/main" val="201038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addition </a:t>
            </a:r>
            <a:r>
              <a:rPr lang="en-US" dirty="0" err="1"/>
              <a:t>rule:a</a:t>
            </a:r>
            <a:r>
              <a:rPr lang="en-US" dirty="0"/>
              <a:t>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5750" y="1557338"/>
                <a:ext cx="11906250" cy="51006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previous example was an instance of the so-called </a:t>
                </a:r>
                <a:r>
                  <a:rPr lang="en-US" b="1" dirty="0">
                    <a:solidFill>
                      <a:srgbClr val="00B050"/>
                    </a:solidFill>
                  </a:rPr>
                  <a:t>addition rule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Formally, the rule is stated as follows: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33CC"/>
                    </a:solidFill>
                  </a:rPr>
                  <a:t>finite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9900"/>
                    </a:solidFill>
                  </a:rPr>
                  <a:t>pairwise disjoint </a:t>
                </a:r>
                <a:r>
                  <a:rPr lang="en-US" dirty="0"/>
                  <a:t>sets, then </a:t>
                </a:r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In our examples,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777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777777"/>
                                  </a:solidFill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  <m:r>
                                <a:rPr lang="en-US" b="0" i="0" smtClean="0">
                                  <a:solidFill>
                                    <a:srgbClr val="777777"/>
                                  </a:solidFill>
                                  <a:latin typeface="Cambria Math" charset="0"/>
                                </a:rPr>
                                <m:t>,4</m:t>
                              </m:r>
                            </m:e>
                          </m:d>
                        </m:e>
                        <m:sup>
                          <m:r>
                            <m:rPr>
                              <m:lit/>
                            </m:rP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r>
                        <a:rPr lang="en-US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77777"/>
                          </a:solidFill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5</m:t>
                          </m:r>
                        </m:e>
                      </m:d>
                      <m:r>
                        <a:rPr lang="en-US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77777"/>
                          </a:solidFill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777777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en-US" b="0" i="0" smtClean="0">
                              <a:solidFill>
                                <a:srgbClr val="777777"/>
                              </a:solidFill>
                              <a:latin typeface="Cambria Math" charset="0"/>
                            </a:rPr>
                            <m:t>,6</m:t>
                          </m:r>
                        </m:e>
                      </m:d>
                      <m:r>
                        <a:rPr lang="en-US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77777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557338"/>
                <a:ext cx="11906250" cy="5100637"/>
              </a:xfrm>
              <a:blipFill rotWithShape="0">
                <a:blip r:embed="rId2"/>
                <a:stretch>
                  <a:fillRect l="-819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9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again, our passwords can use:  English lowercase or uppercase characters, digits, as well as any one of the “special” characters #, *, _, -, @, &amp;, !</a:t>
            </a:r>
          </a:p>
          <a:p>
            <a:pPr lvl="1"/>
            <a:r>
              <a:rPr lang="en-US" dirty="0"/>
              <a:t>69 characters total.</a:t>
            </a:r>
          </a:p>
          <a:p>
            <a:r>
              <a:rPr lang="en-US" dirty="0"/>
              <a:t>Alice likes passwords of length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 that </a:t>
            </a:r>
            <a:r>
              <a:rPr lang="en-US" dirty="0">
                <a:solidFill>
                  <a:srgbClr val="CC9900"/>
                </a:solidFill>
              </a:rPr>
              <a:t>start with an ‘A’. </a:t>
            </a:r>
          </a:p>
          <a:p>
            <a:r>
              <a:rPr lang="en-US" dirty="0"/>
              <a:t>Bob likes passwords of length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 that </a:t>
            </a:r>
            <a:r>
              <a:rPr lang="en-US" dirty="0">
                <a:solidFill>
                  <a:srgbClr val="7030A0"/>
                </a:solidFill>
              </a:rPr>
              <a:t>end with a ‘B’.</a:t>
            </a:r>
          </a:p>
          <a:p>
            <a:r>
              <a:rPr lang="en-US" dirty="0"/>
              <a:t>Both are </a:t>
            </a:r>
            <a:r>
              <a:rPr lang="en-US" dirty="0">
                <a:solidFill>
                  <a:schemeClr val="accent6"/>
                </a:solidFill>
              </a:rPr>
              <a:t>security-conscious</a:t>
            </a:r>
            <a:r>
              <a:rPr lang="en-US" dirty="0"/>
              <a:t>, so they </a:t>
            </a:r>
            <a:r>
              <a:rPr lang="en-US" dirty="0">
                <a:solidFill>
                  <a:srgbClr val="FF0000"/>
                </a:solidFill>
              </a:rPr>
              <a:t>never use the same character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08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again, our passwords can use:  English lowercase or uppercase characters, digits, as well as any one of the “special” characters #, *, _, -, @, &amp;, !</a:t>
            </a:r>
          </a:p>
          <a:p>
            <a:pPr lvl="1"/>
            <a:r>
              <a:rPr lang="en-US" dirty="0"/>
              <a:t>69 characters total.</a:t>
            </a:r>
          </a:p>
          <a:p>
            <a:r>
              <a:rPr lang="en-US" dirty="0"/>
              <a:t>Alice likes passwords of length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 that </a:t>
            </a:r>
            <a:r>
              <a:rPr lang="en-US" dirty="0">
                <a:solidFill>
                  <a:srgbClr val="CC9900"/>
                </a:solidFill>
              </a:rPr>
              <a:t>start with an ‘A’. </a:t>
            </a:r>
          </a:p>
          <a:p>
            <a:r>
              <a:rPr lang="en-US" dirty="0"/>
              <a:t>Bob likes passwords of length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/>
              <a:t> that </a:t>
            </a:r>
            <a:r>
              <a:rPr lang="en-US" dirty="0">
                <a:solidFill>
                  <a:srgbClr val="7030A0"/>
                </a:solidFill>
              </a:rPr>
              <a:t>end with a ‘B’.</a:t>
            </a:r>
          </a:p>
          <a:p>
            <a:r>
              <a:rPr lang="en-US" dirty="0"/>
              <a:t>Both are </a:t>
            </a:r>
            <a:r>
              <a:rPr lang="en-US" dirty="0">
                <a:solidFill>
                  <a:schemeClr val="accent6"/>
                </a:solidFill>
              </a:rPr>
              <a:t>security-conscious</a:t>
            </a:r>
            <a:r>
              <a:rPr lang="en-US" dirty="0"/>
              <a:t>, so they </a:t>
            </a:r>
            <a:r>
              <a:rPr lang="en-US" dirty="0">
                <a:solidFill>
                  <a:srgbClr val="FF0000"/>
                </a:solidFill>
              </a:rPr>
              <a:t>never use the same character</a:t>
            </a:r>
            <a:r>
              <a:rPr lang="en-US" dirty="0"/>
              <a:t>.</a:t>
            </a:r>
          </a:p>
          <a:p>
            <a:r>
              <a:rPr lang="en-US" dirty="0"/>
              <a:t>What is the </a:t>
            </a:r>
            <a:r>
              <a:rPr lang="en-US" dirty="0">
                <a:solidFill>
                  <a:srgbClr val="FF33CC"/>
                </a:solidFill>
              </a:rPr>
              <a:t>total number of passwords </a:t>
            </a:r>
            <a:r>
              <a:rPr lang="en-US" dirty="0"/>
              <a:t>that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either Alice or Bob use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224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59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(69, 5)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1685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(69, 5)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75666" y="2771775"/>
            <a:ext cx="2043300" cy="1128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(68, 5)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(68, 5)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(69, 5)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75666" y="2771775"/>
            <a:ext cx="2043300" cy="1128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(68, 5)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59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68, 5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33CC"/>
                    </a:solidFill>
                  </a:rPr>
                  <a:t>What am I looking for?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(69, 5)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75666" y="2771775"/>
            <a:ext cx="2043300" cy="1128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(68, 5)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7588" y="5255754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5255754"/>
                <a:ext cx="1253067" cy="6208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1718" y="5236087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∪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5236087"/>
                <a:ext cx="1253067" cy="6208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5292" y="5236086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5236086"/>
                <a:ext cx="1253067" cy="620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75666" y="5236085"/>
                <a:ext cx="2043300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6" y="5236085"/>
                <a:ext cx="2043300" cy="620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7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 – so –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 the sets of passwords that Alice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68, 5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33CC"/>
                    </a:solidFill>
                  </a:rPr>
                  <a:t>What am I looking for?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(69, 5)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Something Else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75666" y="2771775"/>
            <a:ext cx="2043300" cy="1128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(68, 5)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104" y="3089049"/>
                <a:ext cx="124354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7588" y="5255754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5255754"/>
                <a:ext cx="1253067" cy="6208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1718" y="5236087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∪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5236087"/>
                <a:ext cx="1253067" cy="6208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5292" y="5236086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5236086"/>
                <a:ext cx="1253067" cy="620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75666" y="5236085"/>
                <a:ext cx="2043300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6" y="5236085"/>
                <a:ext cx="2043300" cy="620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3856123" y="5083176"/>
            <a:ext cx="1575414" cy="10937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584629" y="4752583"/>
            <a:ext cx="1986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Remember: I’m looking for the #passwords that </a:t>
            </a:r>
            <a:r>
              <a:rPr lang="en-US" sz="2000" b="1" dirty="0">
                <a:solidFill>
                  <a:srgbClr val="C00000"/>
                </a:solidFill>
              </a:rPr>
              <a:t>either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Alice OR Bob use.</a:t>
            </a:r>
          </a:p>
        </p:txBody>
      </p:sp>
    </p:spTree>
    <p:extLst>
      <p:ext uri="{BB962C8B-B14F-4D97-AF65-F5344CB8AC3E}">
        <p14:creationId xmlns:p14="http://schemas.microsoft.com/office/powerpoint/2010/main" val="197513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You</a:t>
                </a:r>
                <a:r>
                  <a:rPr lang="en-US" dirty="0"/>
                  <a:t> told us that we’re looking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addition rule,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=2∗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(68, 5)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93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C003-2E9C-4532-8E61-FBFB01E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Inclusion / Exclusion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C81F7-0B29-4CAA-9610-5CF59926B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inclusion / exclusion principle is effectively a generalization of the “law of addition / subtraction”.</a:t>
                </a:r>
              </a:p>
              <a:p>
                <a:r>
                  <a:rPr lang="en-US" dirty="0"/>
                  <a:t>It allows us to calculate the cardinalities (sizes) of unions: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C81F7-0B29-4CAA-9610-5CF59926B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90A30EF-7CF9-48A8-ABE5-9A05ADC24DAC}"/>
              </a:ext>
            </a:extLst>
          </p:cNvPr>
          <p:cNvSpPr/>
          <p:nvPr/>
        </p:nvSpPr>
        <p:spPr>
          <a:xfrm>
            <a:off x="1189608" y="4492101"/>
            <a:ext cx="1287262" cy="1411549"/>
          </a:xfrm>
          <a:prstGeom prst="ellipse">
            <a:avLst/>
          </a:prstGeom>
          <a:solidFill>
            <a:srgbClr val="99CC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2D2D3C-F973-404E-851D-E5880F688C5C}"/>
              </a:ext>
            </a:extLst>
          </p:cNvPr>
          <p:cNvSpPr/>
          <p:nvPr/>
        </p:nvSpPr>
        <p:spPr>
          <a:xfrm>
            <a:off x="1985639" y="4509564"/>
            <a:ext cx="1287262" cy="1411549"/>
          </a:xfrm>
          <a:prstGeom prst="ellipse">
            <a:avLst/>
          </a:prstGeom>
          <a:solidFill>
            <a:srgbClr val="FF9933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2A7E0-2ADE-45F7-8119-40FF1665EFF7}"/>
              </a:ext>
            </a:extLst>
          </p:cNvPr>
          <p:cNvSpPr/>
          <p:nvPr/>
        </p:nvSpPr>
        <p:spPr>
          <a:xfrm>
            <a:off x="4188411" y="4747951"/>
            <a:ext cx="1287262" cy="1411549"/>
          </a:xfrm>
          <a:prstGeom prst="ellipse">
            <a:avLst/>
          </a:prstGeom>
          <a:solidFill>
            <a:srgbClr val="99CC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203202-41B9-4EB5-B6C7-C51380E3D9C5}"/>
              </a:ext>
            </a:extLst>
          </p:cNvPr>
          <p:cNvSpPr/>
          <p:nvPr/>
        </p:nvSpPr>
        <p:spPr>
          <a:xfrm>
            <a:off x="4984442" y="4765414"/>
            <a:ext cx="1287262" cy="1411549"/>
          </a:xfrm>
          <a:prstGeom prst="ellipse">
            <a:avLst/>
          </a:prstGeom>
          <a:solidFill>
            <a:srgbClr val="FF9933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D4378A-7536-48C3-BF22-69519AD48E94}"/>
              </a:ext>
            </a:extLst>
          </p:cNvPr>
          <p:cNvSpPr/>
          <p:nvPr/>
        </p:nvSpPr>
        <p:spPr>
          <a:xfrm>
            <a:off x="4586427" y="4189845"/>
            <a:ext cx="1287262" cy="1411549"/>
          </a:xfrm>
          <a:prstGeom prst="ellipse">
            <a:avLst/>
          </a:prstGeom>
          <a:solidFill>
            <a:srgbClr val="E2F0D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11F9D-6C7E-4470-8BE3-D3FC0686B307}"/>
              </a:ext>
            </a:extLst>
          </p:cNvPr>
          <p:cNvSpPr/>
          <p:nvPr/>
        </p:nvSpPr>
        <p:spPr>
          <a:xfrm>
            <a:off x="7538622" y="4696456"/>
            <a:ext cx="1287262" cy="1411549"/>
          </a:xfrm>
          <a:prstGeom prst="ellipse">
            <a:avLst/>
          </a:prstGeom>
          <a:solidFill>
            <a:srgbClr val="99CC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449A3-11C9-4A33-995A-B3E925388F17}"/>
              </a:ext>
            </a:extLst>
          </p:cNvPr>
          <p:cNvSpPr/>
          <p:nvPr/>
        </p:nvSpPr>
        <p:spPr>
          <a:xfrm>
            <a:off x="8334653" y="4713919"/>
            <a:ext cx="1287262" cy="1411549"/>
          </a:xfrm>
          <a:prstGeom prst="ellipse">
            <a:avLst/>
          </a:prstGeom>
          <a:solidFill>
            <a:srgbClr val="FF66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601979-3AB8-4222-AB36-42E93F98D922}"/>
              </a:ext>
            </a:extLst>
          </p:cNvPr>
          <p:cNvSpPr/>
          <p:nvPr/>
        </p:nvSpPr>
        <p:spPr>
          <a:xfrm>
            <a:off x="7538622" y="4212208"/>
            <a:ext cx="1287262" cy="1411549"/>
          </a:xfrm>
          <a:prstGeom prst="ellipse">
            <a:avLst/>
          </a:prstGeom>
          <a:solidFill>
            <a:srgbClr val="E2F0D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42A31D-763B-4514-9511-0A851F219F73}"/>
              </a:ext>
            </a:extLst>
          </p:cNvPr>
          <p:cNvSpPr/>
          <p:nvPr/>
        </p:nvSpPr>
        <p:spPr>
          <a:xfrm>
            <a:off x="8334653" y="4229671"/>
            <a:ext cx="1287262" cy="1411549"/>
          </a:xfrm>
          <a:prstGeom prst="ellipse">
            <a:avLst/>
          </a:prstGeom>
          <a:solidFill>
            <a:srgbClr val="FF9933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31461-11DE-4888-A5B3-FE00D86B38B9}"/>
              </a:ext>
            </a:extLst>
          </p:cNvPr>
          <p:cNvSpPr txBox="1"/>
          <p:nvPr/>
        </p:nvSpPr>
        <p:spPr>
          <a:xfrm>
            <a:off x="1091954" y="6276389"/>
            <a:ext cx="20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A7282-C39B-4B05-A6A3-6441D7BE3A4F}"/>
              </a:ext>
            </a:extLst>
          </p:cNvPr>
          <p:cNvSpPr txBox="1"/>
          <p:nvPr/>
        </p:nvSpPr>
        <p:spPr>
          <a:xfrm>
            <a:off x="4261282" y="6269162"/>
            <a:ext cx="20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C3406-43A8-4543-B7C3-245A3FE0B771}"/>
              </a:ext>
            </a:extLst>
          </p:cNvPr>
          <p:cNvSpPr txBox="1"/>
          <p:nvPr/>
        </p:nvSpPr>
        <p:spPr>
          <a:xfrm>
            <a:off x="7430610" y="6276389"/>
            <a:ext cx="20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sets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64E26-1862-4893-A9D4-602A022DC8B7}"/>
              </a:ext>
            </a:extLst>
          </p:cNvPr>
          <p:cNvSpPr txBox="1"/>
          <p:nvPr/>
        </p:nvSpPr>
        <p:spPr>
          <a:xfrm>
            <a:off x="9978501" y="6243343"/>
            <a:ext cx="130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601421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You</a:t>
                </a:r>
                <a:r>
                  <a:rPr lang="en-US" dirty="0"/>
                  <a:t> told us that we’re looking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addition rule,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=2∗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68, 5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1234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dirty="0"/>
                  <a:t> was counted twice!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4787" y="3447296"/>
            <a:ext cx="3571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You’ve been fooled!</a:t>
            </a:r>
          </a:p>
        </p:txBody>
      </p:sp>
    </p:spTree>
    <p:extLst>
      <p:ext uri="{BB962C8B-B14F-4D97-AF65-F5344CB8AC3E}">
        <p14:creationId xmlns:p14="http://schemas.microsoft.com/office/powerpoint/2010/main" val="1574767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You</a:t>
                </a:r>
                <a:r>
                  <a:rPr lang="en-US" dirty="0"/>
                  <a:t> told us that we’re looking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addition rule,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=2∗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68, 5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1234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dirty="0"/>
                  <a:t> was counted twice!</a:t>
                </a:r>
              </a:p>
              <a:p>
                <a:r>
                  <a:rPr lang="en-US" dirty="0"/>
                  <a:t>Many passwords </a:t>
                </a:r>
                <a:r>
                  <a:rPr lang="en-US" dirty="0">
                    <a:solidFill>
                      <a:srgbClr val="FF33CC"/>
                    </a:solidFill>
                  </a:rPr>
                  <a:t>were counted twice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How many?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4787" y="3447296"/>
            <a:ext cx="3571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You’ve been fooled!</a:t>
            </a:r>
          </a:p>
        </p:txBody>
      </p:sp>
    </p:spTree>
    <p:extLst>
      <p:ext uri="{BB962C8B-B14F-4D97-AF65-F5344CB8AC3E}">
        <p14:creationId xmlns:p14="http://schemas.microsoft.com/office/powerpoint/2010/main" val="121346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passwords do both Alice and Bob like?</a:t>
            </a:r>
          </a:p>
        </p:txBody>
      </p:sp>
    </p:spTree>
    <p:extLst>
      <p:ext uri="{BB962C8B-B14F-4D97-AF65-F5344CB8AC3E}">
        <p14:creationId xmlns:p14="http://schemas.microsoft.com/office/powerpoint/2010/main" val="28413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passwords do both Alice and Bob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(68, 4)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(67, 4)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1987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passwords do both Alice and Bob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88" y="299832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charset="0"/>
                        </a:rPr>
                        <m:t>(67, 4)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2" y="2978661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5666" y="2978660"/>
            <a:ext cx="2043300" cy="620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</a:t>
            </a:r>
          </a:p>
        </p:txBody>
      </p:sp>
      <p:sp>
        <p:nvSpPr>
          <p:cNvPr id="8" name="Oval 7"/>
          <p:cNvSpPr/>
          <p:nvPr/>
        </p:nvSpPr>
        <p:spPr>
          <a:xfrm>
            <a:off x="5403927" y="2872581"/>
            <a:ext cx="1771739" cy="899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3773" y="3906837"/>
            <a:ext cx="217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 _ _ _ _ B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6061072" y="4231927"/>
            <a:ext cx="540222" cy="125435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1975" y="5314950"/>
            <a:ext cx="484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33CC"/>
                </a:solidFill>
              </a:rPr>
              <a:t>4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Cannot choose ’A’ and ‘B’ </a:t>
            </a:r>
            <a:r>
              <a:rPr lang="en-US" dirty="0"/>
              <a:t>because they’ve been used already!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So </a:t>
            </a:r>
            <a:r>
              <a:rPr lang="en-US" dirty="0">
                <a:solidFill>
                  <a:srgbClr val="C00000"/>
                </a:solidFill>
              </a:rPr>
              <a:t>67</a:t>
            </a:r>
            <a:r>
              <a:rPr lang="en-US" dirty="0"/>
              <a:t> characters 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Order</a:t>
            </a:r>
            <a:r>
              <a:rPr lang="en-US" dirty="0"/>
              <a:t> matters.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FEDB19-99EE-4A58-AD76-92277B48813D}"/>
                  </a:ext>
                </a:extLst>
              </p:cNvPr>
              <p:cNvSpPr/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𝑃</m:t>
                      </m:r>
                      <m:r>
                        <a:rPr lang="en-US" i="1" dirty="0" smtClean="0">
                          <a:latin typeface="Cambria Math" charset="0"/>
                        </a:rPr>
                        <m:t>(68, 4)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FEDB19-99EE-4A58-AD76-92277B48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18" y="2978662"/>
                <a:ext cx="1253067" cy="62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96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the rule we supplied earlier: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accent6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=2∗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68, 5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67, 4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933448" y="46037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∪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8" y="460373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65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the rule we supplied earlier: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chemeClr val="accent6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=2∗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68, 5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67, 4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NOPE, WE’RE BUSY PEOPLE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38" y="388778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finite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0" smtClean="0">
                        <a:latin typeface="Cambria Math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88" y="3616325"/>
            <a:ext cx="287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7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any finite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0" smtClean="0">
                        <a:latin typeface="Cambria Math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∩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is the </a:t>
                </a:r>
                <a:r>
                  <a:rPr lang="en-US" b="1" dirty="0">
                    <a:solidFill>
                      <a:srgbClr val="7030A0"/>
                    </a:solidFill>
                  </a:rPr>
                  <a:t>inclusion-exclusion principle for two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variables, </a:t>
                </a:r>
                <a:r>
                  <a:rPr lang="en-US" dirty="0"/>
                  <a:t>also known as the difference (subtraction)</a:t>
                </a:r>
              </a:p>
              <a:p>
                <a:pPr marL="0" indent="0">
                  <a:buNone/>
                </a:pPr>
                <a:r>
                  <a:rPr lang="en-US" dirty="0"/>
                  <a:t>Rule. </a:t>
                </a:r>
              </a:p>
              <a:p>
                <a:r>
                  <a:rPr lang="en-US" dirty="0"/>
                  <a:t>So this “rule” boils down to being another special case </a:t>
                </a:r>
              </a:p>
              <a:p>
                <a:pPr marL="0" indent="0">
                  <a:buNone/>
                </a:pPr>
                <a:r>
                  <a:rPr lang="en-US" dirty="0"/>
                  <a:t>of inclusion / exclusion principle!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88" y="3616325"/>
            <a:ext cx="287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5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number-theoretic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numbers between 1 and 1000 are divisible by either 2 or 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want to register for some website, and we have to pick a password.</a:t>
            </a:r>
          </a:p>
          <a:p>
            <a:r>
              <a:rPr lang="en-US" dirty="0"/>
              <a:t>The website’s pretty old-tech, so it tells us that the password should be between </a:t>
            </a:r>
            <a:r>
              <a:rPr lang="en-US" dirty="0">
                <a:solidFill>
                  <a:srgbClr val="FF0000"/>
                </a:solidFill>
              </a:rPr>
              <a:t>4 and 6 symbols long</a:t>
            </a:r>
            <a:r>
              <a:rPr lang="en-US" dirty="0"/>
              <a:t>,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English lowercase or uppercase characters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digits</a:t>
            </a:r>
            <a:r>
              <a:rPr lang="en-US" dirty="0"/>
              <a:t>, as well as any one of the </a:t>
            </a:r>
            <a:r>
              <a:rPr lang="en-US" dirty="0">
                <a:solidFill>
                  <a:srgbClr val="7030A0"/>
                </a:solidFill>
              </a:rPr>
              <a:t>“special” characters #, *, _, -, @, &amp;, !</a:t>
            </a:r>
          </a:p>
        </p:txBody>
      </p:sp>
    </p:spTree>
    <p:extLst>
      <p:ext uri="{BB962C8B-B14F-4D97-AF65-F5344CB8AC3E}">
        <p14:creationId xmlns:p14="http://schemas.microsoft.com/office/powerpoint/2010/main" val="177557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number-theoretic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788" y="1825625"/>
                <a:ext cx="10768012" cy="4351338"/>
              </a:xfrm>
            </p:spPr>
            <p:txBody>
              <a:bodyPr/>
              <a:lstStyle/>
              <a:p>
                <a:r>
                  <a:rPr lang="en-US" dirty="0"/>
                  <a:t>How many numbers between 1 and 1000 are divisible by either 2 or 3?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≤1000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≡0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)}</m:t>
                    </m:r>
                  </m:oMath>
                </a14:m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1≤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≤1000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∧(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≡0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𝑚𝑜𝑑</m:t>
                        </m:r>
                        <m:r>
                          <a:rPr lang="en-US" i="1">
                            <a:latin typeface="Cambria Math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)}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1≤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≤1000</m:t>
                        </m:r>
                      </m:e>
                    </m:d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∧(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≡0 </m:t>
                    </m:r>
                    <m:d>
                      <m:d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)}</m:t>
                    </m:r>
                  </m:oMath>
                </a14:m>
                <a:endParaRPr lang="en-US" i="1" dirty="0">
                  <a:solidFill>
                    <a:srgbClr val="FF33CC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=500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333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33CC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33CC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33CC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33CC"/>
                                </a:solidFill>
                                <a:latin typeface="Cambria Math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33CC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i="1" dirty="0">
                  <a:solidFill>
                    <a:srgbClr val="FF33CC"/>
                  </a:solidFill>
                </a:endParaRP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88" y="1825625"/>
                <a:ext cx="10768012" cy="4351338"/>
              </a:xfrm>
              <a:blipFill rotWithShape="0">
                <a:blip r:embed="rId2"/>
                <a:stretch>
                  <a:fillRect l="-101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277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number</m:t>
                      </m:r>
                      <m:r>
                        <m:rPr>
                          <m:nor/>
                        </m:rPr>
                        <a:rPr lang="en-US" dirty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theoretic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=833 −|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98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number</m:t>
                      </m:r>
                      <m:r>
                        <m:rPr>
                          <m:nor/>
                        </m:rPr>
                        <a:rPr lang="en-US" dirty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theoretic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=833 −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sz="3200" b="1" dirty="0">
                    <a:solidFill>
                      <a:srgbClr val="FF0000"/>
                    </a:solidFill>
                  </a:rPr>
                  <a:t>What is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3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number</m:t>
                      </m:r>
                      <m:r>
                        <m:rPr>
                          <m:nor/>
                        </m:rPr>
                        <a:rPr lang="en-US" dirty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theoretic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=833 −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sz="3200" b="1" dirty="0">
                    <a:solidFill>
                      <a:srgbClr val="FF0000"/>
                    </a:solidFill>
                  </a:rPr>
                  <a:t>What is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∩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US" sz="3200" dirty="0">
                    <a:solidFill>
                      <a:schemeClr val="accent6"/>
                    </a:solidFill>
                  </a:rPr>
                  <a:t>It’s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=166</m:t>
                    </m:r>
                  </m:oMath>
                </a14:m>
                <a:endParaRPr lang="en-US" i="1" dirty="0">
                  <a:solidFill>
                    <a:schemeClr val="accent6"/>
                  </a:solidFill>
                </a:endParaRP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=833 −</m:t>
                    </m:r>
                    <m:r>
                      <a:rPr lang="en-US" b="0" i="1" smtClean="0">
                        <a:latin typeface="Cambria Math" charset="0"/>
                      </a:rPr>
                      <m:t>166=667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73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Discrete Mathematics students were polled about their past Computer Science &amp; Mathematics course experience.</a:t>
            </a:r>
          </a:p>
          <a:p>
            <a:pPr lvl="1"/>
            <a:r>
              <a:rPr lang="en-US" dirty="0"/>
              <a:t>30 had taken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18 had taken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26 had taken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9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16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8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5 had taken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4168642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Discrete Mathematics students were polled about their past Computer Science &amp; Mathematics course experience.</a:t>
            </a:r>
          </a:p>
          <a:p>
            <a:pPr lvl="1"/>
            <a:r>
              <a:rPr lang="en-US" dirty="0"/>
              <a:t>30 had taken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18 had taken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26 had taken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9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16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8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5 had taken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courses</a:t>
            </a:r>
          </a:p>
          <a:p>
            <a:r>
              <a:rPr lang="en-US" dirty="0">
                <a:solidFill>
                  <a:srgbClr val="CC9900"/>
                </a:solidFill>
              </a:rPr>
              <a:t>How many students were polled?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F2E987-2E38-4D06-9C6C-F8F2BF905218}"/>
              </a:ext>
            </a:extLst>
          </p:cNvPr>
          <p:cNvSpPr/>
          <p:nvPr/>
        </p:nvSpPr>
        <p:spPr>
          <a:xfrm>
            <a:off x="7377344" y="3116062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135796-8479-423E-9099-621600A20DBD}"/>
              </a:ext>
            </a:extLst>
          </p:cNvPr>
          <p:cNvSpPr/>
          <p:nvPr/>
        </p:nvSpPr>
        <p:spPr>
          <a:xfrm>
            <a:off x="8621697" y="3116062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8B33C0-11BD-469E-9669-2F55A3DC296F}"/>
              </a:ext>
            </a:extLst>
          </p:cNvPr>
          <p:cNvSpPr/>
          <p:nvPr/>
        </p:nvSpPr>
        <p:spPr>
          <a:xfrm>
            <a:off x="7999521" y="3798695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4B347-4BA8-42EF-B68D-4388AD6CF47F}"/>
              </a:ext>
            </a:extLst>
          </p:cNvPr>
          <p:cNvSpPr txBox="1"/>
          <p:nvPr/>
        </p:nvSpPr>
        <p:spPr>
          <a:xfrm>
            <a:off x="7591887" y="3446988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Precalc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5B86E-36B9-46D1-B950-05F0FB84DD35}"/>
              </a:ext>
            </a:extLst>
          </p:cNvPr>
          <p:cNvSpPr txBox="1"/>
          <p:nvPr/>
        </p:nvSpPr>
        <p:spPr>
          <a:xfrm>
            <a:off x="9558291" y="3546561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3764F-4FA6-4A85-BAA5-431BC4638CF3}"/>
              </a:ext>
            </a:extLst>
          </p:cNvPr>
          <p:cNvSpPr txBox="1"/>
          <p:nvPr/>
        </p:nvSpPr>
        <p:spPr>
          <a:xfrm>
            <a:off x="8664976" y="4946634"/>
            <a:ext cx="9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463271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Discrete Mathematics students were polled about their past Computer Science &amp; Mathematics course experience.</a:t>
            </a:r>
          </a:p>
          <a:p>
            <a:pPr lvl="1"/>
            <a:r>
              <a:rPr lang="en-US" dirty="0"/>
              <a:t>30 had taken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18 had taken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26 had taken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9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</a:p>
          <a:p>
            <a:pPr lvl="1"/>
            <a:r>
              <a:rPr lang="en-US" dirty="0"/>
              <a:t>16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precalculus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8 had taken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calculus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Java</a:t>
            </a:r>
          </a:p>
          <a:p>
            <a:pPr lvl="1"/>
            <a:r>
              <a:rPr lang="en-US" dirty="0"/>
              <a:t>5 had taken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courses</a:t>
            </a:r>
          </a:p>
          <a:p>
            <a:r>
              <a:rPr lang="en-US" dirty="0">
                <a:solidFill>
                  <a:srgbClr val="CC9900"/>
                </a:solidFill>
              </a:rPr>
              <a:t>How many students were polled?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F377B5-A50C-4A81-80C3-9F0C6EA0D5B4}"/>
              </a:ext>
            </a:extLst>
          </p:cNvPr>
          <p:cNvSpPr/>
          <p:nvPr/>
        </p:nvSpPr>
        <p:spPr>
          <a:xfrm>
            <a:off x="683581" y="2689934"/>
            <a:ext cx="10102788" cy="30182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VENN DIAGRAM TIME!</a:t>
            </a:r>
          </a:p>
        </p:txBody>
      </p:sp>
    </p:spTree>
    <p:extLst>
      <p:ext uri="{BB962C8B-B14F-4D97-AF65-F5344CB8AC3E}">
        <p14:creationId xmlns:p14="http://schemas.microsoft.com/office/powerpoint/2010/main" val="4166644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= </a:t>
                </a:r>
                <a:r>
                  <a:rPr lang="en-US" dirty="0" err="1"/>
                  <a:t>precalc</a:t>
                </a:r>
                <a:r>
                  <a:rPr lang="en-US" dirty="0"/>
                  <a:t>, J = Java, C = </a:t>
                </a:r>
                <a:r>
                  <a:rPr lang="en-US" dirty="0" err="1"/>
                  <a:t>calc</a:t>
                </a: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014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= </a:t>
                </a:r>
                <a:r>
                  <a:rPr lang="en-US" dirty="0" err="1"/>
                  <a:t>precalc</a:t>
                </a:r>
                <a:r>
                  <a:rPr lang="en-US" dirty="0"/>
                  <a:t>, J = Java, C = </a:t>
                </a:r>
                <a:r>
                  <a:rPr lang="en-US" dirty="0" err="1"/>
                  <a:t>calc</a:t>
                </a:r>
                <a:endParaRPr lang="en-US" dirty="0"/>
              </a:p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FF0000"/>
                    </a:solidFill>
                  </a:rPr>
                  <a:t>NO. </a:t>
                </a:r>
                <a:r>
                  <a:rPr lang="en-US" dirty="0" err="1">
                    <a:solidFill>
                      <a:srgbClr val="FF0000"/>
                    </a:solidFill>
                  </a:rPr>
                  <a:t>Overcounting</a:t>
                </a:r>
                <a:r>
                  <a:rPr lang="en-US" dirty="0">
                    <a:solidFill>
                      <a:srgbClr val="FF0000"/>
                    </a:solidFill>
                  </a:rPr>
                  <a:t> strikes again.</a:t>
                </a:r>
              </a:p>
              <a:p>
                <a:pPr lvl="1"/>
                <a:r>
                  <a:rPr lang="en-US" dirty="0"/>
                  <a:t>We count students in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twice.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B387930-8BD1-45EE-A1D3-AE16EDA87972}"/>
              </a:ext>
            </a:extLst>
          </p:cNvPr>
          <p:cNvSpPr/>
          <p:nvPr/>
        </p:nvSpPr>
        <p:spPr>
          <a:xfrm>
            <a:off x="4314548" y="3977059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D0DE35-BE91-4683-AB20-90F9D9F0F59B}"/>
              </a:ext>
            </a:extLst>
          </p:cNvPr>
          <p:cNvSpPr/>
          <p:nvPr/>
        </p:nvSpPr>
        <p:spPr>
          <a:xfrm>
            <a:off x="5558901" y="3977059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B27A0-6D50-4C1E-A46D-1FA04ABF6AD5}"/>
              </a:ext>
            </a:extLst>
          </p:cNvPr>
          <p:cNvSpPr txBox="1"/>
          <p:nvPr/>
        </p:nvSpPr>
        <p:spPr>
          <a:xfrm>
            <a:off x="4529091" y="4307985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Precalc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375EE-C2DE-41C7-951B-1690DCF707FE}"/>
              </a:ext>
            </a:extLst>
          </p:cNvPr>
          <p:cNvSpPr txBox="1"/>
          <p:nvPr/>
        </p:nvSpPr>
        <p:spPr>
          <a:xfrm>
            <a:off x="6495495" y="4407558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D950D-3377-404D-930C-CD59EC3D0294}"/>
              </a:ext>
            </a:extLst>
          </p:cNvPr>
          <p:cNvSpPr txBox="1"/>
          <p:nvPr/>
        </p:nvSpPr>
        <p:spPr>
          <a:xfrm>
            <a:off x="5602180" y="5807631"/>
            <a:ext cx="9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AD7582-D4AD-447A-9D4F-F5B10BCC50F8}"/>
              </a:ext>
            </a:extLst>
          </p:cNvPr>
          <p:cNvSpPr/>
          <p:nvPr/>
        </p:nvSpPr>
        <p:spPr>
          <a:xfrm>
            <a:off x="5001087" y="4776890"/>
            <a:ext cx="1935332" cy="1695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9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= </a:t>
                </a:r>
                <a:r>
                  <a:rPr lang="en-US" dirty="0" err="1"/>
                  <a:t>precalc</a:t>
                </a:r>
                <a:r>
                  <a:rPr lang="en-US" dirty="0"/>
                  <a:t>, J = Java, C = </a:t>
                </a:r>
                <a:r>
                  <a:rPr lang="en-US" dirty="0" err="1"/>
                  <a:t>calc</a:t>
                </a:r>
                <a:endParaRPr lang="en-US" dirty="0"/>
              </a:p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FF0000"/>
                    </a:solidFill>
                  </a:rPr>
                  <a:t>NO. </a:t>
                </a:r>
                <a:r>
                  <a:rPr lang="en-US" dirty="0" err="1">
                    <a:solidFill>
                      <a:srgbClr val="FF0000"/>
                    </a:solidFill>
                  </a:rPr>
                  <a:t>Overcounting</a:t>
                </a:r>
                <a:r>
                  <a:rPr lang="en-US" dirty="0">
                    <a:solidFill>
                      <a:srgbClr val="FF0000"/>
                    </a:solidFill>
                  </a:rPr>
                  <a:t> strikes again.</a:t>
                </a:r>
              </a:p>
              <a:p>
                <a:pPr lvl="1"/>
                <a:r>
                  <a:rPr lang="en-US" dirty="0"/>
                  <a:t>We count students in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twice.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NO. We are losing the students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𝑪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!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5" y="4303713"/>
            <a:ext cx="2703485" cy="255428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091737" y="5391507"/>
            <a:ext cx="685800" cy="68580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want to register for some website, and we have to pick a password.</a:t>
            </a:r>
          </a:p>
          <a:p>
            <a:r>
              <a:rPr lang="en-US" dirty="0"/>
              <a:t>The website’s pretty old-tech, so it tells us that the password should be between </a:t>
            </a:r>
            <a:r>
              <a:rPr lang="en-US" dirty="0">
                <a:solidFill>
                  <a:srgbClr val="FF0000"/>
                </a:solidFill>
              </a:rPr>
              <a:t>4 and 6 symbols long</a:t>
            </a:r>
            <a:r>
              <a:rPr lang="en-US" dirty="0"/>
              <a:t>,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English lowercase or uppercase characters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digits</a:t>
            </a:r>
            <a:r>
              <a:rPr lang="en-US" dirty="0"/>
              <a:t>, as well as any one of the </a:t>
            </a:r>
            <a:r>
              <a:rPr lang="en-US" dirty="0">
                <a:solidFill>
                  <a:srgbClr val="7030A0"/>
                </a:solidFill>
              </a:rPr>
              <a:t>“special” characters #, *, _, -, @, &amp;, !</a:t>
            </a:r>
          </a:p>
          <a:p>
            <a:pPr lvl="1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How many different passwords can the website store in its database?</a:t>
            </a:r>
          </a:p>
        </p:txBody>
      </p:sp>
    </p:spTree>
    <p:extLst>
      <p:ext uri="{BB962C8B-B14F-4D97-AF65-F5344CB8AC3E}">
        <p14:creationId xmlns:p14="http://schemas.microsoft.com/office/powerpoint/2010/main" val="2220127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= </a:t>
                </a:r>
                <a:r>
                  <a:rPr lang="en-US" dirty="0" err="1"/>
                  <a:t>precalc</a:t>
                </a:r>
                <a:r>
                  <a:rPr lang="en-US" dirty="0"/>
                  <a:t>, J = Java, C = </a:t>
                </a:r>
                <a:r>
                  <a:rPr lang="en-US" dirty="0" err="1"/>
                  <a:t>calc</a:t>
                </a:r>
                <a:endParaRPr lang="en-US" dirty="0"/>
              </a:p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FF0000"/>
                    </a:solidFill>
                  </a:rPr>
                  <a:t>NO. </a:t>
                </a:r>
                <a:r>
                  <a:rPr lang="en-US" dirty="0" err="1">
                    <a:solidFill>
                      <a:srgbClr val="FF0000"/>
                    </a:solidFill>
                  </a:rPr>
                  <a:t>Overcounting</a:t>
                </a:r>
                <a:r>
                  <a:rPr lang="en-US" dirty="0">
                    <a:solidFill>
                      <a:srgbClr val="FF0000"/>
                    </a:solidFill>
                  </a:rPr>
                  <a:t> strikes again.</a:t>
                </a:r>
              </a:p>
              <a:p>
                <a:pPr lvl="1"/>
                <a:r>
                  <a:rPr lang="en-US" dirty="0"/>
                  <a:t>We count students in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), 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twice.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  <m:r>
                          <a:rPr lang="en-US" i="1">
                            <a:latin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𝐽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NO. We are losing the students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𝑪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!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5" y="4303713"/>
            <a:ext cx="2703485" cy="25542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1737" y="5391507"/>
            <a:ext cx="685800" cy="68580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43" y="4457471"/>
                <a:ext cx="945913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 we need to add them back:</a:t>
                </a:r>
              </a:p>
              <a:p>
                <a:pPr algn="ctr"/>
                <a:endParaRPr lang="en-US" sz="2800" i="1" dirty="0"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∪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∪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𝑃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𝐽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∩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𝑪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∩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" y="4457471"/>
                <a:ext cx="9459131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28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07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7253048"/>
                  </p:ext>
                </p:extLst>
              </p:nvPr>
            </p:nvGraphicFramePr>
            <p:xfrm>
              <a:off x="533400" y="1900237"/>
              <a:ext cx="11125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9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Problem givens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Translation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 into sets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30 had taken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18 had taken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26 had taken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6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9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16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8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5 had taken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all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00B050"/>
                              </a:solidFill>
                            </a:rPr>
                            <a:t>three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7253048"/>
                  </p:ext>
                </p:extLst>
              </p:nvPr>
            </p:nvGraphicFramePr>
            <p:xfrm>
              <a:off x="533400" y="1900237"/>
              <a:ext cx="11125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0"/>
                    <a:gridCol w="55626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Problem givens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Translation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into sets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30 had taken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endParaRPr lang="en-US" sz="2400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109333" r="-219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18 had taken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209333" r="-219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26 had taken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305263" r="-219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9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410667" r="-219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16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510667" r="-219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8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610667" r="-219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5 had taken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all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00B050"/>
                              </a:solidFill>
                            </a:rPr>
                            <a:t>three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10" t="-710667" r="-21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8258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3 variables?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063195"/>
                  </p:ext>
                </p:extLst>
              </p:nvPr>
            </p:nvGraphicFramePr>
            <p:xfrm>
              <a:off x="533400" y="1900237"/>
              <a:ext cx="11125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9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Problem givens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Translation</a:t>
                          </a:r>
                          <a:r>
                            <a:rPr lang="en-US" sz="2400" baseline="0">
                              <a:solidFill>
                                <a:schemeClr val="tx1"/>
                              </a:solidFill>
                            </a:rPr>
                            <a:t> into sets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30 had taken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endParaRPr lang="en-US" sz="2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18 had taken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26 had taken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6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9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16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8 had taken </a:t>
                          </a:r>
                          <a:r>
                            <a:rPr lang="en-US" sz="2400" b="1" dirty="0"/>
                            <a:t>both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  <a:r>
                            <a:rPr lang="en-US" sz="2400" dirty="0"/>
                            <a:t> and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5 had taken </a:t>
                          </a:r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all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00B050"/>
                              </a:solidFill>
                            </a:rPr>
                            <a:t>three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∩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063195"/>
                  </p:ext>
                </p:extLst>
              </p:nvPr>
            </p:nvGraphicFramePr>
            <p:xfrm>
              <a:off x="533400" y="1900237"/>
              <a:ext cx="11125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0"/>
                    <a:gridCol w="55626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Problem givens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smtClean="0">
                              <a:solidFill>
                                <a:schemeClr val="tx1"/>
                              </a:solidFill>
                            </a:rPr>
                            <a:t>Translation</a:t>
                          </a:r>
                          <a:r>
                            <a:rPr lang="en-US" sz="2400" baseline="0" smtClean="0">
                              <a:solidFill>
                                <a:schemeClr val="tx1"/>
                              </a:solidFill>
                            </a:rPr>
                            <a:t> into sets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30 had taken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endParaRPr lang="en-US" sz="2400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109333" r="-219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18 had taken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209333" r="-219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26 had taken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305263" r="-219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9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410667" r="-219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16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err="1" smtClean="0">
                              <a:solidFill>
                                <a:srgbClr val="00B050"/>
                              </a:solidFill>
                            </a:rPr>
                            <a:t>precalculus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510667" r="-219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8 had taken </a:t>
                          </a:r>
                          <a:r>
                            <a:rPr lang="en-US" sz="2400" b="1" dirty="0" smtClean="0"/>
                            <a:t>both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calculus</a:t>
                          </a:r>
                          <a:r>
                            <a:rPr lang="en-US" sz="2400" dirty="0" smtClean="0"/>
                            <a:t> and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Java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610667" r="-219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5 had taken 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all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00B050"/>
                              </a:solidFill>
                            </a:rPr>
                            <a:t>three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>
                              <a:solidFill>
                                <a:srgbClr val="0070C0"/>
                              </a:solidFill>
                            </a:rPr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110" t="-710667" r="-21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1450" y="5657850"/>
                <a:ext cx="11887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We can then 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𝑷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∪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𝑱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∪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𝑪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𝐽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∩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𝑪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∩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lvl="3"/>
                <a:r>
                  <a:rPr lang="en-US" sz="2400" b="1" dirty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30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26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18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     16     +     9    +      8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        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5            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𝟒𝟔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657850"/>
                <a:ext cx="11887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67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054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generalizable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three finite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, we have: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is the inclusion-exclusion principle for </a:t>
                </a:r>
                <a:r>
                  <a:rPr lang="en-US" dirty="0">
                    <a:solidFill>
                      <a:srgbClr val="FF33CC"/>
                    </a:solidFill>
                  </a:rPr>
                  <a:t>3</a:t>
                </a:r>
                <a:r>
                  <a:rPr lang="en-US" dirty="0"/>
                  <a:t> sets.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08" y="4001294"/>
            <a:ext cx="2703485" cy="25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divisibility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numbers between 1 and 1000 are divisible by 2,3 or 5?</a:t>
            </a:r>
          </a:p>
        </p:txBody>
      </p:sp>
    </p:spTree>
    <p:extLst>
      <p:ext uri="{BB962C8B-B14F-4D97-AF65-F5344CB8AC3E}">
        <p14:creationId xmlns:p14="http://schemas.microsoft.com/office/powerpoint/2010/main" val="296358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numbers between 1 and 1000 are divisible by 2,3 or 5?</a:t>
                </a:r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1≤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≤1000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≡0 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C1F95F8-A883-4F2E-B117-FE66649A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divisibility problem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36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1825625"/>
                <a:ext cx="11887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numbers between 1 and 1000 are divisible by 2,3 or 5?</a:t>
                </a:r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1≤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≤1000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≡0 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br>
                  <a:rPr lang="en-US" sz="2400" b="0" i="1" dirty="0">
                    <a:latin typeface="Cambria Math" charset="0"/>
                  </a:rPr>
                </a:br>
                <a:endParaRPr lang="en-US" sz="2400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5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5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825625"/>
                <a:ext cx="11887200" cy="4351338"/>
              </a:xfrm>
              <a:blipFill rotWithShape="0">
                <a:blip r:embed="rId2"/>
                <a:stretch>
                  <a:fillRect l="-92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CAF52F3-8F56-4383-8F2C-9901ECD2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divisibility problem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05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1825624"/>
                <a:ext cx="11887200" cy="52181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numbers between 1 and 1000 are divisible by 2,3 or 5?</a:t>
                </a:r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1≤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≤1000</m:t>
                        </m:r>
                      </m:e>
                    </m:d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≡0 (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br>
                  <a:rPr lang="en-US" sz="2400" b="0" i="1" dirty="0">
                    <a:latin typeface="Cambria Math" charset="0"/>
                  </a:rPr>
                </a:br>
                <a:endParaRPr lang="en-US" sz="2400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5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chemeClr val="accent5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CC99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C99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chemeClr val="accent5"/>
                    </a:solidFill>
                  </a:rPr>
                </a:br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sz="2400" b="0" i="0" dirty="0">
                  <a:solidFill>
                    <a:schemeClr val="accent5"/>
                  </a:solidFill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=500+333+200−166 −100 −66+33=734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825624"/>
                <a:ext cx="11887200" cy="5218113"/>
              </a:xfrm>
              <a:blipFill>
                <a:blip r:embed="rId2"/>
                <a:stretch>
                  <a:fillRect l="-923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9A8BCE3-5A13-4D72-A6B0-AB9D12C2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Another divisibility problem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9191CE-41CF-4BE9-A2BE-C36F216D7BF6}"/>
                  </a:ext>
                </a:extLst>
              </p14:cNvPr>
              <p14:cNvContentPartPr/>
              <p14:nvPr/>
            </p14:nvContentPartPr>
            <p14:xfrm>
              <a:off x="6969240" y="5431680"/>
              <a:ext cx="1477440" cy="9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9191CE-41CF-4BE9-A2BE-C36F216D7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9880" y="5422320"/>
                <a:ext cx="149616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706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Here’s one for you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Inclusion-Exclusion rule for 4 (four)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A97E36A-A732-4968-84F5-9AD3E825EBB6}"/>
              </a:ext>
            </a:extLst>
          </p:cNvPr>
          <p:cNvSpPr/>
          <p:nvPr/>
        </p:nvSpPr>
        <p:spPr>
          <a:xfrm>
            <a:off x="9038948" y="2292410"/>
            <a:ext cx="1287262" cy="1411549"/>
          </a:xfrm>
          <a:prstGeom prst="ellipse">
            <a:avLst/>
          </a:prstGeom>
          <a:solidFill>
            <a:srgbClr val="99CC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5ECFA5-C4A4-4CD4-83F3-9ECEB61AA359}"/>
              </a:ext>
            </a:extLst>
          </p:cNvPr>
          <p:cNvSpPr/>
          <p:nvPr/>
        </p:nvSpPr>
        <p:spPr>
          <a:xfrm>
            <a:off x="9038948" y="1808162"/>
            <a:ext cx="1287262" cy="1411549"/>
          </a:xfrm>
          <a:prstGeom prst="ellipse">
            <a:avLst/>
          </a:prstGeom>
          <a:solidFill>
            <a:srgbClr val="E2F0D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0BAB78-BDC6-417C-8CA9-3BEA96465A3F}"/>
              </a:ext>
            </a:extLst>
          </p:cNvPr>
          <p:cNvSpPr/>
          <p:nvPr/>
        </p:nvSpPr>
        <p:spPr>
          <a:xfrm>
            <a:off x="9834979" y="1825625"/>
            <a:ext cx="1287262" cy="1411549"/>
          </a:xfrm>
          <a:prstGeom prst="ellipse">
            <a:avLst/>
          </a:prstGeom>
          <a:solidFill>
            <a:srgbClr val="FF9933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C4BBE3-7F56-43CD-BFBB-F3E4F6E974C1}"/>
                  </a:ext>
                </a:extLst>
              </p:cNvPr>
              <p:cNvSpPr txBox="1"/>
              <p:nvPr/>
            </p:nvSpPr>
            <p:spPr>
              <a:xfrm>
                <a:off x="10128681" y="3241232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C4BBE3-7F56-43CD-BFBB-F3E4F6E97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1" y="3241232"/>
                <a:ext cx="841159" cy="375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BA3B33E-DCFE-4FCD-966E-43823B98695A}"/>
              </a:ext>
            </a:extLst>
          </p:cNvPr>
          <p:cNvSpPr/>
          <p:nvPr/>
        </p:nvSpPr>
        <p:spPr>
          <a:xfrm>
            <a:off x="9834979" y="2309873"/>
            <a:ext cx="1287262" cy="1411549"/>
          </a:xfrm>
          <a:prstGeom prst="ellipse">
            <a:avLst/>
          </a:prstGeom>
          <a:solidFill>
            <a:srgbClr val="FF66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35505-F640-4922-9E0A-6CC7E3F1DAD2}"/>
                  </a:ext>
                </a:extLst>
              </p:cNvPr>
              <p:cNvSpPr txBox="1"/>
              <p:nvPr/>
            </p:nvSpPr>
            <p:spPr>
              <a:xfrm>
                <a:off x="9261999" y="1916874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35505-F640-4922-9E0A-6CC7E3F1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9" y="1916874"/>
                <a:ext cx="841159" cy="375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82BC1F-EFBF-4146-AD7F-298B62B70325}"/>
                  </a:ext>
                </a:extLst>
              </p:cNvPr>
              <p:cNvSpPr txBox="1"/>
              <p:nvPr/>
            </p:nvSpPr>
            <p:spPr>
              <a:xfrm>
                <a:off x="9261999" y="3196821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82BC1F-EFBF-4146-AD7F-298B62B7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9" y="3196821"/>
                <a:ext cx="841159" cy="375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FCDF90-7D71-4058-9ADC-88B289A2B882}"/>
                  </a:ext>
                </a:extLst>
              </p:cNvPr>
              <p:cNvSpPr txBox="1"/>
              <p:nvPr/>
            </p:nvSpPr>
            <p:spPr>
              <a:xfrm>
                <a:off x="10203588" y="1899411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FCDF90-7D71-4058-9ADC-88B289A2B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588" y="1899411"/>
                <a:ext cx="841159" cy="375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76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Here’s one for you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Inclusion-Exclusion rule for 4 (four)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F4E071-F152-434F-9B5E-A93313B4EA31}"/>
              </a:ext>
            </a:extLst>
          </p:cNvPr>
          <p:cNvSpPr/>
          <p:nvPr/>
        </p:nvSpPr>
        <p:spPr>
          <a:xfrm>
            <a:off x="9038948" y="2292410"/>
            <a:ext cx="1287262" cy="1411549"/>
          </a:xfrm>
          <a:prstGeom prst="ellipse">
            <a:avLst/>
          </a:prstGeom>
          <a:solidFill>
            <a:srgbClr val="99CC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0950E5-7202-4DF4-8F4D-12AC77EC2957}"/>
              </a:ext>
            </a:extLst>
          </p:cNvPr>
          <p:cNvSpPr/>
          <p:nvPr/>
        </p:nvSpPr>
        <p:spPr>
          <a:xfrm>
            <a:off x="9834979" y="2309873"/>
            <a:ext cx="1287262" cy="1411549"/>
          </a:xfrm>
          <a:prstGeom prst="ellipse">
            <a:avLst/>
          </a:prstGeom>
          <a:solidFill>
            <a:srgbClr val="FF66FF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D024A-BB00-4103-AD4F-D36602157AD2}"/>
              </a:ext>
            </a:extLst>
          </p:cNvPr>
          <p:cNvSpPr/>
          <p:nvPr/>
        </p:nvSpPr>
        <p:spPr>
          <a:xfrm>
            <a:off x="9038948" y="1808162"/>
            <a:ext cx="1287262" cy="1411549"/>
          </a:xfrm>
          <a:prstGeom prst="ellipse">
            <a:avLst/>
          </a:prstGeom>
          <a:solidFill>
            <a:srgbClr val="E2F0D9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9EDA01-EAFB-4FE0-BE6A-C0988D89D38D}"/>
              </a:ext>
            </a:extLst>
          </p:cNvPr>
          <p:cNvSpPr/>
          <p:nvPr/>
        </p:nvSpPr>
        <p:spPr>
          <a:xfrm>
            <a:off x="9834979" y="1825625"/>
            <a:ext cx="1287262" cy="1411549"/>
          </a:xfrm>
          <a:prstGeom prst="ellipse">
            <a:avLst/>
          </a:prstGeom>
          <a:solidFill>
            <a:srgbClr val="FF9933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940220-2368-4A2A-97C0-0B86D91AD7CA}"/>
                  </a:ext>
                </a:extLst>
              </p:cNvPr>
              <p:cNvSpPr txBox="1"/>
              <p:nvPr/>
            </p:nvSpPr>
            <p:spPr>
              <a:xfrm>
                <a:off x="9261999" y="1916874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940220-2368-4A2A-97C0-0B86D91A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9" y="1916874"/>
                <a:ext cx="841159" cy="375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7A9776-6B40-4389-B20C-465F580EA70F}"/>
                  </a:ext>
                </a:extLst>
              </p:cNvPr>
              <p:cNvSpPr txBox="1"/>
              <p:nvPr/>
            </p:nvSpPr>
            <p:spPr>
              <a:xfrm>
                <a:off x="9261999" y="3196821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7A9776-6B40-4389-B20C-465F580E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9" y="3196821"/>
                <a:ext cx="841159" cy="375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5BECBD-052C-426A-B400-BE97C078E390}"/>
                  </a:ext>
                </a:extLst>
              </p:cNvPr>
              <p:cNvSpPr txBox="1"/>
              <p:nvPr/>
            </p:nvSpPr>
            <p:spPr>
              <a:xfrm>
                <a:off x="10203588" y="1899411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5BECBD-052C-426A-B400-BE97C078E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588" y="1899411"/>
                <a:ext cx="841159" cy="375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48612-2E13-4010-8719-C99DBBC9E593}"/>
                  </a:ext>
                </a:extLst>
              </p:cNvPr>
              <p:cNvSpPr txBox="1"/>
              <p:nvPr/>
            </p:nvSpPr>
            <p:spPr>
              <a:xfrm>
                <a:off x="10128681" y="3241232"/>
                <a:ext cx="841159" cy="37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48612-2E13-4010-8719-C99DBBC9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1" y="3241232"/>
                <a:ext cx="841159" cy="375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Picking passwords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want to register for some website, and we have to pick a password.</a:t>
                </a:r>
              </a:p>
              <a:p>
                <a:r>
                  <a:rPr lang="en-US" dirty="0"/>
                  <a:t>The website’s pretty old-tech, so it tells us that the password should be between </a:t>
                </a:r>
                <a:r>
                  <a:rPr lang="en-US" dirty="0">
                    <a:solidFill>
                      <a:srgbClr val="FF0000"/>
                    </a:solidFill>
                  </a:rPr>
                  <a:t>4 and 6 symbols long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English lowercase or uppercase characters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digits</a:t>
                </a:r>
                <a:r>
                  <a:rPr lang="en-US" dirty="0"/>
                  <a:t>, as well as any one of the </a:t>
                </a:r>
                <a:r>
                  <a:rPr lang="en-US" dirty="0">
                    <a:solidFill>
                      <a:srgbClr val="7030A0"/>
                    </a:solidFill>
                  </a:rPr>
                  <a:t>“special” characters #, *, _, -, @, &amp;, !</a:t>
                </a:r>
              </a:p>
              <a:p>
                <a:pPr lvl="1"/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How many different passwords can the website store in its database?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we call the sets of different passwords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we have: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09334" y="5396089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4" y="5396089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us Sign 4"/>
          <p:cNvSpPr/>
          <p:nvPr/>
        </p:nvSpPr>
        <p:spPr>
          <a:xfrm>
            <a:off x="4391378" y="5396089"/>
            <a:ext cx="674512" cy="6321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4978" y="5376423"/>
                <a:ext cx="1253067" cy="620889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978" y="5376423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us Sign 6"/>
          <p:cNvSpPr/>
          <p:nvPr/>
        </p:nvSpPr>
        <p:spPr>
          <a:xfrm>
            <a:off x="6937022" y="5376423"/>
            <a:ext cx="674512" cy="6321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13512" y="5376422"/>
                <a:ext cx="1253067" cy="6208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512" y="5376422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3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365125"/>
            <a:ext cx="269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365125"/>
            <a:ext cx="269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175022" y="150142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Calculating…</a:t>
            </a:r>
          </a:p>
        </p:txBody>
      </p:sp>
      <p:sp>
        <p:nvSpPr>
          <p:cNvPr id="7" name="Equals 6"/>
          <p:cNvSpPr/>
          <p:nvPr/>
        </p:nvSpPr>
        <p:spPr>
          <a:xfrm>
            <a:off x="2297286" y="1997079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/>
          <p:cNvSpPr/>
          <p:nvPr/>
        </p:nvSpPr>
        <p:spPr>
          <a:xfrm>
            <a:off x="2477909" y="3530691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s 8"/>
          <p:cNvSpPr/>
          <p:nvPr/>
        </p:nvSpPr>
        <p:spPr>
          <a:xfrm>
            <a:off x="2607731" y="5193337"/>
            <a:ext cx="620889" cy="52493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365125"/>
            <a:ext cx="269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Letters, lowercase and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#, *, _, -, @, &amp;,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98" y="1972045"/>
                <a:ext cx="7384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58" y="3498956"/>
                <a:ext cx="738407" cy="498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56" y="5193337"/>
                <a:ext cx="738407" cy="498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(69, 4)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4" y="1863266"/>
                <a:ext cx="1253067" cy="62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4" y="1843599"/>
                <a:ext cx="1253067" cy="620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38" y="1843598"/>
                <a:ext cx="1253067" cy="6208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12" y="1843598"/>
                <a:ext cx="1253067" cy="6208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6175022" y="1501422"/>
            <a:ext cx="1749778" cy="1332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823"/>
                <a:ext cx="1253067" cy="6208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34734"/>
                <a:ext cx="1253067" cy="6208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61645"/>
                <a:ext cx="1253067" cy="620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9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2952</Words>
  <Application>Microsoft Office PowerPoint</Application>
  <PresentationFormat>Widescreen</PresentationFormat>
  <Paragraphs>523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Inclusion / Exclusion principle</vt:lpstr>
      <vt:lpstr>Schedule</vt:lpstr>
      <vt:lpstr>Inclusion / Exclusion principle</vt:lpstr>
      <vt:lpstr>Picking passwords</vt:lpstr>
      <vt:lpstr>Picking passwords</vt:lpstr>
      <vt:lpstr>Picking passwords</vt:lpstr>
      <vt:lpstr>Calculating…</vt:lpstr>
      <vt:lpstr>Calculating…</vt:lpstr>
      <vt:lpstr>Calculating…</vt:lpstr>
      <vt:lpstr>Calculating…</vt:lpstr>
      <vt:lpstr>Calculating…</vt:lpstr>
      <vt:lpstr>Picking different passwords</vt:lpstr>
      <vt:lpstr>Calculating…</vt:lpstr>
      <vt:lpstr>Calculating…</vt:lpstr>
      <vt:lpstr>Calculating…</vt:lpstr>
      <vt:lpstr>Calculating…</vt:lpstr>
      <vt:lpstr>Calculating…</vt:lpstr>
      <vt:lpstr>The addition rule:a special case</vt:lpstr>
      <vt:lpstr>The addition rule:a special case</vt:lpstr>
      <vt:lpstr>The addition rule:a special case</vt:lpstr>
      <vt:lpstr>A not – so – special case</vt:lpstr>
      <vt:lpstr>A not – so – special case</vt:lpstr>
      <vt:lpstr>A not – so – special case</vt:lpstr>
      <vt:lpstr>A not – so – special case</vt:lpstr>
      <vt:lpstr>A not – so – special case</vt:lpstr>
      <vt:lpstr>A not – so – special case</vt:lpstr>
      <vt:lpstr>A not – so – special case</vt:lpstr>
      <vt:lpstr>A not – so – special case</vt:lpstr>
      <vt:lpstr>Practice</vt:lpstr>
      <vt:lpstr>Practice</vt:lpstr>
      <vt:lpstr>Practice</vt:lpstr>
      <vt:lpstr>Need |P_A∩P_B |</vt:lpstr>
      <vt:lpstr>Need |P_A∩P_B |</vt:lpstr>
      <vt:lpstr>Need |P_A∩P_B |</vt:lpstr>
      <vt:lpstr>PowerPoint Presentation</vt:lpstr>
      <vt:lpstr>|P_A∪P_B |</vt:lpstr>
      <vt:lpstr>General Rule</vt:lpstr>
      <vt:lpstr>General Rule</vt:lpstr>
      <vt:lpstr>A number-theoretic problem</vt:lpstr>
      <vt:lpstr>A number-theoretic problem</vt:lpstr>
      <vt:lpstr>"A number-theoretic problem"</vt:lpstr>
      <vt:lpstr>"A number-theoretic problem"</vt:lpstr>
      <vt:lpstr>"A number-theoretic problem"</vt:lpstr>
      <vt:lpstr>What about 3 variables?</vt:lpstr>
      <vt:lpstr>What about 3 variables?</vt:lpstr>
      <vt:lpstr>What about 3 variables?</vt:lpstr>
      <vt:lpstr>What about 3 variables?</vt:lpstr>
      <vt:lpstr>What about 3 variables?</vt:lpstr>
      <vt:lpstr>What about 3 variables?</vt:lpstr>
      <vt:lpstr>What about 3 variables?</vt:lpstr>
      <vt:lpstr>What about 3 variables?</vt:lpstr>
      <vt:lpstr>What about 3 variables?</vt:lpstr>
      <vt:lpstr>A generalizable framework</vt:lpstr>
      <vt:lpstr>Another divisibility problem</vt:lpstr>
      <vt:lpstr>Another divisibility problem</vt:lpstr>
      <vt:lpstr>Another divisibility problem</vt:lpstr>
      <vt:lpstr>Another divisibility problem</vt:lpstr>
      <vt:lpstr>Here’s one for you</vt:lpstr>
      <vt:lpstr>Here’s one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combinatorics (addition rule, inclusion/exclusion principle, etc)</dc:title>
  <dc:creator>Jason Filippou</dc:creator>
  <cp:lastModifiedBy>Jason Filippou</cp:lastModifiedBy>
  <cp:revision>78</cp:revision>
  <dcterms:created xsi:type="dcterms:W3CDTF">2016-12-05T18:30:12Z</dcterms:created>
  <dcterms:modified xsi:type="dcterms:W3CDTF">2021-02-04T22:06:33Z</dcterms:modified>
</cp:coreProperties>
</file>