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9" r:id="rId19"/>
    <p:sldId id="30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mbria Math" panose="02040503050406030204" pitchFamily="18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184-8E36-4329-BE98-310B870D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5BE9C-4959-4817-A7C6-120CA9AF5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4694-2AEF-408D-BB93-87DD5E9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3D29-6D9E-4C9D-A79C-D3EF1C2C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ACA5-FFC0-4278-B0A5-036AD1D9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7DD7-0341-4984-8550-F5FD8215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F6A9-027A-4822-B202-0BEB867D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29522-8668-4248-BA5A-A9D835E8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FB66-7971-4160-862A-F6D4E82A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FDD8-499C-4490-9E20-BEC7B74D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0FE95-0149-41E9-9FE1-93886C8E4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CC64B-EBE2-477F-B307-E2FAE376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1E49-A06E-4A8B-ACBD-2DA9C267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5F3E-4407-418B-8147-217018DC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5925-63FD-4697-97A9-BEBD7E92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D0DE-314A-4A20-81A3-44831262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A226-7F0C-4653-A488-240CBE4C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2B69-E8D6-4691-9D5F-9B11B9EB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FD7F-6AA6-44AC-B2BD-E060D709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748C-FF72-49FF-92EF-61D8D724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A487-6EC5-499D-A44B-BF4A67E2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E75AB-0DAD-448F-87B3-0D612653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5B0B-CDA8-44B8-81A7-D7454F54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D66E-5038-4528-974A-C65764B1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3071-9631-48CF-918D-232C1F1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E23-BB6B-4460-914A-E34075E1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655F-5D4D-4D02-B633-646454BD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09CE8-E5D8-40EE-895A-04AE608B5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00C56-5C91-41BD-847F-E31C36DA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F074-5A09-4C6D-8EB0-13E8C250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6197-2EA6-42B0-9BF8-28AB697F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94A5-2D27-474D-98B5-C19E8729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ABA5-C1BA-480D-8DAD-4B72FE081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9614-3756-445C-AF42-BE5DD7C8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78D8C-949F-4125-9B71-B52218AC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B1777-7635-499F-A044-B97D213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2575A-5C91-4672-BCDA-1225E787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80B1A-0846-4FBC-AAF9-23247559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5A492-64F9-4CAD-A4CA-60910BA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B90D-C436-4F06-B65A-B70F17B4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A7F00-43EF-453E-98C8-F67EB1F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598F6-8E86-40C8-B1C8-D62D8D3C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CF9D-FD7A-4924-86E1-5BD257EE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51CA3-450B-4A9B-80A4-0E1CF362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A575A-97AB-451C-984D-6818F6F1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2BB5D-DD1E-4A94-8677-540E22E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3523-3BE5-4492-8F83-CA38A97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5E0F-0951-46C4-B77E-BA55C53C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AA38D-2860-4935-B80E-29B7CB86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8A2D4-2219-4ABD-B386-4AE1705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893-DCC0-470E-A6FD-427AFB0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843A-8B99-4B44-A2E1-CED3E2C4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64A-219F-4847-B226-6B98FBE2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8B901-7814-4C4D-942A-64958BD2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900A-1355-4FB8-949A-52F2D765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41D3-DED6-4483-B7AB-21B7C3A4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6F6F0-5D9C-49A0-B8C0-CBF32BB8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AA2F-7E84-4047-B69D-38772FF8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CEA8A-77D1-405D-9BD9-875FC0BD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5740E-81B7-4473-9954-67D8C143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8673-4A88-462B-B0A2-FFF468B4C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FC4F-DC38-4A0D-A442-3786D831BB7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FAE0-AFA9-41A1-BFD6-9935BDA13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E2DC-8F59-400F-AE95-0AB6B2EEF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304F-5B7E-45D3-A3B8-082CCF3A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2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6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0.png"/><Relationship Id="rId5" Type="http://schemas.openxmlformats.org/officeDocument/2006/relationships/image" Target="../media/image51.png"/><Relationship Id="rId10" Type="http://schemas.openxmlformats.org/officeDocument/2006/relationships/image" Target="../media/image59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6EA47E-FDE1-4101-8E1E-A5444959A20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nomial</a:t>
                </a:r>
                <a:r>
                  <a:rPr lang="en-US" dirty="0"/>
                  <a:t> theorem and Pascal’s Triangle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6EA47E-FDE1-4101-8E1E-A5444959A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E5CB40D3-C2B5-48A2-9D8A-4975DFD4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250</a:t>
            </a:r>
          </a:p>
        </p:txBody>
      </p:sp>
    </p:spTree>
    <p:extLst>
      <p:ext uri="{BB962C8B-B14F-4D97-AF65-F5344CB8AC3E}">
        <p14:creationId xmlns:p14="http://schemas.microsoft.com/office/powerpoint/2010/main" val="193116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do this </a:t>
            </a:r>
            <a:r>
              <a:rPr lang="en-US" b="1" dirty="0">
                <a:solidFill>
                  <a:srgbClr val="7030A0"/>
                </a:solidFill>
              </a:rPr>
              <a:t>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do this </a:t>
            </a:r>
            <a:r>
              <a:rPr lang="en-US" b="1" dirty="0">
                <a:solidFill>
                  <a:srgbClr val="7030A0"/>
                </a:solidFill>
              </a:rPr>
              <a:t>now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7!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3!⋅4!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</a:t>
                </a:r>
                <a:r>
                  <a:rPr lang="en-US" dirty="0">
                    <a:solidFill>
                      <a:srgbClr val="FF0000"/>
                    </a:solidFill>
                  </a:rPr>
                  <a:t>generalize</a:t>
                </a:r>
                <a:r>
                  <a:rPr lang="en-US" dirty="0"/>
                  <a:t> the previous results: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…⋅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Co-efficient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# of ways to select r ‘x’s from n slots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4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now </a:t>
                </a:r>
                <a:r>
                  <a:rPr lang="en-US" dirty="0">
                    <a:solidFill>
                      <a:srgbClr val="FF0000"/>
                    </a:solidFill>
                  </a:rPr>
                  <a:t>generalize</a:t>
                </a:r>
                <a:r>
                  <a:rPr lang="en-US" dirty="0"/>
                  <a:t> the previous results:</a:t>
                </a:r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…⋅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Co-efficient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# of ways to select r ‘x’s from n slots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Binomial Theorem: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eqAr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16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How to find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#1: Compute </a:t>
                </a:r>
                <a:r>
                  <a:rPr lang="en-US" b="1" dirty="0">
                    <a:solidFill>
                      <a:srgbClr val="7030A0"/>
                    </a:solidFill>
                  </a:rPr>
                  <a:t>directly </a:t>
                </a:r>
                <a:r>
                  <a:rPr lang="en-US" dirty="0"/>
                  <a:t>via formula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rgbClr val="FF1BFD"/>
                    </a:solidFill>
                  </a:rPr>
                  <a:t>Large intermediary numbers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are relatively small!</a:t>
                </a:r>
              </a:p>
              <a:p>
                <a:pPr lvl="1"/>
                <a:r>
                  <a:rPr lang="en-US" sz="26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</m:eqAr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20!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10!⋅10!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1×2×…×10 ×11 ×12 ×…×20</m:t>
                        </m:r>
                      </m:num>
                      <m:den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</m:den>
                    </m:f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25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How to find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#1: Compute </a:t>
                </a:r>
                <a:r>
                  <a:rPr lang="en-US" b="1" dirty="0">
                    <a:solidFill>
                      <a:srgbClr val="7030A0"/>
                    </a:solidFill>
                  </a:rPr>
                  <a:t>directly </a:t>
                </a:r>
                <a:r>
                  <a:rPr lang="en-US" dirty="0"/>
                  <a:t>via formula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rgbClr val="FF1BFD"/>
                    </a:solidFill>
                  </a:rPr>
                  <a:t>Large intermediary numbers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are relatively small!</a:t>
                </a:r>
              </a:p>
              <a:p>
                <a:pPr lvl="1"/>
                <a:r>
                  <a:rPr lang="en-US" sz="26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</m:eqAr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20!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10!⋅10!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(1×2×…×10)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×11 ×12 ×…×20</m:t>
                        </m:r>
                      </m:num>
                      <m:den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184756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Is our computer </a:t>
                </a:r>
                <a:r>
                  <a:rPr lang="en-US" sz="2600" b="1" dirty="0"/>
                  <a:t>smart enough </a:t>
                </a:r>
                <a:r>
                  <a:rPr lang="en-US" sz="2600" dirty="0"/>
                  <a:t>to cancel out the stuff </a:t>
                </a:r>
                <a:r>
                  <a:rPr lang="en-US" sz="2600" dirty="0">
                    <a:solidFill>
                      <a:schemeClr val="accent6"/>
                    </a:solidFill>
                  </a:rPr>
                  <a:t>in green?</a:t>
                </a:r>
              </a:p>
              <a:p>
                <a:pPr lvl="2"/>
                <a:r>
                  <a:rPr lang="en-US" sz="2400" dirty="0"/>
                  <a:t>Not every computer is!</a:t>
                </a:r>
                <a:r>
                  <a:rPr lang="en-US" sz="2400" b="1" dirty="0"/>
                  <a:t>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9954228" y="3634451"/>
            <a:ext cx="844951" cy="1041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99179" y="3311285"/>
            <a:ext cx="113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 too large!</a:t>
            </a:r>
          </a:p>
        </p:txBody>
      </p:sp>
    </p:spTree>
    <p:extLst>
      <p:ext uri="{BB962C8B-B14F-4D97-AF65-F5344CB8AC3E}">
        <p14:creationId xmlns:p14="http://schemas.microsoft.com/office/powerpoint/2010/main" val="112731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How to find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#1: Compute </a:t>
                </a:r>
                <a:r>
                  <a:rPr lang="en-US" b="1" dirty="0">
                    <a:solidFill>
                      <a:srgbClr val="7030A0"/>
                    </a:solidFill>
                  </a:rPr>
                  <a:t>directly </a:t>
                </a:r>
                <a:r>
                  <a:rPr lang="en-US" dirty="0"/>
                  <a:t>via formula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rgbClr val="FF1BFD"/>
                    </a:solidFill>
                  </a:rPr>
                  <a:t>Large intermediary numbers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are relatively small!</a:t>
                </a:r>
              </a:p>
              <a:p>
                <a:pPr lvl="1"/>
                <a:r>
                  <a:rPr lang="en-US" sz="26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</m:eqAr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20!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10!⋅10!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(1×2×…×10)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11 ×12 ×…×20</m:t>
                        </m:r>
                      </m:num>
                      <m:den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</m:den>
                    </m:f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184756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Is our computer </a:t>
                </a:r>
                <a:r>
                  <a:rPr lang="en-US" sz="2600" b="1" dirty="0"/>
                  <a:t>smart enough </a:t>
                </a:r>
                <a:r>
                  <a:rPr lang="en-US" sz="2600" dirty="0"/>
                  <a:t>to cancel out the stuff </a:t>
                </a:r>
                <a:r>
                  <a:rPr lang="en-US" sz="2600" dirty="0">
                    <a:solidFill>
                      <a:schemeClr val="accent6"/>
                    </a:solidFill>
                  </a:rPr>
                  <a:t>in green?</a:t>
                </a:r>
              </a:p>
              <a:p>
                <a:pPr lvl="2"/>
                <a:r>
                  <a:rPr lang="en-US" sz="2400" dirty="0"/>
                  <a:t>Not every computer is!</a:t>
                </a:r>
                <a:r>
                  <a:rPr lang="en-US" sz="2400" b="1" dirty="0"/>
                  <a:t>  </a:t>
                </a:r>
              </a:p>
              <a:p>
                <a:pPr lvl="2"/>
                <a:r>
                  <a:rPr lang="en-US" sz="2400" dirty="0"/>
                  <a:t>But assuming that ours is, we still have to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11 ×12 ×…×20</m:t>
                    </m:r>
                  </m:oMath>
                </a14:m>
                <a:r>
                  <a:rPr lang="en-US" sz="2400" dirty="0"/>
                  <a:t>, which is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quite large, even though the final result is small!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882680" y="3816338"/>
            <a:ext cx="1364342" cy="14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093139" y="4102487"/>
            <a:ext cx="1364342" cy="14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54228" y="3634451"/>
            <a:ext cx="844951" cy="1041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99179" y="3311285"/>
            <a:ext cx="113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 too large!</a:t>
            </a:r>
          </a:p>
        </p:txBody>
      </p:sp>
    </p:spTree>
    <p:extLst>
      <p:ext uri="{BB962C8B-B14F-4D97-AF65-F5344CB8AC3E}">
        <p14:creationId xmlns:p14="http://schemas.microsoft.com/office/powerpoint/2010/main" val="205477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How to find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Approach #1: Compute </a:t>
                </a:r>
                <a:r>
                  <a:rPr lang="en-US" b="1" dirty="0">
                    <a:solidFill>
                      <a:srgbClr val="7030A0"/>
                    </a:solidFill>
                  </a:rPr>
                  <a:t>directly </a:t>
                </a:r>
                <a:r>
                  <a:rPr lang="en-US" dirty="0"/>
                  <a:t>via formula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rgbClr val="FF1BFD"/>
                    </a:solidFill>
                  </a:rPr>
                  <a:t>Large intermediary numbers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are relatively small!</a:t>
                </a:r>
              </a:p>
              <a:p>
                <a:pPr lvl="1"/>
                <a:r>
                  <a:rPr lang="en-US" sz="26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</m:eqAr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20!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10!⋅10!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(1×2×…×10)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11 ×12 ×…×20</m:t>
                        </m:r>
                      </m:num>
                      <m:den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</m:den>
                    </m:f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184756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Is our computer </a:t>
                </a:r>
                <a:r>
                  <a:rPr lang="en-US" sz="2600" b="1" dirty="0"/>
                  <a:t>smart enough </a:t>
                </a:r>
                <a:r>
                  <a:rPr lang="en-US" sz="2600" dirty="0"/>
                  <a:t>to cancel out the stuff </a:t>
                </a:r>
                <a:r>
                  <a:rPr lang="en-US" sz="2600" dirty="0">
                    <a:solidFill>
                      <a:schemeClr val="accent6"/>
                    </a:solidFill>
                  </a:rPr>
                  <a:t>in green?</a:t>
                </a:r>
              </a:p>
              <a:p>
                <a:pPr lvl="2"/>
                <a:r>
                  <a:rPr lang="en-US" sz="2400" dirty="0"/>
                  <a:t>Not every computer is!</a:t>
                </a:r>
                <a:r>
                  <a:rPr lang="en-US" sz="2400" b="1" dirty="0"/>
                  <a:t>  </a:t>
                </a:r>
              </a:p>
              <a:p>
                <a:pPr lvl="2"/>
                <a:r>
                  <a:rPr lang="en-US" sz="2400" dirty="0"/>
                  <a:t>But assuming that ours is, we still have to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11 ×12 ×…×20</m:t>
                    </m:r>
                  </m:oMath>
                </a14:m>
                <a:r>
                  <a:rPr lang="en-US" sz="2400" dirty="0"/>
                  <a:t>, which is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quite large.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Can we do better?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952129" y="3723743"/>
            <a:ext cx="1364342" cy="14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162588" y="4079340"/>
            <a:ext cx="1364342" cy="14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54228" y="3634451"/>
            <a:ext cx="844951" cy="1041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99179" y="3311285"/>
            <a:ext cx="113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 too large!</a:t>
            </a:r>
          </a:p>
        </p:txBody>
      </p:sp>
    </p:spTree>
    <p:extLst>
      <p:ext uri="{BB962C8B-B14F-4D97-AF65-F5344CB8AC3E}">
        <p14:creationId xmlns:p14="http://schemas.microsoft.com/office/powerpoint/2010/main" val="165464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How to find the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Approach #1: Compute </a:t>
                </a:r>
                <a:r>
                  <a:rPr lang="en-US" b="1" dirty="0">
                    <a:solidFill>
                      <a:srgbClr val="7030A0"/>
                    </a:solidFill>
                  </a:rPr>
                  <a:t>directly </a:t>
                </a:r>
                <a:r>
                  <a:rPr lang="en-US" dirty="0"/>
                  <a:t>via formula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Problem: </a:t>
                </a:r>
                <a:r>
                  <a:rPr lang="en-US" dirty="0">
                    <a:solidFill>
                      <a:srgbClr val="FF1BFD"/>
                    </a:solidFill>
                  </a:rPr>
                  <a:t>Large intermediary numbers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charset="0"/>
                      </a:rPr>
                      <m:t> 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are relatively small!</a:t>
                </a:r>
              </a:p>
              <a:p>
                <a:pPr lvl="1"/>
                <a:r>
                  <a:rPr lang="en-US" sz="26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</m:eqAr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20!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10!⋅10!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(1×2×…×10)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11 ×12 ×…×20</m:t>
                        </m:r>
                      </m:num>
                      <m:den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1×2×…×10</m:t>
                            </m:r>
                          </m:e>
                        </m:d>
                      </m:den>
                    </m:f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184756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Is our computer </a:t>
                </a:r>
                <a:r>
                  <a:rPr lang="en-US" sz="2600" b="1" dirty="0"/>
                  <a:t>smart enough </a:t>
                </a:r>
                <a:r>
                  <a:rPr lang="en-US" sz="2600" dirty="0"/>
                  <a:t>to cancel out the stuff </a:t>
                </a:r>
                <a:r>
                  <a:rPr lang="en-US" sz="2600" dirty="0">
                    <a:solidFill>
                      <a:schemeClr val="accent6"/>
                    </a:solidFill>
                  </a:rPr>
                  <a:t>in green?</a:t>
                </a:r>
              </a:p>
              <a:p>
                <a:pPr lvl="2"/>
                <a:r>
                  <a:rPr lang="en-US" sz="2400" dirty="0"/>
                  <a:t>Not every computer is!</a:t>
                </a:r>
                <a:r>
                  <a:rPr lang="en-US" sz="2400" b="1" dirty="0"/>
                  <a:t>  </a:t>
                </a:r>
              </a:p>
              <a:p>
                <a:pPr lvl="2"/>
                <a:r>
                  <a:rPr lang="en-US" sz="2400" dirty="0"/>
                  <a:t>But assuming that ours is, we still have to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11 ×12 ×…×20</m:t>
                    </m:r>
                  </m:oMath>
                </a14:m>
                <a:r>
                  <a:rPr lang="en-US" sz="2400" dirty="0"/>
                  <a:t>, which is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quite large.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Can we do better?</a:t>
                </a:r>
              </a:p>
              <a:p>
                <a:pPr lvl="1"/>
                <a:r>
                  <a:rPr lang="en-US" dirty="0"/>
                  <a:t>Yes, through Pascal’s triangle!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840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952129" y="3723743"/>
            <a:ext cx="1364342" cy="14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162588" y="4079340"/>
            <a:ext cx="1364342" cy="145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954228" y="3634451"/>
            <a:ext cx="844951" cy="1041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99179" y="3311285"/>
            <a:ext cx="113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 too large!</a:t>
            </a:r>
          </a:p>
        </p:txBody>
      </p:sp>
    </p:spTree>
    <p:extLst>
      <p:ext uri="{BB962C8B-B14F-4D97-AF65-F5344CB8AC3E}">
        <p14:creationId xmlns:p14="http://schemas.microsoft.com/office/powerpoint/2010/main" val="8989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FB3C1-05C4-41C2-9BB5-1B2E274B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easy combinatorial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058715-DDB1-4839-BBA8-F3D8054E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prove that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6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36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 two different ways!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058715-DDB1-4839-BBA8-F3D8054E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2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Recall the following identities from </a:t>
                </a:r>
                <a:r>
                  <a:rPr lang="en-US" b="0" dirty="0" err="1"/>
                  <a:t>highschool</a:t>
                </a:r>
                <a:r>
                  <a:rPr lang="en-US" b="0" dirty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+2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6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combinatorial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38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combinatorial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mr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mr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Algebraic proof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Combinatorial proof!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8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800" dirty="0"/>
                  <a:t>A </a:t>
                </a:r>
                <a:r>
                  <a:rPr lang="en-US" sz="3800" b="1" dirty="0">
                    <a:solidFill>
                      <a:schemeClr val="accent2">
                        <a:lumMod val="75000"/>
                      </a:schemeClr>
                    </a:solidFill>
                  </a:rPr>
                  <a:t>combinatorial</a:t>
                </a:r>
                <a:r>
                  <a:rPr lang="en-US" sz="3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3800" dirty="0"/>
                  <a:t>proof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3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sz="3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3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US" sz="3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mr-IN" sz="380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rgbClr val="FF1BF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3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r>
                  <a:rPr lang="en-US" sz="38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48" t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LHS</a:t>
                </a:r>
                <a:r>
                  <a:rPr lang="en-US" dirty="0"/>
                  <a:t>: #ways to 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 people from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people.</a:t>
                </a: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RHS</a:t>
                </a:r>
                <a:r>
                  <a:rPr lang="en-US" dirty="0"/>
                  <a:t>: Focus on one person, call him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If we 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, then we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−1 </m:t>
                    </m:r>
                  </m:oMath>
                </a14:m>
                <a:r>
                  <a:rPr lang="en-US" dirty="0"/>
                  <a:t>people to decide if we want to pick or not, from which we now have to 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/>
                  <a:t> people </a:t>
                </a:r>
                <a:r>
                  <a:rPr lang="en-US" dirty="0">
                    <a:solidFill>
                      <a:schemeClr val="accent6"/>
                    </a:solidFill>
                  </a:rPr>
                  <a:t>(</a:t>
                </a:r>
                <a:r>
                  <a:rPr lang="en-US" b="1" dirty="0">
                    <a:solidFill>
                      <a:schemeClr val="accent6"/>
                    </a:solidFill>
                  </a:rPr>
                  <a:t>first term of RHS)</a:t>
                </a:r>
              </a:p>
              <a:p>
                <a:pPr lvl="1"/>
                <a:r>
                  <a:rPr lang="en-US" dirty="0"/>
                  <a:t>OR, if we don’t 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, we are left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−1 </m:t>
                    </m:r>
                  </m:oMath>
                </a14:m>
                <a:r>
                  <a:rPr lang="en-US" dirty="0"/>
                  <a:t>people to decide if we want to pick or not, yet still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 people that we need to pick </a:t>
                </a:r>
                <a:r>
                  <a:rPr lang="en-US" dirty="0">
                    <a:solidFill>
                      <a:srgbClr val="FF1BFD"/>
                    </a:solidFill>
                  </a:rPr>
                  <a:t>(second term of RHS).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211028" y="230188"/>
            <a:ext cx="4142772" cy="1203767"/>
          </a:xfrm>
          <a:prstGeom prst="round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800" dirty="0"/>
                  <a:t>A </a:t>
                </a:r>
                <a:r>
                  <a:rPr lang="en-US" sz="3800" b="1" dirty="0">
                    <a:solidFill>
                      <a:schemeClr val="accent2">
                        <a:lumMod val="75000"/>
                      </a:schemeClr>
                    </a:solidFill>
                  </a:rPr>
                  <a:t>combinatorial</a:t>
                </a:r>
                <a:r>
                  <a:rPr lang="en-US" sz="3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3800" dirty="0"/>
                  <a:t>proof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3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sz="3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3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US" sz="3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mr-IN" sz="380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rgbClr val="FF1BF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3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r>
                  <a:rPr lang="en-US" sz="38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48" t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LHS</a:t>
                </a:r>
                <a:r>
                  <a:rPr lang="en-US" dirty="0"/>
                  <a:t>: #ways to pick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 people from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people.</a:t>
                </a: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RHS</a:t>
                </a:r>
                <a:r>
                  <a:rPr lang="en-US" dirty="0"/>
                  <a:t>: Focus on one person, call him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If we pick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, then we are left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−1 </m:t>
                    </m:r>
                  </m:oMath>
                </a14:m>
                <a:r>
                  <a:rPr lang="en-US" dirty="0"/>
                  <a:t>people to decide if we want to pick or not, from which we now have to 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/>
                  <a:t> people </a:t>
                </a:r>
                <a:r>
                  <a:rPr lang="en-US" dirty="0">
                    <a:solidFill>
                      <a:schemeClr val="accent6"/>
                    </a:solidFill>
                  </a:rPr>
                  <a:t>(</a:t>
                </a:r>
                <a:r>
                  <a:rPr lang="en-US" b="1" dirty="0">
                    <a:solidFill>
                      <a:schemeClr val="accent6"/>
                    </a:solidFill>
                  </a:rPr>
                  <a:t>first term of RHS)</a:t>
                </a:r>
              </a:p>
              <a:p>
                <a:pPr lvl="1"/>
                <a:r>
                  <a:rPr lang="en-US" dirty="0"/>
                  <a:t>OR, if we don’t pick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, we are left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1BFD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>
                        <a:solidFill>
                          <a:srgbClr val="FF1BFD"/>
                        </a:solidFill>
                        <a:latin typeface="Cambria Math" charset="0"/>
                      </a:rPr>
                      <m:t>−1 </m:t>
                    </m:r>
                  </m:oMath>
                </a14:m>
                <a:r>
                  <a:rPr lang="en-US" dirty="0"/>
                  <a:t>people to decide if we want to pick or not, yet still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1BFD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 people that we need to pick </a:t>
                </a:r>
                <a:r>
                  <a:rPr lang="en-US" dirty="0">
                    <a:solidFill>
                      <a:srgbClr val="FF1BFD"/>
                    </a:solidFill>
                  </a:rPr>
                  <a:t>(second term of RHS).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211028" y="230188"/>
            <a:ext cx="4142772" cy="1203767"/>
          </a:xfrm>
          <a:prstGeom prst="round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8505371" y="1690689"/>
            <a:ext cx="2235200" cy="1691141"/>
          </a:xfrm>
          <a:prstGeom prst="curved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11028" y="0"/>
            <a:ext cx="1816858" cy="169068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9060431" y="2325801"/>
            <a:ext cx="2141083" cy="870858"/>
          </a:xfrm>
          <a:prstGeom prst="curvedConnector3">
            <a:avLst>
              <a:gd name="adj1" fmla="val 50000"/>
            </a:avLst>
          </a:prstGeom>
          <a:ln>
            <a:solidFill>
              <a:srgbClr val="FF1B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470342" y="-84817"/>
            <a:ext cx="1816858" cy="1690688"/>
          </a:xfrm>
          <a:prstGeom prst="ellipse">
            <a:avLst/>
          </a:prstGeom>
          <a:noFill/>
          <a:ln w="25400">
            <a:solidFill>
              <a:srgbClr val="FF1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800" dirty="0"/>
                  <a:t>A </a:t>
                </a:r>
                <a:r>
                  <a:rPr lang="en-US" sz="3800" b="1" dirty="0">
                    <a:solidFill>
                      <a:schemeClr val="accent2">
                        <a:lumMod val="75000"/>
                      </a:schemeClr>
                    </a:solidFill>
                  </a:rPr>
                  <a:t>combinatorial</a:t>
                </a:r>
                <a:r>
                  <a:rPr lang="en-US" sz="3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3800" dirty="0"/>
                  <a:t>proof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3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sz="3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3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𝑟</m:t>
                            </m:r>
                            <m:r>
                              <a:rPr lang="en-US" sz="3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US" sz="3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mr-IN" sz="380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800" i="1">
                                <a:solidFill>
                                  <a:srgbClr val="FF1BF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3800" i="1">
                                <a:solidFill>
                                  <a:srgbClr val="FF1BFD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3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r>
                  <a:rPr lang="en-US" sz="38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48" t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LHS</a:t>
                </a:r>
                <a:r>
                  <a:rPr lang="en-US" dirty="0"/>
                  <a:t>: #ways to pick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 people from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people.</a:t>
                </a: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RHS</a:t>
                </a:r>
                <a:r>
                  <a:rPr lang="en-US" dirty="0"/>
                  <a:t>: Focus on one person, call him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If we pick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, then we are left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−1 </m:t>
                    </m:r>
                  </m:oMath>
                </a14:m>
                <a:r>
                  <a:rPr lang="en-US" dirty="0"/>
                  <a:t>people to decide if we want to pick or not, from which we now have to 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/>
                  <a:t> people </a:t>
                </a:r>
                <a:r>
                  <a:rPr lang="en-US" dirty="0">
                    <a:solidFill>
                      <a:schemeClr val="accent6"/>
                    </a:solidFill>
                  </a:rPr>
                  <a:t>(</a:t>
                </a:r>
                <a:r>
                  <a:rPr lang="en-US" b="1" dirty="0">
                    <a:solidFill>
                      <a:schemeClr val="accent6"/>
                    </a:solidFill>
                  </a:rPr>
                  <a:t>first term of RHS)</a:t>
                </a:r>
              </a:p>
              <a:p>
                <a:pPr lvl="1"/>
                <a:r>
                  <a:rPr lang="en-US" dirty="0"/>
                  <a:t>OR, if we don’t pick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charset="0"/>
                      </a:rPr>
                      <m:t>𝐽𝑎𝑠𝑜𝑛</m:t>
                    </m:r>
                  </m:oMath>
                </a14:m>
                <a:r>
                  <a:rPr lang="en-US" dirty="0"/>
                  <a:t>, we are left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1BFD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>
                        <a:solidFill>
                          <a:srgbClr val="FF1BFD"/>
                        </a:solidFill>
                        <a:latin typeface="Cambria Math" charset="0"/>
                      </a:rPr>
                      <m:t>−1 </m:t>
                    </m:r>
                  </m:oMath>
                </a14:m>
                <a:r>
                  <a:rPr lang="en-US" dirty="0"/>
                  <a:t>people to decide if we want to pick or not, yet still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1BFD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 people that we need to pick </a:t>
                </a:r>
                <a:r>
                  <a:rPr lang="en-US" dirty="0">
                    <a:solidFill>
                      <a:srgbClr val="FF1BFD"/>
                    </a:solidFill>
                  </a:rPr>
                  <a:t>(second term of RHS). </a:t>
                </a:r>
              </a:p>
              <a:p>
                <a:r>
                  <a:rPr lang="en-US" dirty="0"/>
                  <a:t>This is a </a:t>
                </a:r>
                <a:r>
                  <a:rPr lang="en-US" b="1" dirty="0">
                    <a:solidFill>
                      <a:srgbClr val="C00000"/>
                    </a:solidFill>
                  </a:rPr>
                  <a:t>combinatorial proof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combinatorial proof</a:t>
                </a:r>
                <a:r>
                  <a:rPr lang="en-US" dirty="0"/>
                  <a:t> is a type of proof where we show two quantities are equal </a:t>
                </a:r>
                <a:r>
                  <a:rPr lang="en-US" dirty="0">
                    <a:solidFill>
                      <a:srgbClr val="7030A0"/>
                    </a:solidFill>
                  </a:rPr>
                  <a:t>because they solve the same problem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211028" y="230188"/>
            <a:ext cx="4142772" cy="1203767"/>
          </a:xfrm>
          <a:prstGeom prst="round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8505371" y="1690689"/>
            <a:ext cx="2235200" cy="1691141"/>
          </a:xfrm>
          <a:prstGeom prst="curved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11028" y="0"/>
            <a:ext cx="1816858" cy="1690688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9060431" y="2325801"/>
            <a:ext cx="2141083" cy="870858"/>
          </a:xfrm>
          <a:prstGeom prst="curvedConnector3">
            <a:avLst>
              <a:gd name="adj1" fmla="val 50000"/>
            </a:avLst>
          </a:prstGeom>
          <a:ln>
            <a:solidFill>
              <a:srgbClr val="FF1B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470342" y="-84817"/>
            <a:ext cx="1816858" cy="1690688"/>
          </a:xfrm>
          <a:prstGeom prst="ellipse">
            <a:avLst/>
          </a:prstGeom>
          <a:noFill/>
          <a:ln w="25400">
            <a:solidFill>
              <a:srgbClr val="FF1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Pascal’s Triangle</a:t>
            </a:r>
          </a:p>
        </p:txBody>
      </p:sp>
      <p:sp>
        <p:nvSpPr>
          <p:cNvPr id="4" name="Oval 3"/>
          <p:cNvSpPr/>
          <p:nvPr/>
        </p:nvSpPr>
        <p:spPr>
          <a:xfrm>
            <a:off x="5224600" y="1690688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4343" y="1884383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3" y="1884383"/>
                <a:ext cx="407483" cy="4619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237629" y="2688434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7372" y="2882129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372" y="2882129"/>
                <a:ext cx="407483" cy="4619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6211571" y="2778125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01314" y="2971820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14" y="2971820"/>
                <a:ext cx="407483" cy="461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5281030" y="3865563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72399" y="4059258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99" y="4059258"/>
                <a:ext cx="407483" cy="4619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7321373" y="3818957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11116" y="4012652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16" y="4012652"/>
                <a:ext cx="407483" cy="4619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016800" y="3865563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06543" y="4059258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43" y="4059258"/>
                <a:ext cx="407483" cy="4619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624145" y="4859789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13888" y="50534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88" y="5053484"/>
                <a:ext cx="407483" cy="4619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308344" y="4859789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98087" y="50534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87" y="5053484"/>
                <a:ext cx="407483" cy="4619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033886" y="4920341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23629" y="5114036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29" y="5114036"/>
                <a:ext cx="407483" cy="4619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918699" y="4920341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08442" y="5114036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42" y="5114036"/>
                <a:ext cx="407483" cy="4619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riangle 29"/>
          <p:cNvSpPr/>
          <p:nvPr/>
        </p:nvSpPr>
        <p:spPr>
          <a:xfrm>
            <a:off x="335349" y="1298799"/>
            <a:ext cx="10765470" cy="5427705"/>
          </a:xfrm>
          <a:prstGeom prst="triangle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25099" y="5892801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25099" y="6145648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25101" y="6400802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24012" y="5900057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24012" y="6152904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24014" y="6408058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158354" y="5892800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58354" y="6145647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58356" y="6400801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907324" y="5827487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907324" y="6080334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907326" y="6335488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Pascal’s Triangle</a:t>
            </a:r>
          </a:p>
        </p:txBody>
      </p:sp>
      <p:sp>
        <p:nvSpPr>
          <p:cNvPr id="4" name="Oval 3"/>
          <p:cNvSpPr/>
          <p:nvPr/>
        </p:nvSpPr>
        <p:spPr>
          <a:xfrm>
            <a:off x="5224600" y="1690688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4343" y="1884383"/>
                <a:ext cx="58702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3" y="1884383"/>
                <a:ext cx="587020" cy="461921"/>
              </a:xfrm>
              <a:prstGeom prst="rect">
                <a:avLst/>
              </a:prstGeom>
              <a:blipFill rotWithShape="0">
                <a:blip r:embed="rId2"/>
                <a:stretch>
                  <a:fillRect r="-23958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237629" y="2688434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7372" y="2882129"/>
                <a:ext cx="58702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372" y="2882129"/>
                <a:ext cx="587020" cy="461921"/>
              </a:xfrm>
              <a:prstGeom prst="rect">
                <a:avLst/>
              </a:prstGeom>
              <a:blipFill rotWithShape="0">
                <a:blip r:embed="rId3"/>
                <a:stretch>
                  <a:fillRect r="-239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6211571" y="2778125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01314" y="2971820"/>
                <a:ext cx="58702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14" y="2971820"/>
                <a:ext cx="587020" cy="460126"/>
              </a:xfrm>
              <a:prstGeom prst="rect">
                <a:avLst/>
              </a:prstGeom>
              <a:blipFill rotWithShape="0">
                <a:blip r:embed="rId4"/>
                <a:stretch>
                  <a:fillRect r="-237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5314367" y="3845740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72399" y="4059258"/>
                <a:ext cx="58702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=2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99" y="4059258"/>
                <a:ext cx="587020" cy="460126"/>
              </a:xfrm>
              <a:prstGeom prst="rect">
                <a:avLst/>
              </a:prstGeom>
              <a:blipFill rotWithShape="0">
                <a:blip r:embed="rId5"/>
                <a:stretch>
                  <a:fillRect r="-25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7321373" y="3818957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11116" y="4012652"/>
                <a:ext cx="58702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16" y="4012652"/>
                <a:ext cx="587020" cy="460126"/>
              </a:xfrm>
              <a:prstGeom prst="rect">
                <a:avLst/>
              </a:prstGeom>
              <a:blipFill rotWithShape="0">
                <a:blip r:embed="rId6"/>
                <a:stretch>
                  <a:fillRect r="-23958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016800" y="3865563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06543" y="4059258"/>
                <a:ext cx="58702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43" y="4059258"/>
                <a:ext cx="587020" cy="461921"/>
              </a:xfrm>
              <a:prstGeom prst="rect">
                <a:avLst/>
              </a:prstGeom>
              <a:blipFill rotWithShape="0">
                <a:blip r:embed="rId7"/>
                <a:stretch>
                  <a:fillRect r="-237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624145" y="4859789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13888" y="5053484"/>
                <a:ext cx="58702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=3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88" y="5053484"/>
                <a:ext cx="587020" cy="460126"/>
              </a:xfrm>
              <a:prstGeom prst="rect">
                <a:avLst/>
              </a:prstGeom>
              <a:blipFill rotWithShape="0">
                <a:blip r:embed="rId8"/>
                <a:stretch>
                  <a:fillRect r="-25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308344" y="4859789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98087" y="5053484"/>
                <a:ext cx="58702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87" y="5053484"/>
                <a:ext cx="587020" cy="461921"/>
              </a:xfrm>
              <a:prstGeom prst="rect">
                <a:avLst/>
              </a:prstGeom>
              <a:blipFill rotWithShape="0">
                <a:blip r:embed="rId9"/>
                <a:stretch>
                  <a:fillRect r="-237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033886" y="4920341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23629" y="5114036"/>
                <a:ext cx="58702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=3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29" y="5114036"/>
                <a:ext cx="587020" cy="460126"/>
              </a:xfrm>
              <a:prstGeom prst="rect">
                <a:avLst/>
              </a:prstGeom>
              <a:blipFill rotWithShape="0">
                <a:blip r:embed="rId10"/>
                <a:stretch>
                  <a:fillRect r="-237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918699" y="4920341"/>
            <a:ext cx="986971" cy="8493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08442" y="5114036"/>
                <a:ext cx="58702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442" y="5114036"/>
                <a:ext cx="587020" cy="461921"/>
              </a:xfrm>
              <a:prstGeom prst="rect">
                <a:avLst/>
              </a:prstGeom>
              <a:blipFill rotWithShape="0">
                <a:blip r:embed="rId11"/>
                <a:stretch>
                  <a:fillRect r="-237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riangle 29"/>
          <p:cNvSpPr/>
          <p:nvPr/>
        </p:nvSpPr>
        <p:spPr>
          <a:xfrm>
            <a:off x="335349" y="1298799"/>
            <a:ext cx="10765470" cy="5427705"/>
          </a:xfrm>
          <a:prstGeom prst="triangle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25099" y="5892801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25099" y="6145648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25101" y="6400802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24012" y="5900057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24012" y="6152904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24014" y="6408058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158354" y="5892800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58354" y="6145647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58356" y="6400801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907324" y="5827487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907324" y="6080334"/>
            <a:ext cx="106047" cy="71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907326" y="6335488"/>
            <a:ext cx="98787" cy="70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" idx="5"/>
            <a:endCxn id="14" idx="1"/>
          </p:cNvCxnSpPr>
          <p:nvPr/>
        </p:nvCxnSpPr>
        <p:spPr>
          <a:xfrm>
            <a:off x="5080061" y="3413367"/>
            <a:ext cx="378845" cy="556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14" idx="7"/>
          </p:cNvCxnSpPr>
          <p:nvPr/>
        </p:nvCxnSpPr>
        <p:spPr>
          <a:xfrm flipH="1">
            <a:off x="6156799" y="3503058"/>
            <a:ext cx="199311" cy="46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6" idx="1"/>
          </p:cNvCxnSpPr>
          <p:nvPr/>
        </p:nvCxnSpPr>
        <p:spPr>
          <a:xfrm>
            <a:off x="3852509" y="4625417"/>
            <a:ext cx="325916" cy="419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3"/>
            <a:endCxn id="26" idx="7"/>
          </p:cNvCxnSpPr>
          <p:nvPr/>
        </p:nvCxnSpPr>
        <p:spPr>
          <a:xfrm flipH="1">
            <a:off x="4876318" y="4570673"/>
            <a:ext cx="582588" cy="474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1"/>
          </p:cNvCxnSpPr>
          <p:nvPr/>
        </p:nvCxnSpPr>
        <p:spPr>
          <a:xfrm>
            <a:off x="6196568" y="4516562"/>
            <a:ext cx="572116" cy="467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2" idx="7"/>
          </p:cNvCxnSpPr>
          <p:nvPr/>
        </p:nvCxnSpPr>
        <p:spPr>
          <a:xfrm flipH="1">
            <a:off x="7466577" y="4676090"/>
            <a:ext cx="229009" cy="308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69544" y="3503058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44" y="3503058"/>
                <a:ext cx="101470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790" r="-47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48391" y="4653583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391" y="4653583"/>
                <a:ext cx="101470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790" r="-47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553903" y="4580994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903" y="4580994"/>
                <a:ext cx="101470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790" r="-47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1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Upshot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Use combinatorial identity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1BFD"/>
                    </a:solidFill>
                  </a:rPr>
                  <a:t>	generate Pascal’s triangle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  	</a:t>
                </a:r>
                <a:r>
                  <a:rPr lang="en-US" dirty="0">
                    <a:solidFill>
                      <a:schemeClr val="accent6"/>
                    </a:solidFill>
                  </a:rPr>
                  <a:t>generate binomial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, …,</m:t>
                    </m:r>
                    <m:d>
                      <m:dPr>
                        <m:ctrlPr>
                          <a:rPr lang="mr-I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</a:t>
                </a:r>
                <a:r>
                  <a:rPr lang="en-US" dirty="0">
                    <a:solidFill>
                      <a:srgbClr val="C00000"/>
                    </a:solidFill>
                  </a:rPr>
                  <a:t>use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Right Arrow 3"/>
          <p:cNvSpPr/>
          <p:nvPr/>
        </p:nvSpPr>
        <p:spPr>
          <a:xfrm rot="19481366">
            <a:off x="1064871" y="2314937"/>
            <a:ext cx="405114" cy="729205"/>
          </a:xfrm>
          <a:prstGeom prst="curvedRightArrow">
            <a:avLst>
              <a:gd name="adj1" fmla="val 25000"/>
              <a:gd name="adj2" fmla="val 50000"/>
              <a:gd name="adj3" fmla="val 3513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8101073">
            <a:off x="1944084" y="3070367"/>
            <a:ext cx="491195" cy="980591"/>
          </a:xfrm>
          <a:prstGeom prst="curvedRightArrow">
            <a:avLst>
              <a:gd name="adj1" fmla="val 25000"/>
              <a:gd name="adj2" fmla="val 50000"/>
              <a:gd name="adj3" fmla="val 28585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8101073">
            <a:off x="3022459" y="3535285"/>
            <a:ext cx="491195" cy="980591"/>
          </a:xfrm>
          <a:prstGeom prst="curvedRightArrow">
            <a:avLst>
              <a:gd name="adj1" fmla="val 25000"/>
              <a:gd name="adj2" fmla="val 50000"/>
              <a:gd name="adj3" fmla="val 28585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0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 of Pascal’s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avoid the </a:t>
                </a:r>
                <a:r>
                  <a:rPr lang="en-US" dirty="0">
                    <a:solidFill>
                      <a:srgbClr val="7030A0"/>
                    </a:solidFill>
                  </a:rPr>
                  <a:t>intermediary large numbers problem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level of triangle gives us all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, …,</m:t>
                    </m:r>
                    <m:d>
                      <m:d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Compute the value of every node as the </a:t>
                </a:r>
                <a:r>
                  <a:rPr lang="en-US" dirty="0">
                    <a:solidFill>
                      <a:schemeClr val="accent5"/>
                    </a:solidFill>
                  </a:rPr>
                  <a:t>sum of its two parents </a:t>
                </a:r>
              </a:p>
              <a:p>
                <a:pPr lvl="1"/>
                <a:r>
                  <a:rPr lang="en-US" dirty="0"/>
                  <a:t>Note that </a:t>
                </a:r>
                <a:r>
                  <a:rPr lang="en-US" dirty="0">
                    <a:solidFill>
                      <a:srgbClr val="FF1BFD"/>
                    </a:solidFill>
                  </a:rPr>
                  <a:t>the diagonal “edges” of the triangle always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3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Alternative explanation for </a:t>
                </a:r>
                <a:r>
                  <a:rPr lang="en-US" dirty="0" err="1"/>
                  <a:t>coeff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terms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1BFD"/>
                    </a:solidFill>
                  </a:rPr>
                  <a:t>.</a:t>
                </a:r>
              </a:p>
              <a:p>
                <a:r>
                  <a:rPr lang="en-US" dirty="0"/>
                  <a:t>As discussed, many simplify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7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following identities from </a:t>
                </a:r>
                <a:r>
                  <a:rPr lang="en-US" dirty="0" err="1"/>
                  <a:t>highschool</a:t>
                </a:r>
                <a:r>
                  <a:rPr lang="en-US" dirty="0"/>
                  <a:t>:</a:t>
                </a:r>
                <a:endParaRPr lang="en-US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there a pattern here? Can we easily generate the </a:t>
                </a:r>
                <a:r>
                  <a:rPr lang="en-US" dirty="0">
                    <a:solidFill>
                      <a:srgbClr val="FF1BFD"/>
                    </a:solidFill>
                  </a:rPr>
                  <a:t>coefficients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490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Alternative explanation for </a:t>
                </a:r>
                <a:r>
                  <a:rPr lang="en-US" dirty="0" err="1"/>
                  <a:t>coeff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terms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1BFD"/>
                    </a:solidFill>
                  </a:rPr>
                  <a:t>.</a:t>
                </a:r>
              </a:p>
              <a:p>
                <a:r>
                  <a:rPr lang="en-US" dirty="0"/>
                  <a:t>As discussed, many simplify</a:t>
                </a:r>
              </a:p>
              <a:p>
                <a:r>
                  <a:rPr lang="en-US" dirty="0"/>
                  <a:t>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for a minute.</a:t>
                </a:r>
              </a:p>
              <a:p>
                <a:r>
                  <a:rPr lang="en-US" dirty="0"/>
                  <a:t>How many permutations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are there?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0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Alternative explanation for </a:t>
                </a:r>
                <a:r>
                  <a:rPr lang="en-US" dirty="0" err="1"/>
                  <a:t>coeff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terms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1BFD"/>
                    </a:solidFill>
                  </a:rPr>
                  <a:t>.</a:t>
                </a:r>
              </a:p>
              <a:p>
                <a:r>
                  <a:rPr lang="en-US" dirty="0"/>
                  <a:t>As discussed, many simplify</a:t>
                </a:r>
              </a:p>
              <a:p>
                <a:r>
                  <a:rPr lang="en-US" dirty="0"/>
                  <a:t>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for a minute.</a:t>
                </a:r>
              </a:p>
              <a:p>
                <a:r>
                  <a:rPr lang="en-US" dirty="0"/>
                  <a:t>How many permutations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are there?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5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Alternative explanation for </a:t>
                </a:r>
                <a:r>
                  <a:rPr lang="en-US" dirty="0" err="1"/>
                  <a:t>coeff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terms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1BFD"/>
                    </a:solidFill>
                  </a:rPr>
                  <a:t>.</a:t>
                </a:r>
              </a:p>
              <a:p>
                <a:r>
                  <a:rPr lang="en-US" dirty="0"/>
                  <a:t>As discussed, many simplify</a:t>
                </a:r>
              </a:p>
              <a:p>
                <a:r>
                  <a:rPr lang="en-US" dirty="0"/>
                  <a:t>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for a minute.</a:t>
                </a:r>
              </a:p>
              <a:p>
                <a:r>
                  <a:rPr lang="en-US" dirty="0"/>
                  <a:t>How many permutations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1BF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are there?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)!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15" y="4162150"/>
            <a:ext cx="1159328" cy="11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17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exercise for you to do </a:t>
            </a:r>
            <a:r>
              <a:rPr lang="en-US" b="1" dirty="0"/>
              <a:t>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62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exercise for you to do </a:t>
            </a:r>
            <a:r>
              <a:rPr lang="en-US" b="1" dirty="0"/>
              <a:t>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r>
                        <a:rPr lang="en-US" b="0" i="1" smtClean="0">
                          <a:latin typeface="Cambria Math" charset="0"/>
                        </a:rPr>
                        <m:t>𝑥𝑦</m:t>
                      </m:r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r>
                        <a:rPr lang="en-US" b="0" i="1" smtClean="0">
                          <a:latin typeface="Cambria Math" charset="0"/>
                        </a:rPr>
                        <m:t>𝑥𝑧</m:t>
                      </m:r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r>
                        <a:rPr lang="en-US" b="0" i="1" smtClean="0">
                          <a:latin typeface="Cambria Math" charset="0"/>
                        </a:rPr>
                        <m:t>𝑦𝑧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827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614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</m:oMath>
                </a14:m>
                <a:br>
                  <a:rPr lang="en-US" i="1" dirty="0">
                    <a:latin typeface="Cambria Math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expansion will have terms of form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=5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What should the coefficients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6143" cy="4351338"/>
              </a:xfrm>
              <a:blipFill rotWithShape="0"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82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Once again, let’s view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as a string.</a:t>
                </a:r>
              </a:p>
              <a:p>
                <a:r>
                  <a:rPr lang="en-US" dirty="0"/>
                  <a:t>#permutations of this string =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72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Once again, let’s view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as a string.</a:t>
                </a:r>
              </a:p>
              <a:p>
                <a:r>
                  <a:rPr lang="en-US" dirty="0"/>
                  <a:t>#permutations of this string =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5!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!⋅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34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solidFill>
                    <a:srgbClr val="7030A0"/>
                  </a:solidFill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rgbClr val="7030A0"/>
                  </a:solidFill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0≤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mr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58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1AE137-6D78-D144-B6D1-5FBBD0AA9E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nomial</a:t>
                </a:r>
                <a:r>
                  <a:rPr lang="en-US" dirty="0"/>
                  <a:t> theorem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1AE137-6D78-D144-B6D1-5FBBD0AA9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5B3F-F9F1-6242-A8E1-3115BC08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!…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5B3F-F9F1-6242-A8E1-3115BC0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4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following identities from </a:t>
                </a:r>
                <a:r>
                  <a:rPr lang="en-US" dirty="0" err="1"/>
                  <a:t>highschool</a:t>
                </a:r>
                <a:r>
                  <a:rPr lang="en-US" dirty="0"/>
                  <a:t>:</a:t>
                </a:r>
                <a:endParaRPr lang="en-US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𝑥𝑦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1BFD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+3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 smtClean="0">
                        <a:solidFill>
                          <a:srgbClr val="FF1BFD"/>
                        </a:solidFill>
                        <a:latin typeface="Cambria Math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there a pattern here? Can we easily generate the </a:t>
                </a:r>
                <a:r>
                  <a:rPr lang="en-US" dirty="0">
                    <a:solidFill>
                      <a:srgbClr val="FF1BFD"/>
                    </a:solidFill>
                  </a:rPr>
                  <a:t>coefficients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(Some of you might already know </a:t>
                </a:r>
                <a:r>
                  <a:rPr lang="en-US" b="1" dirty="0">
                    <a:solidFill>
                      <a:schemeClr val="accent6"/>
                    </a:solidFill>
                  </a:rPr>
                  <a:t>how</a:t>
                </a:r>
                <a:r>
                  <a:rPr lang="en-US" dirty="0"/>
                  <a:t>, but we doubt that you know </a:t>
                </a:r>
                <a:r>
                  <a:rPr lang="en-US" b="1" dirty="0">
                    <a:solidFill>
                      <a:schemeClr val="accent1"/>
                    </a:solidFill>
                  </a:rPr>
                  <a:t>why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4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1AE137-6D78-D144-B6D1-5FBBD0AA9E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nomial</a:t>
                </a:r>
                <a:r>
                  <a:rPr lang="en-US" dirty="0"/>
                  <a:t> theorem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1AE137-6D78-D144-B6D1-5FBBD0AA9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5B3F-F9F1-6242-A8E1-3115BC08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!…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</m:eqArr>
                        </m:sub>
                        <m:sup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nary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 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nary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5B3F-F9F1-6242-A8E1-3115BC08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6842" b="-1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11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908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is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charset="0"/>
                      </a:rPr>
                      <m:t>=32</m:t>
                    </m:r>
                  </m:oMath>
                </a14:m>
                <a:r>
                  <a:rPr lang="en-US" dirty="0"/>
                  <a:t> terms total (many </a:t>
                </a:r>
                <a:r>
                  <a:rPr lang="en-US" dirty="0">
                    <a:solidFill>
                      <a:srgbClr val="C00000"/>
                    </a:solidFill>
                  </a:rPr>
                  <a:t>combine</a:t>
                </a:r>
                <a:r>
                  <a:rPr lang="en-US" dirty="0"/>
                  <a:t>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𝑥𝑥𝑦𝑦𝑦</m:t>
                    </m:r>
                    <m:r>
                      <a:rPr lang="en-US" b="0" i="1" dirty="0" smtClean="0"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latin typeface="Cambria Math" charset="0"/>
                      </a:rPr>
                      <m:t>  </m:t>
                    </m:r>
                    <m:r>
                      <a:rPr lang="en-US" i="1" dirty="0" err="1" smtClean="0">
                        <a:latin typeface="Cambria Math" charset="0"/>
                      </a:rPr>
                      <m:t>𝑥𝑦𝑥𝑦𝑦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are both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). </a:t>
                </a:r>
              </a:p>
              <a:p>
                <a:r>
                  <a:rPr lang="en-US" dirty="0"/>
                  <a:t>How many of those terms have </a:t>
                </a:r>
                <a:r>
                  <a:rPr lang="en-US" dirty="0">
                    <a:solidFill>
                      <a:schemeClr val="accent1"/>
                    </a:solidFill>
                  </a:rPr>
                  <a:t>2 ‘x’s and 3 ‘y’s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9081" cy="4351338"/>
              </a:xfrm>
              <a:blipFill rotWithShape="0"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4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𝑥𝑦𝑥𝑦𝑦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𝑥𝑦𝑦𝑥𝑦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𝑥𝑦𝑦𝑦𝑥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𝑦𝑥𝑥𝑦𝑦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𝑦𝑥𝑦𝑥𝑦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𝑦𝑥𝑦𝑦𝑥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charset="0"/>
                  </a:rPr>
                </a:br>
                <a:r>
                  <a:rPr lang="en-US" b="0" i="1" dirty="0">
                    <a:latin typeface="Cambria Math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𝑦𝑦𝑥𝑥𝑦</m:t>
                    </m:r>
                    <m:r>
                      <a:rPr lang="en-US" b="0" i="1" smtClean="0">
                        <a:latin typeface="Cambria Math" charset="0"/>
                      </a:rPr>
                      <m:t>,          </m:t>
                    </m:r>
                    <m:r>
                      <a:rPr lang="en-US" b="0" i="1" smtClean="0">
                        <a:latin typeface="Cambria Math" charset="0"/>
                      </a:rPr>
                      <m:t>𝑦𝑦𝑥𝑦𝑥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	</m:t>
                    </m:r>
                    <m:r>
                      <a:rPr lang="en-US" b="0" i="1" smtClean="0">
                        <a:latin typeface="Cambria Math" charset="0"/>
                      </a:rPr>
                      <m:t>𝑦𝑦𝑦𝑥𝑥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𝑥𝑦𝑥𝑦𝑦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𝑥𝑦𝑦𝑥𝑦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𝑥𝑦𝑦𝑦𝑥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𝑦𝑥𝑥𝑦𝑦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𝑦𝑥𝑦𝑥𝑦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𝑦𝑥𝑦𝑦𝑥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charset="0"/>
                  </a:rPr>
                </a:br>
                <a:r>
                  <a:rPr lang="en-US" b="0" i="1" dirty="0">
                    <a:latin typeface="Cambria Math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𝑦𝑦𝑥𝑥𝑦</m:t>
                    </m:r>
                    <m:r>
                      <a:rPr lang="en-US" b="0" i="1" smtClean="0">
                        <a:latin typeface="Cambria Math" charset="0"/>
                      </a:rPr>
                      <m:t>,          </m:t>
                    </m:r>
                    <m:r>
                      <a:rPr lang="en-US" b="0" i="1" smtClean="0">
                        <a:latin typeface="Cambria Math" charset="0"/>
                      </a:rPr>
                      <m:t>𝑦𝑦𝑥𝑦𝑥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	</m:t>
                    </m:r>
                    <m:r>
                      <a:rPr lang="en-US" b="0" i="1" smtClean="0">
                        <a:latin typeface="Cambria Math" charset="0"/>
                      </a:rPr>
                      <m:t>𝑦𝑦𝑦𝑥𝑥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398643" y="2835797"/>
            <a:ext cx="613458" cy="16899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88637" y="3233039"/>
                <a:ext cx="218375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solidFill>
                      <a:srgbClr val="FF0000"/>
                    </a:solidFill>
                  </a:rPr>
                  <a:t>All terms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637" y="3233039"/>
                <a:ext cx="2183757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5442" b="-17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90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</m:e>
                      <m:sup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𝑥𝑦𝑥𝑦𝑦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𝑥𝑦𝑦𝑥𝑦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𝑥𝑦𝑦𝑦𝑥</m:t>
                      </m:r>
                      <m:r>
                        <a:rPr lang="en-US" b="0" i="1" dirty="0" smtClean="0">
                          <a:latin typeface="Cambria Math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𝑦𝑥𝑥𝑦𝑦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𝑦𝑥𝑦𝑥𝑦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𝑦𝑥𝑦𝑦𝑥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charset="0"/>
                  </a:rPr>
                </a:br>
                <a:r>
                  <a:rPr lang="en-US" b="0" i="1" dirty="0">
                    <a:latin typeface="Cambria Math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𝑦𝑦𝑥𝑥𝑦</m:t>
                    </m:r>
                    <m:r>
                      <a:rPr lang="en-US" b="0" i="1" smtClean="0">
                        <a:latin typeface="Cambria Math" charset="0"/>
                      </a:rPr>
                      <m:t>,          </m:t>
                    </m:r>
                    <m:r>
                      <a:rPr lang="en-US" b="0" i="1" smtClean="0">
                        <a:latin typeface="Cambria Math" charset="0"/>
                      </a:rPr>
                      <m:t>𝑦𝑦𝑥𝑦𝑥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	</m:t>
                    </m:r>
                    <m:r>
                      <a:rPr lang="en-US" b="0" i="1" smtClean="0">
                        <a:latin typeface="Cambria Math" charset="0"/>
                      </a:rPr>
                      <m:t>𝑦𝑦𝑦𝑥𝑥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just choosing </a:t>
                </a:r>
                <a:r>
                  <a:rPr lang="en-US" dirty="0">
                    <a:solidFill>
                      <a:schemeClr val="accent6"/>
                    </a:solidFill>
                  </a:rPr>
                  <a:t>2 slots out of 5 to put the ‘x’s in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=10</m:t>
                    </m:r>
                  </m:oMath>
                </a14:m>
                <a:r>
                  <a:rPr lang="en-US" dirty="0"/>
                  <a:t> ways of doing this.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398643" y="2835797"/>
            <a:ext cx="613458" cy="16899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88637" y="3233039"/>
                <a:ext cx="218375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>
                    <a:solidFill>
                      <a:srgbClr val="FF0000"/>
                    </a:solidFill>
                  </a:rPr>
                  <a:t>All terms of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637" y="3233039"/>
                <a:ext cx="2183757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5442" b="-17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9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Words>1778</Words>
  <Application>Microsoft Office PowerPoint</Application>
  <PresentationFormat>Widescreen</PresentationFormat>
  <Paragraphs>239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 Light</vt:lpstr>
      <vt:lpstr>Calibri</vt:lpstr>
      <vt:lpstr>Arial</vt:lpstr>
      <vt:lpstr>Cambria Math</vt:lpstr>
      <vt:lpstr>Office Theme</vt:lpstr>
      <vt:lpstr>k-nomial theorem and Pascal’s Triangle</vt:lpstr>
      <vt:lpstr>The binomial theorem</vt:lpstr>
      <vt:lpstr>The binomial theorem</vt:lpstr>
      <vt:lpstr>The binomial theorem</vt:lpstr>
      <vt:lpstr>(x+y)^5</vt:lpstr>
      <vt:lpstr>(x+y)^5</vt:lpstr>
      <vt:lpstr>(x+y)^5</vt:lpstr>
      <vt:lpstr>(x+y)^5</vt:lpstr>
      <vt:lpstr>(x+y)^5</vt:lpstr>
      <vt:lpstr>You do this now</vt:lpstr>
      <vt:lpstr>You do this now</vt:lpstr>
      <vt:lpstr>(x+y)^n</vt:lpstr>
      <vt:lpstr>(x+y)^n</vt:lpstr>
      <vt:lpstr>How to find the coefficients (█(n@0)),(█(n@1)),…,(█(n@n))</vt:lpstr>
      <vt:lpstr>How to find the coefficients (█(n@0)),(█(n@1)),…,(█(n@n))</vt:lpstr>
      <vt:lpstr>How to find the coefficients (█(n@0)),(█(n@1)),…,(█(n@n))</vt:lpstr>
      <vt:lpstr>How to find the coefficients (█(n@0)),(█(n@1)),…,(█(n@n))</vt:lpstr>
      <vt:lpstr>How to find the coefficients (█(n@0)),(█(n@1)),…,(█(n@n))</vt:lpstr>
      <vt:lpstr>An easy combinatorial identity</vt:lpstr>
      <vt:lpstr>Another combinatorial identity</vt:lpstr>
      <vt:lpstr>Another combinatorial identity</vt:lpstr>
      <vt:lpstr>A combinatorial proof of (█(n@r))=(█(n-1@r-1))+(█(n-1@r))  </vt:lpstr>
      <vt:lpstr>A combinatorial proof of (█(n@r))=(█(n-1@r-1))+(█(n-1@r))  </vt:lpstr>
      <vt:lpstr>A combinatorial proof of (█(n@r))=(█(n-1@r-1))+(█(n-1@r))  </vt:lpstr>
      <vt:lpstr>Pascal’s Triangle</vt:lpstr>
      <vt:lpstr>Pascal’s Triangle</vt:lpstr>
      <vt:lpstr>Upshot</vt:lpstr>
      <vt:lpstr>Efficiency of Pascal’s triangle</vt:lpstr>
      <vt:lpstr>Alternative explanation for coeff of (x+y)^n </vt:lpstr>
      <vt:lpstr>Alternative explanation for coeff of (x+y)^n </vt:lpstr>
      <vt:lpstr>Alternative explanation for coeff of (x+y)^n </vt:lpstr>
      <vt:lpstr>Alternative explanation for coeff of (x+y)^n </vt:lpstr>
      <vt:lpstr>An exercise for you to do now</vt:lpstr>
      <vt:lpstr>An exercise for you to do now</vt:lpstr>
      <vt:lpstr>Trinomial theorem</vt:lpstr>
      <vt:lpstr>Trinomial theorem</vt:lpstr>
      <vt:lpstr>Trinomial theorem</vt:lpstr>
      <vt:lpstr>Trinomial theorem</vt:lpstr>
      <vt:lpstr>k-nomial theorem</vt:lpstr>
      <vt:lpstr>k-nomial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k-nomial theorem and Pascal’s Triangle</dc:title>
  <dc:creator>Jason Filippou</dc:creator>
  <cp:lastModifiedBy>Jason Filippou</cp:lastModifiedBy>
  <cp:revision>23</cp:revision>
  <cp:lastPrinted>2019-11-27T03:17:42Z</cp:lastPrinted>
  <dcterms:created xsi:type="dcterms:W3CDTF">2017-12-05T01:51:37Z</dcterms:created>
  <dcterms:modified xsi:type="dcterms:W3CDTF">2021-02-12T23:41:15Z</dcterms:modified>
</cp:coreProperties>
</file>