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31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90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4F0563-ABF9-447A-9DE8-5387661EBA8C}">
  <a:tblStyle styleId="{ED4F0563-ABF9-447A-9DE8-5387661EBA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574"/>
  </p:normalViewPr>
  <p:slideViewPr>
    <p:cSldViewPr snapToGrid="0" snapToObjects="1">
      <p:cViewPr varScale="1">
        <p:scale>
          <a:sx n="123" d="100"/>
          <a:sy n="123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3" name="Google Shape;64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md.instructure.com/courses/1302399/discussion_topics/430316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36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Sequences, Series and Summation / Product Notation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CMSC 250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Recursion: good idea?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092655" y="4339201"/>
            <a:ext cx="1456266" cy="5418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4921455" y="4339200"/>
            <a:ext cx="1456266" cy="54186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6803376" y="4339200"/>
            <a:ext cx="1456266" cy="541867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Else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4682359" y="4020207"/>
            <a:ext cx="1986455" cy="1150883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Recursion: Done right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2982296" y="2636525"/>
            <a:ext cx="1456266" cy="5418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4811096" y="2636524"/>
            <a:ext cx="1456266" cy="54186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6693017" y="2636524"/>
            <a:ext cx="1456266" cy="541867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Else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Recursion: Done right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80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254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2982296" y="2636525"/>
            <a:ext cx="1456266" cy="5418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811096" y="2636524"/>
            <a:ext cx="1456266" cy="54186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693017" y="2636524"/>
            <a:ext cx="1456266" cy="541867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Else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2717201" y="2453835"/>
            <a:ext cx="1986455" cy="1150883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Closed formula for Fibonacci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 rot="-5400000">
            <a:off x="5097518" y="3368045"/>
            <a:ext cx="488731" cy="126649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 rot="-5400000">
            <a:off x="7786852" y="3451606"/>
            <a:ext cx="488731" cy="126649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198846" y="4366745"/>
            <a:ext cx="310149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7781757" y="4320578"/>
            <a:ext cx="498919" cy="4924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vs closed formula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23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Summation notation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Summation notation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5706533" y="3138312"/>
            <a:ext cx="338667" cy="316089"/>
          </a:xfrm>
          <a:prstGeom prst="ellipse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5875866" y="4171244"/>
            <a:ext cx="338667" cy="316089"/>
          </a:xfrm>
          <a:prstGeom prst="ellipse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>
            <a:off x="4972755" y="4026209"/>
            <a:ext cx="903111" cy="198401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p34"/>
          <p:cNvCxnSpPr/>
          <p:nvPr/>
        </p:nvCxnSpPr>
        <p:spPr>
          <a:xfrm flipH="1">
            <a:off x="6045199" y="3138312"/>
            <a:ext cx="1190979" cy="177315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8" name="Google Shape;268;p34"/>
          <p:cNvSpPr txBox="1"/>
          <p:nvPr/>
        </p:nvSpPr>
        <p:spPr>
          <a:xfrm>
            <a:off x="7349067" y="2821120"/>
            <a:ext cx="27206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Index of last term </a:t>
            </a: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 be included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in the sum</a:t>
            </a:r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222977" y="3379878"/>
            <a:ext cx="23593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Index of term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which the sum begins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947615" y="19272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76" name="Google Shape;276;p35"/>
          <p:cNvSpPr/>
          <p:nvPr/>
        </p:nvSpPr>
        <p:spPr>
          <a:xfrm>
            <a:off x="4064929" y="5283693"/>
            <a:ext cx="1456266" cy="5418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5940027" y="5283693"/>
            <a:ext cx="1456266" cy="54186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7815125" y="5283693"/>
            <a:ext cx="1456266" cy="541867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Else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85" name="Google Shape;285;p36"/>
          <p:cNvSpPr/>
          <p:nvPr/>
        </p:nvSpPr>
        <p:spPr>
          <a:xfrm>
            <a:off x="4064929" y="5283693"/>
            <a:ext cx="1456266" cy="5418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5940027" y="5283693"/>
            <a:ext cx="1456266" cy="54186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7815125" y="5283693"/>
            <a:ext cx="1456266" cy="541867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Else</a:t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3744156" y="4979184"/>
            <a:ext cx="1986455" cy="1150883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46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 sz="44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7" t="-2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759F-0DB7-409C-AFD3-E83C098A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9A430-03A7-46A8-82EA-C15C1DAA2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Assumed facts list announced on Friday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r>
              <a:rPr lang="en-US" dirty="0"/>
              <a:t>Homework 8 problem 1 not graded</a:t>
            </a:r>
          </a:p>
          <a:p>
            <a:pPr lvl="1"/>
            <a:r>
              <a:rPr lang="en-US" dirty="0"/>
              <a:t>Helpful explanation video posted yesterday.</a:t>
            </a:r>
          </a:p>
          <a:p>
            <a:r>
              <a:rPr lang="en-US" dirty="0"/>
              <a:t>Today: Sequences / series /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Thursday onward: induction, induction, induction</a:t>
            </a:r>
          </a:p>
        </p:txBody>
      </p:sp>
    </p:spTree>
    <p:extLst>
      <p:ext uri="{BB962C8B-B14F-4D97-AF65-F5344CB8AC3E}">
        <p14:creationId xmlns:p14="http://schemas.microsoft.com/office/powerpoint/2010/main" val="238415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Notation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2" name="Google Shape;302;p38"/>
          <p:cNvSpPr txBox="1"/>
          <p:nvPr/>
        </p:nvSpPr>
        <p:spPr>
          <a:xfrm>
            <a:off x="7036407" y="2660099"/>
            <a:ext cx="27206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Index of last term </a:t>
            </a: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 be included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in the product</a:t>
            </a:r>
            <a:endParaRPr/>
          </a:p>
        </p:txBody>
      </p:sp>
      <p:sp>
        <p:nvSpPr>
          <p:cNvPr id="303" name="Google Shape;303;p38"/>
          <p:cNvSpPr txBox="1"/>
          <p:nvPr/>
        </p:nvSpPr>
        <p:spPr>
          <a:xfrm>
            <a:off x="2972407" y="2858807"/>
            <a:ext cx="2359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Index of term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which the product begins</a:t>
            </a:r>
            <a:endParaRPr/>
          </a:p>
        </p:txBody>
      </p:sp>
      <p:cxnSp>
        <p:nvCxnSpPr>
          <p:cNvPr id="304" name="Google Shape;304;p38"/>
          <p:cNvCxnSpPr/>
          <p:nvPr/>
        </p:nvCxnSpPr>
        <p:spPr>
          <a:xfrm>
            <a:off x="5170919" y="3625142"/>
            <a:ext cx="843842" cy="156995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5" name="Google Shape;305;p38"/>
          <p:cNvCxnSpPr>
            <a:stCxn id="302" idx="1"/>
          </p:cNvCxnSpPr>
          <p:nvPr/>
        </p:nvCxnSpPr>
        <p:spPr>
          <a:xfrm rot="10800000">
            <a:off x="6014907" y="2858765"/>
            <a:ext cx="1021500" cy="1245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/ Product notation</a:t>
            </a:r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5706533" y="3138312"/>
            <a:ext cx="338667" cy="316089"/>
          </a:xfrm>
          <a:prstGeom prst="ellipse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5875866" y="4171244"/>
            <a:ext cx="338667" cy="316089"/>
          </a:xfrm>
          <a:prstGeom prst="ellipse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39"/>
          <p:cNvCxnSpPr/>
          <p:nvPr/>
        </p:nvCxnSpPr>
        <p:spPr>
          <a:xfrm>
            <a:off x="4972755" y="4026209"/>
            <a:ext cx="903111" cy="198401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Google Shape;315;p39"/>
          <p:cNvCxnSpPr/>
          <p:nvPr/>
        </p:nvCxnSpPr>
        <p:spPr>
          <a:xfrm flipH="1">
            <a:off x="6045199" y="3138312"/>
            <a:ext cx="1190979" cy="177315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6" name="Google Shape;316;p39"/>
          <p:cNvSpPr txBox="1"/>
          <p:nvPr/>
        </p:nvSpPr>
        <p:spPr>
          <a:xfrm>
            <a:off x="7349067" y="2821120"/>
            <a:ext cx="27206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Index of last term </a:t>
            </a: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 be included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in the sum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3245555" y="3379878"/>
            <a:ext cx="23593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Index of term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which the sum begins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/ Product notation</a:t>
            </a:r>
            <a:endParaRPr/>
          </a:p>
        </p:txBody>
      </p:sp>
      <p:sp>
        <p:nvSpPr>
          <p:cNvPr id="323" name="Google Shape;323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27" t="-2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4" name="Google Shape;324;p40"/>
          <p:cNvSpPr/>
          <p:nvPr/>
        </p:nvSpPr>
        <p:spPr>
          <a:xfrm>
            <a:off x="5706532" y="2990455"/>
            <a:ext cx="338667" cy="316089"/>
          </a:xfrm>
          <a:prstGeom prst="ellipse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5875865" y="3868164"/>
            <a:ext cx="338667" cy="316089"/>
          </a:xfrm>
          <a:prstGeom prst="ellipse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40"/>
          <p:cNvCxnSpPr>
            <a:endCxn id="325" idx="2"/>
          </p:cNvCxnSpPr>
          <p:nvPr/>
        </p:nvCxnSpPr>
        <p:spPr>
          <a:xfrm>
            <a:off x="5192765" y="3902009"/>
            <a:ext cx="683100" cy="124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7" name="Google Shape;327;p40"/>
          <p:cNvCxnSpPr/>
          <p:nvPr/>
        </p:nvCxnSpPr>
        <p:spPr>
          <a:xfrm rot="10800000">
            <a:off x="6064956" y="3087092"/>
            <a:ext cx="1205088" cy="5122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8" name="Google Shape;328;p40"/>
          <p:cNvSpPr txBox="1"/>
          <p:nvPr/>
        </p:nvSpPr>
        <p:spPr>
          <a:xfrm>
            <a:off x="7349067" y="2821120"/>
            <a:ext cx="27206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Index of last term </a:t>
            </a: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 be included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in the sum</a:t>
            </a:r>
            <a:endParaRPr/>
          </a:p>
        </p:txBody>
      </p:sp>
      <p:sp>
        <p:nvSpPr>
          <p:cNvPr id="329" name="Google Shape;329;p40"/>
          <p:cNvSpPr txBox="1"/>
          <p:nvPr/>
        </p:nvSpPr>
        <p:spPr>
          <a:xfrm>
            <a:off x="3245555" y="3379878"/>
            <a:ext cx="23593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Index of term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which the sum begins</a:t>
            </a:r>
            <a:endParaRPr/>
          </a:p>
        </p:txBody>
      </p:sp>
      <p:sp>
        <p:nvSpPr>
          <p:cNvPr id="330" name="Google Shape;330;p40"/>
          <p:cNvSpPr txBox="1"/>
          <p:nvPr/>
        </p:nvSpPr>
        <p:spPr>
          <a:xfrm>
            <a:off x="6897511" y="4778268"/>
            <a:ext cx="27206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Index of last term </a:t>
            </a:r>
            <a:r>
              <a:rPr lang="en-US" sz="18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 be included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in the product</a:t>
            </a:r>
            <a:endParaRPr/>
          </a:p>
        </p:txBody>
      </p:sp>
      <p:sp>
        <p:nvSpPr>
          <p:cNvPr id="331" name="Google Shape;331;p40"/>
          <p:cNvSpPr txBox="1"/>
          <p:nvPr/>
        </p:nvSpPr>
        <p:spPr>
          <a:xfrm>
            <a:off x="2833511" y="4976976"/>
            <a:ext cx="2359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Index of term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which the product begins</a:t>
            </a:r>
            <a:endParaRPr/>
          </a:p>
        </p:txBody>
      </p:sp>
      <p:cxnSp>
        <p:nvCxnSpPr>
          <p:cNvPr id="332" name="Google Shape;332;p40"/>
          <p:cNvCxnSpPr/>
          <p:nvPr/>
        </p:nvCxnSpPr>
        <p:spPr>
          <a:xfrm>
            <a:off x="5032023" y="5743311"/>
            <a:ext cx="843842" cy="156995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3" name="Google Shape;333;p40"/>
          <p:cNvCxnSpPr>
            <a:stCxn id="330" idx="1"/>
          </p:cNvCxnSpPr>
          <p:nvPr/>
        </p:nvCxnSpPr>
        <p:spPr>
          <a:xfrm rot="10800000">
            <a:off x="6045211" y="5075933"/>
            <a:ext cx="852300" cy="255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/ Product notation</a:t>
            </a:r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27" t="-2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0" name="Google Shape;340;p41"/>
          <p:cNvSpPr txBox="1"/>
          <p:nvPr/>
        </p:nvSpPr>
        <p:spPr>
          <a:xfrm>
            <a:off x="7552267" y="3404218"/>
            <a:ext cx="4213580" cy="14773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301" t="-2056" r="-1156" b="-53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41" name="Google Shape;341;p41"/>
          <p:cNvCxnSpPr/>
          <p:nvPr/>
        </p:nvCxnSpPr>
        <p:spPr>
          <a:xfrm rot="10800000">
            <a:off x="6560254" y="3781157"/>
            <a:ext cx="788813" cy="15152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2" name="Google Shape;342;p41"/>
          <p:cNvCxnSpPr/>
          <p:nvPr/>
        </p:nvCxnSpPr>
        <p:spPr>
          <a:xfrm rot="10800000">
            <a:off x="5808133" y="4098737"/>
            <a:ext cx="1726494" cy="712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3" name="Google Shape;343;p41"/>
          <p:cNvCxnSpPr/>
          <p:nvPr/>
        </p:nvCxnSpPr>
        <p:spPr>
          <a:xfrm flipH="1">
            <a:off x="6560232" y="4881545"/>
            <a:ext cx="3057900" cy="774300"/>
          </a:xfrm>
          <a:prstGeom prst="curvedConnector3">
            <a:avLst>
              <a:gd name="adj1" fmla="val -7222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4" name="Google Shape;344;p41"/>
          <p:cNvCxnSpPr/>
          <p:nvPr/>
        </p:nvCxnSpPr>
        <p:spPr>
          <a:xfrm flipH="1">
            <a:off x="5875957" y="4778268"/>
            <a:ext cx="4532400" cy="1246500"/>
          </a:xfrm>
          <a:prstGeom prst="curvedConnector3">
            <a:avLst>
              <a:gd name="adj1" fmla="val -4296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Sum-Product notation</a:t>
            </a:r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body" idx="1"/>
          </p:nvPr>
        </p:nvSpPr>
        <p:spPr>
          <a:xfrm>
            <a:off x="838200" y="1623402"/>
            <a:ext cx="10515600" cy="45927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27" t="-26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and partial sums</a:t>
            </a:r>
            <a:endParaRPr/>
          </a:p>
        </p:txBody>
      </p:sp>
      <p:sp>
        <p:nvSpPr>
          <p:cNvPr id="406" name="Google Shape;406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27" t="-20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07" name="Google Shape;407;p47"/>
          <p:cNvCxnSpPr/>
          <p:nvPr/>
        </p:nvCxnSpPr>
        <p:spPr>
          <a:xfrm rot="10800000">
            <a:off x="4634795" y="5921931"/>
            <a:ext cx="1604963" cy="10001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8" name="Google Shape;408;p47"/>
          <p:cNvSpPr txBox="1"/>
          <p:nvPr/>
        </p:nvSpPr>
        <p:spPr>
          <a:xfrm>
            <a:off x="6425494" y="5807631"/>
            <a:ext cx="2128838" cy="369332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 1, if we start  at 1</a:t>
            </a:r>
            <a:endParaRPr/>
          </a:p>
        </p:txBody>
      </p:sp>
      <p:cxnSp>
        <p:nvCxnSpPr>
          <p:cNvPr id="409" name="Google Shape;409;p47"/>
          <p:cNvCxnSpPr/>
          <p:nvPr/>
        </p:nvCxnSpPr>
        <p:spPr>
          <a:xfrm rot="10800000">
            <a:off x="4634795" y="3376931"/>
            <a:ext cx="1228725" cy="100012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0" name="Google Shape;410;p47"/>
          <p:cNvSpPr txBox="1"/>
          <p:nvPr/>
        </p:nvSpPr>
        <p:spPr>
          <a:xfrm>
            <a:off x="6049257" y="3262630"/>
            <a:ext cx="2128838" cy="369332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 1, if we start  at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Famous sequences</a:t>
            </a:r>
            <a:endParaRPr/>
          </a:p>
        </p:txBody>
      </p:sp>
      <p:sp>
        <p:nvSpPr>
          <p:cNvPr id="446" name="Google Shape;446;p51"/>
          <p:cNvSpPr txBox="1">
            <a:spLocks noGrp="1"/>
          </p:cNvSpPr>
          <p:nvPr>
            <p:ph type="body" idx="1"/>
          </p:nvPr>
        </p:nvSpPr>
        <p:spPr>
          <a:xfrm>
            <a:off x="838200" y="1804194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7" name="Google Shape;447;p51"/>
          <p:cNvSpPr/>
          <p:nvPr/>
        </p:nvSpPr>
        <p:spPr>
          <a:xfrm rot="-5400000">
            <a:off x="3578577" y="2968978"/>
            <a:ext cx="338668" cy="993422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1"/>
          <p:cNvSpPr/>
          <p:nvPr/>
        </p:nvSpPr>
        <p:spPr>
          <a:xfrm rot="-5400000">
            <a:off x="4803422" y="2968978"/>
            <a:ext cx="338668" cy="993422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1"/>
          <p:cNvSpPr txBox="1"/>
          <p:nvPr/>
        </p:nvSpPr>
        <p:spPr>
          <a:xfrm>
            <a:off x="3553176" y="3631979"/>
            <a:ext cx="389467" cy="2759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5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0" name="Google Shape;450;p51"/>
          <p:cNvSpPr txBox="1"/>
          <p:nvPr/>
        </p:nvSpPr>
        <p:spPr>
          <a:xfrm>
            <a:off x="4778022" y="3659277"/>
            <a:ext cx="389467" cy="2759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1" name="Google Shape;451;p51"/>
          <p:cNvSpPr/>
          <p:nvPr/>
        </p:nvSpPr>
        <p:spPr>
          <a:xfrm rot="-5400000">
            <a:off x="5991574" y="2968977"/>
            <a:ext cx="338668" cy="993422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1"/>
          <p:cNvSpPr txBox="1"/>
          <p:nvPr/>
        </p:nvSpPr>
        <p:spPr>
          <a:xfrm>
            <a:off x="5966174" y="3659276"/>
            <a:ext cx="389467" cy="27596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Famous sequences</a:t>
            </a:r>
            <a:endParaRPr/>
          </a:p>
        </p:txBody>
      </p:sp>
      <p:sp>
        <p:nvSpPr>
          <p:cNvPr id="458" name="Google Shape;458;p52"/>
          <p:cNvSpPr txBox="1">
            <a:spLocks noGrp="1"/>
          </p:cNvSpPr>
          <p:nvPr>
            <p:ph type="body" idx="1"/>
          </p:nvPr>
        </p:nvSpPr>
        <p:spPr>
          <a:xfrm>
            <a:off x="838200" y="1804194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9" name="Google Shape;459;p52"/>
          <p:cNvSpPr/>
          <p:nvPr/>
        </p:nvSpPr>
        <p:spPr>
          <a:xfrm rot="-5400000">
            <a:off x="3578577" y="2968978"/>
            <a:ext cx="338668" cy="993422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2"/>
          <p:cNvSpPr/>
          <p:nvPr/>
        </p:nvSpPr>
        <p:spPr>
          <a:xfrm rot="-5400000">
            <a:off x="4803422" y="2968978"/>
            <a:ext cx="338668" cy="993422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3553176" y="3631979"/>
            <a:ext cx="389467" cy="2759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5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2" name="Google Shape;462;p52"/>
          <p:cNvSpPr txBox="1"/>
          <p:nvPr/>
        </p:nvSpPr>
        <p:spPr>
          <a:xfrm>
            <a:off x="4778022" y="3659277"/>
            <a:ext cx="389467" cy="2759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3" name="Google Shape;463;p52"/>
          <p:cNvSpPr/>
          <p:nvPr/>
        </p:nvSpPr>
        <p:spPr>
          <a:xfrm rot="-5400000">
            <a:off x="5991574" y="2968977"/>
            <a:ext cx="338668" cy="993422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2"/>
          <p:cNvSpPr txBox="1"/>
          <p:nvPr/>
        </p:nvSpPr>
        <p:spPr>
          <a:xfrm>
            <a:off x="5966174" y="3659276"/>
            <a:ext cx="389467" cy="27596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5" name="Google Shape;465;p52"/>
          <p:cNvSpPr/>
          <p:nvPr/>
        </p:nvSpPr>
        <p:spPr>
          <a:xfrm>
            <a:off x="1919989" y="5457825"/>
            <a:ext cx="1743075" cy="6429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6" name="Google Shape;466;p52"/>
          <p:cNvSpPr/>
          <p:nvPr/>
        </p:nvSpPr>
        <p:spPr>
          <a:xfrm>
            <a:off x="4144079" y="5457825"/>
            <a:ext cx="1743075" cy="6429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7" name="Google Shape;467;p52"/>
          <p:cNvSpPr/>
          <p:nvPr/>
        </p:nvSpPr>
        <p:spPr>
          <a:xfrm>
            <a:off x="6152966" y="5465410"/>
            <a:ext cx="1743075" cy="64293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t="-32709" b="-467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8" name="Google Shape;468;p52"/>
          <p:cNvSpPr/>
          <p:nvPr/>
        </p:nvSpPr>
        <p:spPr>
          <a:xfrm>
            <a:off x="8234179" y="5448741"/>
            <a:ext cx="1909946" cy="64293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t="-32708" b="-47663"/>
            </a:stretch>
          </a:blip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Famous sequences</a:t>
            </a:r>
            <a:endParaRPr/>
          </a:p>
        </p:txBody>
      </p:sp>
      <p:sp>
        <p:nvSpPr>
          <p:cNvPr id="474" name="Google Shape;474;p53"/>
          <p:cNvSpPr txBox="1">
            <a:spLocks noGrp="1"/>
          </p:cNvSpPr>
          <p:nvPr>
            <p:ph type="body" idx="1"/>
          </p:nvPr>
        </p:nvSpPr>
        <p:spPr>
          <a:xfrm>
            <a:off x="838200" y="1759568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5" name="Google Shape;475;p53"/>
          <p:cNvSpPr/>
          <p:nvPr/>
        </p:nvSpPr>
        <p:spPr>
          <a:xfrm rot="-5400000">
            <a:off x="3773309" y="2968976"/>
            <a:ext cx="338668" cy="993422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3"/>
          <p:cNvSpPr/>
          <p:nvPr/>
        </p:nvSpPr>
        <p:spPr>
          <a:xfrm rot="-5400000">
            <a:off x="4803422" y="2968978"/>
            <a:ext cx="338668" cy="993422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3"/>
          <p:cNvSpPr txBox="1"/>
          <p:nvPr/>
        </p:nvSpPr>
        <p:spPr>
          <a:xfrm>
            <a:off x="3754612" y="3635021"/>
            <a:ext cx="389467" cy="2759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8" name="Google Shape;478;p53"/>
          <p:cNvSpPr txBox="1"/>
          <p:nvPr/>
        </p:nvSpPr>
        <p:spPr>
          <a:xfrm>
            <a:off x="4778022" y="3659277"/>
            <a:ext cx="389467" cy="2759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9" name="Google Shape;479;p53"/>
          <p:cNvSpPr/>
          <p:nvPr/>
        </p:nvSpPr>
        <p:spPr>
          <a:xfrm rot="-5400000">
            <a:off x="5991574" y="2968977"/>
            <a:ext cx="338668" cy="993422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3"/>
          <p:cNvSpPr txBox="1"/>
          <p:nvPr/>
        </p:nvSpPr>
        <p:spPr>
          <a:xfrm>
            <a:off x="5966174" y="3659276"/>
            <a:ext cx="389467" cy="27596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1" name="Google Shape;481;p53"/>
          <p:cNvSpPr/>
          <p:nvPr/>
        </p:nvSpPr>
        <p:spPr>
          <a:xfrm>
            <a:off x="1919989" y="5457825"/>
            <a:ext cx="1743075" cy="6429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2" name="Google Shape;482;p53"/>
          <p:cNvSpPr/>
          <p:nvPr/>
        </p:nvSpPr>
        <p:spPr>
          <a:xfrm>
            <a:off x="4144079" y="5457825"/>
            <a:ext cx="1743075" cy="6429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3" name="Google Shape;483;p53"/>
          <p:cNvSpPr/>
          <p:nvPr/>
        </p:nvSpPr>
        <p:spPr>
          <a:xfrm>
            <a:off x="6152966" y="5465410"/>
            <a:ext cx="1743075" cy="64293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t="-32709" b="-467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4" name="Google Shape;484;p53"/>
          <p:cNvSpPr/>
          <p:nvPr/>
        </p:nvSpPr>
        <p:spPr>
          <a:xfrm>
            <a:off x="8234179" y="5448741"/>
            <a:ext cx="1909946" cy="64293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t="-32708" b="-47663"/>
            </a:stretch>
          </a:blip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5" name="Google Shape;485;p53"/>
          <p:cNvSpPr/>
          <p:nvPr/>
        </p:nvSpPr>
        <p:spPr>
          <a:xfrm>
            <a:off x="5958891" y="5260498"/>
            <a:ext cx="2203550" cy="105276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question for you</a:t>
            </a:r>
            <a:endParaRPr/>
          </a:p>
        </p:txBody>
      </p:sp>
      <p:sp>
        <p:nvSpPr>
          <p:cNvPr id="491" name="Google Shape;491;p54"/>
          <p:cNvSpPr txBox="1">
            <a:spLocks noGrp="1"/>
          </p:cNvSpPr>
          <p:nvPr>
            <p:ph type="body" idx="1"/>
          </p:nvPr>
        </p:nvSpPr>
        <p:spPr>
          <a:xfrm>
            <a:off x="838200" y="1759568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2" name="Google Shape;492;p54"/>
          <p:cNvSpPr/>
          <p:nvPr/>
        </p:nvSpPr>
        <p:spPr>
          <a:xfrm>
            <a:off x="3702490" y="5467968"/>
            <a:ext cx="1743075" cy="6429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493" name="Google Shape;493;p54"/>
          <p:cNvSpPr/>
          <p:nvPr/>
        </p:nvSpPr>
        <p:spPr>
          <a:xfrm>
            <a:off x="5926580" y="5467968"/>
            <a:ext cx="1743075" cy="642938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 and series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question for you</a:t>
            </a:r>
            <a:endParaRPr/>
          </a:p>
        </p:txBody>
      </p:sp>
      <p:sp>
        <p:nvSpPr>
          <p:cNvPr id="499" name="Google Shape;499;p55"/>
          <p:cNvSpPr txBox="1">
            <a:spLocks noGrp="1"/>
          </p:cNvSpPr>
          <p:nvPr>
            <p:ph type="body" idx="1"/>
          </p:nvPr>
        </p:nvSpPr>
        <p:spPr>
          <a:xfrm>
            <a:off x="838200" y="1759568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0" name="Google Shape;500;p55"/>
          <p:cNvSpPr/>
          <p:nvPr/>
        </p:nvSpPr>
        <p:spPr>
          <a:xfrm>
            <a:off x="3702490" y="5467968"/>
            <a:ext cx="1743075" cy="6429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501" name="Google Shape;501;p55"/>
          <p:cNvSpPr/>
          <p:nvPr/>
        </p:nvSpPr>
        <p:spPr>
          <a:xfrm>
            <a:off x="5926580" y="5467968"/>
            <a:ext cx="1743075" cy="642938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5"/>
          <p:cNvSpPr/>
          <p:nvPr/>
        </p:nvSpPr>
        <p:spPr>
          <a:xfrm>
            <a:off x="3472252" y="5263056"/>
            <a:ext cx="2203550" cy="105276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5"/>
          <p:cNvSpPr txBox="1"/>
          <p:nvPr/>
        </p:nvSpPr>
        <p:spPr>
          <a:xfrm>
            <a:off x="897362" y="5533991"/>
            <a:ext cx="234966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will be a pretty boring sequence, but it will still be a sequence!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Famous Sequences</a:t>
            </a:r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0" name="Google Shape;510;p56"/>
          <p:cNvSpPr/>
          <p:nvPr/>
        </p:nvSpPr>
        <p:spPr>
          <a:xfrm rot="-5400000">
            <a:off x="5081146" y="3038034"/>
            <a:ext cx="289808" cy="806450"/>
          </a:xfrm>
          <a:prstGeom prst="leftBrace">
            <a:avLst>
              <a:gd name="adj1" fmla="val 0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6"/>
          <p:cNvSpPr/>
          <p:nvPr/>
        </p:nvSpPr>
        <p:spPr>
          <a:xfrm rot="-5400000">
            <a:off x="6035169" y="3038032"/>
            <a:ext cx="289808" cy="806450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6"/>
          <p:cNvSpPr txBox="1"/>
          <p:nvPr/>
        </p:nvSpPr>
        <p:spPr>
          <a:xfrm>
            <a:off x="5124801" y="3631980"/>
            <a:ext cx="316165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691" r="-1921" b="-155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3" name="Google Shape;513;p56"/>
          <p:cNvSpPr txBox="1"/>
          <p:nvPr/>
        </p:nvSpPr>
        <p:spPr>
          <a:xfrm>
            <a:off x="6078825" y="3659276"/>
            <a:ext cx="316165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768" r="-5768"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4" name="Google Shape;514;p56"/>
          <p:cNvSpPr/>
          <p:nvPr/>
        </p:nvSpPr>
        <p:spPr>
          <a:xfrm rot="-5400000">
            <a:off x="6989192" y="3038032"/>
            <a:ext cx="289808" cy="806450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6"/>
          <p:cNvSpPr txBox="1"/>
          <p:nvPr/>
        </p:nvSpPr>
        <p:spPr>
          <a:xfrm>
            <a:off x="7032848" y="3659276"/>
            <a:ext cx="31616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7690" r="-3845"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Famous Sequences</a:t>
            </a:r>
            <a:endParaRPr/>
          </a:p>
        </p:txBody>
      </p:sp>
      <p:sp>
        <p:nvSpPr>
          <p:cNvPr id="521" name="Google Shape;521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2" name="Google Shape;522;p57"/>
          <p:cNvSpPr/>
          <p:nvPr/>
        </p:nvSpPr>
        <p:spPr>
          <a:xfrm rot="-5400000">
            <a:off x="3647449" y="2965872"/>
            <a:ext cx="289808" cy="806450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7"/>
          <p:cNvSpPr/>
          <p:nvPr/>
        </p:nvSpPr>
        <p:spPr>
          <a:xfrm rot="-5400000">
            <a:off x="4708276" y="2943031"/>
            <a:ext cx="289808" cy="806450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7"/>
          <p:cNvSpPr txBox="1"/>
          <p:nvPr/>
        </p:nvSpPr>
        <p:spPr>
          <a:xfrm>
            <a:off x="3659571" y="3595893"/>
            <a:ext cx="316165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767" r="-3844" b="-155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5" name="Google Shape;525;p57"/>
          <p:cNvSpPr txBox="1"/>
          <p:nvPr/>
        </p:nvSpPr>
        <p:spPr>
          <a:xfrm>
            <a:off x="4727748" y="3623189"/>
            <a:ext cx="316165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7841" r="-5881"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6" name="Google Shape;526;p57"/>
          <p:cNvSpPr/>
          <p:nvPr/>
        </p:nvSpPr>
        <p:spPr>
          <a:xfrm rot="-5400000">
            <a:off x="5769103" y="2947686"/>
            <a:ext cx="289808" cy="806450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57"/>
          <p:cNvSpPr txBox="1"/>
          <p:nvPr/>
        </p:nvSpPr>
        <p:spPr>
          <a:xfrm>
            <a:off x="5780570" y="3595943"/>
            <a:ext cx="31616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768" r="-5768" b="-155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8" name="Google Shape;528;p57"/>
          <p:cNvSpPr/>
          <p:nvPr/>
        </p:nvSpPr>
        <p:spPr>
          <a:xfrm>
            <a:off x="1705676" y="5562248"/>
            <a:ext cx="1743075" cy="6429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32405" b="-462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9" name="Google Shape;529;p57"/>
          <p:cNvSpPr/>
          <p:nvPr/>
        </p:nvSpPr>
        <p:spPr>
          <a:xfrm>
            <a:off x="3929766" y="5562248"/>
            <a:ext cx="1743075" cy="6429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0" name="Google Shape;530;p57"/>
          <p:cNvSpPr/>
          <p:nvPr/>
        </p:nvSpPr>
        <p:spPr>
          <a:xfrm>
            <a:off x="5938653" y="5569833"/>
            <a:ext cx="1743075" cy="64293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1" name="Google Shape;531;p57"/>
          <p:cNvSpPr/>
          <p:nvPr/>
        </p:nvSpPr>
        <p:spPr>
          <a:xfrm>
            <a:off x="8019866" y="5553164"/>
            <a:ext cx="1909946" cy="64293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Famous Sequences</a:t>
            </a:r>
            <a:endParaRPr/>
          </a:p>
        </p:txBody>
      </p:sp>
      <p:sp>
        <p:nvSpPr>
          <p:cNvPr id="537" name="Google Shape;537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8" name="Google Shape;538;p58"/>
          <p:cNvSpPr/>
          <p:nvPr/>
        </p:nvSpPr>
        <p:spPr>
          <a:xfrm rot="-5400000">
            <a:off x="3647449" y="2965872"/>
            <a:ext cx="289808" cy="806450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8"/>
          <p:cNvSpPr/>
          <p:nvPr/>
        </p:nvSpPr>
        <p:spPr>
          <a:xfrm rot="-5400000">
            <a:off x="4708276" y="2943031"/>
            <a:ext cx="289808" cy="806450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8"/>
          <p:cNvSpPr txBox="1"/>
          <p:nvPr/>
        </p:nvSpPr>
        <p:spPr>
          <a:xfrm>
            <a:off x="3659571" y="3595893"/>
            <a:ext cx="316165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767" r="-3844" b="-155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1" name="Google Shape;541;p58"/>
          <p:cNvSpPr txBox="1"/>
          <p:nvPr/>
        </p:nvSpPr>
        <p:spPr>
          <a:xfrm>
            <a:off x="4727748" y="3623189"/>
            <a:ext cx="316165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7841" r="-5881" b="-152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2" name="Google Shape;542;p58"/>
          <p:cNvSpPr/>
          <p:nvPr/>
        </p:nvSpPr>
        <p:spPr>
          <a:xfrm rot="-5400000">
            <a:off x="5769103" y="2947686"/>
            <a:ext cx="289808" cy="806450"/>
          </a:xfrm>
          <a:prstGeom prst="leftBrace">
            <a:avLst>
              <a:gd name="adj1" fmla="val 8333"/>
              <a:gd name="adj2" fmla="val 5227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8"/>
          <p:cNvSpPr txBox="1"/>
          <p:nvPr/>
        </p:nvSpPr>
        <p:spPr>
          <a:xfrm>
            <a:off x="5780570" y="3595943"/>
            <a:ext cx="31616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768" r="-5768" b="-155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1705676" y="5562248"/>
            <a:ext cx="1743075" cy="6429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32405" b="-462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58"/>
          <p:cNvSpPr/>
          <p:nvPr/>
        </p:nvSpPr>
        <p:spPr>
          <a:xfrm>
            <a:off x="3929766" y="5562248"/>
            <a:ext cx="1743075" cy="6429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6" name="Google Shape;546;p58"/>
          <p:cNvSpPr/>
          <p:nvPr/>
        </p:nvSpPr>
        <p:spPr>
          <a:xfrm>
            <a:off x="5938653" y="5569833"/>
            <a:ext cx="1743075" cy="64293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7" name="Google Shape;547;p58"/>
          <p:cNvSpPr/>
          <p:nvPr/>
        </p:nvSpPr>
        <p:spPr>
          <a:xfrm>
            <a:off x="8019866" y="5553164"/>
            <a:ext cx="1909946" cy="64293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8" name="Google Shape;548;p58"/>
          <p:cNvSpPr/>
          <p:nvPr/>
        </p:nvSpPr>
        <p:spPr>
          <a:xfrm>
            <a:off x="3659571" y="5267623"/>
            <a:ext cx="2153568" cy="126049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4" name="Google Shape;584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Gauss story</a:t>
            </a:r>
            <a:endParaRPr/>
          </a:p>
        </p:txBody>
      </p:sp>
      <p:pic>
        <p:nvPicPr>
          <p:cNvPr id="585" name="Google Shape;585;p6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770524" y="265906"/>
            <a:ext cx="134112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49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1" name="Google Shape;591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Gauss trick</a:t>
            </a:r>
            <a:endParaRPr/>
          </a:p>
        </p:txBody>
      </p:sp>
      <p:pic>
        <p:nvPicPr>
          <p:cNvPr id="592" name="Google Shape;592;p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770524" y="265906"/>
            <a:ext cx="134112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2"/>
          <p:cNvSpPr/>
          <p:nvPr/>
        </p:nvSpPr>
        <p:spPr>
          <a:xfrm rot="5400000">
            <a:off x="6186669" y="2647057"/>
            <a:ext cx="538223" cy="32466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2"/>
          <p:cNvSpPr txBox="1"/>
          <p:nvPr/>
        </p:nvSpPr>
        <p:spPr>
          <a:xfrm>
            <a:off x="6028932" y="4585095"/>
            <a:ext cx="1197828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8161" t="-24999" r="-13773" b="-482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5" name="Google Shape;595;p62"/>
          <p:cNvSpPr/>
          <p:nvPr/>
        </p:nvSpPr>
        <p:spPr>
          <a:xfrm>
            <a:off x="3646026" y="2847373"/>
            <a:ext cx="486136" cy="474562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now the rest of the story</a:t>
            </a:r>
            <a:endParaRPr/>
          </a:p>
        </p:txBody>
      </p:sp>
      <p:pic>
        <p:nvPicPr>
          <p:cNvPr id="601" name="Google Shape;601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2680" y="166688"/>
            <a:ext cx="134112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now the rest of the story</a:t>
            </a:r>
            <a:endParaRPr/>
          </a:p>
        </p:txBody>
      </p:sp>
      <p:sp>
        <p:nvSpPr>
          <p:cNvPr id="607" name="Google Shape;607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</a:t>
            </a:r>
            <a:r>
              <a:rPr lang="en-US" sz="2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fabrication!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how this story has progressed over time: </a:t>
            </a:r>
            <a:endParaRPr/>
          </a:p>
        </p:txBody>
      </p:sp>
      <p:pic>
        <p:nvPicPr>
          <p:cNvPr id="608" name="Google Shape;60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2680" y="166688"/>
            <a:ext cx="134112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now the rest of the story</a:t>
            </a:r>
            <a:endParaRPr/>
          </a:p>
        </p:txBody>
      </p:sp>
      <p:sp>
        <p:nvSpPr>
          <p:cNvPr id="614" name="Google Shape;614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</a:t>
            </a:r>
            <a:r>
              <a:rPr lang="en-US" sz="2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fabrication!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how this story has progressed over time: </a:t>
            </a:r>
            <a:endParaRPr/>
          </a:p>
        </p:txBody>
      </p:sp>
      <p:pic>
        <p:nvPicPr>
          <p:cNvPr id="615" name="Google Shape;615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2680" y="166688"/>
            <a:ext cx="1341120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6" name="Google Shape;616;p65"/>
          <p:cNvGraphicFramePr/>
          <p:nvPr/>
        </p:nvGraphicFramePr>
        <p:xfrm>
          <a:off x="2531320" y="3763807"/>
          <a:ext cx="8127975" cy="370850"/>
        </p:xfrm>
        <a:graphic>
          <a:graphicData uri="http://schemas.openxmlformats.org/drawingml/2006/table">
            <a:tbl>
              <a:tblPr firstRow="1" bandRow="1">
                <a:noFill/>
                <a:tableStyleId>{ED4F0563-ABF9-447A-9DE8-5387661EBA8C}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YEAR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GRADE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SERIES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now the rest of the story</a:t>
            </a:r>
            <a:endParaRPr/>
          </a:p>
        </p:txBody>
      </p:sp>
      <p:sp>
        <p:nvSpPr>
          <p:cNvPr id="622" name="Google Shape;622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</a:t>
            </a:r>
            <a:r>
              <a:rPr lang="en-US" sz="2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fabrication!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how this story has progressed over time: </a:t>
            </a:r>
            <a:endParaRPr/>
          </a:p>
        </p:txBody>
      </p:sp>
      <p:pic>
        <p:nvPicPr>
          <p:cNvPr id="623" name="Google Shape;62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2680" y="166688"/>
            <a:ext cx="1341120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4" name="Google Shape;624;p66"/>
          <p:cNvGraphicFramePr/>
          <p:nvPr>
            <p:extLst>
              <p:ext uri="{D42A27DB-BD31-4B8C-83A1-F6EECF244321}">
                <p14:modId xmlns:p14="http://schemas.microsoft.com/office/powerpoint/2010/main" val="2724642552"/>
              </p:ext>
            </p:extLst>
          </p:nvPr>
        </p:nvGraphicFramePr>
        <p:xfrm>
          <a:off x="2531320" y="3763807"/>
          <a:ext cx="8127975" cy="741700"/>
        </p:xfrm>
        <a:graphic>
          <a:graphicData uri="http://schemas.openxmlformats.org/drawingml/2006/table">
            <a:tbl>
              <a:tblPr firstRow="1" bandRow="1">
                <a:noFill/>
                <a:tableStyleId>{ED4F0563-ABF9-447A-9DE8-5387661EBA8C}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YEAR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GRADE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SERIES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1960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1800" baseline="30000">
                          <a:solidFill>
                            <a:schemeClr val="dk1"/>
                          </a:solidFill>
                        </a:rPr>
                        <a:t>th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1 + 2 + … + 60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 and series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now the rest of the story</a:t>
            </a:r>
            <a:endParaRPr/>
          </a:p>
        </p:txBody>
      </p:sp>
      <p:sp>
        <p:nvSpPr>
          <p:cNvPr id="630" name="Google Shape;630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</a:t>
            </a:r>
            <a:r>
              <a:rPr lang="en-US" sz="2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fabrication!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how this story has progressed over time: </a:t>
            </a:r>
            <a:endParaRPr/>
          </a:p>
        </p:txBody>
      </p:sp>
      <p:pic>
        <p:nvPicPr>
          <p:cNvPr id="631" name="Google Shape;631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2680" y="166688"/>
            <a:ext cx="1341120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2" name="Google Shape;632;p67"/>
          <p:cNvGraphicFramePr/>
          <p:nvPr>
            <p:extLst>
              <p:ext uri="{D42A27DB-BD31-4B8C-83A1-F6EECF244321}">
                <p14:modId xmlns:p14="http://schemas.microsoft.com/office/powerpoint/2010/main" val="394546781"/>
              </p:ext>
            </p:extLst>
          </p:nvPr>
        </p:nvGraphicFramePr>
        <p:xfrm>
          <a:off x="2531320" y="3763807"/>
          <a:ext cx="8127975" cy="1112550"/>
        </p:xfrm>
        <a:graphic>
          <a:graphicData uri="http://schemas.openxmlformats.org/drawingml/2006/table">
            <a:tbl>
              <a:tblPr firstRow="1" bandRow="1">
                <a:noFill/>
                <a:tableStyleId>{ED4F0563-ABF9-447A-9DE8-5387661EBA8C}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YEAR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GRADE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SERIES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1960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1800" baseline="30000">
                          <a:solidFill>
                            <a:schemeClr val="dk1"/>
                          </a:solidFill>
                        </a:rPr>
                        <a:t>th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+ 2 + … + 60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1980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800" baseline="30000">
                          <a:solidFill>
                            <a:schemeClr val="dk1"/>
                          </a:solidFill>
                        </a:rPr>
                        <a:t>rd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1 + 2 + … + 80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now the rest of the story</a:t>
            </a:r>
            <a:endParaRPr/>
          </a:p>
        </p:txBody>
      </p:sp>
      <p:sp>
        <p:nvSpPr>
          <p:cNvPr id="638" name="Google Shape;638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</a:t>
            </a:r>
            <a:r>
              <a:rPr lang="en-US" sz="2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fabrication!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how this story has progressed over time: </a:t>
            </a:r>
            <a:endParaRPr/>
          </a:p>
        </p:txBody>
      </p:sp>
      <p:pic>
        <p:nvPicPr>
          <p:cNvPr id="639" name="Google Shape;63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2680" y="166688"/>
            <a:ext cx="1341120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0" name="Google Shape;640;p68"/>
          <p:cNvGraphicFramePr/>
          <p:nvPr>
            <p:extLst>
              <p:ext uri="{D42A27DB-BD31-4B8C-83A1-F6EECF244321}">
                <p14:modId xmlns:p14="http://schemas.microsoft.com/office/powerpoint/2010/main" val="3182102445"/>
              </p:ext>
            </p:extLst>
          </p:nvPr>
        </p:nvGraphicFramePr>
        <p:xfrm>
          <a:off x="2531320" y="3763807"/>
          <a:ext cx="8127975" cy="1483400"/>
        </p:xfrm>
        <a:graphic>
          <a:graphicData uri="http://schemas.openxmlformats.org/drawingml/2006/table">
            <a:tbl>
              <a:tblPr firstRow="1" bandRow="1">
                <a:noFill/>
                <a:tableStyleId>{ED4F0563-ABF9-447A-9DE8-5387661EBA8C}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YEAR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GRADE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SERIES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1960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1800" baseline="30000">
                          <a:solidFill>
                            <a:schemeClr val="dk1"/>
                          </a:solidFill>
                        </a:rPr>
                        <a:t>th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+ 2 + … + 60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1980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800" baseline="30000">
                          <a:solidFill>
                            <a:schemeClr val="dk1"/>
                          </a:solidFill>
                        </a:rPr>
                        <a:t>rd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+ 2 + … + 80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2000s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800" baseline="30000">
                          <a:solidFill>
                            <a:schemeClr val="dk1"/>
                          </a:solidFill>
                        </a:rPr>
                        <a:t>st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1 + 2 + … + 100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now the rest of the story</a:t>
            </a:r>
            <a:endParaRPr/>
          </a:p>
        </p:txBody>
      </p:sp>
      <p:sp>
        <p:nvSpPr>
          <p:cNvPr id="646" name="Google Shape;646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</a:t>
            </a:r>
            <a:r>
              <a:rPr lang="en-US" sz="2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fabrication!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how this story has progressed over time: </a:t>
            </a:r>
            <a:endParaRPr/>
          </a:p>
        </p:txBody>
      </p:sp>
      <p:pic>
        <p:nvPicPr>
          <p:cNvPr id="647" name="Google Shape;647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2680" y="166688"/>
            <a:ext cx="1341120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8" name="Google Shape;648;p69"/>
          <p:cNvGraphicFramePr/>
          <p:nvPr>
            <p:extLst>
              <p:ext uri="{D42A27DB-BD31-4B8C-83A1-F6EECF244321}">
                <p14:modId xmlns:p14="http://schemas.microsoft.com/office/powerpoint/2010/main" val="1186879536"/>
              </p:ext>
            </p:extLst>
          </p:nvPr>
        </p:nvGraphicFramePr>
        <p:xfrm>
          <a:off x="2531320" y="3763807"/>
          <a:ext cx="8127975" cy="1849170"/>
        </p:xfrm>
        <a:graphic>
          <a:graphicData uri="http://schemas.openxmlformats.org/drawingml/2006/table">
            <a:tbl>
              <a:tblPr firstRow="1" bandRow="1">
                <a:noFill/>
                <a:tableStyleId>{ED4F0563-ABF9-447A-9DE8-5387661EBA8C}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YEAR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GRADE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SERIES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1960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1800" baseline="30000">
                          <a:solidFill>
                            <a:schemeClr val="dk1"/>
                          </a:solidFill>
                        </a:rPr>
                        <a:t>th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+ 2 + … + 60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1980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800" baseline="30000">
                          <a:solidFill>
                            <a:schemeClr val="dk1"/>
                          </a:solidFill>
                        </a:rPr>
                        <a:t>rd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+ 2 + … + 80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2000s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800" baseline="30000">
                          <a:solidFill>
                            <a:schemeClr val="dk1"/>
                          </a:solidFill>
                        </a:rPr>
                        <a:t>st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+ 2 + … + 100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2020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Nursery School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1 + 2 + … + 120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9" name="Google Shape;649;p69"/>
          <p:cNvSpPr txBox="1"/>
          <p:nvPr/>
        </p:nvSpPr>
        <p:spPr>
          <a:xfrm>
            <a:off x="748819" y="5248675"/>
            <a:ext cx="1782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  <a:sym typeface="Calibri"/>
              </a:rPr>
              <a:t>Probably: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Famous Sequences</a:t>
            </a:r>
            <a:endParaRPr/>
          </a:p>
        </p:txBody>
      </p:sp>
      <p:sp>
        <p:nvSpPr>
          <p:cNvPr id="655" name="Google Shape;655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we’ll do next</a:t>
            </a:r>
            <a:endParaRPr/>
          </a:p>
        </p:txBody>
      </p:sp>
      <p:sp>
        <p:nvSpPr>
          <p:cNvPr id="661" name="Google Shape;661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 and series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727901" y="3475263"/>
            <a:ext cx="632178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360079" y="3900197"/>
            <a:ext cx="1975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Outlining terms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 and series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727901" y="3475263"/>
            <a:ext cx="632178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60079" y="3900197"/>
            <a:ext cx="1975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Outlining terms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5360079" y="4870840"/>
            <a:ext cx="632178" cy="493536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992257" y="4915995"/>
            <a:ext cx="1975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“Closed form” formula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 and series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1" t="-3220" r="-121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403810" y="2815723"/>
            <a:ext cx="469131" cy="108447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970255" y="3152092"/>
            <a:ext cx="1975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Outlining terms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872941" y="4001294"/>
            <a:ext cx="632178" cy="493536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598718" y="4001294"/>
            <a:ext cx="1975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“Closed form” formula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6133689" y="4748600"/>
            <a:ext cx="1837266" cy="1380641"/>
          </a:xfrm>
          <a:prstGeom prst="rightBrace">
            <a:avLst>
              <a:gd name="adj1" fmla="val 8333"/>
              <a:gd name="adj2" fmla="val 49182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7690144" y="5127495"/>
            <a:ext cx="1975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Recursive </a:t>
            </a:r>
            <a:b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formula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 and series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1" t="-3220" r="-121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403810" y="2815723"/>
            <a:ext cx="469131" cy="108447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970255" y="3152092"/>
            <a:ext cx="1975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Outlining terms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872941" y="4001294"/>
            <a:ext cx="632178" cy="493536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598718" y="4001294"/>
            <a:ext cx="1975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“Closed form” formula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6133689" y="4748600"/>
            <a:ext cx="1837266" cy="1380641"/>
          </a:xfrm>
          <a:prstGeom prst="rightBrace">
            <a:avLst>
              <a:gd name="adj1" fmla="val 8333"/>
              <a:gd name="adj2" fmla="val 49182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7690144" y="5127495"/>
            <a:ext cx="1975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Recursive </a:t>
            </a:r>
            <a:b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formula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8907682" y="2592729"/>
            <a:ext cx="694731" cy="358423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9536145" y="4062906"/>
            <a:ext cx="22082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those are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ways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a sequence!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Recursion: good idea?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092655" y="4339201"/>
            <a:ext cx="1456266" cy="5418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921455" y="4339200"/>
            <a:ext cx="1456266" cy="54186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6803376" y="4339200"/>
            <a:ext cx="1456266" cy="541867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Else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6976</TotalTime>
  <Words>665</Words>
  <Application>Microsoft Office PowerPoint</Application>
  <PresentationFormat>Widescreen</PresentationFormat>
  <Paragraphs>227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Sequences, Series and Summation / Product Notation</vt:lpstr>
      <vt:lpstr>Reminders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Recursion: good idea?</vt:lpstr>
      <vt:lpstr>Recursion: good idea?</vt:lpstr>
      <vt:lpstr>Recursion: Done right</vt:lpstr>
      <vt:lpstr>Recursion: Done right</vt:lpstr>
      <vt:lpstr>Closed formula for Fibonacci</vt:lpstr>
      <vt:lpstr>Recursion vs closed formula</vt:lpstr>
      <vt:lpstr>Summation notation</vt:lpstr>
      <vt:lpstr>Summation notation</vt:lpstr>
      <vt:lpstr>Examples</vt:lpstr>
      <vt:lpstr>Examples</vt:lpstr>
      <vt:lpstr> </vt:lpstr>
      <vt:lpstr>Product Notation</vt:lpstr>
      <vt:lpstr>Sum / Product notation</vt:lpstr>
      <vt:lpstr>Sum / Product notation</vt:lpstr>
      <vt:lpstr>Sum / Product notation</vt:lpstr>
      <vt:lpstr>Sum-Product notation</vt:lpstr>
      <vt:lpstr>Series and partial sums</vt:lpstr>
      <vt:lpstr>Famous sequences</vt:lpstr>
      <vt:lpstr>Famous sequences</vt:lpstr>
      <vt:lpstr>Famous sequences</vt:lpstr>
      <vt:lpstr>A question for you</vt:lpstr>
      <vt:lpstr>A question for you</vt:lpstr>
      <vt:lpstr>Famous Sequences</vt:lpstr>
      <vt:lpstr>Famous Sequences</vt:lpstr>
      <vt:lpstr>Famous Sequences</vt:lpstr>
      <vt:lpstr>The Gauss story</vt:lpstr>
      <vt:lpstr>The Gauss trick</vt:lpstr>
      <vt:lpstr>And now the rest of the story</vt:lpstr>
      <vt:lpstr>And now the rest of the story</vt:lpstr>
      <vt:lpstr>And now the rest of the story</vt:lpstr>
      <vt:lpstr>And now the rest of the story</vt:lpstr>
      <vt:lpstr>And now the rest of the story</vt:lpstr>
      <vt:lpstr>And now the rest of the story</vt:lpstr>
      <vt:lpstr>And now the rest of the story</vt:lpstr>
      <vt:lpstr>Famous Sequences</vt:lpstr>
      <vt:lpstr>What we’ll do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Sequences, Series and Summation / Product Notation</dc:title>
  <cp:lastModifiedBy>Jason Filippou</cp:lastModifiedBy>
  <cp:revision>11</cp:revision>
  <cp:lastPrinted>2020-03-10T14:56:45Z</cp:lastPrinted>
  <dcterms:modified xsi:type="dcterms:W3CDTF">2021-04-14T05:34:28Z</dcterms:modified>
</cp:coreProperties>
</file>