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37" r:id="rId3"/>
    <p:sldId id="318" r:id="rId4"/>
    <p:sldId id="338" r:id="rId5"/>
    <p:sldId id="316" r:id="rId6"/>
    <p:sldId id="339" r:id="rId7"/>
    <p:sldId id="322" r:id="rId8"/>
    <p:sldId id="292" r:id="rId9"/>
    <p:sldId id="293" r:id="rId10"/>
    <p:sldId id="340" r:id="rId11"/>
    <p:sldId id="341" r:id="rId12"/>
    <p:sldId id="295" r:id="rId13"/>
    <p:sldId id="296" r:id="rId14"/>
    <p:sldId id="345" r:id="rId15"/>
    <p:sldId id="344" r:id="rId16"/>
    <p:sldId id="348" r:id="rId17"/>
    <p:sldId id="346" r:id="rId18"/>
    <p:sldId id="342" r:id="rId19"/>
    <p:sldId id="343" r:id="rId20"/>
    <p:sldId id="334" r:id="rId21"/>
    <p:sldId id="349" r:id="rId22"/>
    <p:sldId id="350" r:id="rId23"/>
    <p:sldId id="283" r:id="rId24"/>
    <p:sldId id="357" r:id="rId25"/>
    <p:sldId id="358" r:id="rId26"/>
    <p:sldId id="3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5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2D25F-35B6-8A49-B7AC-03C58503097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66142-EA00-6343-98B1-ED30E721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1FA4-2F4F-C94D-965B-79DA1FD6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AD5BB-1420-C342-9C48-1753C05E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391C-1804-774A-8116-D4F45F86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86D3-55AC-7246-96F7-C6A81B1A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B037-61C3-5243-A922-61CED505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3D40-9D62-7248-AD71-4157A77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B0EE-A9EA-AB46-B542-63DB8A95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8CEC-69DB-094D-9174-58BD0474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6B20-45FC-594E-9B39-9CD8C04C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E571-92EC-5745-B56C-FC8CEF56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4EB3F-D930-D54D-AACB-B96CFF799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4608-8FD3-294F-BAD5-E9575A15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EE72-1714-9845-B5C5-23D3E74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892D-6B69-824D-9B66-99C5359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18CF-E5BA-BC4F-BDDB-A0B69839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2A31-0CBB-2240-B309-71728013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2BF0-FFD1-1C4D-92DF-E980B3707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5262-484C-2E49-B2F6-A779EE23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1309-78BE-9A48-B17C-1CDC27D5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397B-07CE-8247-86D3-059940EB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20D6-84FA-5D4D-A267-31A109E1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110F-3A5D-2143-9299-37F7EB4C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8C33-6DAE-814F-A4AD-8557507E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3CD1-CB95-964A-960B-38A80C4A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4D19-4831-D94C-9966-E8A8D43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8451-DD41-9349-B390-B6AD3674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9B75-97AE-5547-8088-4A6A5080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D7DC9-7778-A148-9E83-64922AF5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7D53-944D-3040-AA02-ABDF73E5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50438-D664-E045-85D2-7DF206CE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6CD6-7775-FF4C-A8A3-56B5FCE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C1D4-A986-7947-8471-BE3AB31C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9020-A47A-D645-B95B-60DFD8AE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C3F7-2334-4445-8FED-B695BBFCE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D6DD3-2F99-A349-8EFF-2D981B27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6754F-891B-C341-85A9-129763DED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236BB-BB2A-0F49-A5CE-4C0B9987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6AA39-B01E-BD4B-BD0F-9ABBD4E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D53E0-388A-0F4A-BF4A-CEF66784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EC7-A7BA-CE49-BF20-E65F839A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71A26-0B7A-2B40-9832-790D355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E046-88FF-0544-B458-BB91D4C2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EA64-845D-F640-B1F3-A5AFB4C6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BBC41-6174-B54E-95F2-FA39CB50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9976-27ED-9446-829F-D5B4616F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798F2-9946-B140-A3AF-354FC6FB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1247-6E27-A44F-A59E-D8B2674D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27E6-6EAB-8647-BDF6-7DB61763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D13D7-07B3-4B44-BC64-1773AAD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24E2-E009-5A4B-941F-3824E777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81E9-F4A9-E343-AE82-7D35B76E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F3E6-C837-3242-A559-0EFD2B9A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78FA-EDE3-AF4A-9C33-71C98F54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64572-15E2-9640-9CFB-4297E55A9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8011-8988-A945-A973-ED44C811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70A5B-4A59-4C46-8627-8BC5E82B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23F9-2DE6-8A40-BC2C-C52E51EA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35FD-9434-E446-B90C-58B85DAC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3514F-E3F8-0347-9E9D-F5AEE1B5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4A53-C91C-6849-8ECE-363100A1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4716-71B9-FF40-A60F-A25B78522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F553-7C5E-CB4A-A994-E8E2989B1D5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3B79-09DA-084F-B612-D1C182A1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5D89-D5B7-0C44-9271-78DCF7A5D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1F39-C75E-A041-97BE-1EBC0104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E055-0EA9-6440-BABB-5FFCDE60C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9125-0A11-CC47-8AFB-243C7A746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CMSC250</a:t>
            </a:r>
          </a:p>
        </p:txBody>
      </p:sp>
    </p:spTree>
    <p:extLst>
      <p:ext uri="{BB962C8B-B14F-4D97-AF65-F5344CB8AC3E}">
        <p14:creationId xmlns:p14="http://schemas.microsoft.com/office/powerpoint/2010/main" val="318982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 Morgan’s Laws (there’s two of them)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∧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Conjunctions</a:t>
                </a:r>
                <a:r>
                  <a:rPr lang="en-US" dirty="0"/>
                  <a:t> flipped to </a:t>
                </a:r>
                <a:r>
                  <a:rPr lang="en-US" dirty="0">
                    <a:solidFill>
                      <a:srgbClr val="00B050"/>
                    </a:solidFill>
                  </a:rPr>
                  <a:t>disjunctions</a:t>
                </a:r>
                <a:r>
                  <a:rPr lang="en-US" dirty="0"/>
                  <a:t>, and vice versa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Negation operator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:r>
                  <a:rPr lang="en-US" dirty="0"/>
                  <a:t>distributed across terms</a:t>
                </a:r>
              </a:p>
              <a:p>
                <a:r>
                  <a:rPr lang="en-US" dirty="0"/>
                  <a:t>These laws give us our first pair of equivalent expressions!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2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331C-A43F-D249-A1EF-CAAB6F9C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these correct equivalences?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175C31C-89F4-9240-8227-8E77865405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6702" y="2910417"/>
              <a:ext cx="11344924" cy="549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8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30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03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9476"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≡(∼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⇒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≡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⇒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≡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∼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175C31C-89F4-9240-8227-8E77865405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721958"/>
                  </p:ext>
                </p:extLst>
              </p:nvPr>
            </p:nvGraphicFramePr>
            <p:xfrm>
              <a:off x="266702" y="2910417"/>
              <a:ext cx="11344924" cy="549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8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30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03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94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" t="-2273" r="-196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767" t="-2273" r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333" t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7619D89-CE9F-CF49-AB51-E7AAC6221682}"/>
              </a:ext>
            </a:extLst>
          </p:cNvPr>
          <p:cNvSpPr/>
          <p:nvPr/>
        </p:nvSpPr>
        <p:spPr>
          <a:xfrm rot="5400000">
            <a:off x="1895827" y="1982309"/>
            <a:ext cx="515705" cy="37739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F9DDA7C-72B7-244A-9D16-6D1A5F47B076}"/>
              </a:ext>
            </a:extLst>
          </p:cNvPr>
          <p:cNvSpPr/>
          <p:nvPr/>
        </p:nvSpPr>
        <p:spPr>
          <a:xfrm rot="5400000">
            <a:off x="5664538" y="2130509"/>
            <a:ext cx="639291" cy="3601146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73E9F21-FC29-814B-9EF9-3824FAFB10BA}"/>
              </a:ext>
            </a:extLst>
          </p:cNvPr>
          <p:cNvSpPr/>
          <p:nvPr/>
        </p:nvSpPr>
        <p:spPr>
          <a:xfrm rot="5400000">
            <a:off x="9450020" y="2089124"/>
            <a:ext cx="639294" cy="368391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C7F15-A9B0-E442-8FAB-5533E2E871E1}"/>
              </a:ext>
            </a:extLst>
          </p:cNvPr>
          <p:cNvSpPr txBox="1"/>
          <p:nvPr/>
        </p:nvSpPr>
        <p:spPr>
          <a:xfrm>
            <a:off x="298441" y="4402271"/>
            <a:ext cx="33820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</a:rPr>
              <a:t>Left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679A2-7144-354A-8549-EB120541BB02}"/>
              </a:ext>
            </a:extLst>
          </p:cNvPr>
          <p:cNvSpPr txBox="1"/>
          <p:nvPr/>
        </p:nvSpPr>
        <p:spPr>
          <a:xfrm>
            <a:off x="5145321" y="4269960"/>
            <a:ext cx="15876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2"/>
                </a:solidFill>
              </a:rPr>
              <a:t>Middle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0F9EE-C134-FD42-A09C-508D7AC057A3}"/>
              </a:ext>
            </a:extLst>
          </p:cNvPr>
          <p:cNvSpPr txBox="1"/>
          <p:nvPr/>
        </p:nvSpPr>
        <p:spPr>
          <a:xfrm>
            <a:off x="8401792" y="4230021"/>
            <a:ext cx="15876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/>
                </a:solidFill>
              </a:rPr>
              <a:t>Right column</a:t>
            </a:r>
          </a:p>
        </p:txBody>
      </p:sp>
    </p:spTree>
    <p:extLst>
      <p:ext uri="{BB962C8B-B14F-4D97-AF65-F5344CB8AC3E}">
        <p14:creationId xmlns:p14="http://schemas.microsoft.com/office/powerpoint/2010/main" val="20714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2501" y="2048886"/>
                <a:ext cx="10734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sz="2800" dirty="0"/>
                  <a:t>How do we prove an equivalence? (</a:t>
                </a:r>
                <a:r>
                  <a:rPr lang="en-US" sz="2800" dirty="0" err="1"/>
                  <a:t>e.g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1" y="2048886"/>
                <a:ext cx="10734674" cy="523220"/>
              </a:xfrm>
              <a:prstGeom prst="rect">
                <a:avLst/>
              </a:prstGeom>
              <a:blipFill>
                <a:blip r:embed="rId2"/>
                <a:stretch>
                  <a:fillRect l="-94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9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22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  <a:p>
                <a:pPr lvl="1"/>
                <a:r>
                  <a:rPr lang="en-US" dirty="0"/>
                  <a:t>Can we do better?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  <a:p>
                <a:pPr lvl="1"/>
                <a:r>
                  <a:rPr lang="en-US" dirty="0"/>
                  <a:t>Can we do better?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Laws of logical equivalence in a chain, one after the other!</a:t>
                </a:r>
              </a:p>
              <a:p>
                <a:pPr lvl="1"/>
                <a:r>
                  <a:rPr lang="en-US" dirty="0"/>
                  <a:t>We no longer have to 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input combinations to ensure that they all map to the same truth value (</a:t>
                </a:r>
                <a:r>
                  <a:rPr lang="en-US" b="1" dirty="0"/>
                  <a:t>T</a:t>
                </a:r>
                <a:r>
                  <a:rPr lang="en-US" dirty="0"/>
                  <a:t> or </a:t>
                </a:r>
                <a:r>
                  <a:rPr lang="en-US" b="1" dirty="0"/>
                  <a:t>F</a:t>
                </a:r>
                <a:r>
                  <a:rPr lang="en-US" dirty="0"/>
                  <a:t>).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  <a:p>
                <a:pPr lvl="1"/>
                <a:r>
                  <a:rPr lang="en-US" dirty="0"/>
                  <a:t>But somebody needs to code the system up!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8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 Logic Cheat Sheet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B35A819-2503-4EC5-85D2-172C8FD7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43" y="1482155"/>
            <a:ext cx="6290792" cy="48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5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 Too much time!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1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 Too much time!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r>
                  <a:rPr lang="en-US" dirty="0"/>
                  <a:t>Let’s see how we could use the laws of logical equivalence to prove this equivalence (doc camera)</a:t>
                </a:r>
              </a:p>
              <a:p>
                <a:pPr lvl="1"/>
                <a:r>
                  <a:rPr lang="en-US" dirty="0"/>
                  <a:t>Important: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document the laws!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4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32C-26D8-FB40-AC62-50C6980A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important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4702-CE9E-AF48-9E30-98050B8A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– in the following truth table: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5E7F40-BD59-E340-81EA-D8541B5793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81249" y="3056098"/>
              <a:ext cx="7177088" cy="3120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3031523353"/>
                        </a:ext>
                      </a:extLst>
                    </a:gridCol>
                  </a:tblGrid>
                  <a:tr h="5538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⟹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5E7F40-BD59-E340-81EA-D8541B5793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76585"/>
                  </p:ext>
                </p:extLst>
              </p:nvPr>
            </p:nvGraphicFramePr>
            <p:xfrm>
              <a:off x="2381249" y="3056098"/>
              <a:ext cx="7177088" cy="3120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94272">
                      <a:extLst>
                        <a:ext uri="{9D8B030D-6E8A-4147-A177-3AD203B41FA5}">
                          <a16:colId xmlns:a16="http://schemas.microsoft.com/office/drawing/2014/main" val="3031523353"/>
                        </a:ext>
                      </a:extLst>
                    </a:gridCol>
                  </a:tblGrid>
                  <a:tr h="5538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" r="-299296" b="-4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18" r="-201418" b="-4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r="-100000" b="-4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128" r="-709" b="-4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4050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prove the following equivalences </a:t>
                </a: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true</a:t>
                </a:r>
                <a:r>
                  <a:rPr lang="en-US" dirty="0"/>
                  <a:t> or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 together.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≡(∼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𝑏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∼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𝑎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  (Contrapositive)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≡(∼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∼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(Inverse Error)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⇔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∧(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∨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6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Simplifying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Large expressions can often be </a:t>
                </a:r>
                <a:r>
                  <a:rPr lang="en-US" b="1" dirty="0"/>
                  <a:t>simplified </a:t>
                </a:r>
                <a:r>
                  <a:rPr lang="en-US" dirty="0"/>
                  <a:t>using the equivalences we discussed earlier. </a:t>
                </a:r>
              </a:p>
              <a:p>
                <a:r>
                  <a:rPr lang="en-US" dirty="0"/>
                  <a:t>Example: Let’s simplify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1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Simplifying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Large expressions can often be </a:t>
                </a:r>
                <a:r>
                  <a:rPr lang="en-US" b="1" dirty="0"/>
                  <a:t>simplified </a:t>
                </a:r>
                <a:r>
                  <a:rPr lang="en-US" dirty="0"/>
                  <a:t>using the equivalences we discussed earlier. </a:t>
                </a:r>
              </a:p>
              <a:p>
                <a:r>
                  <a:rPr lang="en-US" dirty="0"/>
                  <a:t>Example: Let’s simplify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238500" y="3847775"/>
              <a:ext cx="5715000" cy="2464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Here’s one way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103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∨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∧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a:t> </a:t>
                          </a:r>
                          <a:r>
                            <a:rPr lang="en-US" sz="2400" b="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a:t>(Original expression)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rgbClr val="FF0000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∧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32834"/>
                  </p:ext>
                </p:extLst>
              </p:nvPr>
            </p:nvGraphicFramePr>
            <p:xfrm>
              <a:off x="3238500" y="3847775"/>
              <a:ext cx="5715000" cy="2464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Here’s one way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2" t="-30263" r="-222" b="-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80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turn,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 the following three expressions.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66701" y="2910416"/>
              <a:ext cx="11477625" cy="1081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9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4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3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19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∧…∧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100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100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∼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 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∧…∧(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100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 ∼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100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∨(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∧(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∨∼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∼(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∨∼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60639"/>
                  </p:ext>
                </p:extLst>
              </p:nvPr>
            </p:nvGraphicFramePr>
            <p:xfrm>
              <a:off x="266701" y="2910416"/>
              <a:ext cx="11477625" cy="1081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9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4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3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0817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" t="-1163" r="-100889" b="-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153" t="-1163" r="-104505" b="-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086" t="-1163" b="-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D746A3-30A3-B941-B730-13F1849E4844}"/>
              </a:ext>
            </a:extLst>
          </p:cNvPr>
          <p:cNvSpPr txBox="1"/>
          <p:nvPr/>
        </p:nvSpPr>
        <p:spPr>
          <a:xfrm>
            <a:off x="305451" y="5822163"/>
            <a:ext cx="1161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Jason needs to project the table with the equivalences while you solve this exercise. If he doesn’t, berate him appropriately</a:t>
            </a:r>
          </a:p>
        </p:txBody>
      </p:sp>
    </p:spTree>
    <p:extLst>
      <p:ext uri="{BB962C8B-B14F-4D97-AF65-F5344CB8AC3E}">
        <p14:creationId xmlns:p14="http://schemas.microsoft.com/office/powerpoint/2010/main" val="57048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 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 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br>
                  <a:rPr lang="en-US" sz="18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(Idempotence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999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	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(Commutativity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…∧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	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(Negation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	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(Idempotence 99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  <a:blipFill>
                <a:blip r:embed="rId2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5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6D2-4F95-9144-9D79-164FB7E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						</a:t>
                </a:r>
                <a:r>
                  <a:rPr lang="en-US" sz="2400" i="1" dirty="0">
                    <a:solidFill>
                      <a:schemeClr val="accent2"/>
                    </a:solidFill>
                  </a:rPr>
                  <a:t>(Distributivity)</a:t>
                </a:r>
                <a:br>
                  <a:rPr lang="en-US" sz="2400" i="1" dirty="0">
                    <a:solidFill>
                      <a:schemeClr val="accent2"/>
                    </a:solidFill>
                  </a:rPr>
                </a:b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(Associativity)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(Commutativity)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	(Absorption)</a:t>
                </a:r>
                <a:br>
                  <a:rPr lang="en-US" sz="2400" i="1" dirty="0">
                    <a:solidFill>
                      <a:schemeClr val="accent2"/>
                    </a:solidFill>
                  </a:rPr>
                </a:b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1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6D2-4F95-9144-9D79-164FB7E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907" y="1401082"/>
                <a:ext cx="11360075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∨∼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∨∼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∨∼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∨∼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(Double Negation)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∨∼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(Associativity)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(Idempotence)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(Associativity)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(Absorption)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b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07" y="1401082"/>
                <a:ext cx="11360075" cy="4351338"/>
              </a:xfrm>
              <a:blipFill>
                <a:blip r:embed="rId2"/>
                <a:stretch>
                  <a:fillRect b="-1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⇔</m:t>
                    </m:r>
                  </m:oMath>
                </a14:m>
                <a:r>
                  <a:rPr lang="en-US" dirty="0"/>
                  <a:t>   vs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i="1" dirty="0"/>
                  <a:t>(“if and only if”)</a:t>
                </a:r>
                <a:r>
                  <a:rPr lang="en-US" dirty="0"/>
                  <a:t> is used to </a:t>
                </a:r>
                <a:r>
                  <a:rPr lang="en-US" b="1" dirty="0">
                    <a:solidFill>
                      <a:srgbClr val="7030A0"/>
                    </a:solidFill>
                  </a:rPr>
                  <a:t>form statements</a:t>
                </a:r>
                <a:r>
                  <a:rPr lang="en-US" b="1" dirty="0"/>
                  <a:t>, </a:t>
                </a:r>
                <a:r>
                  <a:rPr lang="en-US" dirty="0" err="1"/>
                  <a:t>e.g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∧(~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i="1" dirty="0"/>
                  <a:t>(“logically equivalent to”) </a:t>
                </a:r>
                <a:r>
                  <a:rPr lang="en-US" b="1" dirty="0">
                    <a:solidFill>
                      <a:srgbClr val="00B050"/>
                    </a:solidFill>
                  </a:rPr>
                  <a:t>compares two statements</a:t>
                </a:r>
                <a:r>
                  <a:rPr lang="en-US" b="1" dirty="0"/>
                  <a:t>, </a:t>
                </a:r>
                <a:r>
                  <a:rPr lang="en-US" dirty="0" err="1"/>
                  <a:t>e.g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)≡(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04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063859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60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5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37029"/>
                  </p:ext>
                </p:extLst>
              </p:nvPr>
            </p:nvGraphicFramePr>
            <p:xfrm>
              <a:off x="2243667" y="3115732"/>
              <a:ext cx="8128000" cy="1855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712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387187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/>
          <p:cNvSpPr/>
          <p:nvPr/>
        </p:nvSpPr>
        <p:spPr>
          <a:xfrm rot="5400000">
            <a:off x="8068998" y="3776397"/>
            <a:ext cx="710669" cy="3302000"/>
          </a:xfrm>
          <a:prstGeom prst="rightBrace">
            <a:avLst>
              <a:gd name="adj1" fmla="val 8333"/>
              <a:gd name="adj2" fmla="val 49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0324" y="5705475"/>
                <a:ext cx="50567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These columns are the same!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Conclusion: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d>
                      <m:d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4" y="5705475"/>
                <a:ext cx="5056746" cy="1107996"/>
              </a:xfrm>
              <a:prstGeom prst="rect">
                <a:avLst/>
              </a:prstGeom>
              <a:blipFill>
                <a:blip r:embed="rId4"/>
                <a:stretch>
                  <a:fillRect l="-1253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6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414797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/>
          <p:cNvSpPr/>
          <p:nvPr/>
        </p:nvSpPr>
        <p:spPr>
          <a:xfrm rot="5400000">
            <a:off x="8068998" y="3776397"/>
            <a:ext cx="710669" cy="3302000"/>
          </a:xfrm>
          <a:prstGeom prst="rightBrace">
            <a:avLst>
              <a:gd name="adj1" fmla="val 8333"/>
              <a:gd name="adj2" fmla="val 49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0324" y="5705475"/>
                <a:ext cx="51555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These columns are the same!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Conclusion: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d>
                      <m:d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4" y="5705475"/>
                <a:ext cx="5155599" cy="1107996"/>
              </a:xfrm>
              <a:prstGeom prst="rect">
                <a:avLst/>
              </a:prstGeom>
              <a:blipFill>
                <a:blip r:embed="rId4"/>
                <a:stretch>
                  <a:fillRect l="-1229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0175" y="5414963"/>
            <a:ext cx="364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 is known as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De Morgan’s law</a:t>
            </a:r>
          </a:p>
        </p:txBody>
      </p:sp>
    </p:spTree>
    <p:extLst>
      <p:ext uri="{BB962C8B-B14F-4D97-AF65-F5344CB8AC3E}">
        <p14:creationId xmlns:p14="http://schemas.microsoft.com/office/powerpoint/2010/main" val="328793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De Morgan’s Law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43" y="2657475"/>
            <a:ext cx="2063878" cy="37187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13" y="1690688"/>
                <a:ext cx="1164431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</a:rPr>
                      <m:t>~(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”∧“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”)</m:t>
                    </m:r>
                  </m:oMath>
                </a14:m>
                <a:r>
                  <a:rPr lang="en-US" sz="3000" dirty="0"/>
                  <a:t>: </a:t>
                </a:r>
                <a:r>
                  <a:rPr lang="en-US" sz="3000" b="1" dirty="0"/>
                  <a:t>Clearly true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3" y="1690688"/>
                <a:ext cx="11644312" cy="553998"/>
              </a:xfrm>
              <a:prstGeom prst="rect">
                <a:avLst/>
              </a:prstGeom>
              <a:blipFill>
                <a:blip r:embed="rId3"/>
                <a:stretch>
                  <a:fillRect l="-108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8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De Morgan’s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12" y="1690688"/>
                <a:ext cx="1128712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~</m:t>
                    </m:r>
                    <m:r>
                      <a:rPr lang="en-US" sz="3000" b="0" i="1" smtClean="0">
                        <a:latin typeface="Cambria Math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”∧“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”</m:t>
                    </m:r>
                    <m:r>
                      <a:rPr lang="en-US" sz="3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000" b="0" dirty="0"/>
                  <a:t>: </a:t>
                </a:r>
                <a:r>
                  <a:rPr lang="en-US" sz="3000" b="1" dirty="0"/>
                  <a:t>Clearly true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30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b="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b="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~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”)∨(~“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3000" dirty="0"/>
                  <a:t>)</a:t>
                </a:r>
                <a:r>
                  <a:rPr lang="en-US" sz="3000" dirty="0">
                    <a:solidFill>
                      <a:srgbClr val="7030A0"/>
                    </a:solidFill>
                  </a:rPr>
                  <a:t>:</a:t>
                </a:r>
              </a:p>
              <a:p>
                <a:r>
                  <a:rPr lang="en-US" sz="3000" b="1" dirty="0">
                    <a:solidFill>
                      <a:srgbClr val="00B050"/>
                    </a:solidFill>
                  </a:rPr>
                  <a:t>    </a:t>
                </a:r>
                <a:r>
                  <a:rPr lang="en-US" sz="3000" b="1" dirty="0"/>
                  <a:t>Also true!</a:t>
                </a:r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1690688"/>
                <a:ext cx="11287126" cy="3323987"/>
              </a:xfrm>
              <a:prstGeom prst="rect">
                <a:avLst/>
              </a:prstGeom>
              <a:blipFill>
                <a:blip r:embed="rId2"/>
                <a:stretch>
                  <a:fillRect l="-1124" t="-1901" b="-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43" y="2657475"/>
            <a:ext cx="2063878" cy="37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1326</Words>
  <Application>Microsoft Office PowerPoint</Application>
  <PresentationFormat>Widescreen</PresentationFormat>
  <Paragraphs>247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Logical Equivalence</vt:lpstr>
      <vt:lpstr>An important equivalence</vt:lpstr>
      <vt:lpstr>⇔   vs    ≡</vt:lpstr>
      <vt:lpstr>Another important equivalence</vt:lpstr>
      <vt:lpstr>Another important equivalence</vt:lpstr>
      <vt:lpstr>Another important equivalence</vt:lpstr>
      <vt:lpstr>Another important equivalence</vt:lpstr>
      <vt:lpstr>Understanding De Morgan’s Law</vt:lpstr>
      <vt:lpstr>Understanding De Morgan’s Law</vt:lpstr>
      <vt:lpstr>De Morgan’s Laws (there’s two of them)</vt:lpstr>
      <vt:lpstr>Are these correct equivalences?</vt:lpstr>
      <vt:lpstr>Proving equivalences</vt:lpstr>
      <vt:lpstr>Proving equivalences</vt:lpstr>
      <vt:lpstr>Proving equivalences</vt:lpstr>
      <vt:lpstr>Proving equivalences</vt:lpstr>
      <vt:lpstr>Boolean Logic Cheat Sheet</vt:lpstr>
      <vt:lpstr>Proving equivalences using laws</vt:lpstr>
      <vt:lpstr>Proving equivalences using laws</vt:lpstr>
      <vt:lpstr>Proving equivalences using laws</vt:lpstr>
      <vt:lpstr>More equivalences</vt:lpstr>
      <vt:lpstr>Simplifying expressions</vt:lpstr>
      <vt:lpstr>Simplifying expressions</vt:lpstr>
      <vt:lpstr>Your turn, class!</vt:lpstr>
      <vt:lpstr>Solution to 1</vt:lpstr>
      <vt:lpstr>Solution to 2</vt:lpstr>
      <vt:lpstr>Solution to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Equivalence</dc:title>
  <dc:creator>Jason Filippou</dc:creator>
  <cp:lastModifiedBy>Jason Filippou</cp:lastModifiedBy>
  <cp:revision>12</cp:revision>
  <cp:lastPrinted>2020-02-04T22:26:17Z</cp:lastPrinted>
  <dcterms:created xsi:type="dcterms:W3CDTF">2020-02-04T15:17:54Z</dcterms:created>
  <dcterms:modified xsi:type="dcterms:W3CDTF">2021-02-23T04:45:59Z</dcterms:modified>
</cp:coreProperties>
</file>