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2"/>
  </p:notesMasterIdLst>
  <p:sldIdLst>
    <p:sldId id="331" r:id="rId2"/>
    <p:sldId id="332" r:id="rId3"/>
    <p:sldId id="256" r:id="rId4"/>
    <p:sldId id="257" r:id="rId5"/>
    <p:sldId id="258" r:id="rId6"/>
    <p:sldId id="259" r:id="rId7"/>
    <p:sldId id="260" r:id="rId8"/>
    <p:sldId id="261" r:id="rId9"/>
    <p:sldId id="333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310" r:id="rId27"/>
    <p:sldId id="323" r:id="rId28"/>
    <p:sldId id="324" r:id="rId29"/>
    <p:sldId id="330" r:id="rId30"/>
    <p:sldId id="326" r:id="rId31"/>
    <p:sldId id="327" r:id="rId32"/>
    <p:sldId id="328" r:id="rId33"/>
    <p:sldId id="329" r:id="rId34"/>
    <p:sldId id="315" r:id="rId35"/>
    <p:sldId id="307" r:id="rId36"/>
    <p:sldId id="309" r:id="rId37"/>
    <p:sldId id="338" r:id="rId38"/>
    <p:sldId id="316" r:id="rId39"/>
    <p:sldId id="339" r:id="rId40"/>
    <p:sldId id="322" r:id="rId41"/>
    <p:sldId id="292" r:id="rId42"/>
    <p:sldId id="293" r:id="rId43"/>
    <p:sldId id="340" r:id="rId44"/>
    <p:sldId id="295" r:id="rId45"/>
    <p:sldId id="296" r:id="rId46"/>
    <p:sldId id="345" r:id="rId47"/>
    <p:sldId id="344" r:id="rId48"/>
    <p:sldId id="348" r:id="rId49"/>
    <p:sldId id="346" r:id="rId50"/>
    <p:sldId id="342" r:id="rId51"/>
    <p:sldId id="343" r:id="rId52"/>
    <p:sldId id="334" r:id="rId53"/>
    <p:sldId id="373" r:id="rId54"/>
    <p:sldId id="349" r:id="rId55"/>
    <p:sldId id="350" r:id="rId56"/>
    <p:sldId id="283" r:id="rId57"/>
    <p:sldId id="357" r:id="rId58"/>
    <p:sldId id="358" r:id="rId59"/>
    <p:sldId id="360" r:id="rId60"/>
    <p:sldId id="361" r:id="rId61"/>
    <p:sldId id="362" r:id="rId62"/>
    <p:sldId id="363" r:id="rId63"/>
    <p:sldId id="364" r:id="rId64"/>
    <p:sldId id="365" r:id="rId65"/>
    <p:sldId id="368" r:id="rId66"/>
    <p:sldId id="369" r:id="rId67"/>
    <p:sldId id="370" r:id="rId68"/>
    <p:sldId id="366" r:id="rId69"/>
    <p:sldId id="371" r:id="rId70"/>
    <p:sldId id="372" r:id="rId71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218E5-BC54-764D-9C17-DA1B3CD7A44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F1501-86A3-2744-95FF-06D92EC6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F1501-86A3-2744-95FF-06D92EC6B2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89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BCA35-3EF0-CF4E-8EAE-353CF00B3A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66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AND, OR, NOT is the so-called “natural set” of binary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F1501-86A3-2744-95FF-06D92EC6B2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74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F1501-86A3-2744-95FF-06D92EC6B2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6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F1501-86A3-2744-95FF-06D92EC6B2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15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a note about why the parenthesis is important (commutativity)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F1501-86A3-2744-95FF-06D92EC6B2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85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 for “</a:t>
            </a:r>
            <a:r>
              <a:rPr lang="en-US" dirty="0" err="1"/>
              <a:t>vel</a:t>
            </a:r>
            <a:r>
              <a:rPr lang="en-US" dirty="0"/>
              <a:t>” which is “or” in</a:t>
            </a:r>
            <a:r>
              <a:rPr lang="en-US" baseline="0" dirty="0"/>
              <a:t> </a:t>
            </a:r>
            <a:r>
              <a:rPr lang="en-US" baseline="0" dirty="0" err="1"/>
              <a:t>latin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F1501-86A3-2744-95FF-06D92EC6B2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02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BCA35-3EF0-CF4E-8EAE-353CF00B3A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61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BCA35-3EF0-CF4E-8EAE-353CF00B3A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44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BCA35-3EF0-CF4E-8EAE-353CF00B3A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6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454F-EE92-7D4C-9E38-8702F1B343C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C670-C79E-9D4D-AFA2-B2446049F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454F-EE92-7D4C-9E38-8702F1B343C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C670-C79E-9D4D-AFA2-B2446049F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8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454F-EE92-7D4C-9E38-8702F1B343C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C670-C79E-9D4D-AFA2-B2446049F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0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454F-EE92-7D4C-9E38-8702F1B343C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C670-C79E-9D4D-AFA2-B2446049F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0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454F-EE92-7D4C-9E38-8702F1B343C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C670-C79E-9D4D-AFA2-B2446049F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3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454F-EE92-7D4C-9E38-8702F1B343C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C670-C79E-9D4D-AFA2-B2446049F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454F-EE92-7D4C-9E38-8702F1B343C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C670-C79E-9D4D-AFA2-B2446049F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4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454F-EE92-7D4C-9E38-8702F1B343C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C670-C79E-9D4D-AFA2-B2446049F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7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454F-EE92-7D4C-9E38-8702F1B343C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C670-C79E-9D4D-AFA2-B2446049F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5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454F-EE92-7D4C-9E38-8702F1B343C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C670-C79E-9D4D-AFA2-B2446049F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9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454F-EE92-7D4C-9E38-8702F1B343C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C670-C79E-9D4D-AFA2-B2446049F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2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454F-EE92-7D4C-9E38-8702F1B343C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4C670-C79E-9D4D-AFA2-B2446049F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5" Type="http://schemas.openxmlformats.org/officeDocument/2006/relationships/image" Target="../media/image140.png"/><Relationship Id="rId4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1.png"/><Relationship Id="rId4" Type="http://schemas.openxmlformats.org/officeDocument/2006/relationships/image" Target="../media/image1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md.instructure.com/courses/1302399/discussion_topics/4255534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jpg"/><Relationship Id="rId7" Type="http://schemas.openxmlformats.org/officeDocument/2006/relationships/image" Target="../media/image4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P-hardness#Exampl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8B845-9B40-4828-9869-BD17357D6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F64F31-7457-4B66-9806-BE45022552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CMSC 250</a:t>
            </a:r>
          </a:p>
        </p:txBody>
      </p:sp>
    </p:spTree>
    <p:extLst>
      <p:ext uri="{BB962C8B-B14F-4D97-AF65-F5344CB8AC3E}">
        <p14:creationId xmlns:p14="http://schemas.microsoft.com/office/powerpoint/2010/main" val="806250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Fill-in the following truth table: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3373354"/>
                  </p:ext>
                </p:extLst>
              </p:nvPr>
            </p:nvGraphicFramePr>
            <p:xfrm>
              <a:off x="3536149" y="2962432"/>
              <a:ext cx="4756512" cy="32145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55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855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55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737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 ∧(~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  <m:r>
                                  <a:rPr lang="en-US" b="1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0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0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60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60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3373354"/>
                  </p:ext>
                </p:extLst>
              </p:nvPr>
            </p:nvGraphicFramePr>
            <p:xfrm>
              <a:off x="3536149" y="2962432"/>
              <a:ext cx="4756512" cy="32145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55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855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55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737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" t="-2222" r="-200800" b="-46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00" t="-2222" r="-100800" b="-46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800" t="-2222" r="-800" b="-46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0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0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60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60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01425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Fill-in the following truth table: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9723558"/>
                  </p:ext>
                </p:extLst>
              </p:nvPr>
            </p:nvGraphicFramePr>
            <p:xfrm>
              <a:off x="3536155" y="2962434"/>
              <a:ext cx="4598853" cy="29811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295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329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3295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20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 ∧(~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22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22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22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22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9723558"/>
                  </p:ext>
                </p:extLst>
              </p:nvPr>
            </p:nvGraphicFramePr>
            <p:xfrm>
              <a:off x="3536155" y="2962434"/>
              <a:ext cx="4598853" cy="29811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295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329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3295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20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26" t="-2381" r="-200000" b="-46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26" t="-2381" r="-100000" b="-46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826" t="-2381" b="-46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22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22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22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22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8256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Fill-in the following truth table: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8455447"/>
                  </p:ext>
                </p:extLst>
              </p:nvPr>
            </p:nvGraphicFramePr>
            <p:xfrm>
              <a:off x="3536155" y="2962433"/>
              <a:ext cx="4882632" cy="34698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75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275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275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193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 ∧(~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2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12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12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12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8455447"/>
                  </p:ext>
                </p:extLst>
              </p:nvPr>
            </p:nvGraphicFramePr>
            <p:xfrm>
              <a:off x="3536155" y="2962433"/>
              <a:ext cx="4882632" cy="34698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75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275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275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193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81" t="-2041" r="-201563" b="-4591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41" r="-100000" b="-4591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563" t="-2041" r="-781" b="-4591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2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12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12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12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3623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Fill-in the following truth table: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6677005"/>
                  </p:ext>
                </p:extLst>
              </p:nvPr>
            </p:nvGraphicFramePr>
            <p:xfrm>
              <a:off x="3536155" y="2962432"/>
              <a:ext cx="4788039" cy="32145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601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60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9601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737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 ∧(~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0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0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60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60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6677005"/>
                  </p:ext>
                </p:extLst>
              </p:nvPr>
            </p:nvGraphicFramePr>
            <p:xfrm>
              <a:off x="3536155" y="2962432"/>
              <a:ext cx="4788039" cy="32145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601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60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9601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737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4" t="-2222" r="-200000" b="-46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794" t="-2222" r="-100000" b="-46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794" t="-2222" b="-46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0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0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60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60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93837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Fill-in the following truth table: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8150778"/>
                  </p:ext>
                </p:extLst>
              </p:nvPr>
            </p:nvGraphicFramePr>
            <p:xfrm>
              <a:off x="3536155" y="2962431"/>
              <a:ext cx="4583085" cy="30126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769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769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769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77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 ∧(~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87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87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87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87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8150778"/>
                  </p:ext>
                </p:extLst>
              </p:nvPr>
            </p:nvGraphicFramePr>
            <p:xfrm>
              <a:off x="3536155" y="2962431"/>
              <a:ext cx="4583085" cy="30126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769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769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769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77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26" t="-2381" r="-199174" b="-4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667" t="-2381" r="-100833" b="-4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381"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87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87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87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87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83402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Fill-in the following truth table: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6400309"/>
                  </p:ext>
                </p:extLst>
              </p:nvPr>
            </p:nvGraphicFramePr>
            <p:xfrm>
              <a:off x="3536155" y="2962432"/>
              <a:ext cx="4772274" cy="32145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075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07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9075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737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 ∧(~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0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0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60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60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6400309"/>
                  </p:ext>
                </p:extLst>
              </p:nvPr>
            </p:nvGraphicFramePr>
            <p:xfrm>
              <a:off x="3536155" y="2962432"/>
              <a:ext cx="4772274" cy="32145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075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07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9075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737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94" t="-2222" r="-199206" b="-46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600" t="-2222" r="-100800" b="-46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2222" b="-46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0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0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60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60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243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Disjunction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300662" y="1943096"/>
            <a:ext cx="1171575" cy="914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v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929063" y="2238369"/>
            <a:ext cx="1243012" cy="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929063" y="2647944"/>
            <a:ext cx="1243012" cy="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600824" y="2424096"/>
            <a:ext cx="1243012" cy="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11253" y="1900229"/>
                <a:ext cx="478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253" y="1900229"/>
                <a:ext cx="478632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27326" y="2581278"/>
                <a:ext cx="478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326" y="2581278"/>
                <a:ext cx="47863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66016" y="2040479"/>
                <a:ext cx="892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∨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016" y="2040479"/>
                <a:ext cx="89207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543553"/>
                  </p:ext>
                </p:extLst>
              </p:nvPr>
            </p:nvGraphicFramePr>
            <p:xfrm>
              <a:off x="3628777" y="3313052"/>
              <a:ext cx="4380105" cy="31065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003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6003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600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544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 ∨ 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80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380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380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380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543553"/>
                  </p:ext>
                </p:extLst>
              </p:nvPr>
            </p:nvGraphicFramePr>
            <p:xfrm>
              <a:off x="3628777" y="3313052"/>
              <a:ext cx="4380105" cy="31065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0035"/>
                    <a:gridCol w="1460035"/>
                    <a:gridCol w="1460035"/>
                  </a:tblGrid>
                  <a:tr h="5544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417" t="-47253" r="-200417" b="-463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00837" t="-47253" r="-101255" b="-463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200000" t="-47253" r="-833" b="-463736"/>
                          </a:stretch>
                        </a:blipFill>
                      </a:tcPr>
                    </a:tc>
                  </a:tr>
                  <a:tr h="6380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380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380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380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9231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Disjunction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300662" y="1943096"/>
            <a:ext cx="1171575" cy="914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v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929063" y="2238369"/>
            <a:ext cx="1243012" cy="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929063" y="2647944"/>
            <a:ext cx="1243012" cy="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600824" y="2424096"/>
            <a:ext cx="1243012" cy="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11253" y="1900229"/>
                <a:ext cx="478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253" y="1900229"/>
                <a:ext cx="478632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27326" y="2581278"/>
                <a:ext cx="478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326" y="2581278"/>
                <a:ext cx="478632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66016" y="2040479"/>
                <a:ext cx="892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∨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016" y="2040479"/>
                <a:ext cx="892076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815565"/>
                  </p:ext>
                </p:extLst>
              </p:nvPr>
            </p:nvGraphicFramePr>
            <p:xfrm>
              <a:off x="3058511" y="3420417"/>
              <a:ext cx="4512672" cy="27911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42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042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042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98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 ∨ 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815565"/>
                  </p:ext>
                </p:extLst>
              </p:nvPr>
            </p:nvGraphicFramePr>
            <p:xfrm>
              <a:off x="3058511" y="3420417"/>
              <a:ext cx="4512672" cy="27911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4224"/>
                    <a:gridCol w="1504224"/>
                    <a:gridCol w="1504224"/>
                  </a:tblGrid>
                  <a:tr h="498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405" t="-58537" r="-201215" b="-4682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0405" t="-58537" r="-101215" b="-4682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00405" t="-58537" r="-1215" b="-468293"/>
                          </a:stretch>
                        </a:blipFill>
                      </a:tcPr>
                    </a:tc>
                  </a:tr>
                  <a:tr h="57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7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7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7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Brace 2"/>
          <p:cNvSpPr/>
          <p:nvPr/>
        </p:nvSpPr>
        <p:spPr>
          <a:xfrm>
            <a:off x="7658092" y="4816015"/>
            <a:ext cx="971558" cy="125474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9650" y="4816015"/>
            <a:ext cx="24535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Rule of thumb: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1" u="sng" dirty="0">
                <a:solidFill>
                  <a:srgbClr val="FF0000"/>
                </a:solidFill>
              </a:rPr>
              <a:t>one of</a:t>
            </a:r>
            <a:r>
              <a:rPr lang="en-US" sz="2800" dirty="0">
                <a:solidFill>
                  <a:srgbClr val="FF0000"/>
                </a:solidFill>
              </a:rPr>
              <a:t> p </a:t>
            </a:r>
            <a:r>
              <a:rPr lang="en-US" sz="2800" b="1" u="sng" dirty="0">
                <a:solidFill>
                  <a:srgbClr val="FF0000"/>
                </a:solidFill>
              </a:rPr>
              <a:t>or</a:t>
            </a:r>
            <a:r>
              <a:rPr lang="en-US" sz="2800" dirty="0">
                <a:solidFill>
                  <a:srgbClr val="FF0000"/>
                </a:solidFill>
              </a:rPr>
              <a:t> q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must be 1</a:t>
            </a:r>
          </a:p>
        </p:txBody>
      </p:sp>
    </p:spTree>
    <p:extLst>
      <p:ext uri="{BB962C8B-B14F-4D97-AF65-F5344CB8AC3E}">
        <p14:creationId xmlns:p14="http://schemas.microsoft.com/office/powerpoint/2010/main" val="899478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Fill-in the following truth table: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9013112"/>
                  </p:ext>
                </p:extLst>
              </p:nvPr>
            </p:nvGraphicFramePr>
            <p:xfrm>
              <a:off x="3536155" y="2962432"/>
              <a:ext cx="5182176" cy="32145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73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273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2739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737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 ∨(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∧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0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0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60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60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9013112"/>
                  </p:ext>
                </p:extLst>
              </p:nvPr>
            </p:nvGraphicFramePr>
            <p:xfrm>
              <a:off x="3536155" y="2962432"/>
              <a:ext cx="5182176" cy="32145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7392"/>
                    <a:gridCol w="1727392"/>
                    <a:gridCol w="1727392"/>
                  </a:tblGrid>
                  <a:tr h="5737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52" t="-43617" r="-200352" b="-4648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707" t="-43617" r="-101060" b="-4648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0000" t="-43617" r="-704" b="-464894"/>
                          </a:stretch>
                        </a:blipFill>
                      </a:tcPr>
                    </a:tc>
                  </a:tr>
                  <a:tr h="660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60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60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60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41995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Fill-in the following truth table: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6999493"/>
                  </p:ext>
                </p:extLst>
              </p:nvPr>
            </p:nvGraphicFramePr>
            <p:xfrm>
              <a:off x="3536155" y="2962434"/>
              <a:ext cx="5355597" cy="30599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51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8519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8519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430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 ∨(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∧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2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248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248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248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6999493"/>
                  </p:ext>
                </p:extLst>
              </p:nvPr>
            </p:nvGraphicFramePr>
            <p:xfrm>
              <a:off x="3536155" y="2962434"/>
              <a:ext cx="5355597" cy="30599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5199"/>
                    <a:gridCol w="1785199"/>
                    <a:gridCol w="1785199"/>
                  </a:tblGrid>
                  <a:tr h="5430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41" t="-48315" r="-200683" b="-4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341" t="-48315" r="-100683" b="-4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0341" t="-48315" r="-683" b="-469663"/>
                          </a:stretch>
                        </a:blipFill>
                      </a:tcPr>
                    </a:tc>
                  </a:tr>
                  <a:tr h="642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248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248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248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870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529B-2CF3-4C91-A2C5-9F0A2485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1CAAA-1437-4D67-BB5E-8FD66B45D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in a week, 03 – 03</a:t>
            </a:r>
          </a:p>
          <a:p>
            <a:pPr lvl="1"/>
            <a:r>
              <a:rPr lang="en-US" dirty="0">
                <a:hlinkClick r:id="rId2"/>
              </a:rPr>
              <a:t>Announcement of 02-17</a:t>
            </a:r>
            <a:r>
              <a:rPr lang="en-US" dirty="0"/>
              <a:t> details schedule.</a:t>
            </a:r>
          </a:p>
          <a:p>
            <a:pPr lvl="1"/>
            <a:r>
              <a:rPr lang="en-US" dirty="0"/>
              <a:t>Material: everything from start through Thursday 2-25.</a:t>
            </a:r>
          </a:p>
          <a:p>
            <a:r>
              <a:rPr lang="en-US" dirty="0"/>
              <a:t>Grade breakdown reflects weeks </a:t>
            </a:r>
            <a:r>
              <a:rPr lang="en-US" dirty="0">
                <a:sym typeface="Wingdings" panose="05000000000000000000" pitchFamily="2" charset="2"/>
              </a:rPr>
              <a:t>of coverage 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About 80% combinatorics, 20% logic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5970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Fill-in the following truth table: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8301935"/>
                  </p:ext>
                </p:extLst>
              </p:nvPr>
            </p:nvGraphicFramePr>
            <p:xfrm>
              <a:off x="3536155" y="2962432"/>
              <a:ext cx="5560548" cy="30284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535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535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535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74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 ∨(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∧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5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84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84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84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8301935"/>
                  </p:ext>
                </p:extLst>
              </p:nvPr>
            </p:nvGraphicFramePr>
            <p:xfrm>
              <a:off x="3536155" y="2962432"/>
              <a:ext cx="5560548" cy="30284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53516"/>
                    <a:gridCol w="1853516"/>
                    <a:gridCol w="1853516"/>
                  </a:tblGrid>
                  <a:tr h="5374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29" t="-50000" r="-200987" b="-4715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000" t="-50000" r="-100328" b="-4715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0658" t="-50000" r="-658" b="-471591"/>
                          </a:stretch>
                        </a:blipFill>
                      </a:tcPr>
                    </a:tc>
                  </a:tr>
                  <a:tr h="635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184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184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184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6893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Fill-in the following truth table: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789000"/>
                  </p:ext>
                </p:extLst>
              </p:nvPr>
            </p:nvGraphicFramePr>
            <p:xfrm>
              <a:off x="3536155" y="2962433"/>
              <a:ext cx="5655141" cy="30757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50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8504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850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458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 ∨(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∧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56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28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28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28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789000"/>
                  </p:ext>
                </p:extLst>
              </p:nvPr>
            </p:nvGraphicFramePr>
            <p:xfrm>
              <a:off x="3536155" y="2962433"/>
              <a:ext cx="5655141" cy="30757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5047"/>
                    <a:gridCol w="1885047"/>
                    <a:gridCol w="1885047"/>
                  </a:tblGrid>
                  <a:tr h="5458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24" t="-47778" r="-200971" b="-46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000" t="-47778" r="-100323" b="-46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0647" t="-47778" r="-647" b="-465556"/>
                          </a:stretch>
                        </a:blipFill>
                      </a:tcPr>
                    </a:tc>
                  </a:tr>
                  <a:tr h="6456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28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28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28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01135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Fill-in the following truth table: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8832433"/>
                  </p:ext>
                </p:extLst>
              </p:nvPr>
            </p:nvGraphicFramePr>
            <p:xfrm>
              <a:off x="3536155" y="2962433"/>
              <a:ext cx="5308299" cy="2870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94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694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694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094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 ∨(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∧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02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862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862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862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8832433"/>
                  </p:ext>
                </p:extLst>
              </p:nvPr>
            </p:nvGraphicFramePr>
            <p:xfrm>
              <a:off x="3536155" y="2962433"/>
              <a:ext cx="5308299" cy="2870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9433"/>
                    <a:gridCol w="1769433"/>
                    <a:gridCol w="1769433"/>
                  </a:tblGrid>
                  <a:tr h="5094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45" t="-54762" r="-201034" b="-470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000" t="-54762" r="-100344" b="-470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0690" t="-54762" r="-690" b="-470238"/>
                          </a:stretch>
                        </a:blipFill>
                      </a:tcPr>
                    </a:tc>
                  </a:tr>
                  <a:tr h="602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862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862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862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7979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Fill-in the following truth table: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2392921"/>
                  </p:ext>
                </p:extLst>
              </p:nvPr>
            </p:nvGraphicFramePr>
            <p:xfrm>
              <a:off x="3536155" y="2962432"/>
              <a:ext cx="5355597" cy="28865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51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8519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8519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22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 ∨(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∧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059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894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894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894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2392921"/>
                  </p:ext>
                </p:extLst>
              </p:nvPr>
            </p:nvGraphicFramePr>
            <p:xfrm>
              <a:off x="3536155" y="2962432"/>
              <a:ext cx="5355597" cy="28865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5199"/>
                    <a:gridCol w="1785199"/>
                    <a:gridCol w="1785199"/>
                  </a:tblGrid>
                  <a:tr h="5122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41" t="-54762" r="-200683" b="-47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341" t="-54762" r="-100683" b="-47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0341" t="-54762" r="-683" b="-473810"/>
                          </a:stretch>
                        </a:blipFill>
                      </a:tcPr>
                    </a:tc>
                  </a:tr>
                  <a:tr h="6059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894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894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894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3368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Fill-in the following truth table: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Anything interesting here?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5545924"/>
                  </p:ext>
                </p:extLst>
              </p:nvPr>
            </p:nvGraphicFramePr>
            <p:xfrm>
              <a:off x="3473093" y="2473703"/>
              <a:ext cx="5355597" cy="26343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51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8519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8519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6750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 ∨(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∧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2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7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37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37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5545924"/>
                  </p:ext>
                </p:extLst>
              </p:nvPr>
            </p:nvGraphicFramePr>
            <p:xfrm>
              <a:off x="3473093" y="2473703"/>
              <a:ext cx="5355597" cy="26343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5199"/>
                    <a:gridCol w="1785199"/>
                    <a:gridCol w="1785199"/>
                  </a:tblGrid>
                  <a:tr h="4675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41" t="-64935" r="-201024" b="-476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000" t="-64935" r="-100340" b="-476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0683" t="-64935" r="-683" b="-476623"/>
                          </a:stretch>
                        </a:blipFill>
                      </a:tcPr>
                    </a:tc>
                  </a:tr>
                  <a:tr h="552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37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37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37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9198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Fill-in the following truth table: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Anything interesting here?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083294"/>
                  </p:ext>
                </p:extLst>
              </p:nvPr>
            </p:nvGraphicFramePr>
            <p:xfrm>
              <a:off x="3536155" y="2459420"/>
              <a:ext cx="5024520" cy="2592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48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748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748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601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 ∨(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∧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42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9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9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9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083294"/>
                  </p:ext>
                </p:extLst>
              </p:nvPr>
            </p:nvGraphicFramePr>
            <p:xfrm>
              <a:off x="3536155" y="2459420"/>
              <a:ext cx="5024520" cy="2592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48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748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748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601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64" t="-1316" r="-200727" b="-47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64" t="-1316" r="-100727" b="-47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364" t="-1316" r="-727" b="-47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42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9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9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9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val 4"/>
          <p:cNvSpPr/>
          <p:nvPr/>
        </p:nvSpPr>
        <p:spPr>
          <a:xfrm>
            <a:off x="3644872" y="2868460"/>
            <a:ext cx="1477279" cy="2183599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79431" y="3018774"/>
            <a:ext cx="1477279" cy="204905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62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Implication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Cambria Math" charset="0"/>
                <a:cs typeface="Cambria Math" charset="0"/>
              </a:rPr>
              <a:t>“If </a:t>
            </a:r>
            <a:r>
              <a:rPr lang="mr-IN" dirty="0">
                <a:ea typeface="Cambria Math" charset="0"/>
                <a:cs typeface="Cambria Math" charset="0"/>
              </a:rPr>
              <a:t>–</a:t>
            </a:r>
            <a:r>
              <a:rPr lang="en-US" dirty="0">
                <a:ea typeface="Cambria Math" charset="0"/>
                <a:cs typeface="Cambria Math" charset="0"/>
              </a:rPr>
              <a:t>then”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2464593" y="2956480"/>
              <a:ext cx="7108032" cy="33554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93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69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693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954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⇒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𝒒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043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85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85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85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478951"/>
                  </p:ext>
                </p:extLst>
              </p:nvPr>
            </p:nvGraphicFramePr>
            <p:xfrm>
              <a:off x="2464593" y="2956480"/>
              <a:ext cx="7108032" cy="33554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9344"/>
                    <a:gridCol w="2369344"/>
                    <a:gridCol w="2369344"/>
                  </a:tblGrid>
                  <a:tr h="5954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57" t="-39796" r="-200514" b="-4653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257" t="-39796" r="-100514" b="-4653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257" t="-39796" r="-514" b="-465306"/>
                          </a:stretch>
                        </a:blipFill>
                      </a:tcPr>
                    </a:tc>
                  </a:tr>
                  <a:tr h="7043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85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85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85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3204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Implication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Cambria Math" charset="0"/>
                <a:cs typeface="Cambria Math" charset="0"/>
              </a:rPr>
              <a:t>“If </a:t>
            </a:r>
            <a:r>
              <a:rPr lang="mr-IN" dirty="0">
                <a:ea typeface="Cambria Math" charset="0"/>
                <a:cs typeface="Cambria Math" charset="0"/>
              </a:rPr>
              <a:t>–</a:t>
            </a:r>
            <a:r>
              <a:rPr lang="en-US" dirty="0">
                <a:ea typeface="Cambria Math" charset="0"/>
                <a:cs typeface="Cambria Math" charset="0"/>
              </a:rPr>
              <a:t>then”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829865" y="2956481"/>
              <a:ext cx="7108032" cy="33554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93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69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693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954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⇒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𝒒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043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85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85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85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8212508"/>
                  </p:ext>
                </p:extLst>
              </p:nvPr>
            </p:nvGraphicFramePr>
            <p:xfrm>
              <a:off x="829865" y="2956481"/>
              <a:ext cx="7108032" cy="33554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9344"/>
                    <a:gridCol w="2369344"/>
                    <a:gridCol w="2369344"/>
                  </a:tblGrid>
                  <a:tr h="5954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57" t="-39796" r="-200514" b="-4653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257" t="-39796" r="-100514" b="-4653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257" t="-39796" r="-514" b="-465306"/>
                          </a:stretch>
                        </a:blipFill>
                      </a:tcPr>
                    </a:tc>
                  </a:tr>
                  <a:tr h="7043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85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85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85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ight Brace 11"/>
          <p:cNvSpPr/>
          <p:nvPr/>
        </p:nvSpPr>
        <p:spPr>
          <a:xfrm>
            <a:off x="7987902" y="3794243"/>
            <a:ext cx="814388" cy="1094314"/>
          </a:xfrm>
          <a:prstGeom prst="rightBrac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074" y="3588395"/>
            <a:ext cx="1969942" cy="130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565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Gorslax</a:t>
            </a:r>
            <a:r>
              <a:rPr lang="en-US" dirty="0"/>
              <a:t> learns about birds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4" y="1503165"/>
            <a:ext cx="11358563" cy="5032375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Gorslax</a:t>
            </a:r>
            <a:r>
              <a:rPr lang="en-US" dirty="0"/>
              <a:t>, an alien from the Andromeda Galaxy, visits planet Earth on a scientific expedition.</a:t>
            </a:r>
          </a:p>
          <a:p>
            <a:r>
              <a:rPr lang="en-US" dirty="0" err="1"/>
              <a:t>Gorslax’s</a:t>
            </a:r>
            <a:r>
              <a:rPr lang="en-US" dirty="0"/>
              <a:t> planet has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very strong gravitational field </a:t>
            </a:r>
            <a:r>
              <a:rPr lang="en-US" dirty="0"/>
              <a:t>which does not allow for the evolution of aviary life.</a:t>
            </a:r>
          </a:p>
          <a:p>
            <a:pPr lvl="1"/>
            <a:r>
              <a:rPr lang="en-US" dirty="0"/>
              <a:t>So he starts studying </a:t>
            </a:r>
            <a:r>
              <a:rPr lang="en-US" dirty="0">
                <a:solidFill>
                  <a:srgbClr val="7030A0"/>
                </a:solidFill>
              </a:rPr>
              <a:t>Earth’s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birds</a:t>
            </a:r>
            <a:r>
              <a:rPr lang="en-US" dirty="0"/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13" y="4268138"/>
            <a:ext cx="2188773" cy="203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66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565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Gorslax</a:t>
            </a:r>
            <a:r>
              <a:rPr lang="en-US" dirty="0"/>
              <a:t> learns about birds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7" r="22799"/>
          <a:stretch/>
        </p:blipFill>
        <p:spPr>
          <a:xfrm>
            <a:off x="177868" y="1501211"/>
            <a:ext cx="2090738" cy="18798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21" y="3381088"/>
            <a:ext cx="2425961" cy="19407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14" y="1659807"/>
            <a:ext cx="2150134" cy="16126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086" y="3064971"/>
            <a:ext cx="1877593" cy="174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5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elementary kind of logic in Computer Science</a:t>
            </a:r>
          </a:p>
          <a:p>
            <a:r>
              <a:rPr lang="en-US" dirty="0"/>
              <a:t>Also known as Boolean Logic, by virtue of </a:t>
            </a:r>
            <a:r>
              <a:rPr lang="en-US" i="1" dirty="0"/>
              <a:t>George Boole </a:t>
            </a:r>
            <a:r>
              <a:rPr lang="en-US" dirty="0"/>
              <a:t>(1815 – 1864)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126" y="2855739"/>
            <a:ext cx="311302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84" y="2855739"/>
            <a:ext cx="2741929" cy="370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16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565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Gorslax</a:t>
            </a:r>
            <a:r>
              <a:rPr lang="en-US" dirty="0"/>
              <a:t> learns about birds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8816591" y="997914"/>
            <a:ext cx="3197541" cy="1443235"/>
          </a:xfrm>
          <a:prstGeom prst="cloudCallout">
            <a:avLst>
              <a:gd name="adj1" fmla="val 13944"/>
              <a:gd name="adj2" fmla="val 770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Hmmm</a:t>
            </a:r>
            <a:r>
              <a:rPr lang="mr-IN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From what I see until now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7030A0"/>
                </a:solidFill>
              </a:rPr>
              <a:t>it seems as if </a:t>
            </a:r>
            <a:r>
              <a:rPr lang="en-US" b="1" dirty="0">
                <a:solidFill>
                  <a:srgbClr val="0070C0"/>
                </a:solidFill>
              </a:rPr>
              <a:t>all birds fly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7" r="22799"/>
          <a:stretch/>
        </p:blipFill>
        <p:spPr>
          <a:xfrm>
            <a:off x="177868" y="1501211"/>
            <a:ext cx="2090738" cy="18798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21" y="3381088"/>
            <a:ext cx="2425961" cy="19407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14" y="1659807"/>
            <a:ext cx="2150134" cy="16126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086" y="3064971"/>
            <a:ext cx="1877593" cy="17499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/>
            </p:nvGraphicFramePr>
            <p:xfrm>
              <a:off x="8272464" y="5014913"/>
              <a:ext cx="3919536" cy="16759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65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065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65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005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𝒃𝒊𝒓𝒅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𝒇𝒍𝒊𝒆𝒔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𝒃𝒊𝒓𝒅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⇒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𝒇𝒍𝒊𝒆𝒔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60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60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60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30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4123301"/>
                  </p:ext>
                </p:extLst>
              </p:nvPr>
            </p:nvGraphicFramePr>
            <p:xfrm>
              <a:off x="8272464" y="5014913"/>
              <a:ext cx="3919536" cy="16759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6512"/>
                    <a:gridCol w="1306512"/>
                    <a:gridCol w="1306512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935" t="-84000" r="-201869" b="-45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00465" t="-84000" r="-100930" b="-45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201402" t="-84000" r="-1402" b="-458000"/>
                          </a:stretch>
                        </a:blipFill>
                      </a:tcPr>
                    </a:tc>
                  </a:tr>
                  <a:tr h="3260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260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260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0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Oval 14"/>
          <p:cNvSpPr/>
          <p:nvPr/>
        </p:nvSpPr>
        <p:spPr>
          <a:xfrm>
            <a:off x="8361398" y="6372225"/>
            <a:ext cx="3741668" cy="3186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01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565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Gorslax</a:t>
            </a:r>
            <a:r>
              <a:rPr lang="en-US" dirty="0"/>
              <a:t> learns about birds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7834314" y="1059731"/>
            <a:ext cx="4357686" cy="1628775"/>
          </a:xfrm>
          <a:prstGeom prst="cloudCallout">
            <a:avLst>
              <a:gd name="adj1" fmla="val 13944"/>
              <a:gd name="adj2" fmla="val 682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Well </a:t>
            </a:r>
            <a:r>
              <a:rPr lang="en-US" b="1" dirty="0">
                <a:solidFill>
                  <a:schemeClr val="accent2"/>
                </a:solidFill>
              </a:rPr>
              <a:t>this thing clearly doesn’t fly</a:t>
            </a:r>
            <a:r>
              <a:rPr lang="en-US" dirty="0">
                <a:solidFill>
                  <a:schemeClr val="tx1"/>
                </a:solidFill>
              </a:rPr>
              <a:t>, but it’s also </a:t>
            </a:r>
            <a:r>
              <a:rPr lang="en-US" b="1" dirty="0">
                <a:solidFill>
                  <a:srgbClr val="7030A0"/>
                </a:solidFill>
              </a:rPr>
              <a:t>not a bird</a:t>
            </a:r>
            <a:r>
              <a:rPr lang="en-US" dirty="0">
                <a:solidFill>
                  <a:schemeClr val="tx1"/>
                </a:solidFill>
              </a:rPr>
              <a:t>, so </a:t>
            </a:r>
            <a:r>
              <a:rPr lang="en-US" b="1" dirty="0">
                <a:solidFill>
                  <a:schemeClr val="accent6"/>
                </a:solidFill>
              </a:rPr>
              <a:t>I don’t care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b="1" dirty="0">
                <a:solidFill>
                  <a:schemeClr val="accent1"/>
                </a:solidFill>
              </a:rPr>
              <a:t>I </a:t>
            </a:r>
            <a:r>
              <a:rPr lang="en-US" b="1" u="sng" dirty="0">
                <a:solidFill>
                  <a:schemeClr val="accent1"/>
                </a:solidFill>
              </a:rPr>
              <a:t>still</a:t>
            </a:r>
            <a:r>
              <a:rPr lang="en-US" b="1" dirty="0">
                <a:solidFill>
                  <a:schemeClr val="accent1"/>
                </a:solidFill>
              </a:rPr>
              <a:t> believe that all birds fly!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7" r="22799"/>
          <a:stretch/>
        </p:blipFill>
        <p:spPr>
          <a:xfrm>
            <a:off x="177868" y="1501211"/>
            <a:ext cx="2090738" cy="18798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21" y="3381088"/>
            <a:ext cx="2425961" cy="19407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14" y="1659807"/>
            <a:ext cx="2150134" cy="16126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086" y="3093546"/>
            <a:ext cx="1877593" cy="17499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231" y="5207557"/>
            <a:ext cx="2070100" cy="14997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/>
            </p:nvGraphicFramePr>
            <p:xfrm>
              <a:off x="8272464" y="5014913"/>
              <a:ext cx="3919536" cy="16759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65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065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65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005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𝒃𝒊𝒓𝒅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𝒇𝒍𝒊𝒆𝒔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𝒃𝒊𝒓𝒅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⇒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𝒇𝒍𝒊𝒆𝒔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60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60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60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30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332059"/>
                  </p:ext>
                </p:extLst>
              </p:nvPr>
            </p:nvGraphicFramePr>
            <p:xfrm>
              <a:off x="8272464" y="5014913"/>
              <a:ext cx="3919536" cy="16759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6512"/>
                    <a:gridCol w="1306512"/>
                    <a:gridCol w="1306512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935" t="-84000" r="-201869" b="-45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100465" t="-84000" r="-100930" b="-45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201402" t="-84000" r="-1402" b="-458000"/>
                          </a:stretch>
                        </a:blipFill>
                      </a:tcPr>
                    </a:tc>
                  </a:tr>
                  <a:tr h="3260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260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260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0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9" name="Oval 18"/>
          <p:cNvSpPr/>
          <p:nvPr/>
        </p:nvSpPr>
        <p:spPr>
          <a:xfrm>
            <a:off x="8272464" y="5321857"/>
            <a:ext cx="3741668" cy="3186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0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565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Gorslax</a:t>
            </a:r>
            <a:r>
              <a:rPr lang="en-US" dirty="0"/>
              <a:t> learns about birds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382" y="5152285"/>
            <a:ext cx="2070100" cy="14997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93" t="19824" r="-2693" b="13507"/>
          <a:stretch/>
        </p:blipFill>
        <p:spPr>
          <a:xfrm>
            <a:off x="3058863" y="3755146"/>
            <a:ext cx="2409137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7" r="22799"/>
          <a:stretch/>
        </p:blipFill>
        <p:spPr>
          <a:xfrm>
            <a:off x="177868" y="1501211"/>
            <a:ext cx="2090738" cy="18798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21" y="3381088"/>
            <a:ext cx="2425961" cy="19407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14" y="1659807"/>
            <a:ext cx="2150134" cy="161260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086" y="3093546"/>
            <a:ext cx="1877593" cy="1749917"/>
          </a:xfrm>
          <a:prstGeom prst="rect">
            <a:avLst/>
          </a:prstGeom>
        </p:spPr>
      </p:pic>
      <p:sp>
        <p:nvSpPr>
          <p:cNvPr id="18" name="Cloud Callout 17"/>
          <p:cNvSpPr/>
          <p:nvPr/>
        </p:nvSpPr>
        <p:spPr>
          <a:xfrm>
            <a:off x="7909826" y="1065499"/>
            <a:ext cx="4357686" cy="1628775"/>
          </a:xfrm>
          <a:prstGeom prst="cloudCallout">
            <a:avLst>
              <a:gd name="adj1" fmla="val 14600"/>
              <a:gd name="adj2" fmla="val 673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While this thing does fly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it’s not a bird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so I don’t care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b="1" dirty="0">
                <a:solidFill>
                  <a:schemeClr val="accent1"/>
                </a:solidFill>
              </a:rPr>
              <a:t>I </a:t>
            </a:r>
            <a:r>
              <a:rPr lang="en-US" b="1" u="sng" dirty="0">
                <a:solidFill>
                  <a:schemeClr val="accent1"/>
                </a:solidFill>
              </a:rPr>
              <a:t>still</a:t>
            </a:r>
            <a:r>
              <a:rPr lang="en-US" b="1" dirty="0">
                <a:solidFill>
                  <a:schemeClr val="accent1"/>
                </a:solidFill>
              </a:rPr>
              <a:t> believe that all birds fly!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/>
              <p:cNvGraphicFramePr>
                <a:graphicFrameLocks noGrp="1"/>
              </p:cNvGraphicFramePr>
              <p:nvPr/>
            </p:nvGraphicFramePr>
            <p:xfrm>
              <a:off x="8272464" y="5014913"/>
              <a:ext cx="3919536" cy="16759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65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065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65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005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𝒃𝒊𝒓𝒅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𝒇𝒍𝒊𝒆𝒔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𝒃𝒊𝒓𝒅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⇒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𝒇𝒍𝒊𝒆𝒔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60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60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60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30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332059"/>
                  </p:ext>
                </p:extLst>
              </p:nvPr>
            </p:nvGraphicFramePr>
            <p:xfrm>
              <a:off x="8272464" y="5014913"/>
              <a:ext cx="3919536" cy="16759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6512"/>
                    <a:gridCol w="1306512"/>
                    <a:gridCol w="1306512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8"/>
                          <a:stretch>
                            <a:fillRect l="-935" t="-84000" r="-201869" b="-45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8"/>
                          <a:stretch>
                            <a:fillRect l="-100465" t="-84000" r="-100930" b="-45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8"/>
                          <a:stretch>
                            <a:fillRect l="-201402" t="-84000" r="-1402" b="-458000"/>
                          </a:stretch>
                        </a:blipFill>
                      </a:tcPr>
                    </a:tc>
                  </a:tr>
                  <a:tr h="3260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260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260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0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0" name="Oval 19"/>
          <p:cNvSpPr/>
          <p:nvPr/>
        </p:nvSpPr>
        <p:spPr>
          <a:xfrm>
            <a:off x="8361398" y="5693568"/>
            <a:ext cx="3741668" cy="3186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71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565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Gorslax</a:t>
            </a:r>
            <a:r>
              <a:rPr lang="en-US" dirty="0"/>
              <a:t> learns about birds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7834314" y="1051532"/>
            <a:ext cx="4357686" cy="1628775"/>
          </a:xfrm>
          <a:prstGeom prst="cloudCallout">
            <a:avLst>
              <a:gd name="adj1" fmla="val 20174"/>
              <a:gd name="adj2" fmla="val 7788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Whoops! </a:t>
            </a:r>
            <a:r>
              <a:rPr lang="en-US" b="1" dirty="0">
                <a:solidFill>
                  <a:srgbClr val="FF0000"/>
                </a:solidFill>
              </a:rPr>
              <a:t>Here’s at least one bird that doesn’t fly</a:t>
            </a:r>
            <a:r>
              <a:rPr lang="en-US" dirty="0">
                <a:solidFill>
                  <a:schemeClr val="tx1"/>
                </a:solidFill>
              </a:rPr>
              <a:t>! So my syllogism </a:t>
            </a:r>
            <a:r>
              <a:rPr lang="en-US" b="1" i="1" dirty="0">
                <a:solidFill>
                  <a:schemeClr val="accent2"/>
                </a:solidFill>
              </a:rPr>
              <a:t>“if bird then flies” </a:t>
            </a:r>
            <a:r>
              <a:rPr lang="en-US" dirty="0">
                <a:solidFill>
                  <a:schemeClr val="tx1"/>
                </a:solidFill>
              </a:rPr>
              <a:t>does not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universally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apply!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93" t="19824" r="-2693" b="13507"/>
          <a:stretch/>
        </p:blipFill>
        <p:spPr>
          <a:xfrm>
            <a:off x="3058864" y="3809487"/>
            <a:ext cx="2409137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7" r="22799"/>
          <a:stretch/>
        </p:blipFill>
        <p:spPr>
          <a:xfrm>
            <a:off x="177868" y="1501211"/>
            <a:ext cx="2090738" cy="18798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21" y="3381088"/>
            <a:ext cx="2425961" cy="19407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14" y="1659807"/>
            <a:ext cx="2150134" cy="161260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587" y="3146565"/>
            <a:ext cx="1877593" cy="174991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382" y="5152285"/>
            <a:ext cx="2070100" cy="149970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734" y="2956693"/>
            <a:ext cx="1456497" cy="19397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/>
              <p:cNvGraphicFramePr>
                <a:graphicFrameLocks noGrp="1"/>
              </p:cNvGraphicFramePr>
              <p:nvPr/>
            </p:nvGraphicFramePr>
            <p:xfrm>
              <a:off x="8272464" y="5014913"/>
              <a:ext cx="3919536" cy="16759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65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065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65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005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𝒃𝒊𝒓𝒅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𝒇𝒍𝒊𝒆𝒔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𝒃𝒊𝒓𝒅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⇒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𝒇𝒍𝒊𝒆𝒔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60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60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60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30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332059"/>
                  </p:ext>
                </p:extLst>
              </p:nvPr>
            </p:nvGraphicFramePr>
            <p:xfrm>
              <a:off x="8272464" y="5014913"/>
              <a:ext cx="3919536" cy="16759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6512"/>
                    <a:gridCol w="1306512"/>
                    <a:gridCol w="1306512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935" t="-84000" r="-201869" b="-45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100465" t="-84000" r="-100930" b="-45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201402" t="-84000" r="-1402" b="-458000"/>
                          </a:stretch>
                        </a:blipFill>
                      </a:tcPr>
                    </a:tc>
                  </a:tr>
                  <a:tr h="3260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260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260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0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1" name="Oval 20"/>
          <p:cNvSpPr/>
          <p:nvPr/>
        </p:nvSpPr>
        <p:spPr>
          <a:xfrm>
            <a:off x="8361398" y="6002148"/>
            <a:ext cx="3741668" cy="3186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12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Bi-conditional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⟺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“If and only if”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2381249" y="3056098"/>
              <a:ext cx="7177089" cy="31208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923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923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923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5385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⇔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𝒒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55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373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373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373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4284231"/>
                  </p:ext>
                </p:extLst>
              </p:nvPr>
            </p:nvGraphicFramePr>
            <p:xfrm>
              <a:off x="2381249" y="3056098"/>
              <a:ext cx="7177089" cy="31208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92363"/>
                    <a:gridCol w="2392363"/>
                    <a:gridCol w="2392363"/>
                  </a:tblGrid>
                  <a:tr h="5538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54" t="-47253" r="-200509" b="-467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510" t="-47253" r="-101020" b="-467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47253" r="-763" b="-467033"/>
                          </a:stretch>
                        </a:blipFill>
                      </a:tcPr>
                    </a:tc>
                  </a:tr>
                  <a:tr h="655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373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373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373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5507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in the following truth tables: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163808"/>
                  </p:ext>
                </p:extLst>
              </p:nvPr>
            </p:nvGraphicFramePr>
            <p:xfrm>
              <a:off x="7369908" y="514758"/>
              <a:ext cx="3884247" cy="17774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474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4749">
                      <a:extLst>
                        <a:ext uri="{9D8B030D-6E8A-4147-A177-3AD203B41FA5}">
                          <a16:colId xmlns:a16="http://schemas.microsoft.com/office/drawing/2014/main" val="2590633493"/>
                        </a:ext>
                      </a:extLst>
                    </a:gridCol>
                    <a:gridCol w="1294749">
                      <a:extLst>
                        <a:ext uri="{9D8B030D-6E8A-4147-A177-3AD203B41FA5}">
                          <a16:colId xmlns:a16="http://schemas.microsoft.com/office/drawing/2014/main" val="3745396957"/>
                        </a:ext>
                      </a:extLst>
                    </a:gridCol>
                  </a:tblGrid>
                  <a:tr h="7514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(∼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⟹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~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0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5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163808"/>
                  </p:ext>
                </p:extLst>
              </p:nvPr>
            </p:nvGraphicFramePr>
            <p:xfrm>
              <a:off x="7369908" y="514758"/>
              <a:ext cx="3884247" cy="17774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474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4749">
                      <a:extLst>
                        <a:ext uri="{9D8B030D-6E8A-4147-A177-3AD203B41FA5}">
                          <a16:colId xmlns:a16="http://schemas.microsoft.com/office/drawing/2014/main" val="2590633493"/>
                        </a:ext>
                      </a:extLst>
                    </a:gridCol>
                    <a:gridCol w="1294749">
                      <a:extLst>
                        <a:ext uri="{9D8B030D-6E8A-4147-A177-3AD203B41FA5}">
                          <a16:colId xmlns:a16="http://schemas.microsoft.com/office/drawing/2014/main" val="3745396957"/>
                        </a:ext>
                      </a:extLst>
                    </a:gridCol>
                  </a:tblGrid>
                  <a:tr h="7514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9" t="-806" r="-200939" b="-14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69" t="-806" r="-100939" b="-14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69" t="-806" r="-939" b="-146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0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5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0357448"/>
                  </p:ext>
                </p:extLst>
              </p:nvPr>
            </p:nvGraphicFramePr>
            <p:xfrm>
              <a:off x="2219571" y="2667556"/>
              <a:ext cx="8409353" cy="37965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365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8634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3534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35342">
                      <a:extLst>
                        <a:ext uri="{9D8B030D-6E8A-4147-A177-3AD203B41FA5}">
                          <a16:colId xmlns:a16="http://schemas.microsoft.com/office/drawing/2014/main" val="2843784224"/>
                        </a:ext>
                      </a:extLst>
                    </a:gridCol>
                    <a:gridCol w="161933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619334">
                      <a:extLst>
                        <a:ext uri="{9D8B030D-6E8A-4147-A177-3AD203B41FA5}">
                          <a16:colId xmlns:a16="http://schemas.microsoft.com/office/drawing/2014/main" val="236022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</a:rPr>
                            <a:t>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𝒑</m:t>
                              </m:r>
                              <m:r>
                                <a:rPr lang="en-US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 ∧</m:t>
                              </m:r>
                              <m:r>
                                <a:rPr lang="en-US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𝒒</m:t>
                              </m:r>
                              <m:r>
                                <a:rPr lang="en-US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)⇒</m:t>
                              </m:r>
                              <m:r>
                                <a:rPr lang="en-US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𝒓</m:t>
                              </m:r>
                              <m:r>
                                <a:rPr lang="en-US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</m:oMath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𝒑</m:t>
                              </m:r>
                              <m:r>
                                <a:rPr lang="en-US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 ∧</m:t>
                              </m:r>
                              <m:r>
                                <a:rPr lang="en-US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𝒒</m:t>
                              </m:r>
                              <m:r>
                                <a:rPr lang="en-US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)⇔</m:t>
                              </m:r>
                              <m:r>
                                <a:rPr lang="en-US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𝒓</m:t>
                              </m:r>
                              <m:r>
                                <a:rPr lang="en-US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</m:oMath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86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0357448"/>
                  </p:ext>
                </p:extLst>
              </p:nvPr>
            </p:nvGraphicFramePr>
            <p:xfrm>
              <a:off x="2219571" y="2667556"/>
              <a:ext cx="8409353" cy="37965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365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8634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3534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35342">
                      <a:extLst>
                        <a:ext uri="{9D8B030D-6E8A-4147-A177-3AD203B41FA5}">
                          <a16:colId xmlns:a16="http://schemas.microsoft.com/office/drawing/2014/main" val="2843784224"/>
                        </a:ext>
                      </a:extLst>
                    </a:gridCol>
                    <a:gridCol w="161933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619334">
                      <a:extLst>
                        <a:ext uri="{9D8B030D-6E8A-4147-A177-3AD203B41FA5}">
                          <a16:colId xmlns:a16="http://schemas.microsoft.com/office/drawing/2014/main" val="236022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7" t="-6557" r="-821333" b="-9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077" t="-6557" r="-373846" b="-9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</a:rPr>
                            <a:t>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6364" t="-6557" r="-242273" b="-9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20755" t="-6557" r="-101132" b="-9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9173" t="-6557" r="-752" b="-955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86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11558588" y="28146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14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Contradictions / Tautologies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Examine the statements: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charset="0"/>
                      </a:rPr>
                      <m:t> ∧(~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b="0" dirty="0"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∨(~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b="0" dirty="0">
                  <a:ea typeface="Cambria Math" charset="0"/>
                  <a:cs typeface="Cambria Math" charset="0"/>
                </a:endParaRPr>
              </a:p>
              <a:p>
                <a:r>
                  <a:rPr lang="en-US" dirty="0">
                    <a:ea typeface="Cambria Math" charset="0"/>
                    <a:cs typeface="Cambria Math" charset="0"/>
                  </a:rPr>
                  <a:t>What can you say about those statements?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7362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Another important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fill in the following truth table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2243667" y="3115732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∼(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∧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𝒃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∼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∨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∼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𝒃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8063859"/>
                  </p:ext>
                </p:extLst>
              </p:nvPr>
            </p:nvGraphicFramePr>
            <p:xfrm>
              <a:off x="2243667" y="3115732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448" r="-300625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379" t="-3448" r="-198758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25" t="-3448" r="-100000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625" t="-3448" b="-4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960945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Another important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fill in the following truth table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2243667" y="3115732"/>
              <a:ext cx="8128000" cy="18556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∼(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∧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𝒃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∼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∨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∼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𝒃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2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4337029"/>
                  </p:ext>
                </p:extLst>
              </p:nvPr>
            </p:nvGraphicFramePr>
            <p:xfrm>
              <a:off x="2243667" y="3115732"/>
              <a:ext cx="8128000" cy="18556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448" r="-300625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379" t="-3448" r="-198758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25" t="-3448" r="-100000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625" t="-3448" b="-4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2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271209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Another important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fill in the following truth table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2243667" y="3115732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∼(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∧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𝒃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∼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∨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∼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𝒃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0387187"/>
                  </p:ext>
                </p:extLst>
              </p:nvPr>
            </p:nvGraphicFramePr>
            <p:xfrm>
              <a:off x="2243667" y="3115732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448" r="-300625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379" t="-3448" r="-198758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25" t="-3448" r="-100000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625" t="-3448" b="-4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ight Brace 4"/>
          <p:cNvSpPr/>
          <p:nvPr/>
        </p:nvSpPr>
        <p:spPr>
          <a:xfrm rot="5400000">
            <a:off x="8068998" y="3776397"/>
            <a:ext cx="710669" cy="3302000"/>
          </a:xfrm>
          <a:prstGeom prst="rightBrace">
            <a:avLst>
              <a:gd name="adj1" fmla="val 8333"/>
              <a:gd name="adj2" fmla="val 494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10324" y="5705475"/>
                <a:ext cx="5056746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200" b="1" dirty="0"/>
                  <a:t>These columns are the same!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200" b="1" dirty="0"/>
                  <a:t>Conclusion: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∼</m:t>
                    </m:r>
                    <m:d>
                      <m:dPr>
                        <m:ctrlPr>
                          <a:rPr lang="en-US" sz="2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∧</m:t>
                        </m:r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𝑏</m:t>
                        </m:r>
                      </m:e>
                    </m:d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≡</m:t>
                    </m:r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∼</m:t>
                    </m:r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𝑎</m:t>
                    </m:r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∨</m:t>
                    </m:r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∼</m:t>
                    </m:r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𝑏</m:t>
                    </m:r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rgbClr val="7030A0"/>
                  </a:solidFill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sz="2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324" y="5705475"/>
                <a:ext cx="5056746" cy="1107996"/>
              </a:xfrm>
              <a:prstGeom prst="rect">
                <a:avLst/>
              </a:prstGeom>
              <a:blipFill>
                <a:blip r:embed="rId4"/>
                <a:stretch>
                  <a:fillRect l="-1253" t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66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Propositional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building blocks of propositional logic.</a:t>
            </a:r>
          </a:p>
          <a:p>
            <a:r>
              <a:rPr lang="en-US" dirty="0"/>
              <a:t>Think of them as </a:t>
            </a:r>
            <a:r>
              <a:rPr lang="en-US" b="1" dirty="0"/>
              <a:t>bits </a:t>
            </a:r>
            <a:r>
              <a:rPr lang="en-US" dirty="0"/>
              <a:t>or </a:t>
            </a:r>
            <a:r>
              <a:rPr lang="en-US" b="1" dirty="0"/>
              <a:t>boxes </a:t>
            </a:r>
            <a:r>
              <a:rPr lang="en-US" dirty="0"/>
              <a:t>that hold a value of 1 (True) or 0 (False)</a:t>
            </a:r>
          </a:p>
          <a:p>
            <a:r>
              <a:rPr lang="en-US" dirty="0"/>
              <a:t>Denoted using a lowercase </a:t>
            </a:r>
            <a:r>
              <a:rPr lang="en-US" dirty="0" err="1"/>
              <a:t>english</a:t>
            </a:r>
            <a:r>
              <a:rPr lang="en-US" dirty="0"/>
              <a:t> letter (p, q, </a:t>
            </a:r>
            <a:r>
              <a:rPr lang="is-IS" dirty="0"/>
              <a:t>… , </a:t>
            </a:r>
            <a:r>
              <a:rPr lang="is-IS"/>
              <a:t>a)</a:t>
            </a:r>
            <a:endParaRPr lang="is-IS" dirty="0"/>
          </a:p>
        </p:txBody>
      </p:sp>
      <p:sp>
        <p:nvSpPr>
          <p:cNvPr id="5" name="Rounded Rectangle 4"/>
          <p:cNvSpPr/>
          <p:nvPr/>
        </p:nvSpPr>
        <p:spPr>
          <a:xfrm>
            <a:off x="5295900" y="4157658"/>
            <a:ext cx="800100" cy="9001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5788607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Another important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fill in the following truth table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2243667" y="3115732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∼(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∧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𝒃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∼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∨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∼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𝒃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3414797"/>
                  </p:ext>
                </p:extLst>
              </p:nvPr>
            </p:nvGraphicFramePr>
            <p:xfrm>
              <a:off x="2243667" y="3115732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448" r="-300625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379" t="-3448" r="-198758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25" t="-3448" r="-100000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625" t="-3448" b="-4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0B05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ight Brace 4"/>
          <p:cNvSpPr/>
          <p:nvPr/>
        </p:nvSpPr>
        <p:spPr>
          <a:xfrm rot="5400000">
            <a:off x="8068998" y="3776397"/>
            <a:ext cx="710669" cy="3302000"/>
          </a:xfrm>
          <a:prstGeom prst="rightBrace">
            <a:avLst>
              <a:gd name="adj1" fmla="val 8333"/>
              <a:gd name="adj2" fmla="val 494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10324" y="5705475"/>
                <a:ext cx="515559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200" b="1" dirty="0"/>
                  <a:t>These columns are the same!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200" b="1" dirty="0"/>
                  <a:t>Conclusion: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7030A0"/>
                        </a:solidFill>
                        <a:latin typeface="Cambria Math" charset="0"/>
                      </a:rPr>
                      <m:t>∼</m:t>
                    </m:r>
                    <m:d>
                      <m:d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∧</m:t>
                        </m:r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𝑏</m:t>
                        </m:r>
                      </m:e>
                    </m:d>
                    <m:r>
                      <a:rPr lang="en-US" sz="2200" i="1">
                        <a:solidFill>
                          <a:srgbClr val="7030A0"/>
                        </a:solidFill>
                        <a:latin typeface="Cambria Math" charset="0"/>
                      </a:rPr>
                      <m:t>≡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 charset="0"/>
                      </a:rPr>
                      <m:t>∼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 charset="0"/>
                      </a:rPr>
                      <m:t>𝑎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 charset="0"/>
                      </a:rPr>
                      <m:t>∨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 charset="0"/>
                      </a:rPr>
                      <m:t>∼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 charset="0"/>
                      </a:rPr>
                      <m:t>𝑏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rgbClr val="7030A0"/>
                  </a:solidFill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sz="2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324" y="5705475"/>
                <a:ext cx="5155599" cy="1107996"/>
              </a:xfrm>
              <a:prstGeom prst="rect">
                <a:avLst/>
              </a:prstGeom>
              <a:blipFill>
                <a:blip r:embed="rId4"/>
                <a:stretch>
                  <a:fillRect l="-1229" t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400175" y="5414963"/>
            <a:ext cx="3643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result is known as 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De Morgan’s law</a:t>
            </a:r>
          </a:p>
        </p:txBody>
      </p:sp>
    </p:spTree>
    <p:extLst>
      <p:ext uri="{BB962C8B-B14F-4D97-AF65-F5344CB8AC3E}">
        <p14:creationId xmlns:p14="http://schemas.microsoft.com/office/powerpoint/2010/main" val="32879383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Understanding De Morgan’s Law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043" y="2657475"/>
            <a:ext cx="2063878" cy="37187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8613" y="1690688"/>
                <a:ext cx="1164431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3000" i="1">
                        <a:latin typeface="Cambria Math" charset="0"/>
                      </a:rPr>
                      <m:t>~(</m:t>
                    </m:r>
                    <m:r>
                      <a:rPr lang="en-US" sz="30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“</m:t>
                    </m:r>
                    <m:r>
                      <a:rPr lang="en-US" sz="30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𝐴𝑙𝑖𝑐𝑒</m:t>
                    </m:r>
                    <m:r>
                      <a:rPr lang="en-US" sz="30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sz="30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𝑖𝑠</m:t>
                    </m:r>
                    <m:r>
                      <a:rPr lang="en-US" sz="30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sz="30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𝐵𝑙𝑜𝑛𝑑𝑒</m:t>
                    </m:r>
                    <m:r>
                      <a:rPr lang="en-US" sz="30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”∧“</m:t>
                    </m:r>
                    <m:r>
                      <a:rPr lang="en-US" sz="3000" i="1">
                        <a:solidFill>
                          <a:srgbClr val="00B050"/>
                        </a:solidFill>
                        <a:latin typeface="Cambria Math" charset="0"/>
                      </a:rPr>
                      <m:t>𝐴𝑙𝑖𝑐𝑒</m:t>
                    </m:r>
                    <m:r>
                      <a:rPr lang="en-US" sz="3000" i="1">
                        <a:solidFill>
                          <a:srgbClr val="00B050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3000" i="1">
                        <a:solidFill>
                          <a:srgbClr val="00B050"/>
                        </a:solidFill>
                        <a:latin typeface="Cambria Math" charset="0"/>
                      </a:rPr>
                      <m:t>𝑤𝑒𝑎𝑟𝑠</m:t>
                    </m:r>
                    <m:r>
                      <a:rPr lang="en-US" sz="3000" i="1">
                        <a:solidFill>
                          <a:srgbClr val="00B050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3000" i="1">
                        <a:solidFill>
                          <a:srgbClr val="00B050"/>
                        </a:solidFill>
                        <a:latin typeface="Cambria Math" charset="0"/>
                      </a:rPr>
                      <m:t>𝐺𝑟𝑒𝑒𝑛</m:t>
                    </m:r>
                    <m:r>
                      <a:rPr lang="en-US" sz="3000" i="1">
                        <a:solidFill>
                          <a:srgbClr val="00B050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3000" i="1">
                        <a:solidFill>
                          <a:srgbClr val="00B050"/>
                        </a:solidFill>
                        <a:latin typeface="Cambria Math" charset="0"/>
                      </a:rPr>
                      <m:t>𝐷𝑟𝑒𝑠𝑠</m:t>
                    </m:r>
                    <m:r>
                      <a:rPr lang="en-US" sz="3000" i="1">
                        <a:solidFill>
                          <a:srgbClr val="00B050"/>
                        </a:solidFill>
                        <a:latin typeface="Cambria Math" charset="0"/>
                      </a:rPr>
                      <m:t>”)</m:t>
                    </m:r>
                  </m:oMath>
                </a14:m>
                <a:r>
                  <a:rPr lang="en-US" sz="3000" dirty="0"/>
                  <a:t>: </a:t>
                </a:r>
                <a:r>
                  <a:rPr lang="en-US" sz="3000" b="1" dirty="0"/>
                  <a:t>Clearly true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13" y="1690688"/>
                <a:ext cx="11644312" cy="553998"/>
              </a:xfrm>
              <a:prstGeom prst="rect">
                <a:avLst/>
              </a:prstGeom>
              <a:blipFill>
                <a:blip r:embed="rId3"/>
                <a:stretch>
                  <a:fillRect l="-1089" t="-11111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5844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Understanding De Morgan’s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8612" y="1690688"/>
                <a:ext cx="11287126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~</m:t>
                    </m:r>
                    <m:r>
                      <a:rPr lang="en-US" sz="3000" b="0" i="1" smtClean="0">
                        <a:latin typeface="Cambria Math" charset="0"/>
                      </a:rPr>
                      <m:t>(</m:t>
                    </m:r>
                    <m:r>
                      <a:rPr lang="en-US" sz="30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“</m:t>
                    </m:r>
                    <m:r>
                      <a:rPr lang="en-US" sz="30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𝐴𝑙𝑖𝑐𝑒</m:t>
                    </m:r>
                    <m:r>
                      <a:rPr lang="en-US" sz="30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sz="30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𝑖𝑠</m:t>
                    </m:r>
                    <m:r>
                      <a:rPr lang="en-US" sz="30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sz="30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𝐵𝑙𝑜𝑛𝑑𝑒</m:t>
                    </m:r>
                    <m:r>
                      <a:rPr lang="en-US" sz="30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”∧“</m:t>
                    </m:r>
                    <m:r>
                      <a:rPr lang="en-US" sz="3000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𝐴𝑙𝑖𝑐𝑒</m:t>
                    </m:r>
                    <m:r>
                      <a:rPr lang="en-US" sz="3000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3000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𝑤𝑒𝑎𝑟𝑠</m:t>
                    </m:r>
                    <m:r>
                      <a:rPr lang="en-US" sz="3000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3000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𝐺𝑟𝑒𝑒𝑛</m:t>
                    </m:r>
                    <m:r>
                      <a:rPr lang="en-US" sz="3000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3000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𝐷𝑟𝑒𝑠𝑠</m:t>
                    </m:r>
                    <m:r>
                      <a:rPr lang="en-US" sz="3000" i="1">
                        <a:solidFill>
                          <a:srgbClr val="00B050"/>
                        </a:solidFill>
                        <a:latin typeface="Cambria Math" charset="0"/>
                      </a:rPr>
                      <m:t>”</m:t>
                    </m:r>
                    <m:r>
                      <a:rPr lang="en-US" sz="30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3000" b="0" dirty="0"/>
                  <a:t>: </a:t>
                </a:r>
                <a:r>
                  <a:rPr lang="en-US" sz="3000" b="1" dirty="0"/>
                  <a:t>Clearly true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sz="3000" dirty="0">
                  <a:solidFill>
                    <a:srgbClr val="7030A0"/>
                  </a:solidFill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sz="3000" b="0" dirty="0">
                  <a:solidFill>
                    <a:srgbClr val="7030A0"/>
                  </a:solidFill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sz="3000" dirty="0">
                  <a:solidFill>
                    <a:srgbClr val="7030A0"/>
                  </a:solidFill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sz="3000" b="0" dirty="0">
                  <a:solidFill>
                    <a:srgbClr val="7030A0"/>
                  </a:solidFill>
                </a:endParaRP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~</m:t>
                    </m:r>
                    <m:r>
                      <a:rPr lang="en-US" sz="300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“</m:t>
                    </m:r>
                    <m:r>
                      <a:rPr lang="en-US" sz="300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𝐴𝑙𝑖𝑐𝑒</m:t>
                    </m:r>
                    <m:r>
                      <a:rPr lang="en-US" sz="300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sz="300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𝑖𝑠</m:t>
                    </m:r>
                    <m:r>
                      <a:rPr lang="en-US" sz="300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sz="300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𝐵𝑙𝑜𝑛𝑑𝑒</m:t>
                    </m:r>
                    <m:r>
                      <a:rPr lang="en-US" sz="300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”)∨(~“</m:t>
                    </m:r>
                    <m:r>
                      <a:rPr lang="en-US" sz="300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𝐴𝑙𝑖𝑐𝑒</m:t>
                    </m:r>
                    <m:r>
                      <a:rPr lang="en-US" sz="300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300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𝑤𝑒𝑎𝑟𝑠</m:t>
                    </m:r>
                    <m:r>
                      <a:rPr lang="en-US" sz="300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300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𝐺𝑟𝑒𝑒𝑛</m:t>
                    </m:r>
                    <m:r>
                      <a:rPr lang="en-US" sz="300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300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𝐷𝑟𝑒𝑠𝑠</m:t>
                    </m:r>
                    <m:r>
                      <a:rPr lang="en-US" sz="300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”</m:t>
                    </m:r>
                  </m:oMath>
                </a14:m>
                <a:r>
                  <a:rPr lang="en-US" sz="3000" dirty="0"/>
                  <a:t>)</a:t>
                </a:r>
                <a:r>
                  <a:rPr lang="en-US" sz="3000" dirty="0">
                    <a:solidFill>
                      <a:srgbClr val="7030A0"/>
                    </a:solidFill>
                  </a:rPr>
                  <a:t>:</a:t>
                </a:r>
              </a:p>
              <a:p>
                <a:r>
                  <a:rPr lang="en-US" sz="3000" b="1" dirty="0">
                    <a:solidFill>
                      <a:srgbClr val="00B050"/>
                    </a:solidFill>
                  </a:rPr>
                  <a:t>    </a:t>
                </a:r>
                <a:r>
                  <a:rPr lang="en-US" sz="3000" b="1" dirty="0"/>
                  <a:t>Also true!</a:t>
                </a:r>
                <a:endParaRPr lang="en-US" sz="3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12" y="1690688"/>
                <a:ext cx="11287126" cy="3323987"/>
              </a:xfrm>
              <a:prstGeom prst="rect">
                <a:avLst/>
              </a:prstGeom>
              <a:blipFill>
                <a:blip r:embed="rId2"/>
                <a:stretch>
                  <a:fillRect l="-1124" t="-1901" b="-4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043" y="2657475"/>
            <a:ext cx="2063878" cy="371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33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 Morgan’s Laws (there’s two of them)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∼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∼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charset="0"/>
                        </a:rPr>
                        <m:t>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∧</m:t>
                          </m:r>
                          <m:r>
                            <a:rPr lang="en-US" i="1">
                              <a:latin typeface="Cambria Math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charset="0"/>
                        </a:rPr>
                        <m:t>∼</m:t>
                      </m:r>
                      <m:r>
                        <a:rPr lang="en-US" i="1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∨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charset="0"/>
                        </a:rPr>
                        <m:t>∼</m:t>
                      </m:r>
                      <m:r>
                        <a:rPr lang="en-US" i="1">
                          <a:latin typeface="Cambria Math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Conjunctions</a:t>
                </a:r>
                <a:r>
                  <a:rPr lang="en-US" dirty="0"/>
                  <a:t> flipped to </a:t>
                </a:r>
                <a:r>
                  <a:rPr lang="en-US" dirty="0">
                    <a:solidFill>
                      <a:srgbClr val="00B050"/>
                    </a:solidFill>
                  </a:rPr>
                  <a:t>disjunctions</a:t>
                </a:r>
                <a:r>
                  <a:rPr lang="en-US" dirty="0"/>
                  <a:t>, and vice versa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Negation operator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∼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 </a:t>
                </a:r>
                <a:r>
                  <a:rPr lang="en-US" dirty="0"/>
                  <a:t>distributed across terms</a:t>
                </a:r>
              </a:p>
              <a:p>
                <a:r>
                  <a:rPr lang="en-US" dirty="0"/>
                  <a:t>These laws give us our first pair of equivalent expressions!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5201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Proving equivalences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2501" y="2048886"/>
                <a:ext cx="107346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  <a:tabLst>
                    <a:tab pos="7646988" algn="l"/>
                  </a:tabLst>
                </a:pPr>
                <a:r>
                  <a:rPr lang="en-US" sz="2800" dirty="0"/>
                  <a:t>How do we prove an equivalence? (</a:t>
                </a:r>
                <a:r>
                  <a:rPr lang="en-US" sz="2800" dirty="0" err="1"/>
                  <a:t>e.g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~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∧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𝑏</m:t>
                        </m:r>
                      </m:e>
                    </m:d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≡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~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~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1" y="2048886"/>
                <a:ext cx="10734674" cy="523220"/>
              </a:xfrm>
              <a:prstGeom prst="rect">
                <a:avLst/>
              </a:prstGeom>
              <a:blipFill>
                <a:blip r:embed="rId2"/>
                <a:stretch>
                  <a:fillRect l="-946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7932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Proving equivalences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CD3EBA1-2CE1-F947-ADD9-D72945FF5C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285750" indent="-285750">
                  <a:buFont typeface="Arial" charset="0"/>
                  <a:buChar char="•"/>
                  <a:tabLst>
                    <a:tab pos="7646988" algn="l"/>
                  </a:tabLst>
                </a:pPr>
                <a:r>
                  <a:rPr lang="en-US" dirty="0"/>
                  <a:t>How do we prove an equivalence? (</a:t>
                </a:r>
                <a:r>
                  <a:rPr lang="en-US" dirty="0" err="1"/>
                  <a:t>e.g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charset="0"/>
                      </a:rPr>
                      <m:t>~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∧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charset="0"/>
                      </a:rPr>
                      <m:t>≡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~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charset="0"/>
                      </a:rPr>
                      <m:t>~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charset="0"/>
                      </a:rPr>
                      <m:t>𝑏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)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C00000"/>
                    </a:solidFill>
                  </a:rPr>
                  <a:t>Truth tables</a:t>
                </a:r>
              </a:p>
              <a:p>
                <a:pPr lvl="1"/>
                <a:r>
                  <a:rPr lang="en-US" dirty="0"/>
                  <a:t>One major problem: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variables,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rows </a:t>
                </a:r>
                <a:r>
                  <a:rPr lang="en-US" dirty="0"/>
                  <a:t>(input combinations) to enumerate!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CD3EBA1-2CE1-F947-ADD9-D72945FF5C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2208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Proving equivalences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CD3EBA1-2CE1-F947-ADD9-D72945FF5C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285750" indent="-285750">
                  <a:buFont typeface="Arial" charset="0"/>
                  <a:buChar char="•"/>
                  <a:tabLst>
                    <a:tab pos="7646988" algn="l"/>
                  </a:tabLst>
                </a:pPr>
                <a:r>
                  <a:rPr lang="en-US" dirty="0"/>
                  <a:t>How do we prove an equivalence? (</a:t>
                </a:r>
                <a:r>
                  <a:rPr lang="en-US" dirty="0" err="1"/>
                  <a:t>e.g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charset="0"/>
                      </a:rPr>
                      <m:t>~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∧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charset="0"/>
                      </a:rPr>
                      <m:t>≡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~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charset="0"/>
                      </a:rPr>
                      <m:t>~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charset="0"/>
                      </a:rPr>
                      <m:t>𝑏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)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C00000"/>
                    </a:solidFill>
                  </a:rPr>
                  <a:t>Truth tables</a:t>
                </a:r>
              </a:p>
              <a:p>
                <a:pPr lvl="1"/>
                <a:r>
                  <a:rPr lang="en-US" dirty="0"/>
                  <a:t>One major problem: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variables,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rows </a:t>
                </a:r>
                <a:r>
                  <a:rPr lang="en-US" dirty="0"/>
                  <a:t>(input combinations) to enumerate!</a:t>
                </a:r>
              </a:p>
              <a:p>
                <a:pPr lvl="1"/>
                <a:r>
                  <a:rPr lang="en-US" dirty="0"/>
                  <a:t>Can we do better?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CD3EBA1-2CE1-F947-ADD9-D72945FF5C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1411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Proving equivalences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CD3EBA1-2CE1-F947-ADD9-D72945FF5C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285750" indent="-285750">
                  <a:buFont typeface="Arial" charset="0"/>
                  <a:buChar char="•"/>
                  <a:tabLst>
                    <a:tab pos="7646988" algn="l"/>
                  </a:tabLst>
                </a:pPr>
                <a:r>
                  <a:rPr lang="en-US" dirty="0"/>
                  <a:t>How do we prove an equivalence? (</a:t>
                </a:r>
                <a:r>
                  <a:rPr lang="en-US" dirty="0" err="1"/>
                  <a:t>e.g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charset="0"/>
                      </a:rPr>
                      <m:t>~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∧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charset="0"/>
                      </a:rPr>
                      <m:t>≡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~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charset="0"/>
                      </a:rPr>
                      <m:t>~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charset="0"/>
                      </a:rPr>
                      <m:t>𝑏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)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C00000"/>
                    </a:solidFill>
                  </a:rPr>
                  <a:t>Truth tables</a:t>
                </a:r>
              </a:p>
              <a:p>
                <a:pPr lvl="1"/>
                <a:r>
                  <a:rPr lang="en-US" dirty="0"/>
                  <a:t>One major problem: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variables,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rows </a:t>
                </a:r>
                <a:r>
                  <a:rPr lang="en-US" dirty="0"/>
                  <a:t>(input combinations) to enumerate!</a:t>
                </a:r>
              </a:p>
              <a:p>
                <a:pPr lvl="1"/>
                <a:r>
                  <a:rPr lang="en-US" dirty="0"/>
                  <a:t>Can we do better?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00B050"/>
                    </a:solidFill>
                  </a:rPr>
                  <a:t>Laws of logical equivalence in a chain, one after the other!</a:t>
                </a:r>
              </a:p>
              <a:p>
                <a:pPr lvl="1"/>
                <a:r>
                  <a:rPr lang="en-US" dirty="0"/>
                  <a:t>We no longer have to compare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input combinations to ensure that they all map to the same truth value (</a:t>
                </a:r>
                <a:r>
                  <a:rPr lang="en-US" b="1" dirty="0"/>
                  <a:t>T</a:t>
                </a:r>
                <a:r>
                  <a:rPr lang="en-US" dirty="0"/>
                  <a:t> or </a:t>
                </a:r>
                <a:r>
                  <a:rPr lang="en-US" b="1" dirty="0"/>
                  <a:t>F</a:t>
                </a:r>
                <a:r>
                  <a:rPr lang="en-US" dirty="0"/>
                  <a:t>). </a:t>
                </a:r>
                <a:r>
                  <a:rPr lang="en-US" dirty="0">
                    <a:sym typeface="Wingdings" pitchFamily="2" charset="2"/>
                  </a:rPr>
                  <a:t></a:t>
                </a:r>
                <a:endParaRPr lang="en-US" dirty="0"/>
              </a:p>
              <a:p>
                <a:pPr lvl="1"/>
                <a:r>
                  <a:rPr lang="en-US" dirty="0"/>
                  <a:t>But somebody needs to code the system up!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CD3EBA1-2CE1-F947-ADD9-D72945FF5C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1833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Boolean Logic Cheat Sheet</a:t>
            </a:r>
          </a:p>
        </p:txBody>
      </p:sp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AB35A819-2503-4EC5-85D2-172C8FD76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643" y="1482155"/>
            <a:ext cx="6290792" cy="487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862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1952-B00F-FF49-88C0-703F8714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Proving equivalences using 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BA53B7-5922-1C4F-87D1-828B18E465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want to investigate if </a:t>
                </a:r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∧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How many rows would the truth table have?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BA53B7-5922-1C4F-87D1-828B18E465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45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Operations in </a:t>
            </a:r>
            <a:r>
              <a:rPr lang="en-US" dirty="0" err="1"/>
              <a:t>boolean</a:t>
            </a:r>
            <a:r>
              <a:rPr lang="en-US" dirty="0"/>
              <a:t>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basic operations in </a:t>
            </a:r>
            <a:r>
              <a:rPr lang="en-US" dirty="0" err="1"/>
              <a:t>boolean</a:t>
            </a:r>
            <a:r>
              <a:rPr lang="en-US" dirty="0"/>
              <a:t> logic</a:t>
            </a:r>
          </a:p>
          <a:p>
            <a:pPr lvl="1"/>
            <a:r>
              <a:rPr lang="en-US" dirty="0"/>
              <a:t>Conjunction (AND)</a:t>
            </a:r>
          </a:p>
          <a:p>
            <a:pPr lvl="1"/>
            <a:r>
              <a:rPr lang="en-US" dirty="0"/>
              <a:t>Disjunction (OR)</a:t>
            </a:r>
          </a:p>
          <a:p>
            <a:pPr lvl="1"/>
            <a:r>
              <a:rPr lang="en-US" dirty="0"/>
              <a:t>Negation (NOT)</a:t>
            </a:r>
          </a:p>
          <a:p>
            <a:r>
              <a:rPr lang="en-US" dirty="0"/>
              <a:t>Other operations can be defined </a:t>
            </a:r>
            <a:r>
              <a:rPr lang="en-US" i="1" dirty="0"/>
              <a:t>in terms of those three.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355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1952-B00F-FF49-88C0-703F8714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Proving equivalences using 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BA53B7-5922-1C4F-87D1-828B18E465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want to investigate if </a:t>
                </a:r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∧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How many rows would the truth table have?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 Too much time!</a:t>
                </a:r>
              </a:p>
              <a:p>
                <a:pPr lvl="1"/>
                <a:endParaRPr lang="en-US" dirty="0">
                  <a:sym typeface="Wingdings" pitchFamily="2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BA53B7-5922-1C4F-87D1-828B18E465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8155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1952-B00F-FF49-88C0-703F8714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Proving equivalences using laws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BA53B7-5922-1C4F-87D1-828B18E465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we want to investigate if </a:t>
                </a:r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∧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How many rows would the truth table have?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 Too much time!</a:t>
                </a:r>
              </a:p>
              <a:p>
                <a:pPr lvl="1"/>
                <a:endParaRPr lang="en-US" dirty="0">
                  <a:sym typeface="Wingdings" pitchFamily="2" charset="2"/>
                </a:endParaRPr>
              </a:p>
              <a:p>
                <a:r>
                  <a:rPr lang="en-US" dirty="0"/>
                  <a:t>Let’s see how we could use the laws of logical equivalence to prove this equivalence. We will 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document all laws except commutativity / associativity.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BA53B7-5922-1C4F-87D1-828B18E465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2422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equivalences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Please prove the following equivalences true or false!</a:t>
                </a:r>
              </a:p>
              <a:p>
                <a:pPr marL="0" indent="0" algn="ctr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≡(∼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⇒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∼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≡(∼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∼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⇔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≡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∼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∨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∧(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∼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∨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9612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equivalences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Please prove the following equivalences true or false!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≡(∼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𝑏</m:t>
                    </m:r>
                    <m:r>
                      <a:rPr lang="en-US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>
                        <a:solidFill>
                          <a:srgbClr val="0070C0"/>
                        </a:solidFill>
                        <a:latin typeface="Cambria Math" charset="0"/>
                      </a:rPr>
                      <m:t>⇒</m:t>
                    </m:r>
                    <m:r>
                      <a:rPr lang="en-US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>
                        <a:solidFill>
                          <a:srgbClr val="0070C0"/>
                        </a:solidFill>
                        <a:latin typeface="Cambria Math" charset="0"/>
                      </a:rPr>
                      <m:t>∼</m:t>
                    </m:r>
                    <m:r>
                      <a:rPr lang="en-US" b="0" i="1">
                        <a:solidFill>
                          <a:srgbClr val="0070C0"/>
                        </a:solidFill>
                        <a:latin typeface="Cambria Math" charset="0"/>
                      </a:rPr>
                      <m:t>𝑎</m:t>
                    </m:r>
                    <m:r>
                      <a:rPr lang="en-US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rgbClr val="0070C0"/>
                    </a:solidFill>
                  </a:rPr>
                  <a:t>   (Contrapositive)</a:t>
                </a:r>
              </a:p>
              <a:p>
                <a:pPr marL="0" indent="0" algn="ctr">
                  <a:buNone/>
                </a:pPr>
                <a:endParaRPr lang="en-US" i="1" dirty="0">
                  <a:solidFill>
                    <a:srgbClr val="FF0000"/>
                  </a:solidFill>
                  <a:latin typeface="Cambria Math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𝑎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𝑏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≡(∼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𝑎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∼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𝑏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  <a:latin typeface="Cambria Math" charset="0"/>
                  </a:rPr>
                  <a:t> </a:t>
                </a:r>
                <a:r>
                  <a:rPr lang="en-US" i="1" dirty="0">
                    <a:solidFill>
                      <a:srgbClr val="FF0000"/>
                    </a:solidFill>
                  </a:rPr>
                  <a:t>(Inverse Error)</a:t>
                </a:r>
                <a:endParaRPr lang="en-US" i="1" dirty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endParaRPr lang="en-US" i="1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⇔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≡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∼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∨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∧(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∼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∨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8232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Simplifying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Large expressions can often be </a:t>
                </a:r>
                <a:r>
                  <a:rPr lang="en-US" b="1" dirty="0"/>
                  <a:t>simplified </a:t>
                </a:r>
                <a:r>
                  <a:rPr lang="en-US" dirty="0"/>
                  <a:t>using the equivalences we discussed earlier. </a:t>
                </a:r>
              </a:p>
              <a:p>
                <a:r>
                  <a:rPr lang="en-US" dirty="0"/>
                  <a:t>Example: Let’s simplify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8114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Simplifying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Large expressions can often be </a:t>
                </a:r>
                <a:r>
                  <a:rPr lang="en-US" b="1" dirty="0"/>
                  <a:t>simplified </a:t>
                </a:r>
                <a:r>
                  <a:rPr lang="en-US" dirty="0"/>
                  <a:t>using the equivalences we discussed earlier. </a:t>
                </a:r>
              </a:p>
              <a:p>
                <a:r>
                  <a:rPr lang="en-US" dirty="0"/>
                  <a:t>Example: Let’s simplify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3238500" y="3847775"/>
              <a:ext cx="5715000" cy="24641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15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43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Here’s one way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1037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∧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𝑝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∨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∧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∧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b="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a:t> </a:t>
                          </a:r>
                          <a:r>
                            <a:rPr lang="en-US" sz="2400" b="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charset="0"/>
                            </a:rPr>
                            <a:t>(Original expression)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≡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∧(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∧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400" b="0" i="1" kern="1200" dirty="0">
                              <a:solidFill>
                                <a:srgbClr val="FF0000"/>
                              </a:solidFill>
                              <a:latin typeface="Cambria Math" charset="0"/>
                              <a:ea typeface="+mn-ea"/>
                              <a:cs typeface="+mn-cs"/>
                            </a:rPr>
                            <a:t>(How?)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≡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𝑝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∧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∧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400" b="0" i="1" kern="120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charset="0"/>
                              <a:ea typeface="+mn-ea"/>
                              <a:cs typeface="+mn-cs"/>
                            </a:rPr>
                            <a:t>(How?)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≡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∧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400" b="0" i="1" kern="1200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+mn-ea"/>
                              <a:cs typeface="+mn-cs"/>
                            </a:rPr>
                            <a:t>(How?)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/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432834"/>
                  </p:ext>
                </p:extLst>
              </p:nvPr>
            </p:nvGraphicFramePr>
            <p:xfrm>
              <a:off x="3238500" y="3847775"/>
              <a:ext cx="5715000" cy="24641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15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43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Here’s one way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920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2" t="-30263" r="-222" b="-6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88073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Your turn, class!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simplify the following three expressions.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266701" y="2910416"/>
              <a:ext cx="11477625" cy="10817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197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1463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4322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8519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∨</m:t>
                                    </m:r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∧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∨</m:t>
                                    </m:r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∧…∧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100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∨</m:t>
                                    </m:r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100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∧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∼</m:t>
                                    </m:r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∨∼</m:t>
                                    </m:r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∧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∼</m:t>
                                        </m:r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∨ ∼</m:t>
                                    </m:r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∧…∧(</m:t>
                                </m:r>
                                <m:sSub>
                                  <m:sSub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∼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100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∨ ∼</m:t>
                                </m:r>
                                <m:sSub>
                                  <m:sSub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100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𝑝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∧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∨(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𝑝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∨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∧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𝑝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∨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𝑝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∧(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𝑝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∨∼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∨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∼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∼(</m:t>
                                        </m:r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∨∼</m:t>
                                        </m:r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𝑞</m:t>
                                        </m:r>
                                      </m:e>
                                    </m:d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760639"/>
                  </p:ext>
                </p:extLst>
              </p:nvPr>
            </p:nvGraphicFramePr>
            <p:xfrm>
              <a:off x="266701" y="2910416"/>
              <a:ext cx="11477625" cy="10817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197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1463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4322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0817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2" t="-1163" r="-100889" b="-6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153" t="-1163" r="-104505" b="-6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0086" t="-1163" b="-69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CD746A3-30A3-B941-B730-13F1849E4844}"/>
              </a:ext>
            </a:extLst>
          </p:cNvPr>
          <p:cNvSpPr txBox="1"/>
          <p:nvPr/>
        </p:nvSpPr>
        <p:spPr>
          <a:xfrm>
            <a:off x="305451" y="5822163"/>
            <a:ext cx="11611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schemeClr val="bg2">
                    <a:lumMod val="75000"/>
                  </a:schemeClr>
                </a:solidFill>
              </a:rPr>
              <a:t>Jason needs to project the cheat sheet while you solve this exercise. If he doesn’t, berate him appropriately</a:t>
            </a:r>
          </a:p>
        </p:txBody>
      </p:sp>
    </p:spTree>
    <p:extLst>
      <p:ext uri="{BB962C8B-B14F-4D97-AF65-F5344CB8AC3E}">
        <p14:creationId xmlns:p14="http://schemas.microsoft.com/office/powerpoint/2010/main" val="5704814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 to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2579" y="1825625"/>
                <a:ext cx="1136007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solidFill>
                      <a:srgbClr val="0070C0"/>
                    </a:solidFill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charset="0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charset="0"/>
                      </a:rPr>
                      <m:t>∧…∧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100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100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charset="0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∨∼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charset="0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∼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∨ ∼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charset="0"/>
                      </a:rPr>
                      <m:t>∧…∧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∼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100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∨ ∼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100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br>
                  <a:rPr lang="en-US" sz="1800" dirty="0">
                    <a:solidFill>
                      <a:srgbClr val="0070C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 charset="0"/>
                      </a:rPr>
                      <m:t>∧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 charset="0"/>
                      </a:rPr>
                      <m:t>∧…∧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charset="0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charset="0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∼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charset="0"/>
                      </a:rPr>
                      <m:t>∧…∧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∼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100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				</a:t>
                </a:r>
                <a:r>
                  <a:rPr lang="en-US" sz="1800" i="1" dirty="0">
                    <a:solidFill>
                      <a:srgbClr val="0070C0"/>
                    </a:solidFill>
                  </a:rPr>
                  <a:t>(Idempotence 100 times)</a:t>
                </a:r>
              </a:p>
              <a:p>
                <a:pPr marL="0" indent="0">
                  <a:buNone/>
                </a:pPr>
                <a:endParaRPr lang="en-US" sz="1800" i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 charset="0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charset="0"/>
                      </a:rPr>
                      <m:t>∧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 charset="0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∼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charset="0"/>
                      </a:rPr>
                      <m:t>∧…∧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99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charset="0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∼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999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charset="0"/>
                      </a:rPr>
                      <m:t>…∧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100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charset="0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∼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100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	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		</a:t>
                </a:r>
                <a:r>
                  <a:rPr lang="en-US" sz="1800" i="1" dirty="0">
                    <a:solidFill>
                      <a:srgbClr val="0070C0"/>
                    </a:solidFill>
                  </a:rPr>
                  <a:t>(Commutativity 100 times)</a:t>
                </a:r>
              </a:p>
              <a:p>
                <a:pPr marL="0" indent="0">
                  <a:buNone/>
                </a:pPr>
                <a:endParaRPr lang="en-US" sz="1800" i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charset="0"/>
                      </a:rPr>
                      <m:t>∧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charset="0"/>
                      </a:rPr>
                      <m:t>∧…∧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charset="0"/>
                      </a:rPr>
                      <m:t>…∧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	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							</a:t>
                </a:r>
                <a:r>
                  <a:rPr lang="en-US" sz="1800" i="1" dirty="0">
                    <a:solidFill>
                      <a:srgbClr val="0070C0"/>
                    </a:solidFill>
                  </a:rPr>
                  <a:t>(Negation 100 times)</a:t>
                </a:r>
              </a:p>
              <a:p>
                <a:pPr marL="0" indent="0">
                  <a:buNone/>
                </a:pPr>
                <a:endParaRPr lang="en-US" sz="1800" i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									</a:t>
                </a:r>
                <a:r>
                  <a:rPr lang="en-US" sz="1800" i="1" dirty="0">
                    <a:solidFill>
                      <a:srgbClr val="0070C0"/>
                    </a:solidFill>
                  </a:rPr>
                  <a:t>(Idempotence 99 times)</a:t>
                </a:r>
              </a:p>
              <a:p>
                <a:pPr marL="0" indent="0">
                  <a:buNone/>
                </a:pPr>
                <a:endParaRPr lang="en-US" sz="1800" i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i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i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579" y="1825625"/>
                <a:ext cx="11360075" cy="4351338"/>
              </a:xfrm>
              <a:blipFill>
                <a:blip r:embed="rId2"/>
                <a:stretch>
                  <a:fillRect t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8507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96D2-4F95-9144-9D79-164FB7EF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 to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47FC8DA-B5AA-6E40-8633-4268C26AC8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2579" y="1825625"/>
                <a:ext cx="1136007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2"/>
                    </a:solidFill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𝑝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∧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𝑟</m:t>
                        </m:r>
                      </m:e>
                    </m:d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</a:rPr>
                      <m:t>∨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𝑝</m:t>
                            </m:r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∨</m:t>
                            </m:r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∧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𝑝</m:t>
                            </m:r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∨</m:t>
                            </m:r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sz="2400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br>
                  <a:rPr lang="en-US" sz="2400" dirty="0">
                    <a:solidFill>
                      <a:schemeClr val="accent2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𝑝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∧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𝑟</m:t>
                        </m:r>
                      </m:e>
                    </m:d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</a:rPr>
                      <m:t>∨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</a:rPr>
                      <m:t>∨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∧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2"/>
                    </a:solidFill>
                  </a:rPr>
                  <a:t>						</a:t>
                </a:r>
                <a:r>
                  <a:rPr lang="en-US" sz="2400" i="1" dirty="0">
                    <a:solidFill>
                      <a:schemeClr val="accent2"/>
                    </a:solidFill>
                  </a:rPr>
                  <a:t>(Distributivity)</a:t>
                </a:r>
                <a:br>
                  <a:rPr lang="en-US" sz="2400" i="1" dirty="0">
                    <a:solidFill>
                      <a:schemeClr val="accent2"/>
                    </a:solidFill>
                  </a:rPr>
                </a:br>
                <a:endParaRPr lang="en-US" sz="2400" i="1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𝑝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∧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𝑟</m:t>
                        </m:r>
                      </m:e>
                    </m:d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</a:rPr>
                      <m:t>∨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</a:rPr>
                      <m:t>∨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∧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chemeClr val="accent2"/>
                    </a:solidFill>
                  </a:rPr>
                  <a:t>						(Associativity)</a:t>
                </a:r>
              </a:p>
              <a:p>
                <a:pPr marL="0" indent="0">
                  <a:buNone/>
                </a:pPr>
                <a:endParaRPr lang="en-US" sz="2400" i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</a:rPr>
                      <m:t>∨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𝑝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∧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𝑟</m:t>
                        </m:r>
                      </m:e>
                    </m:d>
                    <m:r>
                      <a:rPr lang="en-US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</a:rPr>
                      <m:t>∨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∧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chemeClr val="accent2"/>
                    </a:solidFill>
                  </a:rPr>
                  <a:t>						(Commutativity)</a:t>
                </a:r>
              </a:p>
              <a:p>
                <a:pPr marL="0" indent="0">
                  <a:buNone/>
                </a:pPr>
                <a:endParaRPr lang="en-US" sz="2400" i="1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</a:rPr>
                      <m:t>∨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∧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chemeClr val="accent2"/>
                    </a:solidFill>
                  </a:rPr>
                  <a:t>								(Absorption)</a:t>
                </a:r>
                <a:br>
                  <a:rPr lang="en-US" sz="2400" i="1" dirty="0">
                    <a:solidFill>
                      <a:schemeClr val="accent2"/>
                    </a:solidFill>
                  </a:rPr>
                </a:br>
                <a:endParaRPr lang="en-US" sz="2400" i="1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endParaRPr lang="en-US" sz="2400" i="1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47FC8DA-B5AA-6E40-8633-4268C26AC8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579" y="1825625"/>
                <a:ext cx="11360075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157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96D2-4F95-9144-9D79-164FB7EF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 to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47FC8DA-B5AA-6E40-8633-4268C26AC8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907" y="1401082"/>
                <a:ext cx="11360075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𝑝</m:t>
                    </m:r>
                    <m:r>
                      <a:rPr lang="en-US" sz="2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∧</m:t>
                    </m:r>
                    <m:d>
                      <m:dPr>
                        <m:ctrlPr>
                          <a:rPr lang="en-US" sz="22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𝑝</m:t>
                            </m:r>
                            <m: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∨∼</m:t>
                            </m:r>
                            <m: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∨</m:t>
                        </m:r>
                        <m:d>
                          <m:dPr>
                            <m:ctrlP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∼</m:t>
                            </m:r>
                            <m:d>
                              <m:dPr>
                                <m:ctrlPr>
                                  <a:rPr lang="en-US" sz="2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∼(</m:t>
                                </m:r>
                                <m:r>
                                  <a:rPr lang="en-US" sz="2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𝑧</m:t>
                                </m:r>
                                <m:r>
                                  <a:rPr lang="en-US" sz="2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∨∼</m:t>
                                </m:r>
                                <m:r>
                                  <a:rPr lang="en-US" sz="2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b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endParaRPr lang="en-US" sz="2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𝑝</m:t>
                    </m:r>
                    <m:r>
                      <a:rPr lang="en-US" sz="2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∧</m:t>
                    </m:r>
                    <m:d>
                      <m:dPr>
                        <m:ctrlP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𝑝</m:t>
                            </m:r>
                            <m: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∨∼</m:t>
                            </m:r>
                            <m: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∨</m:t>
                        </m:r>
                        <m:r>
                          <a:rPr lang="en-US" sz="22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∨∼</m:t>
                        </m:r>
                        <m: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					</a:t>
                </a:r>
                <a:r>
                  <a:rPr lang="en-US" sz="2200" i="1" dirty="0">
                    <a:solidFill>
                      <a:schemeClr val="accent6">
                        <a:lumMod val="75000"/>
                      </a:schemeClr>
                    </a:solidFill>
                  </a:rPr>
                  <a:t>(Double Negation)</a:t>
                </a:r>
              </a:p>
              <a:p>
                <a:pPr marL="0" indent="0">
                  <a:buNone/>
                </a:pPr>
                <a:endParaRPr lang="en-US" sz="2200" i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𝑝</m:t>
                    </m:r>
                    <m:r>
                      <a:rPr lang="en-US" sz="2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∧</m:t>
                    </m:r>
                    <m:d>
                      <m:dPr>
                        <m:ctrlP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𝑝</m:t>
                            </m:r>
                            <m: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∨</m:t>
                            </m:r>
                            <m:r>
                              <a:rPr lang="en-US" sz="22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∨</m:t>
                        </m:r>
                        <m: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∨∼</m:t>
                        </m:r>
                        <m: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					</a:t>
                </a:r>
                <a:r>
                  <a:rPr lang="en-US" sz="2200" i="1" dirty="0">
                    <a:solidFill>
                      <a:schemeClr val="accent6">
                        <a:lumMod val="75000"/>
                      </a:schemeClr>
                    </a:solidFill>
                  </a:rPr>
                  <a:t>(Associativity)</a:t>
                </a:r>
                <a:br>
                  <a:rPr lang="en-US" sz="2200" i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br>
                  <a:rPr lang="en-US" sz="2200" i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br>
                  <a:rPr lang="en-US" sz="2200" i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𝑝</m:t>
                    </m:r>
                    <m:r>
                      <a:rPr lang="en-US" sz="2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∧</m:t>
                    </m:r>
                    <m:d>
                      <m:dPr>
                        <m:ctrlP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𝑝</m:t>
                            </m:r>
                            <m: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∨</m:t>
                            </m:r>
                            <m: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∨</m:t>
                        </m:r>
                        <m: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						</a:t>
                </a:r>
                <a:r>
                  <a:rPr lang="en-US" sz="2200" i="1" dirty="0">
                    <a:solidFill>
                      <a:schemeClr val="accent6">
                        <a:lumMod val="75000"/>
                      </a:schemeClr>
                    </a:solidFill>
                  </a:rPr>
                  <a:t>(Idempotence)</a:t>
                </a:r>
                <a:br>
                  <a:rPr lang="en-US" sz="2200" i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br>
                  <a:rPr lang="en-US" sz="2200" i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br>
                  <a:rPr lang="en-US" sz="2200" i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𝑝</m:t>
                    </m:r>
                    <m:r>
                      <a:rPr lang="en-US" sz="2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∧</m:t>
                    </m:r>
                    <m:d>
                      <m:dPr>
                        <m:ctrlP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∨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∨</m:t>
                        </m:r>
                        <m: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						</a:t>
                </a:r>
                <a:r>
                  <a:rPr lang="en-US" sz="2200" i="1" dirty="0">
                    <a:solidFill>
                      <a:schemeClr val="accent6">
                        <a:lumMod val="75000"/>
                      </a:schemeClr>
                    </a:solidFill>
                  </a:rPr>
                  <a:t>(Associativity)</a:t>
                </a:r>
                <a:br>
                  <a:rPr lang="en-US" sz="2200" i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br>
                  <a:rPr lang="en-US" sz="2200" i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br>
                  <a:rPr lang="en-US" sz="2200" i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𝑝</m:t>
                    </m:r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								</a:t>
                </a:r>
                <a:r>
                  <a:rPr lang="en-US" sz="2200" i="1" dirty="0">
                    <a:solidFill>
                      <a:schemeClr val="accent6">
                        <a:lumMod val="75000"/>
                      </a:schemeClr>
                    </a:solidFill>
                  </a:rPr>
                  <a:t>(Absorption)</a:t>
                </a:r>
                <a:br>
                  <a:rPr lang="en-US" sz="2200" i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br>
                  <a:rPr lang="en-US" sz="2200" i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br>
                  <a:rPr lang="en-US" sz="2200" i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br>
                  <a:rPr lang="en-US" sz="2200" i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br>
                  <a:rPr lang="en-US" sz="2200" i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br>
                  <a:rPr lang="en-US" sz="2200" i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endParaRPr lang="en-US" sz="2200" i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b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endParaRPr lang="en-US" sz="2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47FC8DA-B5AA-6E40-8633-4268C26AC8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907" y="1401082"/>
                <a:ext cx="11360075" cy="4351338"/>
              </a:xfrm>
              <a:blipFill>
                <a:blip r:embed="rId2"/>
                <a:stretch>
                  <a:fillRect b="-14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86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Negation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NOT</m:t>
                    </m:r>
                    <m:r>
                      <a:rPr lang="en-US" b="0" i="0" smtClean="0">
                        <a:latin typeface="Cambria Math" charset="0"/>
                      </a:rPr>
                      <m:t>, ~, </m:t>
                    </m:r>
                    <m:r>
                      <a:rPr lang="en-US" b="0" i="1" smtClean="0">
                        <a:latin typeface="Cambria Math" charset="0"/>
                      </a:rPr>
                      <m:t>¬)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300662" y="1971671"/>
            <a:ext cx="1171575" cy="914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~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14687" y="2438394"/>
            <a:ext cx="1900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25490" y="2045251"/>
                <a:ext cx="478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490" y="2045251"/>
                <a:ext cx="47863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368777" y="2069062"/>
                <a:ext cx="478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~ </m:t>
                      </m:r>
                      <m:r>
                        <a:rPr lang="en-US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777" y="2069062"/>
                <a:ext cx="47863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95082" r="-769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6621064" y="2438394"/>
            <a:ext cx="1900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0239699"/>
                  </p:ext>
                </p:extLst>
              </p:nvPr>
            </p:nvGraphicFramePr>
            <p:xfrm>
              <a:off x="3315561" y="3499945"/>
              <a:ext cx="4979196" cy="26801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959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959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298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~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25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25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0239699"/>
                  </p:ext>
                </p:extLst>
              </p:nvPr>
            </p:nvGraphicFramePr>
            <p:xfrm>
              <a:off x="3315561" y="3499945"/>
              <a:ext cx="4979196" cy="26801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9598"/>
                    <a:gridCol w="2489598"/>
                  </a:tblGrid>
                  <a:tr h="8298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244" t="-735" r="-10048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00244" t="-735" r="-489" b="-225000"/>
                          </a:stretch>
                        </a:blipFill>
                      </a:tcPr>
                    </a:tc>
                  </a:tr>
                  <a:tr h="925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925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725539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9FC4-D881-407A-8FC0-1744107C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Boolean satisfiability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36A57-87CB-49C3-8FC7-D86325EDD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At the core of computer science lies a pesky little nugget, and that nugget is SAT. </a:t>
                </a:r>
              </a:p>
              <a:p>
                <a:r>
                  <a:rPr lang="en-US" dirty="0"/>
                  <a:t>Simplified problem statement: 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i="1" dirty="0"/>
                  <a:t>Given a Boolean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accent2"/>
                    </a:solidFill>
                  </a:rPr>
                  <a:t> </a:t>
                </a:r>
                <a:r>
                  <a:rPr lang="en-US" i="1" dirty="0"/>
                  <a:t>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propositional symbols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, </a:t>
                </a:r>
                <a:r>
                  <a:rPr lang="en-US" i="1" dirty="0">
                    <a:solidFill>
                      <a:schemeClr val="accent6"/>
                    </a:solidFill>
                  </a:rPr>
                  <a:t>is there a truth assignment to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accent6"/>
                    </a:solidFill>
                  </a:rPr>
                  <a:t> that makes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i="1" dirty="0">
                    <a:solidFill>
                      <a:schemeClr val="accent6"/>
                    </a:solidFill>
                  </a:rPr>
                  <a:t> true?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36A57-87CB-49C3-8FC7-D86325EDD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5256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9FC4-D881-407A-8FC0-1744107C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Well… is there?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36A57-87CB-49C3-8FC7-D86325EDD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∧…∧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b="0" i="1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36A57-87CB-49C3-8FC7-D86325EDD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0633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9FC4-D881-407A-8FC0-1744107C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Well… is there?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36A57-87CB-49C3-8FC7-D86325EDD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∧…∧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i="1" dirty="0">
                    <a:solidFill>
                      <a:schemeClr val="accent6"/>
                    </a:solidFill>
                  </a:rPr>
                  <a:t>Y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∧…∧(∼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i="1" dirty="0">
                    <a:solidFill>
                      <a:schemeClr val="bg1">
                        <a:lumMod val="85000"/>
                      </a:schemeClr>
                    </a:solidFill>
                  </a:rPr>
                  <a:t>(if n is even, 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bg1">
                        <a:lumMod val="8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36A57-87CB-49C3-8FC7-D86325EDD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6417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9FC4-D881-407A-8FC0-1744107C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Well… is there?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36A57-87CB-49C3-8FC7-D86325EDD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∧…∧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i="1" dirty="0">
                    <a:solidFill>
                      <a:schemeClr val="accent6"/>
                    </a:solidFill>
                  </a:rPr>
                  <a:t>Y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∧…∧(∼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i="1" dirty="0">
                    <a:solidFill>
                      <a:schemeClr val="bg1">
                        <a:lumMod val="85000"/>
                      </a:schemeClr>
                    </a:solidFill>
                  </a:rPr>
                  <a:t>(if n is even, 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bg1">
                        <a:lumMod val="85000"/>
                      </a:schemeClr>
                    </a:solidFill>
                  </a:rPr>
                  <a:t>) </a:t>
                </a:r>
                <a:r>
                  <a:rPr lang="en-US" i="1" dirty="0">
                    <a:solidFill>
                      <a:schemeClr val="accent6"/>
                    </a:solidFill>
                  </a:rPr>
                  <a:t>Y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∧…∧(∼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36A57-87CB-49C3-8FC7-D86325EDD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9692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9FC4-D881-407A-8FC0-1744107C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Well… is there?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36A57-87CB-49C3-8FC7-D86325EDD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∧…∧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i="1" dirty="0">
                    <a:solidFill>
                      <a:schemeClr val="accent6"/>
                    </a:solidFill>
                  </a:rPr>
                  <a:t>Y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∧…∧(∼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i="1" dirty="0">
                    <a:solidFill>
                      <a:schemeClr val="bg1">
                        <a:lumMod val="85000"/>
                      </a:schemeClr>
                    </a:solidFill>
                  </a:rPr>
                  <a:t>(if n is even, 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bg1">
                        <a:lumMod val="85000"/>
                      </a:schemeClr>
                    </a:solidFill>
                  </a:rPr>
                  <a:t>) </a:t>
                </a:r>
                <a:r>
                  <a:rPr lang="en-US" i="1" dirty="0">
                    <a:solidFill>
                      <a:schemeClr val="accent6"/>
                    </a:solidFill>
                  </a:rPr>
                  <a:t>Y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∧…∧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(∼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i="1" dirty="0">
                    <a:solidFill>
                      <a:srgbClr val="FF0000"/>
                    </a:solidFill>
                  </a:rPr>
                  <a:t>N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∨…∨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36A57-87CB-49C3-8FC7-D86325EDD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1441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9FC4-D881-407A-8FC0-1744107C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Well… is there?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36A57-87CB-49C3-8FC7-D86325EDD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∧…∧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i="1" dirty="0">
                    <a:solidFill>
                      <a:schemeClr val="accent6"/>
                    </a:solidFill>
                  </a:rPr>
                  <a:t>Y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∧…∧(∼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i="1" dirty="0">
                    <a:solidFill>
                      <a:schemeClr val="bg1">
                        <a:lumMod val="85000"/>
                      </a:schemeClr>
                    </a:solidFill>
                  </a:rPr>
                  <a:t>(if n is even, 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bg1">
                        <a:lumMod val="85000"/>
                      </a:schemeClr>
                    </a:solidFill>
                  </a:rPr>
                  <a:t>) </a:t>
                </a:r>
                <a:r>
                  <a:rPr lang="en-US" i="1" dirty="0">
                    <a:solidFill>
                      <a:schemeClr val="accent6"/>
                    </a:solidFill>
                  </a:rPr>
                  <a:t>Y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∧…∧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(∼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i="1" dirty="0">
                    <a:solidFill>
                      <a:srgbClr val="FF0000"/>
                    </a:solidFill>
                  </a:rPr>
                  <a:t>N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∨…∨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:r>
                  <a:rPr lang="en-US" i="1" dirty="0">
                    <a:solidFill>
                      <a:schemeClr val="accent6"/>
                    </a:solidFill>
                  </a:rPr>
                  <a:t>Y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(∼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…))</m:t>
                    </m:r>
                  </m:oMath>
                </a14:m>
                <a:r>
                  <a:rPr lang="en-US" i="1" dirty="0">
                    <a:solidFill>
                      <a:schemeClr val="accent6"/>
                    </a:solidFill>
                  </a:rPr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36A57-87CB-49C3-8FC7-D86325EDD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9667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9FC4-D881-407A-8FC0-1744107C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Well… is there?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36A57-87CB-49C3-8FC7-D86325EDD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∧…∧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i="1" dirty="0">
                    <a:solidFill>
                      <a:schemeClr val="accent6"/>
                    </a:solidFill>
                  </a:rPr>
                  <a:t>Y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∧…∧(∼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i="1" dirty="0">
                    <a:solidFill>
                      <a:schemeClr val="bg1">
                        <a:lumMod val="85000"/>
                      </a:schemeClr>
                    </a:solidFill>
                  </a:rPr>
                  <a:t>(if n is even, 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bg1">
                        <a:lumMod val="85000"/>
                      </a:schemeClr>
                    </a:solidFill>
                  </a:rPr>
                  <a:t>) </a:t>
                </a:r>
                <a:r>
                  <a:rPr lang="en-US" i="1" dirty="0">
                    <a:solidFill>
                      <a:schemeClr val="accent6"/>
                    </a:solidFill>
                  </a:rPr>
                  <a:t>Y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∧…∧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(∼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i="1" dirty="0">
                    <a:solidFill>
                      <a:srgbClr val="FF0000"/>
                    </a:solidFill>
                  </a:rPr>
                  <a:t>N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∨…∨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:r>
                  <a:rPr lang="en-US" i="1" dirty="0">
                    <a:solidFill>
                      <a:schemeClr val="accent6"/>
                    </a:solidFill>
                  </a:rPr>
                  <a:t>Y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(∼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…))</m:t>
                    </m:r>
                  </m:oMath>
                </a14:m>
                <a:r>
                  <a:rPr lang="en-US" i="1" dirty="0">
                    <a:solidFill>
                      <a:schemeClr val="accent6"/>
                    </a:solidFill>
                  </a:rPr>
                  <a:t> Y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36A57-87CB-49C3-8FC7-D86325EDD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5545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9FC4-D881-407A-8FC0-1744107C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Well… is there?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36A57-87CB-49C3-8FC7-D86325EDD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∧…∧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i="1" dirty="0">
                    <a:solidFill>
                      <a:schemeClr val="accent6"/>
                    </a:solidFill>
                  </a:rPr>
                  <a:t>Y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∧…∧(∼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i="1" dirty="0">
                    <a:solidFill>
                      <a:schemeClr val="bg1">
                        <a:lumMod val="85000"/>
                      </a:schemeClr>
                    </a:solidFill>
                  </a:rPr>
                  <a:t>(if n is even, 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bg1">
                        <a:lumMod val="85000"/>
                      </a:schemeClr>
                    </a:solidFill>
                  </a:rPr>
                  <a:t>) </a:t>
                </a:r>
                <a:r>
                  <a:rPr lang="en-US" i="1" dirty="0">
                    <a:solidFill>
                      <a:schemeClr val="accent6"/>
                    </a:solidFill>
                  </a:rPr>
                  <a:t>Y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∧…∧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(∼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i="1" dirty="0">
                    <a:solidFill>
                      <a:srgbClr val="FF0000"/>
                    </a:solidFill>
                  </a:rPr>
                  <a:t>N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∨…∨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:r>
                  <a:rPr lang="en-US" i="1" dirty="0">
                    <a:solidFill>
                      <a:schemeClr val="accent6"/>
                    </a:solidFill>
                  </a:rPr>
                  <a:t>Y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(∼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…))</m:t>
                    </m:r>
                  </m:oMath>
                </a14:m>
                <a:r>
                  <a:rPr lang="en-US" i="1" dirty="0">
                    <a:solidFill>
                      <a:schemeClr val="accent6"/>
                    </a:solidFill>
                  </a:rPr>
                  <a:t> Y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i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i="1" dirty="0">
                  <a:solidFill>
                    <a:schemeClr val="accent6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i="1" dirty="0">
                    <a:solidFill>
                      <a:srgbClr val="0070C0"/>
                    </a:solidFill>
                  </a:rPr>
                  <a:t>How easy was it to determine the last one? Did you have to mentally build a truth table?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36A57-87CB-49C3-8FC7-D86325EDD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0739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7369-6369-464B-A39B-62FD7EA8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276D43-0185-4F08-AF51-4354F0D6AE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always find Boolean formulae for which we might need to calculate </a:t>
                </a:r>
                <a:r>
                  <a:rPr lang="en-US" b="1" dirty="0">
                    <a:solidFill>
                      <a:srgbClr val="FF0000"/>
                    </a:solidFill>
                  </a:rPr>
                  <a:t>an entire truth table </a:t>
                </a:r>
                <a:r>
                  <a:rPr lang="en-US" dirty="0"/>
                  <a:t>to find satisfiability!</a:t>
                </a:r>
              </a:p>
              <a:p>
                <a:r>
                  <a:rPr lang="en-US" dirty="0"/>
                  <a:t>There is </a:t>
                </a:r>
                <a:r>
                  <a:rPr lang="en-US" b="1" dirty="0">
                    <a:solidFill>
                      <a:srgbClr val="FFC000"/>
                    </a:solidFill>
                  </a:rPr>
                  <a:t>no known </a:t>
                </a:r>
                <a:r>
                  <a:rPr lang="en-US" dirty="0"/>
                  <a:t>algorithm that can solve satisfiability reliably, in all instances, in time that is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So we can always find Boolean formulae that need exponential time to find the satisfiability of </a:t>
                </a:r>
                <a:r>
                  <a:rPr lang="en-US" dirty="0">
                    <a:sym typeface="Wingdings" panose="05000000000000000000" pitchFamily="2" charset="2"/>
                  </a:rPr>
                  <a:t>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Efficient heuristic algorithms that work well in many cases:</a:t>
                </a:r>
              </a:p>
              <a:p>
                <a:pPr lvl="1"/>
                <a:r>
                  <a:rPr lang="en-US" dirty="0" err="1">
                    <a:sym typeface="Wingdings" panose="05000000000000000000" pitchFamily="2" charset="2"/>
                  </a:rPr>
                  <a:t>WalkSAT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 err="1">
                    <a:sym typeface="Wingdings" panose="05000000000000000000" pitchFamily="2" charset="2"/>
                  </a:rPr>
                  <a:t>MaxWalkSAT</a:t>
                </a:r>
                <a:endParaRPr lang="en-US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276D43-0185-4F08-AF51-4354F0D6A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- up of a person smiling&#10;&#10;Description automatically generated">
            <a:extLst>
              <a:ext uri="{FF2B5EF4-FFF2-40B4-BE49-F238E27FC236}">
                <a16:creationId xmlns:a16="http://schemas.microsoft.com/office/drawing/2014/main" id="{520CEC0F-CA6B-47A0-B333-884964F4F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824" y="2276668"/>
            <a:ext cx="727788" cy="40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600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D135-3410-4273-8822-F0E988A9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SAT and P vs NP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EB4A59-A4DC-4D67-A36D-80F62EDBC8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Most people believe that there is no algorithm that is guaranteed to solve every instance of SAT in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>
                    <a:solidFill>
                      <a:srgbClr val="7030A0"/>
                    </a:solidFill>
                  </a:rPr>
                  <a:t>Polynomial reduction: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A process that takes a problem and its input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and transforms it into SAT in time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If a problem can be reduced to SAT in polynomial time, then it is widely speculated that there is no way to solve every instance of it in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Those are called </a:t>
                </a:r>
                <a:r>
                  <a:rPr lang="en-US" b="1" dirty="0">
                    <a:solidFill>
                      <a:srgbClr val="FF0000"/>
                    </a:solidFill>
                  </a:rPr>
                  <a:t>NP-Hard problems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EB4A59-A4DC-4D67-A36D-80F62EDBC8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28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Conjunction (^)</a:t>
            </a:r>
          </a:p>
        </p:txBody>
      </p:sp>
      <p:sp>
        <p:nvSpPr>
          <p:cNvPr id="4" name="Rectangle 3"/>
          <p:cNvSpPr/>
          <p:nvPr/>
        </p:nvSpPr>
        <p:spPr>
          <a:xfrm>
            <a:off x="5300662" y="1943096"/>
            <a:ext cx="1171575" cy="914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^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929063" y="2238369"/>
            <a:ext cx="1243012" cy="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929063" y="2647944"/>
            <a:ext cx="1243012" cy="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600824" y="2424096"/>
            <a:ext cx="1243012" cy="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11253" y="1900229"/>
                <a:ext cx="478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253" y="1900229"/>
                <a:ext cx="478632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27326" y="2581278"/>
                <a:ext cx="478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326" y="2581278"/>
                <a:ext cx="47863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66016" y="2040479"/>
                <a:ext cx="892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∧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016" y="2040479"/>
                <a:ext cx="89207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4603114"/>
                  </p:ext>
                </p:extLst>
              </p:nvPr>
            </p:nvGraphicFramePr>
            <p:xfrm>
              <a:off x="3707605" y="3405176"/>
              <a:ext cx="4317042" cy="30119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90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390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390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75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 ∧ 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8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8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8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8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4603114"/>
                  </p:ext>
                </p:extLst>
              </p:nvPr>
            </p:nvGraphicFramePr>
            <p:xfrm>
              <a:off x="3707605" y="3405176"/>
              <a:ext cx="4317042" cy="30119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9014"/>
                    <a:gridCol w="1439014"/>
                    <a:gridCol w="1439014"/>
                  </a:tblGrid>
                  <a:tr h="5375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424" t="-50000" r="-201271" b="-4670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00000" t="-50000" r="-100422" b="-4670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200847" t="-50000" r="-847" b="-467045"/>
                          </a:stretch>
                        </a:blipFill>
                      </a:tcPr>
                    </a:tc>
                  </a:tr>
                  <a:tr h="618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18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18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18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670401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D135-3410-4273-8822-F0E988A9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SAT and P vs NP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B4A59-A4DC-4D67-A36D-80F62EDBC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we found a polynomial algorithm for SAT, that would imply that </a:t>
            </a:r>
            <a:r>
              <a:rPr lang="en-US" dirty="0">
                <a:solidFill>
                  <a:schemeClr val="accent2"/>
                </a:solidFill>
              </a:rPr>
              <a:t>every NP-Hard problem (so, the “hardest” in the class NP) could be solved in polynomial time.</a:t>
            </a:r>
          </a:p>
          <a:p>
            <a:r>
              <a:rPr lang="en-US" dirty="0"/>
              <a:t>So </a:t>
            </a:r>
            <a:r>
              <a:rPr lang="en-US" dirty="0">
                <a:solidFill>
                  <a:srgbClr val="7030A0"/>
                </a:solidFill>
              </a:rPr>
              <a:t>P would be NP</a:t>
            </a:r>
          </a:p>
          <a:p>
            <a:pPr lvl="1"/>
            <a:r>
              <a:rPr lang="en-US" dirty="0"/>
              <a:t>Major computational implications re: cryptography, search….</a:t>
            </a:r>
          </a:p>
          <a:p>
            <a:r>
              <a:rPr lang="en-US" dirty="0"/>
              <a:t>More reading:</a:t>
            </a:r>
          </a:p>
          <a:p>
            <a:pPr lvl="1"/>
            <a:r>
              <a:rPr lang="en-US" dirty="0">
                <a:hlinkClick r:id="rId2"/>
              </a:rPr>
              <a:t>NP – Hardness</a:t>
            </a:r>
            <a:r>
              <a:rPr lang="en-US" dirty="0"/>
              <a:t> on Wikipedia</a:t>
            </a:r>
          </a:p>
          <a:p>
            <a:pPr lvl="1"/>
            <a:r>
              <a:rPr lang="en-US" dirty="0" err="1"/>
              <a:t>Cormen</a:t>
            </a:r>
            <a:r>
              <a:rPr lang="en-US" dirty="0"/>
              <a:t>, </a:t>
            </a:r>
            <a:r>
              <a:rPr lang="en-US" dirty="0" err="1"/>
              <a:t>Leiserson</a:t>
            </a:r>
            <a:r>
              <a:rPr lang="en-US" dirty="0"/>
              <a:t>, </a:t>
            </a:r>
            <a:r>
              <a:rPr lang="en-US" dirty="0" err="1"/>
              <a:t>Rivest</a:t>
            </a:r>
            <a:r>
              <a:rPr lang="en-US" dirty="0"/>
              <a:t>, Stein, Introduction to Algorithms, Chapter 34</a:t>
            </a:r>
          </a:p>
          <a:p>
            <a:pPr lvl="1"/>
            <a:r>
              <a:rPr lang="en-US" dirty="0"/>
              <a:t>Kleinberg &amp; </a:t>
            </a:r>
            <a:r>
              <a:rPr lang="en-US" dirty="0" err="1"/>
              <a:t>Tardos</a:t>
            </a:r>
            <a:r>
              <a:rPr lang="en-US" dirty="0"/>
              <a:t>, Algorithm Design, Chapter 8</a:t>
            </a:r>
          </a:p>
        </p:txBody>
      </p:sp>
    </p:spTree>
    <p:extLst>
      <p:ext uri="{BB962C8B-B14F-4D97-AF65-F5344CB8AC3E}">
        <p14:creationId xmlns:p14="http://schemas.microsoft.com/office/powerpoint/2010/main" val="341264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6424512"/>
                  </p:ext>
                </p:extLst>
              </p:nvPr>
            </p:nvGraphicFramePr>
            <p:xfrm>
              <a:off x="3707605" y="3405176"/>
              <a:ext cx="4317042" cy="30119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90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066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873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75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 ∧ 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8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8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8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8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6424512"/>
                  </p:ext>
                </p:extLst>
              </p:nvPr>
            </p:nvGraphicFramePr>
            <p:xfrm>
              <a:off x="3707605" y="3405176"/>
              <a:ext cx="4317042" cy="30119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9014"/>
                    <a:gridCol w="1490664"/>
                    <a:gridCol w="1387364"/>
                  </a:tblGrid>
                  <a:tr h="5375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24" t="-50000" r="-201271" b="-4670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6735" t="-50000" r="-93878" b="-4670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11404" t="-50000" r="-877" b="-467045"/>
                          </a:stretch>
                        </a:blipFill>
                      </a:tcPr>
                    </a:tc>
                  </a:tr>
                  <a:tr h="618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18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18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18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US" sz="2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Conjunction (^)</a:t>
            </a:r>
          </a:p>
        </p:txBody>
      </p:sp>
      <p:sp>
        <p:nvSpPr>
          <p:cNvPr id="4" name="Rectangle 3"/>
          <p:cNvSpPr/>
          <p:nvPr/>
        </p:nvSpPr>
        <p:spPr>
          <a:xfrm>
            <a:off x="5300662" y="1943096"/>
            <a:ext cx="1171575" cy="914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^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929063" y="2238369"/>
            <a:ext cx="1243012" cy="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929063" y="2647944"/>
            <a:ext cx="1243012" cy="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600824" y="2424096"/>
            <a:ext cx="1243012" cy="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11253" y="1900229"/>
                <a:ext cx="478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253" y="1900229"/>
                <a:ext cx="47863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27326" y="2581278"/>
                <a:ext cx="478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326" y="2581278"/>
                <a:ext cx="478632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66016" y="2040479"/>
                <a:ext cx="892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∧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016" y="2040479"/>
                <a:ext cx="89207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4049560" y="5713856"/>
            <a:ext cx="3529012" cy="742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598874" y="6057015"/>
            <a:ext cx="844156" cy="1428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415338" y="5700713"/>
            <a:ext cx="3800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Rule of thumb: p </a:t>
            </a:r>
            <a:r>
              <a:rPr lang="en-US" sz="2800" b="1" u="sng" dirty="0">
                <a:solidFill>
                  <a:srgbClr val="FF0000"/>
                </a:solidFill>
              </a:rPr>
              <a:t>and</a:t>
            </a:r>
            <a:r>
              <a:rPr lang="en-US" sz="2800" dirty="0">
                <a:solidFill>
                  <a:srgbClr val="FF0000"/>
                </a:solidFill>
              </a:rPr>
              <a:t> q must be 1</a:t>
            </a:r>
          </a:p>
        </p:txBody>
      </p:sp>
    </p:spTree>
    <p:extLst>
      <p:ext uri="{BB962C8B-B14F-4D97-AF65-F5344CB8AC3E}">
        <p14:creationId xmlns:p14="http://schemas.microsoft.com/office/powerpoint/2010/main" val="1431581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0463680"/>
                  </p:ext>
                </p:extLst>
              </p:nvPr>
            </p:nvGraphicFramePr>
            <p:xfrm>
              <a:off x="3707605" y="3405176"/>
              <a:ext cx="4317042" cy="30119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0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2812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99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9944">
                      <a:extLst>
                        <a:ext uri="{9D8B030D-6E8A-4147-A177-3AD203B41FA5}">
                          <a16:colId xmlns:a16="http://schemas.microsoft.com/office/drawing/2014/main" val="259024994"/>
                        </a:ext>
                      </a:extLst>
                    </a:gridCol>
                  </a:tblGrid>
                  <a:tr h="5375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 ∧ 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8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8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8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8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0463680"/>
                  </p:ext>
                </p:extLst>
              </p:nvPr>
            </p:nvGraphicFramePr>
            <p:xfrm>
              <a:off x="3707605" y="3405176"/>
              <a:ext cx="4317042" cy="30119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0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2812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99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9944">
                      <a:extLst>
                        <a:ext uri="{9D8B030D-6E8A-4147-A177-3AD203B41FA5}">
                          <a16:colId xmlns:a16="http://schemas.microsoft.com/office/drawing/2014/main" val="259024994"/>
                        </a:ext>
                      </a:extLst>
                    </a:gridCol>
                  </a:tblGrid>
                  <a:tr h="5375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59" t="-1136" r="-297207" b="-4670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7297" t="-1136" r="-187568" b="-4670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0983" t="-1136" r="-100578" b="-4670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2791" t="-1136" r="-1163" b="-4670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8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8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8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8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Conjunction (^)</a:t>
            </a:r>
          </a:p>
        </p:txBody>
      </p:sp>
      <p:sp>
        <p:nvSpPr>
          <p:cNvPr id="4" name="Rectangle 3"/>
          <p:cNvSpPr/>
          <p:nvPr/>
        </p:nvSpPr>
        <p:spPr>
          <a:xfrm>
            <a:off x="5300662" y="1943096"/>
            <a:ext cx="1171575" cy="914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^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929063" y="2238369"/>
            <a:ext cx="1243012" cy="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929063" y="2647944"/>
            <a:ext cx="1243012" cy="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600824" y="2424096"/>
            <a:ext cx="1243012" cy="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11253" y="1900229"/>
                <a:ext cx="478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253" y="1900229"/>
                <a:ext cx="478632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27326" y="2581278"/>
                <a:ext cx="478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326" y="2581278"/>
                <a:ext cx="478632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66016" y="2040479"/>
                <a:ext cx="892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∧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016" y="2040479"/>
                <a:ext cx="892076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BA9460BB-C328-4081-9105-6730ECA1337D}"/>
              </a:ext>
            </a:extLst>
          </p:cNvPr>
          <p:cNvSpPr/>
          <p:nvPr/>
        </p:nvSpPr>
        <p:spPr>
          <a:xfrm>
            <a:off x="5931877" y="3313723"/>
            <a:ext cx="2032000" cy="81057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C036A7-C742-407C-AC49-2DF380B37974}"/>
              </a:ext>
            </a:extLst>
          </p:cNvPr>
          <p:cNvCxnSpPr>
            <a:stCxn id="6" idx="6"/>
          </p:cNvCxnSpPr>
          <p:nvPr/>
        </p:nvCxnSpPr>
        <p:spPr>
          <a:xfrm>
            <a:off x="7963877" y="3719011"/>
            <a:ext cx="1227015" cy="11052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6392A2-D177-4E68-84C3-3C58FFAA4D46}"/>
              </a:ext>
            </a:extLst>
          </p:cNvPr>
          <p:cNvSpPr txBox="1"/>
          <p:nvPr/>
        </p:nvSpPr>
        <p:spPr>
          <a:xfrm rot="10800000" flipH="1" flipV="1">
            <a:off x="9375623" y="3544555"/>
            <a:ext cx="2198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Conjunction is commutative!</a:t>
            </a:r>
          </a:p>
        </p:txBody>
      </p:sp>
    </p:spTree>
    <p:extLst>
      <p:ext uri="{BB962C8B-B14F-4D97-AF65-F5344CB8AC3E}">
        <p14:creationId xmlns:p14="http://schemas.microsoft.com/office/powerpoint/2010/main" val="1523668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3092</Words>
  <Application>Microsoft Office PowerPoint</Application>
  <PresentationFormat>Widescreen</PresentationFormat>
  <Paragraphs>876</Paragraphs>
  <Slides>70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Calibri Light</vt:lpstr>
      <vt:lpstr>Cambria Math</vt:lpstr>
      <vt:lpstr>Office Theme</vt:lpstr>
      <vt:lpstr>Propositional Logic</vt:lpstr>
      <vt:lpstr>Reminders</vt:lpstr>
      <vt:lpstr>Propositional Logic</vt:lpstr>
      <vt:lpstr>Propositional Symbols</vt:lpstr>
      <vt:lpstr>Operations in boolean logic</vt:lpstr>
      <vt:lpstr>Negation (NOT, ~, ¬)</vt:lpstr>
      <vt:lpstr>Conjunction (^)</vt:lpstr>
      <vt:lpstr>Conjunction (^)</vt:lpstr>
      <vt:lpstr>Conjunction (^)</vt:lpstr>
      <vt:lpstr>Fun exercise</vt:lpstr>
      <vt:lpstr>Fun exercise</vt:lpstr>
      <vt:lpstr>Fun exercise</vt:lpstr>
      <vt:lpstr>Fun exercise</vt:lpstr>
      <vt:lpstr>Fun exercise</vt:lpstr>
      <vt:lpstr>Fun exercise</vt:lpstr>
      <vt:lpstr>Disjunction</vt:lpstr>
      <vt:lpstr>Disjunction</vt:lpstr>
      <vt:lpstr>Fun exercise</vt:lpstr>
      <vt:lpstr>Fun exercise</vt:lpstr>
      <vt:lpstr>Fun exercise</vt:lpstr>
      <vt:lpstr>Fun exercise</vt:lpstr>
      <vt:lpstr>Fun exercise</vt:lpstr>
      <vt:lpstr>Fun exercise</vt:lpstr>
      <vt:lpstr>Fun exercise</vt:lpstr>
      <vt:lpstr>Fun exercise</vt:lpstr>
      <vt:lpstr>Implication (⟹)</vt:lpstr>
      <vt:lpstr>Implication (⟹)</vt:lpstr>
      <vt:lpstr>Gorslax learns about birds</vt:lpstr>
      <vt:lpstr>Gorslax learns about birds</vt:lpstr>
      <vt:lpstr>Gorslax learns about birds</vt:lpstr>
      <vt:lpstr>Gorslax learns about birds</vt:lpstr>
      <vt:lpstr>Gorslax learns about birds</vt:lpstr>
      <vt:lpstr>Gorslax learns about birds</vt:lpstr>
      <vt:lpstr>Bi-conditional (⟺) </vt:lpstr>
      <vt:lpstr>Practice</vt:lpstr>
      <vt:lpstr>Contradictions / Tautologies</vt:lpstr>
      <vt:lpstr>Another important equivalence</vt:lpstr>
      <vt:lpstr>Another important equivalence</vt:lpstr>
      <vt:lpstr>Another important equivalence</vt:lpstr>
      <vt:lpstr>Another important equivalence</vt:lpstr>
      <vt:lpstr>Understanding De Morgan’s Law</vt:lpstr>
      <vt:lpstr>Understanding De Morgan’s Law</vt:lpstr>
      <vt:lpstr>De Morgan’s Laws (there’s two of them)</vt:lpstr>
      <vt:lpstr>Proving equivalences</vt:lpstr>
      <vt:lpstr>Proving equivalences</vt:lpstr>
      <vt:lpstr>Proving equivalences</vt:lpstr>
      <vt:lpstr>Proving equivalences</vt:lpstr>
      <vt:lpstr>Boolean Logic Cheat Sheet</vt:lpstr>
      <vt:lpstr>Proving equivalences using laws</vt:lpstr>
      <vt:lpstr>Proving equivalences using laws</vt:lpstr>
      <vt:lpstr>Proving equivalences using laws</vt:lpstr>
      <vt:lpstr>More equivalences</vt:lpstr>
      <vt:lpstr>More equivalences</vt:lpstr>
      <vt:lpstr>Simplifying expressions</vt:lpstr>
      <vt:lpstr>Simplifying expressions</vt:lpstr>
      <vt:lpstr>Your turn, class!</vt:lpstr>
      <vt:lpstr>Solution to 1</vt:lpstr>
      <vt:lpstr>Solution to 2</vt:lpstr>
      <vt:lpstr>Solution to 3</vt:lpstr>
      <vt:lpstr>Boolean satisfiability problem</vt:lpstr>
      <vt:lpstr>Well… is there?</vt:lpstr>
      <vt:lpstr>Well… is there?</vt:lpstr>
      <vt:lpstr>Well… is there?</vt:lpstr>
      <vt:lpstr>Well… is there?</vt:lpstr>
      <vt:lpstr>Well… is there?</vt:lpstr>
      <vt:lpstr>Well… is there?</vt:lpstr>
      <vt:lpstr>Well… is there?</vt:lpstr>
      <vt:lpstr>The problem</vt:lpstr>
      <vt:lpstr>SAT and P vs NP</vt:lpstr>
      <vt:lpstr>SAT and P vs NP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Propositional Logic</dc:title>
  <cp:lastModifiedBy>Jason Filippou</cp:lastModifiedBy>
  <cp:revision>23</cp:revision>
  <cp:lastPrinted>2020-02-04T15:22:05Z</cp:lastPrinted>
  <dcterms:modified xsi:type="dcterms:W3CDTF">2021-02-25T14:25:19Z</dcterms:modified>
</cp:coreProperties>
</file>