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63" r:id="rId3"/>
    <p:sldId id="364" r:id="rId4"/>
    <p:sldId id="362" r:id="rId5"/>
    <p:sldId id="294" r:id="rId6"/>
    <p:sldId id="295" r:id="rId7"/>
    <p:sldId id="293" r:id="rId8"/>
    <p:sldId id="296" r:id="rId9"/>
    <p:sldId id="346" r:id="rId10"/>
    <p:sldId id="347" r:id="rId11"/>
    <p:sldId id="257" r:id="rId12"/>
    <p:sldId id="298" r:id="rId13"/>
    <p:sldId id="299" r:id="rId14"/>
    <p:sldId id="300" r:id="rId15"/>
    <p:sldId id="348" r:id="rId16"/>
    <p:sldId id="349" r:id="rId17"/>
    <p:sldId id="350" r:id="rId18"/>
    <p:sldId id="269" r:id="rId19"/>
    <p:sldId id="301" r:id="rId20"/>
    <p:sldId id="270" r:id="rId21"/>
    <p:sldId id="302" r:id="rId22"/>
    <p:sldId id="271" r:id="rId23"/>
    <p:sldId id="272" r:id="rId24"/>
    <p:sldId id="361" r:id="rId25"/>
    <p:sldId id="303" r:id="rId26"/>
    <p:sldId id="305" r:id="rId27"/>
    <p:sldId id="306" r:id="rId28"/>
    <p:sldId id="307" r:id="rId29"/>
    <p:sldId id="308" r:id="rId30"/>
    <p:sldId id="309" r:id="rId31"/>
    <p:sldId id="310" r:id="rId32"/>
    <p:sldId id="285" r:id="rId33"/>
    <p:sldId id="286" r:id="rId34"/>
    <p:sldId id="279" r:id="rId35"/>
    <p:sldId id="311" r:id="rId36"/>
    <p:sldId id="312" r:id="rId37"/>
    <p:sldId id="313" r:id="rId38"/>
    <p:sldId id="314" r:id="rId39"/>
    <p:sldId id="315" r:id="rId40"/>
    <p:sldId id="317" r:id="rId41"/>
    <p:sldId id="319" r:id="rId42"/>
    <p:sldId id="320" r:id="rId43"/>
    <p:sldId id="322" r:id="rId44"/>
    <p:sldId id="321" r:id="rId45"/>
    <p:sldId id="323" r:id="rId46"/>
    <p:sldId id="330" r:id="rId47"/>
    <p:sldId id="341" r:id="rId48"/>
    <p:sldId id="340" r:id="rId49"/>
    <p:sldId id="339" r:id="rId50"/>
    <p:sldId id="325" r:id="rId51"/>
    <p:sldId id="327" r:id="rId52"/>
    <p:sldId id="326" r:id="rId53"/>
    <p:sldId id="328" r:id="rId54"/>
    <p:sldId id="32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E24328F-68D0-45F4-B872-E79B2D697F72}">
          <p14:sldIdLst>
            <p14:sldId id="256"/>
            <p14:sldId id="363"/>
            <p14:sldId id="364"/>
          </p14:sldIdLst>
        </p14:section>
        <p14:section name="Existential / Universal Quantifier" id="{AB7AD31C-143D-4E4E-8173-FE0E67EA7F95}">
          <p14:sldIdLst>
            <p14:sldId id="362"/>
            <p14:sldId id="294"/>
            <p14:sldId id="295"/>
            <p14:sldId id="293"/>
            <p14:sldId id="296"/>
            <p14:sldId id="346"/>
            <p14:sldId id="347"/>
            <p14:sldId id="257"/>
            <p14:sldId id="298"/>
            <p14:sldId id="299"/>
            <p14:sldId id="300"/>
            <p14:sldId id="348"/>
            <p14:sldId id="349"/>
          </p14:sldIdLst>
        </p14:section>
        <p14:section name="Nested Quantifiers" id="{1FAB7B44-1C9D-4CB5-B45E-8A74A728F75D}">
          <p14:sldIdLst>
            <p14:sldId id="350"/>
            <p14:sldId id="269"/>
            <p14:sldId id="301"/>
            <p14:sldId id="270"/>
            <p14:sldId id="302"/>
            <p14:sldId id="271"/>
            <p14:sldId id="272"/>
            <p14:sldId id="361"/>
          </p14:sldIdLst>
        </p14:section>
        <p14:section name="Finding Domains" id="{FE453359-A760-4E66-86FA-86EAF9CC83C2}">
          <p14:sldIdLst>
            <p14:sldId id="303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Negating quantifiers" id="{59D8C1E9-0505-45CD-87E8-E97E70B30694}">
          <p14:sldIdLst>
            <p14:sldId id="285"/>
            <p14:sldId id="286"/>
            <p14:sldId id="279"/>
            <p14:sldId id="311"/>
            <p14:sldId id="312"/>
            <p14:sldId id="313"/>
            <p14:sldId id="314"/>
            <p14:sldId id="315"/>
            <p14:sldId id="317"/>
            <p14:sldId id="319"/>
            <p14:sldId id="320"/>
            <p14:sldId id="322"/>
            <p14:sldId id="321"/>
            <p14:sldId id="323"/>
            <p14:sldId id="330"/>
            <p14:sldId id="341"/>
            <p14:sldId id="340"/>
            <p14:sldId id="339"/>
            <p14:sldId id="325"/>
            <p14:sldId id="327"/>
            <p14:sldId id="326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3C0FE-760B-4B45-A91A-5CF9681D2BF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F5DF6-D32A-49FF-8075-520BA6C11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0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Verbally</a:t>
            </a:r>
            <a:r>
              <a:rPr lang="en-US" baseline="0" dirty="0"/>
              <a:t> tell the students that the negation of arithmetic statements is an arithmetic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28DE6-E05E-F44A-9972-F1497178D78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Verbally</a:t>
            </a:r>
            <a:r>
              <a:rPr lang="en-US" baseline="0" dirty="0"/>
              <a:t> tell the students that the negation of arithmetic statements is an arithmetic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28DE6-E05E-F44A-9972-F1497178D78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Verbally</a:t>
            </a:r>
            <a:r>
              <a:rPr lang="en-US" baseline="0" dirty="0"/>
              <a:t> tell the students that the negation of arithmetic statements is an arithmetic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28DE6-E05E-F44A-9972-F1497178D78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1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Verbally</a:t>
            </a:r>
            <a:r>
              <a:rPr lang="en-US" baseline="0" dirty="0"/>
              <a:t> tell the students that the negation of arithmetic statements is an arithmetic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28DE6-E05E-F44A-9972-F1497178D78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6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Verbally</a:t>
            </a:r>
            <a:r>
              <a:rPr lang="en-US" baseline="0" dirty="0"/>
              <a:t> tell the students that the negation of arithmetic statements is an arithmetic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28DE6-E05E-F44A-9972-F1497178D78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0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Verbally</a:t>
            </a:r>
            <a:r>
              <a:rPr lang="en-US" baseline="0" dirty="0"/>
              <a:t> tell the students that the negation of arithmetic statements is an arithmetic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28DE6-E05E-F44A-9972-F1497178D78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02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Verbally</a:t>
            </a:r>
            <a:r>
              <a:rPr lang="en-US" baseline="0" dirty="0"/>
              <a:t> tell the students that the negation of arithmetic statements is an arithmetic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28DE6-E05E-F44A-9972-F1497178D78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1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28DE6-E05E-F44A-9972-F1497178D78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76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 students that</a:t>
            </a:r>
            <a:r>
              <a:rPr lang="en-US" baseline="0" dirty="0"/>
              <a:t> we are now </a:t>
            </a:r>
            <a:r>
              <a:rPr lang="en-US" baseline="0"/>
              <a:t>negation symbol-free and we like that.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28DE6-E05E-F44A-9972-F1497178D78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88D1-E7E0-4C68-AEF0-3760B4CEF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63805-F2A3-4D49-9779-7963EAED6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4560-C42D-4677-B748-281ABF0D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DDE-F7B4-4F52-ACBF-90A4700CC55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622B7-3023-4E23-90BE-5333D4FF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EA03B-62D3-450B-A6D5-912C2321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C72-8A0E-4CF5-A402-F8A8A9A5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7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088D-14E6-4495-9CC5-DD76D8A4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9AAA3-E9D8-4153-BCBF-122EEAFD9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3E4C-B76E-4337-9C8C-AD18C001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DDE-F7B4-4F52-ACBF-90A4700CC55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F134-7DD1-49A0-A3ED-531CB359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CF64-2E75-4957-9B93-52050B1C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C72-8A0E-4CF5-A402-F8A8A9A5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A7821-6259-441A-8BED-423B68A5A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F77E7-ECEC-41D2-95EA-DE597F80F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68F8D-BD9F-4566-A4AB-8BCA83B0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DDE-F7B4-4F52-ACBF-90A4700CC55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68FF-DE1D-4751-A4F9-FE4C55F2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27AE4-3953-412E-83D2-F3220EC3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C72-8A0E-4CF5-A402-F8A8A9A5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6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3D4D-D75E-44E8-902A-4991613A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C4D8-5454-4D98-9A41-96433C727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2E4B6-B34D-4FEA-86CF-F46EDC20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DDE-F7B4-4F52-ACBF-90A4700CC55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5234E-DA19-4195-96C3-D406556A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C11B9-FC99-4D75-90D4-17B18EEA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C72-8A0E-4CF5-A402-F8A8A9A5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79C-9204-4357-BF15-CA75AF11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F65D-0E68-4E38-B994-D9547A205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2E7F9-7DAA-4EBF-995E-2A374DFD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DDE-F7B4-4F52-ACBF-90A4700CC55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9B68-B3C5-40BE-8CC5-8387C9A6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AC9D-682E-491F-8B8C-655C3ADC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C72-8A0E-4CF5-A402-F8A8A9A5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1F60-14D6-4621-A35C-AAAC7E14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37AB-6B68-46F3-B88A-BDEBDF45F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006B5-7443-4FD3-961C-0240BCB05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8F0BE-C37D-4B8A-B196-6BF09836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DDE-F7B4-4F52-ACBF-90A4700CC55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6E6B-C0BE-4B89-98C2-86D68D3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F44F4-BA80-4739-8A0C-593E1ADD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C72-8A0E-4CF5-A402-F8A8A9A5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4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EA44-4A51-441E-9051-6A9CB519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07424-03E1-455A-AD36-4B730B35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7E3D3-923C-465E-A89F-BBF562DCD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8000D-9266-41C5-9772-B75F00644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44B67-3595-4001-8B8A-3FA4410B8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C94F0-F8E5-4A33-9578-E6AC24C1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DDE-F7B4-4F52-ACBF-90A4700CC55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6F4E7-0458-4A66-B3ED-AFD4B43E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18B00-A2F0-47A1-9E72-1233077F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C72-8A0E-4CF5-A402-F8A8A9A5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8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F444-B437-4B2E-AB52-EB9C48D2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21B32-C2D9-4283-B552-EF9A77A5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DDE-F7B4-4F52-ACBF-90A4700CC55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D290E-F960-45AC-B2FA-4C577259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7245A-A12A-4678-B5E9-CBF81F7A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C72-8A0E-4CF5-A402-F8A8A9A5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38C5-49A2-40CF-B41B-A8C48681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DDE-F7B4-4F52-ACBF-90A4700CC55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44242-709F-4A20-9666-96A9C1B0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2D4B2-A07B-4C41-9213-E8D2AECC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C72-8A0E-4CF5-A402-F8A8A9A5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8746-4348-4718-A3F1-A2B67111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478D-EC58-41B9-BF11-341C28C2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932C9-E34A-4296-8BCA-3945C24A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D50F-CA01-4771-8971-445BD97D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DDE-F7B4-4F52-ACBF-90A4700CC55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4DFF-38C0-49B1-AEDE-ACE74A5F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A21C5-3B49-48E6-BDDE-B10FB3A3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C72-8A0E-4CF5-A402-F8A8A9A5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6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66D0-9F75-49AB-B8CB-6AEFE7A1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5F9C8-1CD5-4219-9AD4-CA811E38A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299B-9A14-451A-8162-A2EC952E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68112-BB42-4E64-A6B5-F290CAD8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DDE-F7B4-4F52-ACBF-90A4700CC55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790E0-F2EF-4079-BC3E-A48AC793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A9601-061D-45D7-8076-2476A452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C72-8A0E-4CF5-A402-F8A8A9A5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2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9CDC2-F45B-4A75-8EE9-F98B65D3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0165B-F191-4367-8E3F-7CE39D15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1482-3834-4B0E-B7DB-742FE5090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95DDE-F7B4-4F52-ACBF-90A4700CC55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28699-CC8F-4F6D-B5B4-3F5D462BD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ED9BE-D7C7-4811-8DFE-907FA9C85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BC72-8A0E-4CF5-A402-F8A8A9A5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4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6F24-5474-4C05-86D2-7491CBF84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064CE-6EFE-473C-8EDF-69AB34E6C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CMSC250 </a:t>
            </a:r>
          </a:p>
        </p:txBody>
      </p:sp>
    </p:spTree>
    <p:extLst>
      <p:ext uri="{BB962C8B-B14F-4D97-AF65-F5344CB8AC3E}">
        <p14:creationId xmlns:p14="http://schemas.microsoft.com/office/powerpoint/2010/main" val="187690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“There exists”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∃)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(∃</m:t>
                    </m:r>
                    <m:r>
                      <a:rPr lang="en-US" sz="3200" b="0" i="1" smtClean="0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∈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200" dirty="0"/>
                  <a:t> [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8</m:t>
                    </m:r>
                    <m:r>
                      <a:rPr lang="en-US" sz="3200" b="0" i="1" smtClean="0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=1]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∃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=−1]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3600" dirty="0"/>
                  <a:t>Is there a domain </a:t>
                </a:r>
                <a:r>
                  <a:rPr lang="en-US" sz="3600" i="1" dirty="0"/>
                  <a:t>D</a:t>
                </a:r>
                <a:r>
                  <a:rPr lang="en-US" sz="36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∃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=−1]</m:t>
                    </m:r>
                  </m:oMath>
                </a14:m>
                <a:r>
                  <a:rPr lang="en-US" sz="3200" dirty="0"/>
                  <a:t> is true?</a:t>
                </a:r>
              </a:p>
              <a:p>
                <a:endParaRPr lang="en-US" sz="3600" dirty="0"/>
              </a:p>
              <a:p>
                <a:endParaRPr lang="en-US" sz="3600" dirty="0">
                  <a:solidFill>
                    <a:srgbClr val="FF0000"/>
                  </a:solidFill>
                </a:endParaRPr>
              </a:p>
              <a:p>
                <a:pPr lvl="1"/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2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23457" y="4880177"/>
            <a:ext cx="1700205" cy="8572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13711" y="4902402"/>
            <a:ext cx="1669776" cy="85725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570125" y="4902403"/>
            <a:ext cx="1618428" cy="85725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Something else</a:t>
            </a:r>
          </a:p>
        </p:txBody>
      </p:sp>
      <p:sp>
        <p:nvSpPr>
          <p:cNvPr id="7" name="Oval 6"/>
          <p:cNvSpPr/>
          <p:nvPr/>
        </p:nvSpPr>
        <p:spPr>
          <a:xfrm>
            <a:off x="2315715" y="4573794"/>
            <a:ext cx="2315688" cy="160316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171" y="4441371"/>
                <a:ext cx="18433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The complex numbers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ℂ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1" y="4441371"/>
                <a:ext cx="1843315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6954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18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“For all”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The symbol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64CFE"/>
                        </a:solidFill>
                        <a:latin typeface="Cambria Math" charset="0"/>
                      </a:rPr>
                      <m:t>∀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i="1" dirty="0">
                    <a:solidFill>
                      <a:schemeClr val="bg1">
                        <a:lumMod val="65000"/>
                      </a:schemeClr>
                    </a:solidFill>
                  </a:rPr>
                  <a:t>(</a:t>
                </a:r>
                <a:r>
                  <a:rPr lang="en-US" sz="3600" i="1" dirty="0" err="1">
                    <a:solidFill>
                      <a:schemeClr val="bg1">
                        <a:lumMod val="65000"/>
                      </a:schemeClr>
                    </a:solidFill>
                  </a:rPr>
                  <a:t>LaTeX</a:t>
                </a:r>
                <a:r>
                  <a:rPr lang="en-US" sz="3600" i="1" dirty="0">
                    <a:solidFill>
                      <a:schemeClr val="bg1">
                        <a:lumMod val="65000"/>
                      </a:schemeClr>
                    </a:solidFill>
                  </a:rPr>
                  <a:t>: \</a:t>
                </a:r>
                <a:r>
                  <a:rPr lang="en-US" sz="3600" i="1" dirty="0" err="1">
                    <a:solidFill>
                      <a:schemeClr val="bg1">
                        <a:lumMod val="65000"/>
                      </a:schemeClr>
                    </a:solidFill>
                  </a:rPr>
                  <a:t>forall</a:t>
                </a:r>
                <a:r>
                  <a:rPr lang="en-US" sz="3600" i="1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  <a:r>
                  <a:rPr lang="en-US" sz="3600" dirty="0"/>
                  <a:t> is read </a:t>
                </a:r>
                <a:r>
                  <a:rPr lang="en-US" sz="3600" dirty="0">
                    <a:solidFill>
                      <a:srgbClr val="F64CFE"/>
                    </a:solidFill>
                  </a:rPr>
                  <a:t>“for all”</a:t>
                </a:r>
                <a:r>
                  <a:rPr lang="en-US" sz="3600" dirty="0"/>
                  <a:t>.</a:t>
                </a:r>
                <a:r>
                  <a:rPr lang="en-US" sz="3600" dirty="0">
                    <a:solidFill>
                      <a:srgbClr val="F64CFE"/>
                    </a:solidFill>
                  </a:rPr>
                  <a:t> </a:t>
                </a:r>
              </a:p>
              <a:p>
                <a:r>
                  <a:rPr lang="en-US" sz="3600" dirty="0"/>
                  <a:t>Examples:</a:t>
                </a:r>
              </a:p>
              <a:p>
                <a:pPr lvl="1"/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∀</m:t>
                    </m:r>
                    <m:r>
                      <a:rPr lang="en-US" sz="3600" b="0" i="1" smtClean="0">
                        <a:latin typeface="Cambria Math" charset="0"/>
                      </a:rPr>
                      <m:t>𝑥</m:t>
                    </m:r>
                    <m:r>
                      <a:rPr lang="en-US" sz="3600" b="0" i="1" smtClean="0">
                        <a:latin typeface="Cambria Math" charset="0"/>
                      </a:rPr>
                      <m:t>∈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[(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&gt;2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𝑖𝑠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𝑝𝑟𝑖𝑚𝑒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)⇒(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𝑖𝑠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𝑜𝑑𝑑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)]</m:t>
                    </m:r>
                  </m:oMath>
                </a14:m>
                <a:endParaRPr lang="en-US" sz="3600" b="0" dirty="0">
                  <a:solidFill>
                    <a:srgbClr val="00B050"/>
                  </a:solidFill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89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“For all”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The symbol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64CFE"/>
                        </a:solidFill>
                        <a:latin typeface="Cambria Math" charset="0"/>
                      </a:rPr>
                      <m:t>∀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i="1" dirty="0">
                    <a:solidFill>
                      <a:schemeClr val="bg1">
                        <a:lumMod val="65000"/>
                      </a:schemeClr>
                    </a:solidFill>
                  </a:rPr>
                  <a:t>(</a:t>
                </a:r>
                <a:r>
                  <a:rPr lang="en-US" sz="3600" i="1" dirty="0" err="1">
                    <a:solidFill>
                      <a:schemeClr val="bg1">
                        <a:lumMod val="65000"/>
                      </a:schemeClr>
                    </a:solidFill>
                  </a:rPr>
                  <a:t>LaTeX</a:t>
                </a:r>
                <a:r>
                  <a:rPr lang="en-US" sz="3600" i="1" dirty="0">
                    <a:solidFill>
                      <a:schemeClr val="bg1">
                        <a:lumMod val="65000"/>
                      </a:schemeClr>
                    </a:solidFill>
                  </a:rPr>
                  <a:t>: \</a:t>
                </a:r>
                <a:r>
                  <a:rPr lang="en-US" sz="3600" i="1" dirty="0" err="1">
                    <a:solidFill>
                      <a:schemeClr val="bg1">
                        <a:lumMod val="65000"/>
                      </a:schemeClr>
                    </a:solidFill>
                  </a:rPr>
                  <a:t>forall</a:t>
                </a:r>
                <a:r>
                  <a:rPr lang="en-US" sz="3600" i="1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  <a:r>
                  <a:rPr lang="en-US" sz="3600" dirty="0"/>
                  <a:t> is read </a:t>
                </a:r>
                <a:r>
                  <a:rPr lang="en-US" sz="3600" dirty="0">
                    <a:solidFill>
                      <a:srgbClr val="F64CFE"/>
                    </a:solidFill>
                  </a:rPr>
                  <a:t>“for all”</a:t>
                </a:r>
                <a:r>
                  <a:rPr lang="en-US" sz="3600" dirty="0"/>
                  <a:t>.</a:t>
                </a:r>
                <a:r>
                  <a:rPr lang="en-US" sz="3600" dirty="0">
                    <a:solidFill>
                      <a:srgbClr val="F64CFE"/>
                    </a:solidFill>
                  </a:rPr>
                  <a:t> </a:t>
                </a:r>
              </a:p>
              <a:p>
                <a:r>
                  <a:rPr lang="en-US" sz="3600" dirty="0"/>
                  <a:t>Examples:</a:t>
                </a:r>
              </a:p>
              <a:p>
                <a:pPr lvl="1"/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∀</m:t>
                    </m:r>
                    <m:r>
                      <a:rPr lang="en-US" sz="3600" b="0" i="1" smtClean="0">
                        <a:latin typeface="Cambria Math" charset="0"/>
                      </a:rPr>
                      <m:t>𝑥</m:t>
                    </m:r>
                    <m:r>
                      <a:rPr lang="en-US" sz="3600" b="0" i="1" smtClean="0">
                        <a:latin typeface="Cambria Math" charset="0"/>
                      </a:rPr>
                      <m:t>∈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[(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&gt;2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𝑖𝑠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𝑝𝑟𝑖𝑚𝑒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)⇒(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𝑖𝑠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𝑜𝑑𝑑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)]</m:t>
                    </m:r>
                  </m:oMath>
                </a14:m>
                <a:r>
                  <a:rPr lang="en-US" sz="3600" b="0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3600" b="0" dirty="0">
                    <a:solidFill>
                      <a:srgbClr val="00B050"/>
                    </a:solidFill>
                    <a:ea typeface="Cambria Math" charset="0"/>
                    <a:cs typeface="Cambria Math" charset="0"/>
                  </a:rPr>
                  <a:t>True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52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“For all”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The symbol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64CFE"/>
                        </a:solidFill>
                        <a:latin typeface="Cambria Math" charset="0"/>
                      </a:rPr>
                      <m:t>∀</m:t>
                    </m:r>
                  </m:oMath>
                </a14:m>
                <a:r>
                  <a:rPr lang="en-US" sz="3600" dirty="0"/>
                  <a:t> is read </a:t>
                </a:r>
                <a:r>
                  <a:rPr lang="en-US" sz="3600" dirty="0">
                    <a:solidFill>
                      <a:srgbClr val="F64CFE"/>
                    </a:solidFill>
                  </a:rPr>
                  <a:t>“for all”</a:t>
                </a:r>
                <a:r>
                  <a:rPr lang="en-US" sz="3600" dirty="0"/>
                  <a:t>.</a:t>
                </a:r>
                <a:r>
                  <a:rPr lang="en-US" sz="3600" dirty="0">
                    <a:solidFill>
                      <a:srgbClr val="F64CFE"/>
                    </a:solidFill>
                  </a:rPr>
                  <a:t> </a:t>
                </a:r>
              </a:p>
              <a:p>
                <a:r>
                  <a:rPr lang="en-US" sz="3600" dirty="0"/>
                  <a:t>Examples:</a:t>
                </a:r>
              </a:p>
              <a:p>
                <a:pPr lvl="1"/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∀</m:t>
                    </m:r>
                    <m:r>
                      <a:rPr lang="en-US" sz="3600" b="0" i="1" smtClean="0">
                        <a:latin typeface="Cambria Math" charset="0"/>
                      </a:rPr>
                      <m:t>𝑥</m:t>
                    </m:r>
                    <m:r>
                      <a:rPr lang="en-US" sz="3600" b="0" i="1" smtClean="0">
                        <a:latin typeface="Cambria Math" charset="0"/>
                      </a:rPr>
                      <m:t>∈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[(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&gt;2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𝑖𝑠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𝑝𝑟𝑖𝑚𝑒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)⇒(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𝑖𝑠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𝑜𝑑𝑑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)]</m:t>
                    </m:r>
                  </m:oMath>
                </a14:m>
                <a:r>
                  <a:rPr lang="en-US" sz="3600" b="0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3600" b="0" dirty="0">
                    <a:solidFill>
                      <a:srgbClr val="00B050"/>
                    </a:solidFill>
                    <a:ea typeface="Cambria Math" charset="0"/>
                    <a:cs typeface="Cambria Math" charset="0"/>
                  </a:rPr>
                  <a:t>True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</a:rPr>
                          <m:t>∀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[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≥0</m:t>
                    </m:r>
                  </m:oMath>
                </a14:m>
                <a:r>
                  <a:rPr lang="en-US" sz="3600" b="0" dirty="0">
                    <a:ea typeface="Cambria Math" charset="0"/>
                    <a:cs typeface="Cambria Math" charset="0"/>
                  </a:rPr>
                  <a:t>]</a:t>
                </a:r>
                <a:endParaRPr lang="en-US" sz="3600" b="0" dirty="0">
                  <a:solidFill>
                    <a:srgbClr val="00B050"/>
                  </a:solidFill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3801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30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“For all”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The symbol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64CFE"/>
                        </a:solidFill>
                        <a:latin typeface="Cambria Math" charset="0"/>
                      </a:rPr>
                      <m:t>∀</m:t>
                    </m:r>
                  </m:oMath>
                </a14:m>
                <a:r>
                  <a:rPr lang="en-US" sz="3600" dirty="0"/>
                  <a:t> is read </a:t>
                </a:r>
                <a:r>
                  <a:rPr lang="en-US" sz="3600" dirty="0">
                    <a:solidFill>
                      <a:srgbClr val="F64CFE"/>
                    </a:solidFill>
                  </a:rPr>
                  <a:t>“for all”</a:t>
                </a:r>
                <a:r>
                  <a:rPr lang="en-US" sz="3600" dirty="0"/>
                  <a:t>.</a:t>
                </a:r>
                <a:r>
                  <a:rPr lang="en-US" sz="3600" dirty="0">
                    <a:solidFill>
                      <a:srgbClr val="F64CFE"/>
                    </a:solidFill>
                  </a:rPr>
                  <a:t> </a:t>
                </a:r>
              </a:p>
              <a:p>
                <a:r>
                  <a:rPr lang="en-US" sz="3600" dirty="0"/>
                  <a:t>Examples:</a:t>
                </a:r>
              </a:p>
              <a:p>
                <a:pPr lvl="1"/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∀</m:t>
                    </m:r>
                    <m:r>
                      <a:rPr lang="en-US" sz="3600" b="0" i="1" smtClean="0">
                        <a:latin typeface="Cambria Math" charset="0"/>
                      </a:rPr>
                      <m:t>𝑥</m:t>
                    </m:r>
                    <m:r>
                      <a:rPr lang="en-US" sz="3600" b="0" i="1" smtClean="0">
                        <a:latin typeface="Cambria Math" charset="0"/>
                      </a:rPr>
                      <m:t>∈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[(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&gt;2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𝑖𝑠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𝑝𝑟𝑖𝑚𝑒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)⇒(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𝑖𝑠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𝑜𝑑𝑑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)]</m:t>
                    </m:r>
                  </m:oMath>
                </a14:m>
                <a:r>
                  <a:rPr lang="en-US" sz="3600" b="0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3600" b="0" dirty="0">
                    <a:solidFill>
                      <a:srgbClr val="00B050"/>
                    </a:solidFill>
                    <a:ea typeface="Cambria Math" charset="0"/>
                    <a:cs typeface="Cambria Math" charset="0"/>
                  </a:rPr>
                  <a:t>True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</a:rPr>
                          <m:t>∀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[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≥0</m:t>
                    </m:r>
                  </m:oMath>
                </a14:m>
                <a:r>
                  <a:rPr lang="en-US" sz="3600" b="0" dirty="0">
                    <a:ea typeface="Cambria Math" charset="0"/>
                    <a:cs typeface="Cambria Math" charset="0"/>
                  </a:rPr>
                  <a:t>] </a:t>
                </a:r>
                <a:r>
                  <a:rPr lang="en-US" sz="3600" b="0" dirty="0">
                    <a:solidFill>
                      <a:srgbClr val="00B050"/>
                    </a:solidFill>
                    <a:ea typeface="Cambria Math" charset="0"/>
                    <a:cs typeface="Cambria Math" charset="0"/>
                  </a:rPr>
                  <a:t>True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3801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25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“For all”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ea typeface="Cambria Math" charset="0"/>
                    <a:cs typeface="Cambria Math" charset="0"/>
                  </a:rPr>
                  <a:t>Let D be the set of all students in this class who are over 8 feet tall.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h𝑎𝑠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𝑝𝑒𝑟𝑓𝑒𝑐𝑡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𝑎𝑡𝑡𝑒𝑛𝑑𝑎𝑛𝑐𝑒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𝑠𝑜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𝑓𝑎𝑟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!]</m:t>
                    </m:r>
                  </m:oMath>
                </a14:m>
                <a:endParaRPr lang="en-US" b="0" dirty="0">
                  <a:ea typeface="Cambria Math" charset="0"/>
                  <a:cs typeface="Cambria Math" charset="0"/>
                </a:endParaRPr>
              </a:p>
              <a:p>
                <a:endParaRPr lang="en-US" b="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434771" y="3414235"/>
            <a:ext cx="1700205" cy="8572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25025" y="3436460"/>
            <a:ext cx="1669776" cy="85725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81439" y="3436461"/>
            <a:ext cx="1618428" cy="85725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16758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“For all”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>
                    <a:ea typeface="Cambria Math" charset="0"/>
                    <a:cs typeface="Cambria Math" charset="0"/>
                  </a:rPr>
                  <a:t>Let D be the set of all students in this class who are over 8 feet tall.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h𝑎𝑠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𝑝𝑒𝑟𝑓𝑒𝑐𝑡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𝑎𝑡𝑡𝑒𝑛𝑑𝑎𝑛𝑐𝑒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𝑠𝑜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𝑓𝑎𝑟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!]</m:t>
                    </m:r>
                  </m:oMath>
                </a14:m>
                <a:endParaRPr lang="en-US" b="0" dirty="0">
                  <a:ea typeface="Cambria Math" charset="0"/>
                  <a:cs typeface="Cambria Math" charset="0"/>
                </a:endParaRPr>
              </a:p>
              <a:p>
                <a:endParaRPr lang="en-US" b="0" dirty="0">
                  <a:ea typeface="Cambria Math" charset="0"/>
                  <a:cs typeface="Cambria Math" charset="0"/>
                </a:endParaRPr>
              </a:p>
              <a:p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b="0" dirty="0">
                  <a:ea typeface="Cambria Math" charset="0"/>
                  <a:cs typeface="Cambria Math" charset="0"/>
                </a:endParaRPr>
              </a:p>
              <a:p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b="0" dirty="0">
                  <a:solidFill>
                    <a:srgbClr val="FF0000"/>
                  </a:solidFill>
                  <a:ea typeface="Cambria Math" charset="0"/>
                  <a:cs typeface="Cambria Math" charset="0"/>
                </a:endParaRPr>
              </a:p>
              <a:p>
                <a:r>
                  <a:rPr lang="en-US" b="0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If disagree, need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𝐷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who </a:t>
                </a:r>
                <a:r>
                  <a:rPr lang="en-US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missed a class</a:t>
                </a:r>
                <a:endParaRPr lang="en-US" b="0" dirty="0">
                  <a:solidFill>
                    <a:srgbClr val="FF0000"/>
                  </a:solidFill>
                  <a:ea typeface="Cambria Math" charset="0"/>
                  <a:cs typeface="Cambria Math" charset="0"/>
                </a:endParaRPr>
              </a:p>
              <a:p>
                <a:r>
                  <a:rPr lang="en-US" dirty="0">
                    <a:ea typeface="Cambria Math" charset="0"/>
                    <a:cs typeface="Cambria Math" charset="0"/>
                  </a:rPr>
                  <a:t>Called </a:t>
                </a:r>
                <a:r>
                  <a:rPr lang="en-US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vacuously true!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434771" y="3414235"/>
            <a:ext cx="1700205" cy="8572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25025" y="3436460"/>
            <a:ext cx="1669776" cy="85725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81439" y="3436461"/>
            <a:ext cx="1618428" cy="85725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Something else</a:t>
            </a:r>
          </a:p>
        </p:txBody>
      </p:sp>
      <p:sp>
        <p:nvSpPr>
          <p:cNvPr id="7" name="Oval 6"/>
          <p:cNvSpPr/>
          <p:nvPr/>
        </p:nvSpPr>
        <p:spPr>
          <a:xfrm>
            <a:off x="2127029" y="3063501"/>
            <a:ext cx="2315688" cy="160316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4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Nesting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r>
                      <a:rPr lang="en-US" sz="3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3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3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+2</m:t>
                    </m:r>
                    <m:r>
                      <a:rPr lang="en-US" sz="3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3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=3</m:t>
                    </m:r>
                    <m:r>
                      <a:rPr lang="en-US" sz="3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3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3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3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=4]</m:t>
                    </m:r>
                  </m:oMath>
                </a14:m>
                <a:r>
                  <a:rPr lang="en-US" sz="3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1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Nesting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=3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=4</m:t>
                        </m:r>
                      </m:e>
                    </m:d>
                  </m:oMath>
                </a14:m>
                <a:r>
                  <a:rPr lang="en-US" sz="3400" dirty="0"/>
                  <a:t> </a:t>
                </a:r>
                <a:r>
                  <a:rPr lang="en-US" sz="3400" dirty="0">
                    <a:solidFill>
                      <a:srgbClr val="FF0000"/>
                    </a:solidFill>
                  </a:rPr>
                  <a:t>False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001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Nesting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=3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=4</m:t>
                        </m:r>
                      </m:e>
                    </m:d>
                  </m:oMath>
                </a14:m>
                <a:r>
                  <a:rPr lang="en-US" sz="3400" dirty="0"/>
                  <a:t> </a:t>
                </a:r>
                <a:r>
                  <a:rPr lang="en-US" sz="3400" dirty="0">
                    <a:solidFill>
                      <a:srgbClr val="FF0000"/>
                    </a:solidFill>
                  </a:rPr>
                  <a:t>False</a:t>
                </a:r>
              </a:p>
              <a:p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ℚ</m:t>
                        </m:r>
                      </m:e>
                    </m:d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ℚ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=3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=4</m:t>
                        </m:r>
                      </m:e>
                    </m:d>
                  </m:oMath>
                </a14:m>
                <a:endParaRPr lang="en-US" sz="3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49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26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3144-A17D-4C16-9884-60117811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8A16-8FCD-4724-A686-36A51B3FB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Midterm grades</a:t>
            </a:r>
            <a:r>
              <a:rPr lang="en-US" b="1" dirty="0"/>
              <a:t>:</a:t>
            </a:r>
            <a:r>
              <a:rPr lang="en-US" dirty="0"/>
              <a:t> You can expect them tomorrow (Friday 03-12) midnight the latest.</a:t>
            </a:r>
          </a:p>
          <a:p>
            <a:pPr lvl="1"/>
            <a:r>
              <a:rPr lang="en-US" dirty="0"/>
              <a:t>Through </a:t>
            </a:r>
            <a:r>
              <a:rPr lang="en-US" dirty="0">
                <a:solidFill>
                  <a:schemeClr val="accent2"/>
                </a:solidFill>
              </a:rPr>
              <a:t>Friday 03-19 midnight </a:t>
            </a:r>
            <a:r>
              <a:rPr lang="en-US" dirty="0"/>
              <a:t>you can submit regrades. </a:t>
            </a:r>
          </a:p>
          <a:p>
            <a:r>
              <a:rPr lang="en-US" dirty="0">
                <a:solidFill>
                  <a:schemeClr val="accent1"/>
                </a:solidFill>
              </a:rPr>
              <a:t>HW4 grades</a:t>
            </a:r>
            <a:r>
              <a:rPr lang="en-US" dirty="0"/>
              <a:t> have been posted; check for any regrade requests you might want to make. Usual Friday 11:59pm deadline for those.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0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Nesting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=3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=4</m:t>
                        </m:r>
                      </m:e>
                    </m:d>
                  </m:oMath>
                </a14:m>
                <a:r>
                  <a:rPr lang="en-US" sz="3400" dirty="0"/>
                  <a:t> </a:t>
                </a:r>
                <a:r>
                  <a:rPr lang="en-US" sz="3400" dirty="0">
                    <a:solidFill>
                      <a:srgbClr val="FF0000"/>
                    </a:solidFill>
                  </a:rPr>
                  <a:t>False</a:t>
                </a:r>
              </a:p>
              <a:p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ℚ</m:t>
                        </m:r>
                      </m:e>
                    </m:d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ℚ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=3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=4</m:t>
                        </m:r>
                      </m:e>
                    </m:d>
                  </m:oMath>
                </a14:m>
                <a:r>
                  <a:rPr lang="en-US" sz="34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3400" dirty="0">
                    <a:solidFill>
                      <a:srgbClr val="00B050"/>
                    </a:solidFill>
                  </a:rPr>
                  <a:t>True,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34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3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sz="3400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US" sz="34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34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34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3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8</m:t>
                        </m:r>
                      </m:num>
                      <m:den>
                        <m:r>
                          <a:rPr lang="en-US" sz="3400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3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3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49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965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Nesting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=3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=4</m:t>
                        </m:r>
                      </m:e>
                    </m:d>
                  </m:oMath>
                </a14:m>
                <a:r>
                  <a:rPr lang="en-US" sz="3400" dirty="0"/>
                  <a:t> </a:t>
                </a:r>
                <a:r>
                  <a:rPr lang="en-US" sz="3400" dirty="0">
                    <a:solidFill>
                      <a:srgbClr val="FF0000"/>
                    </a:solidFill>
                  </a:rPr>
                  <a:t>False</a:t>
                </a:r>
              </a:p>
              <a:p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ℚ</m:t>
                        </m:r>
                      </m:e>
                    </m:d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ℚ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=3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=4</m:t>
                        </m:r>
                      </m:e>
                    </m:d>
                  </m:oMath>
                </a14:m>
                <a:r>
                  <a:rPr lang="en-US" sz="34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3400" dirty="0">
                    <a:solidFill>
                      <a:srgbClr val="00B050"/>
                    </a:solidFill>
                  </a:rPr>
                  <a:t>True,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34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3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sz="3400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US" sz="34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34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34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3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8</m:t>
                        </m:r>
                      </m:num>
                      <m:den>
                        <m:r>
                          <a:rPr lang="en-US" sz="3400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3400" dirty="0">
                  <a:solidFill>
                    <a:srgbClr val="00B050"/>
                  </a:solidFill>
                </a:endParaRPr>
              </a:p>
              <a:p>
                <a:endParaRPr lang="en-US" sz="3400" dirty="0">
                  <a:solidFill>
                    <a:srgbClr val="00B050"/>
                  </a:solidFill>
                </a:endParaRPr>
              </a:p>
              <a:p>
                <a:r>
                  <a:rPr lang="en-US" sz="3400" dirty="0"/>
                  <a:t>Common abbreviation: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</m:d>
                    <m:r>
                      <a:rPr lang="en-US" sz="3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[…]</m:t>
                    </m:r>
                  </m:oMath>
                </a14:m>
                <a:r>
                  <a:rPr lang="en-US" sz="3400" dirty="0"/>
                  <a:t> </a:t>
                </a:r>
              </a:p>
              <a:p>
                <a:r>
                  <a:rPr lang="en-US" sz="3400" dirty="0"/>
                  <a:t>Generally: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∃</m:t>
                        </m:r>
                        <m:sSub>
                          <m:sSubPr>
                            <m:ctrlPr>
                              <a:rPr lang="en-US" sz="3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3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</m:d>
                    <m:r>
                      <a:rPr lang="en-US" sz="3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[…]</m:t>
                    </m:r>
                  </m:oMath>
                </a14:m>
                <a:r>
                  <a:rPr lang="en-US" sz="3400" dirty="0"/>
                  <a:t> </a:t>
                </a:r>
              </a:p>
              <a:p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49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114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Alternating nested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Notice the differences between the following: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3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∀</m:t>
                        </m:r>
                        <m:r>
                          <a:rPr lang="en-US" sz="3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d>
                      <m:dPr>
                        <m:ctrlPr>
                          <a:rPr lang="en-US" sz="3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r>
                      <a:rPr lang="en-US" sz="3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[</m:t>
                    </m:r>
                    <m:r>
                      <a:rPr lang="en-US" sz="3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3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&lt;</m:t>
                    </m:r>
                    <m:r>
                      <a:rPr lang="en-US" sz="3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3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3400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d>
                      <m:dPr>
                        <m:ctrlP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∀</m:t>
                        </m:r>
                        <m: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r>
                      <a:rPr lang="en-US" sz="34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[</m:t>
                    </m:r>
                    <m:r>
                      <a:rPr lang="en-US" sz="34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34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&lt;</m:t>
                    </m:r>
                    <m:r>
                      <a:rPr lang="en-US" sz="34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34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3400" dirty="0">
                  <a:solidFill>
                    <a:srgbClr val="0070C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912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Alternating nested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Notice the differences between the following: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3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∀</m:t>
                        </m:r>
                        <m:r>
                          <a:rPr lang="en-US" sz="3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3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sz="3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ℕ</m:t>
                        </m:r>
                      </m:e>
                    </m:d>
                    <m:d>
                      <m:dPr>
                        <m:ctrlPr>
                          <a:rPr lang="en-US" sz="3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∃</m:t>
                        </m:r>
                        <m:r>
                          <a:rPr lang="en-US" sz="3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3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sz="3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ℕ</m:t>
                        </m:r>
                      </m:e>
                    </m:d>
                    <m:r>
                      <a:rPr lang="en-US" sz="3400" i="1">
                        <a:solidFill>
                          <a:srgbClr val="7030A0"/>
                        </a:solidFill>
                        <a:latin typeface="Cambria Math" charset="0"/>
                      </a:rPr>
                      <m:t>[</m:t>
                    </m:r>
                    <m:r>
                      <a:rPr lang="en-US" sz="3400" i="1">
                        <a:solidFill>
                          <a:srgbClr val="7030A0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3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&lt;</m:t>
                    </m:r>
                    <m:r>
                      <a:rPr lang="en-US" sz="3400" i="1">
                        <a:solidFill>
                          <a:srgbClr val="7030A0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3400" i="1">
                        <a:solidFill>
                          <a:srgbClr val="7030A0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3400" i="1" dirty="0">
                    <a:solidFill>
                      <a:srgbClr val="7030A0"/>
                    </a:solidFill>
                    <a:latin typeface="Cambria Math" charset="0"/>
                  </a:rPr>
                  <a:t> </a:t>
                </a:r>
                <a:r>
                  <a:rPr lang="en-US" sz="2600" dirty="0">
                    <a:solidFill>
                      <a:srgbClr val="00B050"/>
                    </a:solidFill>
                  </a:rPr>
                  <a:t>True (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ℕ</m:t>
                    </m:r>
                  </m:oMath>
                </a14:m>
                <a:r>
                  <a:rPr lang="en-US" sz="2600" dirty="0">
                    <a:solidFill>
                      <a:srgbClr val="00B050"/>
                    </a:solidFill>
                  </a:rPr>
                  <a:t> unbounded from above)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∃</m:t>
                        </m:r>
                        <m: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d>
                      <m:dPr>
                        <m:ctrlP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∀</m:t>
                        </m:r>
                        <m: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sz="3400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r>
                      <a:rPr lang="en-US" sz="34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[</m:t>
                    </m:r>
                    <m:r>
                      <a:rPr lang="en-US" sz="34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34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&lt;</m:t>
                    </m:r>
                    <m:r>
                      <a:rPr lang="en-US" sz="34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34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3400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False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bounded from below)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sz="3800" b="1" i="1" dirty="0"/>
                  <a:t>WHEN QUANTIFIERS ARE DIFFERENT</a:t>
                </a:r>
                <a:r>
                  <a:rPr lang="en-US" sz="3800" b="1" i="1"/>
                  <a:t>, THEIR ORDER MATTERS!!!!!!!</a:t>
                </a:r>
                <a:endParaRPr lang="en-US" sz="3800" b="1" i="1" dirty="0"/>
              </a:p>
              <a:p>
                <a:pPr lvl="1"/>
                <a:endParaRPr lang="en-US" sz="3400" b="1" i="1" dirty="0"/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3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02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456F-ECD6-1742-B2AF-3C3E55B6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 this in!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04973-9672-9F43-B55E-29F9F936E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150" y="1988344"/>
            <a:ext cx="8775700" cy="4025900"/>
          </a:xfrm>
        </p:spPr>
      </p:pic>
    </p:spTree>
    <p:extLst>
      <p:ext uri="{BB962C8B-B14F-4D97-AF65-F5344CB8AC3E}">
        <p14:creationId xmlns:p14="http://schemas.microsoft.com/office/powerpoint/2010/main" val="4009212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domains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 infinite sets </a:t>
                </a:r>
                <a:r>
                  <a:rPr lang="en-US" i="1" dirty="0"/>
                  <a:t>D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∀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Is </a:t>
                </a:r>
                <a:r>
                  <a:rPr lang="en-US" dirty="0">
                    <a:solidFill>
                      <a:srgbClr val="00B050"/>
                    </a:solidFill>
                  </a:rPr>
                  <a:t>true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312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domains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 infinite sets </a:t>
                </a:r>
                <a:r>
                  <a:rPr lang="en-US" i="1" dirty="0"/>
                  <a:t>D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∀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Is </a:t>
                </a:r>
                <a:r>
                  <a:rPr lang="en-US" dirty="0">
                    <a:solidFill>
                      <a:srgbClr val="00B050"/>
                    </a:solidFill>
                  </a:rPr>
                  <a:t>true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𝐷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346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domains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 infinite sets </a:t>
                </a:r>
                <a:r>
                  <a:rPr lang="en-US" i="1" dirty="0"/>
                  <a:t>D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∀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Is </a:t>
                </a:r>
                <a:r>
                  <a:rPr lang="en-US" dirty="0">
                    <a:solidFill>
                      <a:srgbClr val="00B050"/>
                    </a:solidFill>
                  </a:rPr>
                  <a:t>true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𝐷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Is </a:t>
                </a:r>
                <a:r>
                  <a:rPr lang="en-US" dirty="0">
                    <a:solidFill>
                      <a:srgbClr val="FF0000"/>
                    </a:solidFill>
                  </a:rPr>
                  <a:t>false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849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domains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 infinite sets </a:t>
                </a:r>
                <a:r>
                  <a:rPr lang="en-US" i="1" dirty="0"/>
                  <a:t>D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∀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Is </a:t>
                </a:r>
                <a:r>
                  <a:rPr lang="en-US" dirty="0">
                    <a:solidFill>
                      <a:srgbClr val="00B050"/>
                    </a:solidFill>
                  </a:rPr>
                  <a:t>true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𝐷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Is </a:t>
                </a:r>
                <a:r>
                  <a:rPr lang="en-US" dirty="0">
                    <a:solidFill>
                      <a:srgbClr val="FF0000"/>
                    </a:solidFill>
                  </a:rPr>
                  <a:t>false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counter-example </a:t>
                </a:r>
                <a:r>
                  <a:rPr lang="en-US">
                    <a:solidFill>
                      <a:srgbClr val="FF0000"/>
                    </a:solidFill>
                  </a:rPr>
                  <a:t>is 0)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836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domains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 infinite sets </a:t>
                </a:r>
                <a:r>
                  <a:rPr lang="en-US" i="1" dirty="0"/>
                  <a:t>D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∀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Is </a:t>
                </a:r>
                <a:r>
                  <a:rPr lang="en-US" dirty="0">
                    <a:solidFill>
                      <a:srgbClr val="00B050"/>
                    </a:solidFill>
                  </a:rPr>
                  <a:t>true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𝐷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Is </a:t>
                </a:r>
                <a:r>
                  <a:rPr lang="en-US" dirty="0">
                    <a:solidFill>
                      <a:srgbClr val="FF0000"/>
                    </a:solidFill>
                  </a:rPr>
                  <a:t>false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counter-example is 0)</a:t>
                </a:r>
              </a:p>
              <a:p>
                <a:r>
                  <a:rPr lang="en-US" dirty="0"/>
                  <a:t>Do the same thing for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≤1]</m:t>
                      </m:r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∧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(∀</m:t>
                      </m:r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∈</m:t>
                      </m:r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)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srgbClr val="00B0F0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21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3144-A17D-4C16-9884-60117811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8A16-8FCD-4724-A686-36A51B3FB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HW5</a:t>
            </a:r>
            <a:r>
              <a:rPr lang="en-US" dirty="0"/>
              <a:t> posted last Monday, due </a:t>
            </a:r>
            <a:r>
              <a:rPr lang="en-US" dirty="0">
                <a:solidFill>
                  <a:srgbClr val="7030A0"/>
                </a:solidFill>
              </a:rPr>
              <a:t>Monday 03-22 11:59pm</a:t>
            </a:r>
          </a:p>
          <a:p>
            <a:pPr lvl="1"/>
            <a:r>
              <a:rPr lang="en-US" dirty="0"/>
              <a:t>Normal length, though.</a:t>
            </a:r>
          </a:p>
          <a:p>
            <a:pPr lvl="1"/>
            <a:r>
              <a:rPr lang="en-US" dirty="0"/>
              <a:t>Please work on it before Monday 22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Tomorrow: </a:t>
            </a:r>
            <a:r>
              <a:rPr lang="en-US" dirty="0">
                <a:solidFill>
                  <a:srgbClr val="FF00FF"/>
                </a:solidFill>
              </a:rPr>
              <a:t>Quiz 6</a:t>
            </a:r>
          </a:p>
          <a:p>
            <a:pPr lvl="1"/>
            <a:r>
              <a:rPr lang="en-US" dirty="0"/>
              <a:t>Due also after </a:t>
            </a:r>
            <a:r>
              <a:rPr lang="en-US" dirty="0" err="1"/>
              <a:t>Springbreak</a:t>
            </a:r>
            <a:r>
              <a:rPr lang="en-US" dirty="0"/>
              <a:t> (Monday 03-22 11:59pm).</a:t>
            </a:r>
          </a:p>
          <a:p>
            <a:pPr lvl="1"/>
            <a:r>
              <a:rPr lang="en-US" dirty="0"/>
              <a:t>Normal, miniscule, length.</a:t>
            </a:r>
          </a:p>
          <a:p>
            <a:r>
              <a:rPr lang="en-US" dirty="0">
                <a:solidFill>
                  <a:srgbClr val="C00000"/>
                </a:solidFill>
              </a:rPr>
              <a:t>Slides, textbook chapters and select exercises </a:t>
            </a:r>
            <a:r>
              <a:rPr lang="en-US" dirty="0"/>
              <a:t>for material of week of 03-22 available since end of last week.</a:t>
            </a:r>
          </a:p>
          <a:p>
            <a:pPr lvl="1"/>
            <a:r>
              <a:rPr lang="en-US" dirty="0"/>
              <a:t>Big-Oh notation</a:t>
            </a:r>
          </a:p>
          <a:p>
            <a:pPr lvl="1"/>
            <a:r>
              <a:rPr lang="en-US" dirty="0"/>
              <a:t>Intro to proofs (big cheese in the class)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71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domains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 infinite sets </a:t>
                </a:r>
                <a:r>
                  <a:rPr lang="en-US" i="1" dirty="0"/>
                  <a:t>D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∀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Is </a:t>
                </a:r>
                <a:r>
                  <a:rPr lang="en-US" dirty="0">
                    <a:solidFill>
                      <a:srgbClr val="00B050"/>
                    </a:solidFill>
                  </a:rPr>
                  <a:t>true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𝐷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Is </a:t>
                </a:r>
                <a:r>
                  <a:rPr lang="en-US" dirty="0">
                    <a:solidFill>
                      <a:srgbClr val="FF0000"/>
                    </a:solidFill>
                  </a:rPr>
                  <a:t>false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counter-example is 0)</a:t>
                </a:r>
              </a:p>
              <a:p>
                <a:r>
                  <a:rPr lang="en-US" dirty="0"/>
                  <a:t>Do the same thing for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≤1]</m:t>
                      </m:r>
                      <m:r>
                        <a:rPr lang="en-US" b="1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∧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(∀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∈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)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srgbClr val="00B0F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B050"/>
                    </a:solidFill>
                  </a:rPr>
                  <a:t>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𝐷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=(−∞, 1)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547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domains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 infinite sets </a:t>
                </a:r>
                <a:r>
                  <a:rPr lang="en-US" i="1" dirty="0"/>
                  <a:t>D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∀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Is </a:t>
                </a:r>
                <a:r>
                  <a:rPr lang="en-US" dirty="0">
                    <a:solidFill>
                      <a:srgbClr val="00B050"/>
                    </a:solidFill>
                  </a:rPr>
                  <a:t>true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𝐷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Is </a:t>
                </a:r>
                <a:r>
                  <a:rPr lang="en-US" dirty="0">
                    <a:solidFill>
                      <a:srgbClr val="FF0000"/>
                    </a:solidFill>
                  </a:rPr>
                  <a:t>false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counter-example is 0)</a:t>
                </a:r>
              </a:p>
              <a:p>
                <a:r>
                  <a:rPr lang="en-US" dirty="0"/>
                  <a:t>Do the same thing for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≤1]</m:t>
                      </m:r>
                      <m:r>
                        <a:rPr lang="en-US" b="1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∧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(∀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∈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)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B050"/>
                    </a:solidFill>
                  </a:rPr>
                  <a:t>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𝐷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=(−∞, 1)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False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𝐷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endChr m:val="]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−∞,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1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(!)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993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Negated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the case that Alice comes to all office hours.</a:t>
            </a:r>
          </a:p>
          <a:p>
            <a:r>
              <a:rPr lang="en-US" dirty="0"/>
              <a:t>There is an office hour that Alice does not come to.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29009" y="3501035"/>
            <a:ext cx="2622020" cy="12087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Logically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Equivalent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22170" y="3501034"/>
            <a:ext cx="2215529" cy="120875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Not Logically Equivalent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15364" y="3501034"/>
            <a:ext cx="1941578" cy="120875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Something else (what?) </a:t>
            </a:r>
          </a:p>
        </p:txBody>
      </p:sp>
    </p:spTree>
    <p:extLst>
      <p:ext uri="{BB962C8B-B14F-4D97-AF65-F5344CB8AC3E}">
        <p14:creationId xmlns:p14="http://schemas.microsoft.com/office/powerpoint/2010/main" val="2065633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Negated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the case that Alice comes to all office hours.</a:t>
            </a:r>
          </a:p>
          <a:p>
            <a:r>
              <a:rPr lang="en-US" dirty="0"/>
              <a:t>There is an office hour that Alice does not come to.</a:t>
            </a:r>
          </a:p>
          <a:p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A723C0A-D0F2-4E4E-BE6D-DA65F38405AF}"/>
              </a:ext>
            </a:extLst>
          </p:cNvPr>
          <p:cNvSpPr/>
          <p:nvPr/>
        </p:nvSpPr>
        <p:spPr>
          <a:xfrm>
            <a:off x="2011318" y="3630736"/>
            <a:ext cx="2622020" cy="12087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Logically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Equivalent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923E42B-6E92-CE41-BC50-7A95FFAAD1A8}"/>
              </a:ext>
            </a:extLst>
          </p:cNvPr>
          <p:cNvSpPr/>
          <p:nvPr/>
        </p:nvSpPr>
        <p:spPr>
          <a:xfrm>
            <a:off x="4822170" y="3501034"/>
            <a:ext cx="2215529" cy="120875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Not Logically Equivalent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A6BC882-2624-D74C-814C-173B912DEE2E}"/>
              </a:ext>
            </a:extLst>
          </p:cNvPr>
          <p:cNvSpPr/>
          <p:nvPr/>
        </p:nvSpPr>
        <p:spPr>
          <a:xfrm>
            <a:off x="7415364" y="3501034"/>
            <a:ext cx="1941578" cy="120875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Something else (what?) </a:t>
            </a:r>
          </a:p>
        </p:txBody>
      </p:sp>
      <p:sp>
        <p:nvSpPr>
          <p:cNvPr id="7" name="Oval 6"/>
          <p:cNvSpPr/>
          <p:nvPr/>
        </p:nvSpPr>
        <p:spPr>
          <a:xfrm>
            <a:off x="1810382" y="3396705"/>
            <a:ext cx="3011787" cy="17640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36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Negated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therefore reach the following logical equivalences: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75627" y="3291921"/>
                <a:ext cx="61119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∀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≡(∃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)[~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27" y="3291921"/>
                <a:ext cx="611193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56672" y="4001294"/>
                <a:ext cx="60121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 smtClean="0">
                          <a:latin typeface="Cambria Math" charset="0"/>
                        </a:rPr>
                        <m:t>~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≡(∀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∈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)[~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672" y="4001294"/>
                <a:ext cx="601215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88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Negating nested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Observe how we can negate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[(∃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)[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&lt;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]]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122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Negating nested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Observe how we can negate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∀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[(∃</m:t>
                      </m:r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∈</m:t>
                      </m:r>
                      <m:r>
                        <a:rPr lang="en-US" i="1">
                          <a:latin typeface="Cambria Math" charset="0"/>
                        </a:rPr>
                        <m:t>𝐷</m:t>
                      </m:r>
                      <m:r>
                        <a:rPr lang="en-US" i="1">
                          <a:latin typeface="Cambria Math" charset="0"/>
                        </a:rPr>
                        <m:t>)[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</a:rPr>
                        <m:t>&lt;</m:t>
                      </m:r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]]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∀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239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Negating nested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Observe how we can negate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∀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[(∃</m:t>
                      </m:r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∈</m:t>
                      </m:r>
                      <m:r>
                        <a:rPr lang="en-US" i="1">
                          <a:latin typeface="Cambria Math" charset="0"/>
                        </a:rPr>
                        <m:t>𝐷</m:t>
                      </m:r>
                      <m:r>
                        <a:rPr lang="en-US" i="1">
                          <a:latin typeface="Cambria Math" charset="0"/>
                        </a:rPr>
                        <m:t>)[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</a:rPr>
                        <m:t>&lt;</m:t>
                      </m:r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]]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∀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78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Negating nested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Observe how we can negate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∀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[(∃</m:t>
                      </m:r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∈</m:t>
                      </m:r>
                      <m:r>
                        <a:rPr lang="en-US" i="1">
                          <a:latin typeface="Cambria Math" charset="0"/>
                        </a:rPr>
                        <m:t>𝐷</m:t>
                      </m:r>
                      <m:r>
                        <a:rPr lang="en-US" i="1">
                          <a:latin typeface="Cambria Math" charset="0"/>
                        </a:rPr>
                        <m:t>)[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</a:rPr>
                        <m:t>&lt;</m:t>
                      </m:r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]]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∀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≡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∼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54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Negating nested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Observe how we can negate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∀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[(∃</m:t>
                      </m:r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∈</m:t>
                      </m:r>
                      <m:r>
                        <a:rPr lang="en-US" i="1">
                          <a:latin typeface="Cambria Math" charset="0"/>
                        </a:rPr>
                        <m:t>𝐷</m:t>
                      </m:r>
                      <m:r>
                        <a:rPr lang="en-US" i="1">
                          <a:latin typeface="Cambria Math" charset="0"/>
                        </a:rPr>
                        <m:t>)[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</a:rPr>
                        <m:t>&lt;</m:t>
                      </m:r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]]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∀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charset="0"/>
                        </a:rPr>
                        <m:t>≡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∃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∼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81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F0DA-1384-400B-B093-F51AB43D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Existential / universal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DD560-0471-4B6A-AAAB-655838A85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 two quantifiers in formal logic / set theory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universal</a:t>
                </a:r>
                <a:r>
                  <a:rPr lang="en-US" dirty="0"/>
                  <a:t> quantifier: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(read </a:t>
                </a:r>
                <a:r>
                  <a:rPr lang="en-US" dirty="0">
                    <a:solidFill>
                      <a:srgbClr val="FF0000"/>
                    </a:solidFill>
                  </a:rPr>
                  <a:t>“for all”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6"/>
                    </a:solidFill>
                  </a:rPr>
                  <a:t>existential</a:t>
                </a:r>
                <a:r>
                  <a:rPr lang="en-US" dirty="0"/>
                  <a:t> quantifier: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(read “</a:t>
                </a:r>
                <a:r>
                  <a:rPr lang="en-US" dirty="0">
                    <a:solidFill>
                      <a:schemeClr val="accent6"/>
                    </a:solidFill>
                  </a:rPr>
                  <a:t>exists</a:t>
                </a:r>
                <a:r>
                  <a:rPr lang="en-US" dirty="0"/>
                  <a:t>”)</a:t>
                </a:r>
              </a:p>
              <a:p>
                <a:r>
                  <a:rPr lang="en-US" dirty="0"/>
                  <a:t>We will see that every quantifier needs a set associated with it, so general syntax of </a:t>
                </a:r>
                <a:r>
                  <a:rPr lang="en-US" b="1" dirty="0"/>
                  <a:t>quantified expressions</a:t>
                </a:r>
                <a:r>
                  <a:rPr lang="en-US" dirty="0"/>
                  <a:t> will be: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(</a:t>
                </a:r>
                <a:r>
                  <a:rPr lang="en-US" dirty="0">
                    <a:solidFill>
                      <a:schemeClr val="accent1"/>
                    </a:solidFill>
                  </a:rPr>
                  <a:t>Quantifier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2"/>
                    </a:solidFill>
                  </a:rPr>
                  <a:t>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Set</a:t>
                </a:r>
                <a:r>
                  <a:rPr lang="en-US" dirty="0"/>
                  <a:t>)[</a:t>
                </a:r>
                <a:r>
                  <a:rPr lang="en-US" dirty="0">
                    <a:solidFill>
                      <a:srgbClr val="7030A0"/>
                    </a:solidFill>
                  </a:rPr>
                  <a:t>Some property on variable</a:t>
                </a:r>
                <a:r>
                  <a:rPr lang="en-US" dirty="0"/>
                  <a:t>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DD560-0471-4B6A-AAAB-655838A85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070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0703" y="1433384"/>
                <a:ext cx="10983097" cy="4743579"/>
              </a:xfrm>
            </p:spPr>
            <p:txBody>
              <a:bodyPr/>
              <a:lstStyle/>
              <a:p>
                <a:r>
                  <a:rPr lang="en-US" dirty="0"/>
                  <a:t>A set is </a:t>
                </a:r>
                <a:r>
                  <a:rPr lang="en-US" b="1" dirty="0">
                    <a:solidFill>
                      <a:schemeClr val="accent1"/>
                    </a:solidFill>
                  </a:rPr>
                  <a:t>dense</a:t>
                </a:r>
                <a:r>
                  <a:rPr lang="en-US" dirty="0"/>
                  <a:t> if between any two elements of it there exists another element of it. </a:t>
                </a:r>
              </a:p>
              <a:p>
                <a:r>
                  <a:rPr lang="en-US" dirty="0"/>
                  <a:t>Observe the statement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∀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(∀</m:t>
                      </m:r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∈</m:t>
                      </m:r>
                      <m:r>
                        <a:rPr lang="en-US" i="1">
                          <a:latin typeface="Cambria Math" charset="0"/>
                        </a:rPr>
                        <m:t>𝐷</m:t>
                      </m:r>
                      <m:r>
                        <a:rPr lang="en-US" i="1">
                          <a:latin typeface="Cambria Math" charset="0"/>
                        </a:rPr>
                        <m:t>)[(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</a:rPr>
                        <m:t>&lt;</m:t>
                      </m:r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)⇒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∃</m:t>
                          </m:r>
                          <m:r>
                            <a:rPr lang="en-US" i="1">
                              <a:latin typeface="Cambria Math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</a:rPr>
                        <m:t>&lt;</m:t>
                      </m:r>
                      <m:r>
                        <a:rPr lang="en-US" i="1">
                          <a:latin typeface="Cambria Math" charset="0"/>
                        </a:rPr>
                        <m:t>𝑧</m:t>
                      </m:r>
                      <m:r>
                        <a:rPr lang="en-US" i="1">
                          <a:latin typeface="Cambria Math" charset="0"/>
                        </a:rPr>
                        <m:t>&lt;</m:t>
                      </m:r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]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This statement says: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dense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703" y="1433384"/>
                <a:ext cx="10983097" cy="4743579"/>
              </a:xfrm>
              <a:blipFill>
                <a:blip r:embed="rId3"/>
                <a:stretch>
                  <a:fillRect l="-99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724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0703" y="1433384"/>
                <a:ext cx="10983097" cy="474357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Observe the statement</a:t>
                </a:r>
              </a:p>
              <a:p>
                <a:endParaRPr lang="en-US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∀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20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sz="2200" i="1">
                          <a:latin typeface="Cambria Math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charset="0"/>
                        </a:rPr>
                        <m:t>∀</m:t>
                      </m:r>
                      <m:r>
                        <a:rPr lang="en-US" sz="2200" i="1">
                          <a:latin typeface="Cambria Math" charset="0"/>
                        </a:rPr>
                        <m:t>𝑦</m:t>
                      </m:r>
                      <m:r>
                        <a:rPr lang="en-US" sz="2200" i="1">
                          <a:latin typeface="Cambria Math" charset="0"/>
                        </a:rPr>
                        <m:t>∈</m:t>
                      </m:r>
                      <m:r>
                        <a:rPr lang="en-US" sz="2200" i="1">
                          <a:latin typeface="Cambria Math" charset="0"/>
                        </a:rPr>
                        <m:t>𝐷</m:t>
                      </m:r>
                      <m:r>
                        <a:rPr lang="en-US" sz="2200" i="1">
                          <a:latin typeface="Cambria Math" charset="0"/>
                        </a:rPr>
                        <m:t>)[(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charset="0"/>
                        </a:rPr>
                        <m:t>&lt;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charset="0"/>
                        </a:rPr>
                        <m:t>)⇒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∃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]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  <m:r>
                        <a:rPr lang="en-US" sz="220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Give a D where the statement is </a:t>
                </a:r>
                <a:r>
                  <a:rPr lang="en-US" sz="2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22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Give a D where the statement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false.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Negate the statement.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b="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703" y="1433384"/>
                <a:ext cx="10983097" cy="4743579"/>
              </a:xfrm>
              <a:blipFill rotWithShape="0">
                <a:blip r:embed="rId3"/>
                <a:stretch>
                  <a:fillRect l="-777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296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0703" y="1433384"/>
                <a:ext cx="10983097" cy="474357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Observe the statement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charset="0"/>
                            </a:rPr>
                            <m:t>∀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sz="1800" i="1">
                          <a:latin typeface="Cambria Math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charset="0"/>
                        </a:rPr>
                        <m:t>∀</m:t>
                      </m:r>
                      <m:r>
                        <a:rPr lang="en-US" sz="1800" i="1">
                          <a:latin typeface="Cambria Math" charset="0"/>
                        </a:rPr>
                        <m:t>𝑦</m:t>
                      </m:r>
                      <m:r>
                        <a:rPr lang="en-US" sz="1800" i="1">
                          <a:latin typeface="Cambria Math" charset="0"/>
                        </a:rPr>
                        <m:t>∈</m:t>
                      </m:r>
                      <m:r>
                        <a:rPr lang="en-US" sz="1800" i="1">
                          <a:latin typeface="Cambria Math" charset="0"/>
                        </a:rPr>
                        <m:t>𝐷</m:t>
                      </m:r>
                      <m:r>
                        <a:rPr lang="en-US" sz="1800" i="1">
                          <a:latin typeface="Cambria Math" charset="0"/>
                        </a:rPr>
                        <m:t>)[(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charset="0"/>
                        </a:rPr>
                        <m:t>&lt;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charset="0"/>
                        </a:rPr>
                        <m:t>)⇒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∃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]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Give a D where the statement is </a:t>
                </a:r>
                <a:r>
                  <a:rPr lang="en-US" sz="18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18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Give a D where the statement is </a:t>
                </a:r>
                <a:r>
                  <a:rPr lang="en-US" sz="1800" dirty="0">
                    <a:solidFill>
                      <a:srgbClr val="FF0000"/>
                    </a:solidFill>
                  </a:rPr>
                  <a:t>false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7030A0"/>
                    </a:solidFill>
                  </a:rPr>
                  <a:t>Negate</a:t>
                </a:r>
                <a:r>
                  <a:rPr lang="en-US" sz="1800" dirty="0"/>
                  <a:t> the statement</a:t>
                </a:r>
              </a:p>
              <a:p>
                <a:r>
                  <a:rPr lang="en-US" sz="2200" dirty="0"/>
                  <a:t>Answers: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b="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703" y="1433384"/>
                <a:ext cx="10983097" cy="4743579"/>
              </a:xfrm>
              <a:blipFill rotWithShape="0">
                <a:blip r:embed="rId3"/>
                <a:stretch>
                  <a:fillRect l="-666" t="-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62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0703" y="1433384"/>
                <a:ext cx="10983097" cy="474357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Observe the statement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charset="0"/>
                            </a:rPr>
                            <m:t>∀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sz="1800" i="1">
                          <a:latin typeface="Cambria Math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charset="0"/>
                        </a:rPr>
                        <m:t>∀</m:t>
                      </m:r>
                      <m:r>
                        <a:rPr lang="en-US" sz="1800" i="1">
                          <a:latin typeface="Cambria Math" charset="0"/>
                        </a:rPr>
                        <m:t>𝑦</m:t>
                      </m:r>
                      <m:r>
                        <a:rPr lang="en-US" sz="1800" i="1">
                          <a:latin typeface="Cambria Math" charset="0"/>
                        </a:rPr>
                        <m:t>∈</m:t>
                      </m:r>
                      <m:r>
                        <a:rPr lang="en-US" sz="1800" i="1">
                          <a:latin typeface="Cambria Math" charset="0"/>
                        </a:rPr>
                        <m:t>𝐷</m:t>
                      </m:r>
                      <m:r>
                        <a:rPr lang="en-US" sz="1800" i="1">
                          <a:latin typeface="Cambria Math" charset="0"/>
                        </a:rPr>
                        <m:t>)[(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charset="0"/>
                        </a:rPr>
                        <m:t>&lt;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charset="0"/>
                        </a:rPr>
                        <m:t>)⇒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∃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]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Give a D where the statement is </a:t>
                </a:r>
                <a:r>
                  <a:rPr lang="en-US" sz="18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18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Give a D where the statement is </a:t>
                </a:r>
                <a:r>
                  <a:rPr lang="en-US" sz="1800" dirty="0">
                    <a:solidFill>
                      <a:srgbClr val="FF0000"/>
                    </a:solidFill>
                  </a:rPr>
                  <a:t>false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7030A0"/>
                    </a:solidFill>
                  </a:rPr>
                  <a:t>Negate</a:t>
                </a:r>
                <a:r>
                  <a:rPr lang="en-US" sz="1800" dirty="0"/>
                  <a:t> the statement</a:t>
                </a:r>
              </a:p>
              <a:p>
                <a:r>
                  <a:rPr lang="en-US" sz="2200" dirty="0"/>
                  <a:t>Answers: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b="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703" y="1433384"/>
                <a:ext cx="10983097" cy="4743579"/>
              </a:xfrm>
              <a:blipFill rotWithShape="0">
                <a:blip r:embed="rId3"/>
                <a:stretch>
                  <a:fillRect l="-666" t="-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212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0703" y="1433384"/>
                <a:ext cx="10983097" cy="474357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Observe the statement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charset="0"/>
                            </a:rPr>
                            <m:t>∀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sz="1800" i="1">
                          <a:latin typeface="Cambria Math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charset="0"/>
                        </a:rPr>
                        <m:t>∀</m:t>
                      </m:r>
                      <m:r>
                        <a:rPr lang="en-US" sz="1800" i="1">
                          <a:latin typeface="Cambria Math" charset="0"/>
                        </a:rPr>
                        <m:t>𝑦</m:t>
                      </m:r>
                      <m:r>
                        <a:rPr lang="en-US" sz="1800" i="1">
                          <a:latin typeface="Cambria Math" charset="0"/>
                        </a:rPr>
                        <m:t>∈</m:t>
                      </m:r>
                      <m:r>
                        <a:rPr lang="en-US" sz="1800" i="1">
                          <a:latin typeface="Cambria Math" charset="0"/>
                        </a:rPr>
                        <m:t>𝐷</m:t>
                      </m:r>
                      <m:r>
                        <a:rPr lang="en-US" sz="1800" i="1">
                          <a:latin typeface="Cambria Math" charset="0"/>
                        </a:rPr>
                        <m:t>)[(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charset="0"/>
                        </a:rPr>
                        <m:t>&lt;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charset="0"/>
                        </a:rPr>
                        <m:t>)⇒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∃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]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Give a D where the statement is </a:t>
                </a:r>
                <a:r>
                  <a:rPr lang="en-US" sz="18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18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Give a D where the statement is </a:t>
                </a:r>
                <a:r>
                  <a:rPr lang="en-US" sz="1800" dirty="0">
                    <a:solidFill>
                      <a:srgbClr val="FF0000"/>
                    </a:solidFill>
                  </a:rPr>
                  <a:t>false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7030A0"/>
                    </a:solidFill>
                  </a:rPr>
                  <a:t>Negate</a:t>
                </a:r>
                <a:r>
                  <a:rPr lang="en-US" sz="1800" dirty="0"/>
                  <a:t> the statement</a:t>
                </a:r>
              </a:p>
              <a:p>
                <a:r>
                  <a:rPr lang="en-US" sz="2200" dirty="0"/>
                  <a:t>Answers: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b="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703" y="1433384"/>
                <a:ext cx="10983097" cy="4743579"/>
              </a:xfrm>
              <a:blipFill rotWithShape="0">
                <a:blip r:embed="rId3"/>
                <a:stretch>
                  <a:fillRect l="-666" t="-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988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0703" y="1433384"/>
                <a:ext cx="10983097" cy="474357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Observe the statement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charset="0"/>
                            </a:rPr>
                            <m:t>∀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sz="1800" i="1">
                          <a:latin typeface="Cambria Math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charset="0"/>
                        </a:rPr>
                        <m:t>∀</m:t>
                      </m:r>
                      <m:r>
                        <a:rPr lang="en-US" sz="1800" i="1">
                          <a:latin typeface="Cambria Math" charset="0"/>
                        </a:rPr>
                        <m:t>𝑦</m:t>
                      </m:r>
                      <m:r>
                        <a:rPr lang="en-US" sz="1800" i="1">
                          <a:latin typeface="Cambria Math" charset="0"/>
                        </a:rPr>
                        <m:t>∈</m:t>
                      </m:r>
                      <m:r>
                        <a:rPr lang="en-US" sz="1800" i="1">
                          <a:latin typeface="Cambria Math" charset="0"/>
                        </a:rPr>
                        <m:t>𝐷</m:t>
                      </m:r>
                      <m:r>
                        <a:rPr lang="en-US" sz="1800" i="1">
                          <a:latin typeface="Cambria Math" charset="0"/>
                        </a:rPr>
                        <m:t>)[(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charset="0"/>
                        </a:rPr>
                        <m:t>&lt;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charset="0"/>
                        </a:rPr>
                        <m:t>)⇒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∃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]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Give a D where the statement is </a:t>
                </a:r>
                <a:r>
                  <a:rPr lang="en-US" sz="18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18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Give a D where the statement is </a:t>
                </a:r>
                <a:r>
                  <a:rPr lang="en-US" sz="1800" dirty="0">
                    <a:solidFill>
                      <a:srgbClr val="FF0000"/>
                    </a:solidFill>
                  </a:rPr>
                  <a:t>false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7030A0"/>
                    </a:solidFill>
                  </a:rPr>
                  <a:t>Negate</a:t>
                </a:r>
                <a:r>
                  <a:rPr lang="en-US" sz="1800" dirty="0"/>
                  <a:t> the statement</a:t>
                </a:r>
              </a:p>
              <a:p>
                <a:r>
                  <a:rPr lang="en-US" sz="2200" dirty="0"/>
                  <a:t>Answers: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b="0" dirty="0"/>
                  <a:t>(See next slide)</a:t>
                </a: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b="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703" y="1433384"/>
                <a:ext cx="10983097" cy="4743579"/>
              </a:xfrm>
              <a:blipFill>
                <a:blip r:embed="rId3"/>
                <a:stretch>
                  <a:fillRect l="-666" t="-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446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Negating the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1" indent="0" algn="ctr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∀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i="1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br>
                  <a:rPr lang="en-US" sz="2800" i="1" dirty="0">
                    <a:latin typeface="Cambria Math" charset="0"/>
                  </a:rPr>
                </a:br>
                <a:endParaRPr lang="en-US" sz="280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810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Negating the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1" indent="0" algn="ctr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∀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i="1">
                          <a:latin typeface="Cambria Math" charset="0"/>
                        </a:rPr>
                        <m:t>≡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348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Negating the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1" indent="0" algn="ctr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∀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i="1">
                          <a:latin typeface="Cambria Math" charset="0"/>
                        </a:rPr>
                        <m:t>≡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i="1">
                          <a:latin typeface="Cambria Math" charset="0"/>
                        </a:rPr>
                        <m:t>≡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∃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960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Negating the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1" indent="0" algn="ctr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∀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i="1">
                          <a:latin typeface="Cambria Math" charset="0"/>
                        </a:rPr>
                        <m:t>≡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i="1">
                          <a:latin typeface="Cambria Math" charset="0"/>
                        </a:rPr>
                        <m:t>≡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∃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 rot="16200000">
            <a:off x="7742217" y="1534317"/>
            <a:ext cx="560817" cy="4911809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8121" y="4530124"/>
            <a:ext cx="58739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>
                <a:solidFill>
                  <a:srgbClr val="C00000"/>
                </a:solidFill>
              </a:rPr>
              <a:t>How do we negate an implication?</a:t>
            </a:r>
          </a:p>
        </p:txBody>
      </p:sp>
    </p:spTree>
    <p:extLst>
      <p:ext uri="{BB962C8B-B14F-4D97-AF65-F5344CB8AC3E}">
        <p14:creationId xmlns:p14="http://schemas.microsoft.com/office/powerpoint/2010/main" val="239070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“There exists”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∃)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(∃</m:t>
                    </m:r>
                    <m:r>
                      <a:rPr lang="en-US" sz="3200" b="0" i="1" smtClean="0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∈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200" dirty="0"/>
                  <a:t> [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8</m:t>
                    </m:r>
                    <m:r>
                      <a:rPr lang="en-US" sz="3200" b="0" i="1" smtClean="0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=1]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4675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Negating implications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0703" y="1433384"/>
                <a:ext cx="11726562" cy="52886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Recall that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⇒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≡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∼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∨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Therefore,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≡∼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∼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∧∼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bg1">
                        <a:lumMod val="65000"/>
                      </a:schemeClr>
                    </a:solidFill>
                  </a:rPr>
                  <a:t>(by De Morgan’s law and double negation)</a:t>
                </a:r>
                <a:endParaRPr lang="en-US" sz="2400" dirty="0"/>
              </a:p>
              <a:p>
                <a:r>
                  <a:rPr lang="en-US" sz="2400" dirty="0"/>
                  <a:t>So the negation of an implication is a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conjunction</a:t>
                </a:r>
                <a:r>
                  <a:rPr lang="en-US" sz="2400" dirty="0"/>
                  <a:t>!</a:t>
                </a:r>
              </a:p>
              <a:p>
                <a:r>
                  <a:rPr lang="en-US" sz="2400" b="1" dirty="0"/>
                  <a:t>Intuitive result</a:t>
                </a:r>
                <a:r>
                  <a:rPr lang="en-US" sz="2400" dirty="0"/>
                  <a:t>: If all men are mortal, then we  say </a:t>
                </a:r>
              </a:p>
              <a:p>
                <a:pPr marL="0" indent="0">
                  <a:buNone/>
                </a:pPr>
                <a:endParaRPr lang="en-US" sz="2400" b="0" i="0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∀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𝑚𝑎𝑛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𝑚𝑜𝑟𝑡𝑎𝑙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we want to negate this, to say that </a:t>
                </a:r>
                <a:r>
                  <a:rPr lang="en-US" sz="2400" b="1" dirty="0">
                    <a:solidFill>
                      <a:srgbClr val="FC55FF"/>
                    </a:solidFill>
                  </a:rPr>
                  <a:t>there exists some man that is immortal</a:t>
                </a:r>
                <a:r>
                  <a:rPr lang="en-US" sz="2400" dirty="0"/>
                  <a:t>, then we say: </a:t>
                </a:r>
              </a:p>
              <a:p>
                <a:pPr marL="0" indent="0" algn="ctr">
                  <a:buNone/>
                </a:pPr>
                <a:endParaRPr lang="en-US" sz="2400" b="0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[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𝑖𝑠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𝑚𝑎𝑛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∧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𝑖𝑠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𝑚𝑜𝑟𝑡𝑎𝑙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703" y="1433384"/>
                <a:ext cx="11726562" cy="5288692"/>
              </a:xfrm>
              <a:blipFill>
                <a:blip r:embed="rId3"/>
                <a:stretch>
                  <a:fillRect l="-728" t="-1613" r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>
          <a:xfrm rot="5400000" flipH="1" flipV="1">
            <a:off x="5931247" y="5786354"/>
            <a:ext cx="580767" cy="457196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21178" y="6413157"/>
            <a:ext cx="69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AND!</a:t>
            </a:r>
          </a:p>
        </p:txBody>
      </p:sp>
    </p:spTree>
    <p:extLst>
      <p:ext uri="{BB962C8B-B14F-4D97-AF65-F5344CB8AC3E}">
        <p14:creationId xmlns:p14="http://schemas.microsoft.com/office/powerpoint/2010/main" val="789935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to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∀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200" i="1" dirty="0">
                  <a:latin typeface="Cambria Math" charset="0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200" i="1" dirty="0">
                  <a:latin typeface="Cambria Math" charset="0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 smtClean="0">
                                  <a:solidFill>
                                    <a:srgbClr val="FC55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168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to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>
                <a:normAutofit/>
              </a:bodyPr>
              <a:lstStyle/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∀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)⇒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200" i="1" dirty="0">
                  <a:latin typeface="Cambria Math" charset="0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)⇒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200" i="1" dirty="0">
                  <a:latin typeface="Cambria Math" charset="0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)⇒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200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 smtClean="0">
                                  <a:solidFill>
                                    <a:srgbClr val="FC55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)∧(</m:t>
                              </m:r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∼</m:t>
                              </m:r>
                              <m:d>
                                <m:dPr>
                                  <m:ctrlPr>
                                    <a:rPr 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010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to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>
                <a:normAutofit/>
              </a:bodyPr>
              <a:lstStyle/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∀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)⇒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200" i="1" dirty="0">
                  <a:latin typeface="Cambria Math" charset="0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)⇒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200" i="1" dirty="0">
                  <a:latin typeface="Cambria Math" charset="0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)⇒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200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)∧(</m:t>
                              </m:r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∼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200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 smtClean="0">
                                  <a:solidFill>
                                    <a:srgbClr val="FC55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∀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205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to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>
                <a:normAutofit/>
              </a:bodyPr>
              <a:lstStyle/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∀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)⇒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200" i="1" dirty="0">
                  <a:latin typeface="Cambria Math" charset="0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∀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)⇒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200" i="1" dirty="0">
                  <a:latin typeface="Cambria Math" charset="0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)⇒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200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)∧(</m:t>
                              </m:r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∼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∃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200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 smtClean="0">
                                  <a:solidFill>
                                    <a:srgbClr val="FC55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)∧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∀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200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≡</m:t>
                      </m:r>
                      <m:d>
                        <m:d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 smtClean="0">
                                  <a:solidFill>
                                    <a:srgbClr val="FC55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∃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solidFill>
                                    <a:srgbClr val="FC55FF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sz="2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∀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≤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∨(</m:t>
                              </m:r>
                              <m:r>
                                <a:rPr lang="en-US" sz="2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sz="2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≥</m:t>
                              </m:r>
                              <m:r>
                                <a:rPr lang="en-US" sz="2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35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“There exists”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∃)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(∃</m:t>
                    </m:r>
                    <m:r>
                      <a:rPr lang="en-US" sz="3200" b="0" i="1" smtClean="0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∈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200" dirty="0"/>
                  <a:t> [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8</m:t>
                    </m:r>
                    <m:r>
                      <a:rPr lang="en-US" sz="3200" b="0" i="1" smtClean="0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=1]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</a:p>
              <a:p>
                <a:pPr lvl="1"/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2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“There exists”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∃)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(∃</m:t>
                    </m:r>
                    <m:r>
                      <a:rPr lang="en-US" sz="3200" b="0" i="1" smtClean="0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∈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200" dirty="0"/>
                  <a:t> [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8</m:t>
                    </m:r>
                    <m:r>
                      <a:rPr lang="en-US" sz="3200" b="0" i="1" smtClean="0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=1]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∃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=−1]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lvl="1"/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29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“There exists”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∃)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(∃</m:t>
                    </m:r>
                    <m:r>
                      <a:rPr lang="en-US" sz="3200" b="0" i="1" smtClean="0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∈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200" dirty="0"/>
                  <a:t> [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8</m:t>
                    </m:r>
                    <m:r>
                      <a:rPr lang="en-US" sz="3200" b="0" i="1" smtClean="0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=1]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∃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=−1]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</a:p>
              <a:p>
                <a:pPr lvl="1"/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99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“There exists”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∃)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(∃</m:t>
                    </m:r>
                    <m:r>
                      <a:rPr lang="en-US" sz="3200" b="0" i="1" smtClean="0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∈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200" dirty="0"/>
                  <a:t> [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8</m:t>
                    </m:r>
                    <m:r>
                      <a:rPr lang="en-US" sz="3200" b="0" i="1" smtClean="0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=1]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∃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=−1]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3600" dirty="0"/>
                  <a:t>Is there a domain </a:t>
                </a:r>
                <a:r>
                  <a:rPr lang="en-US" sz="3600" i="1" dirty="0"/>
                  <a:t>D</a:t>
                </a:r>
                <a:r>
                  <a:rPr lang="en-US" sz="36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∃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=−1]</m:t>
                    </m:r>
                  </m:oMath>
                </a14:m>
                <a:r>
                  <a:rPr lang="en-US" sz="3200" dirty="0"/>
                  <a:t> is true?</a:t>
                </a:r>
              </a:p>
              <a:p>
                <a:endParaRPr lang="en-US" sz="3600" dirty="0"/>
              </a:p>
              <a:p>
                <a:endParaRPr lang="en-US" sz="3600" dirty="0">
                  <a:solidFill>
                    <a:srgbClr val="FF0000"/>
                  </a:solidFill>
                </a:endParaRPr>
              </a:p>
              <a:p>
                <a:pPr lvl="1"/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2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623457" y="4880177"/>
            <a:ext cx="1700205" cy="8572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13711" y="4902402"/>
            <a:ext cx="1669776" cy="85725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570125" y="4902403"/>
            <a:ext cx="1618428" cy="85725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172108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2035</Words>
  <Application>Microsoft Office PowerPoint</Application>
  <PresentationFormat>Widescreen</PresentationFormat>
  <Paragraphs>357</Paragraphs>
  <Slides>54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Office Theme</vt:lpstr>
      <vt:lpstr>Quantifiers</vt:lpstr>
      <vt:lpstr>Reminders</vt:lpstr>
      <vt:lpstr>Reminders</vt:lpstr>
      <vt:lpstr>Existential / universal quantifier</vt:lpstr>
      <vt:lpstr>“There exists” (∃)</vt:lpstr>
      <vt:lpstr>“There exists” (∃)</vt:lpstr>
      <vt:lpstr>“There exists” (∃)</vt:lpstr>
      <vt:lpstr>“There exists” (∃)</vt:lpstr>
      <vt:lpstr>“There exists” (∃)</vt:lpstr>
      <vt:lpstr>“There exists” (∃)</vt:lpstr>
      <vt:lpstr>“For all” </vt:lpstr>
      <vt:lpstr>“For all” </vt:lpstr>
      <vt:lpstr>“For all” </vt:lpstr>
      <vt:lpstr>“For all” </vt:lpstr>
      <vt:lpstr>“For all” </vt:lpstr>
      <vt:lpstr>“For all” </vt:lpstr>
      <vt:lpstr>Nesting quantifiers</vt:lpstr>
      <vt:lpstr>Nesting quantifiers</vt:lpstr>
      <vt:lpstr>Nesting quantifiers</vt:lpstr>
      <vt:lpstr>Nesting quantifiers</vt:lpstr>
      <vt:lpstr>Nesting quantifiers</vt:lpstr>
      <vt:lpstr>Alternating nested quantifiers</vt:lpstr>
      <vt:lpstr>Alternating nested quantifiers</vt:lpstr>
      <vt:lpstr>Fill this in!</vt:lpstr>
      <vt:lpstr>Finding domains</vt:lpstr>
      <vt:lpstr>Finding domains</vt:lpstr>
      <vt:lpstr>Finding domains</vt:lpstr>
      <vt:lpstr>Finding domains</vt:lpstr>
      <vt:lpstr>Finding domains</vt:lpstr>
      <vt:lpstr>Finding domains</vt:lpstr>
      <vt:lpstr>Finding domains</vt:lpstr>
      <vt:lpstr>Negated Quantifiers</vt:lpstr>
      <vt:lpstr>Negated Quantifiers</vt:lpstr>
      <vt:lpstr>Negated Quantifiers</vt:lpstr>
      <vt:lpstr>Negating nested quantifiers</vt:lpstr>
      <vt:lpstr>Negating nested quantifiers</vt:lpstr>
      <vt:lpstr>Negating nested quantifiers</vt:lpstr>
      <vt:lpstr>Negating nested quantifiers</vt:lpstr>
      <vt:lpstr>Negating nested quantifiers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Negating the statement</vt:lpstr>
      <vt:lpstr>Negating the statement</vt:lpstr>
      <vt:lpstr>Negating the statement</vt:lpstr>
      <vt:lpstr>Negating the statement</vt:lpstr>
      <vt:lpstr>Negating implications</vt:lpstr>
      <vt:lpstr>Back to our example</vt:lpstr>
      <vt:lpstr>Back to our example</vt:lpstr>
      <vt:lpstr>Back to our example</vt:lpstr>
      <vt:lpstr>Back to our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Quantifiers</dc:title>
  <dc:creator>Jason Filippou</dc:creator>
  <cp:lastModifiedBy>Jason Filippou</cp:lastModifiedBy>
  <cp:revision>10</cp:revision>
  <dcterms:created xsi:type="dcterms:W3CDTF">2021-03-06T16:09:05Z</dcterms:created>
  <dcterms:modified xsi:type="dcterms:W3CDTF">2021-03-11T17:53:11Z</dcterms:modified>
</cp:coreProperties>
</file>