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342" r:id="rId6"/>
    <p:sldId id="353" r:id="rId7"/>
    <p:sldId id="344" r:id="rId8"/>
    <p:sldId id="345" r:id="rId9"/>
    <p:sldId id="343" r:id="rId10"/>
    <p:sldId id="351" r:id="rId11"/>
    <p:sldId id="352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362" r:id="rId29"/>
    <p:sldId id="363" r:id="rId30"/>
    <p:sldId id="364" r:id="rId31"/>
    <p:sldId id="365" r:id="rId32"/>
    <p:sldId id="297" r:id="rId33"/>
    <p:sldId id="366" r:id="rId34"/>
    <p:sldId id="367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DB71CA-6602-4540-8F80-0ECB26F96C11}">
          <p14:sldIdLst>
            <p14:sldId id="256"/>
            <p14:sldId id="260"/>
            <p14:sldId id="261"/>
            <p14:sldId id="262"/>
            <p14:sldId id="342"/>
            <p14:sldId id="353"/>
            <p14:sldId id="344"/>
            <p14:sldId id="345"/>
            <p14:sldId id="343"/>
            <p14:sldId id="351"/>
            <p14:sldId id="352"/>
            <p14:sldId id="354"/>
            <p14:sldId id="355"/>
            <p14:sldId id="356"/>
            <p14:sldId id="357"/>
            <p14:sldId id="358"/>
            <p14:sldId id="359"/>
            <p14:sldId id="36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62"/>
            <p14:sldId id="363"/>
            <p14:sldId id="364"/>
            <p14:sldId id="365"/>
            <p14:sldId id="297"/>
            <p14:sldId id="366"/>
            <p14:sldId id="367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Quantifiers" id="{2B7F31B4-FDD1-BD46-BE55-324D742D61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5DF"/>
    <a:srgbClr val="F22B1A"/>
    <a:srgbClr val="BDD7EE"/>
    <a:srgbClr val="EAA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6291"/>
  </p:normalViewPr>
  <p:slideViewPr>
    <p:cSldViewPr snapToGrid="0" snapToObjects="1">
      <p:cViewPr varScale="1">
        <p:scale>
          <a:sx n="109" d="100"/>
          <a:sy n="109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2C4C-701E-5843-A232-4B131B1E4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09B08-7E7F-9E44-97BB-2BBFF2151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902E-07A3-4649-A49A-03674DF6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7CEE-6BEE-1243-9816-E22BCBEA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7CCC-887E-2545-B75C-530663B4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FCE-E77A-3947-9089-12F44284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05A09-D2A6-D942-955A-E89987FB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6293A-2ED2-A54B-B6ED-C30945AE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6B08-A11E-1944-9090-0D80BD4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8C4E-A199-194D-87AC-85D5CC3C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077A8-EE50-9F43-AAC7-98ED1E4F1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65B7-CAAA-BD4C-8E7F-E782C34F4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7748-C49A-584E-B326-2F8DDEFC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B35D-8E41-C846-B0C2-5B461823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8638-A0B5-5D42-BC2A-AD88FC7E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0C38-A70F-494A-A2B4-793894DC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49BC-230B-FB40-85B4-49019136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710D-8471-AB4E-97A6-B5573330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FE33-F52A-8245-AF2B-379FD905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5E53-D730-8245-82B4-27559FF1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025D-F3A2-9B4F-84DD-0BF598F4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C7C5-6481-0542-9FE7-223AD88A6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AB9-1101-AB46-AD3A-B2B47443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7C47-BBD6-9349-9FFC-E32523ED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13CD-8A17-7D4F-A57D-224F2118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9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5BCE-9F76-DE49-8955-69487B74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B407-F418-6643-AFFD-81F3D14C4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7DED3-2B44-0A48-8F68-1C66913E6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706D-345B-614D-BB2A-CE04677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7B78-1D06-B149-87C5-673A424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FB95-D74D-804F-8B24-9BD14D33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F180-58CC-1643-AB8A-F373DA04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1B2A4-B6BC-1F41-9B89-C8C9979C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B7B7C-4DA8-B640-9A19-256D3231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E515A-C7DA-4040-9686-631F279E1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892C3-A13A-D448-98FD-67B62A5C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7A927-61C5-A24D-99AE-7B063B76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F7CAB-5409-8145-8A35-1E3F61A0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D0571-B225-4D4B-9D0C-99FD85B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8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E06E-D3A7-B847-8657-BDFE3645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76B5E-A7D5-0C46-8FDB-C86B2769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91B7E-2E07-0C4C-B76D-82FD2819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FE55-C7F1-9145-8969-CB2EBC9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8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F02F6-29B2-5243-B2C6-733FF4D3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18E34-6D48-354D-A20D-CCE2C32F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C83E-5168-7344-B53B-E4D6C0C4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C9D5-70D3-9E41-8ED9-8B7FE309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5355-19D7-7341-954D-22868994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DCD60-3865-884A-BB8C-FACCDC56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3F7A-3E14-9741-AF8C-794336F8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7040A-B682-B64E-8AA2-BFA4683E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7D6E0-FFA5-E346-9DCB-7C795821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3A69-3C64-2247-92B5-5B7A979E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C386E-04A3-554D-B0F8-81A6E943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A60D9-3060-6E43-860E-9FFD1628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88CF-9654-E24E-B713-EB68BB87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B4D2F-C8D3-6243-9904-17521C9C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8F4E4-55CC-F747-9BCC-4EE03FD9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175A1-C87B-5844-B506-7289109D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AF8C1-9DFC-174F-8434-70A648F6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5A1D3-E7EC-344F-88D6-F3D8857A3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8993-A892-DF44-AE54-25EE0BD607B3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75BF-848A-CC4F-AF55-85953F9D4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B0B6-C9BF-A448-9CAD-9D781B523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380F-970F-D846-B442-211237763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85D1-4FE1-DA4E-B0C4-45C1CB11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8CCA4-61AF-9145-9CFD-A8098336E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CMSC250</a:t>
            </a:r>
          </a:p>
        </p:txBody>
      </p:sp>
    </p:spTree>
    <p:extLst>
      <p:ext uri="{BB962C8B-B14F-4D97-AF65-F5344CB8AC3E}">
        <p14:creationId xmlns:p14="http://schemas.microsoft.com/office/powerpoint/2010/main" val="339599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758-1CA3-6741-871E-82E07A64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Superset and proper subset/superset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DA09B-2573-8540-91EE-9F2163D77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65114" cy="4351338"/>
              </a:xfrm>
            </p:spPr>
            <p:txBody>
              <a:bodyPr/>
              <a:lstStyle/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superset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.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>
                    <a:solidFill>
                      <a:schemeClr val="accent1"/>
                    </a:solidFill>
                  </a:rPr>
                  <a:t>proper superset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3200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DA09B-2573-8540-91EE-9F2163D77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65114" cy="4351338"/>
              </a:xfrm>
              <a:blipFill>
                <a:blip r:embed="rId2"/>
                <a:stretch>
                  <a:fillRect l="-90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9131F3C-4C40-B040-ACA1-8CDFF8388C30}"/>
              </a:ext>
            </a:extLst>
          </p:cNvPr>
          <p:cNvSpPr/>
          <p:nvPr/>
        </p:nvSpPr>
        <p:spPr>
          <a:xfrm>
            <a:off x="8339741" y="4311651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DADE9-4C2B-6D46-BA95-928320CD3C5D}"/>
              </a:ext>
            </a:extLst>
          </p:cNvPr>
          <p:cNvSpPr/>
          <p:nvPr/>
        </p:nvSpPr>
        <p:spPr>
          <a:xfrm>
            <a:off x="8702599" y="4479504"/>
            <a:ext cx="1929427" cy="1529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1FE971-4121-8146-85B1-62F9C1969D3C}"/>
              </a:ext>
            </a:extLst>
          </p:cNvPr>
          <p:cNvSpPr/>
          <p:nvPr/>
        </p:nvSpPr>
        <p:spPr>
          <a:xfrm>
            <a:off x="9402254" y="4632872"/>
            <a:ext cx="1068745" cy="1222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1B2C1-FF3A-DA4B-9B41-623FC24DF01E}"/>
              </a:ext>
            </a:extLst>
          </p:cNvPr>
          <p:cNvSpPr/>
          <p:nvPr/>
        </p:nvSpPr>
        <p:spPr>
          <a:xfrm>
            <a:off x="11371283" y="4294838"/>
            <a:ext cx="437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688A9-57A5-7243-9138-65BCAD51B8BF}"/>
              </a:ext>
            </a:extLst>
          </p:cNvPr>
          <p:cNvSpPr/>
          <p:nvPr/>
        </p:nvSpPr>
        <p:spPr>
          <a:xfrm>
            <a:off x="9016047" y="4751863"/>
            <a:ext cx="3658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718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C1-069B-2749-883B-79884F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8CE730-5F61-3843-8290-93C3E02C9EDC}"/>
              </a:ext>
            </a:extLst>
          </p:cNvPr>
          <p:cNvSpPr/>
          <p:nvPr/>
        </p:nvSpPr>
        <p:spPr>
          <a:xfrm>
            <a:off x="7605486" y="3069547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CD633D-4387-1049-B82C-761B12F955A8}"/>
              </a:ext>
            </a:extLst>
          </p:cNvPr>
          <p:cNvSpPr/>
          <p:nvPr/>
        </p:nvSpPr>
        <p:spPr>
          <a:xfrm>
            <a:off x="9289144" y="3363572"/>
            <a:ext cx="1553028" cy="1324543"/>
          </a:xfrm>
          <a:prstGeom prst="ellipse">
            <a:avLst/>
          </a:prstGeom>
          <a:solidFill>
            <a:srgbClr val="BDD7EE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DDEF7-609D-A34A-85A5-867A56C8CDF1}"/>
              </a:ext>
            </a:extLst>
          </p:cNvPr>
          <p:cNvSpPr/>
          <p:nvPr/>
        </p:nvSpPr>
        <p:spPr>
          <a:xfrm>
            <a:off x="7961086" y="3363571"/>
            <a:ext cx="1553028" cy="1324543"/>
          </a:xfrm>
          <a:prstGeom prst="ellipse">
            <a:avLst/>
          </a:prstGeom>
          <a:solidFill>
            <a:srgbClr val="BDD7EE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4E831-8B2B-AA45-8688-6B044D7AD0C4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71939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C1-069B-2749-883B-79884F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8CE730-5F61-3843-8290-93C3E02C9EDC}"/>
              </a:ext>
            </a:extLst>
          </p:cNvPr>
          <p:cNvSpPr/>
          <p:nvPr/>
        </p:nvSpPr>
        <p:spPr>
          <a:xfrm>
            <a:off x="7605486" y="3069547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CD633D-4387-1049-B82C-761B12F955A8}"/>
              </a:ext>
            </a:extLst>
          </p:cNvPr>
          <p:cNvSpPr/>
          <p:nvPr/>
        </p:nvSpPr>
        <p:spPr>
          <a:xfrm>
            <a:off x="9289144" y="3363572"/>
            <a:ext cx="1553028" cy="1324543"/>
          </a:xfrm>
          <a:prstGeom prst="ellipse">
            <a:avLst/>
          </a:prstGeom>
          <a:solidFill>
            <a:srgbClr val="BDD7EE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DDEF7-609D-A34A-85A5-867A56C8CDF1}"/>
              </a:ext>
            </a:extLst>
          </p:cNvPr>
          <p:cNvSpPr/>
          <p:nvPr/>
        </p:nvSpPr>
        <p:spPr>
          <a:xfrm>
            <a:off x="7961086" y="3363571"/>
            <a:ext cx="1553028" cy="1324543"/>
          </a:xfrm>
          <a:prstGeom prst="ellipse">
            <a:avLst/>
          </a:prstGeom>
          <a:solidFill>
            <a:srgbClr val="BDD7EE">
              <a:alpha val="4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4E831-8B2B-AA45-8688-6B044D7AD0C4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695C1-3EDB-2449-ACD7-9CD6EB10E9AC}"/>
              </a:ext>
            </a:extLst>
          </p:cNvPr>
          <p:cNvSpPr txBox="1"/>
          <p:nvPr/>
        </p:nvSpPr>
        <p:spPr>
          <a:xfrm>
            <a:off x="453571" y="3333344"/>
            <a:ext cx="6487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Connection between union </a:t>
            </a:r>
            <a:br>
              <a:rPr lang="en-US" sz="4200" dirty="0"/>
            </a:br>
            <a:r>
              <a:rPr lang="en-US" sz="4200" dirty="0"/>
              <a:t>and logical disjunction!</a:t>
            </a:r>
          </a:p>
        </p:txBody>
      </p:sp>
    </p:spTree>
    <p:extLst>
      <p:ext uri="{BB962C8B-B14F-4D97-AF65-F5344CB8AC3E}">
        <p14:creationId xmlns:p14="http://schemas.microsoft.com/office/powerpoint/2010/main" val="232386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C1-069B-2749-883B-79884F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∩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8CE730-5F61-3843-8290-93C3E02C9EDC}"/>
              </a:ext>
            </a:extLst>
          </p:cNvPr>
          <p:cNvSpPr/>
          <p:nvPr/>
        </p:nvSpPr>
        <p:spPr>
          <a:xfrm>
            <a:off x="7605486" y="3069547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CD633D-4387-1049-B82C-761B12F955A8}"/>
              </a:ext>
            </a:extLst>
          </p:cNvPr>
          <p:cNvSpPr/>
          <p:nvPr/>
        </p:nvSpPr>
        <p:spPr>
          <a:xfrm>
            <a:off x="9289144" y="3363572"/>
            <a:ext cx="1553028" cy="1324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DDEF7-609D-A34A-85A5-867A56C8CDF1}"/>
              </a:ext>
            </a:extLst>
          </p:cNvPr>
          <p:cNvSpPr/>
          <p:nvPr/>
        </p:nvSpPr>
        <p:spPr>
          <a:xfrm>
            <a:off x="7961086" y="3363571"/>
            <a:ext cx="1553028" cy="1324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4E831-8B2B-AA45-8688-6B044D7AD0C4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24BCC-F76E-2A41-901B-426391F96D58}"/>
              </a:ext>
            </a:extLst>
          </p:cNvPr>
          <p:cNvSpPr/>
          <p:nvPr/>
        </p:nvSpPr>
        <p:spPr>
          <a:xfrm>
            <a:off x="9300027" y="3696742"/>
            <a:ext cx="214087" cy="657544"/>
          </a:xfrm>
          <a:prstGeom prst="ellipse">
            <a:avLst/>
          </a:prstGeom>
          <a:solidFill>
            <a:srgbClr val="F22B1A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C1-069B-2749-883B-79884F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Absolute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∉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∧(</m:t>
                          </m:r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8CE730-5F61-3843-8290-93C3E02C9EDC}"/>
              </a:ext>
            </a:extLst>
          </p:cNvPr>
          <p:cNvSpPr/>
          <p:nvPr/>
        </p:nvSpPr>
        <p:spPr>
          <a:xfrm>
            <a:off x="7612744" y="3068638"/>
            <a:ext cx="3468914" cy="1865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DDEF7-609D-A34A-85A5-867A56C8CDF1}"/>
              </a:ext>
            </a:extLst>
          </p:cNvPr>
          <p:cNvSpPr/>
          <p:nvPr/>
        </p:nvSpPr>
        <p:spPr>
          <a:xfrm>
            <a:off x="8348372" y="3356250"/>
            <a:ext cx="1553028" cy="1324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4E831-8B2B-AA45-8688-6B044D7AD0C4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62435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C1-069B-2749-883B-79884F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Absolute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∉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∧(</m:t>
                          </m:r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8CE730-5F61-3843-8290-93C3E02C9EDC}"/>
              </a:ext>
            </a:extLst>
          </p:cNvPr>
          <p:cNvSpPr/>
          <p:nvPr/>
        </p:nvSpPr>
        <p:spPr>
          <a:xfrm>
            <a:off x="7612744" y="3068638"/>
            <a:ext cx="3468914" cy="1865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DDEF7-609D-A34A-85A5-867A56C8CDF1}"/>
              </a:ext>
            </a:extLst>
          </p:cNvPr>
          <p:cNvSpPr/>
          <p:nvPr/>
        </p:nvSpPr>
        <p:spPr>
          <a:xfrm>
            <a:off x="8348372" y="3356250"/>
            <a:ext cx="1553028" cy="1324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4E831-8B2B-AA45-8688-6B044D7AD0C4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695C1-3EDB-2449-ACD7-9CD6EB10E9AC}"/>
              </a:ext>
            </a:extLst>
          </p:cNvPr>
          <p:cNvSpPr txBox="1"/>
          <p:nvPr/>
        </p:nvSpPr>
        <p:spPr>
          <a:xfrm>
            <a:off x="453571" y="3333344"/>
            <a:ext cx="6487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Connection between absolute complement and logical negation!</a:t>
            </a:r>
          </a:p>
        </p:txBody>
      </p:sp>
    </p:spTree>
    <p:extLst>
      <p:ext uri="{BB962C8B-B14F-4D97-AF65-F5344CB8AC3E}">
        <p14:creationId xmlns:p14="http://schemas.microsoft.com/office/powerpoint/2010/main" val="192498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C1-069B-2749-883B-79884F86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Absolute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∉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∧(</m:t>
                          </m:r>
                          <m:r>
                            <a:rPr lang="en-US" sz="3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d>
                            <m:dPr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EB18D-6E83-6244-B3D1-6D59F028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8CE730-5F61-3843-8290-93C3E02C9EDC}"/>
              </a:ext>
            </a:extLst>
          </p:cNvPr>
          <p:cNvSpPr/>
          <p:nvPr/>
        </p:nvSpPr>
        <p:spPr>
          <a:xfrm>
            <a:off x="7612744" y="3068638"/>
            <a:ext cx="3468914" cy="18653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DDEF7-609D-A34A-85A5-867A56C8CDF1}"/>
              </a:ext>
            </a:extLst>
          </p:cNvPr>
          <p:cNvSpPr/>
          <p:nvPr/>
        </p:nvSpPr>
        <p:spPr>
          <a:xfrm>
            <a:off x="8348372" y="3356250"/>
            <a:ext cx="1553028" cy="1324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4E831-8B2B-AA45-8688-6B044D7AD0C4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695C1-3EDB-2449-ACD7-9CD6EB10E9AC}"/>
              </a:ext>
            </a:extLst>
          </p:cNvPr>
          <p:cNvSpPr txBox="1"/>
          <p:nvPr/>
        </p:nvSpPr>
        <p:spPr>
          <a:xfrm>
            <a:off x="453571" y="3333344"/>
            <a:ext cx="6487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Connection between absolute complement and logical negation!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3F1136-6C55-A544-B7EB-2D59E43B514B}"/>
              </a:ext>
            </a:extLst>
          </p:cNvPr>
          <p:cNvSpPr/>
          <p:nvPr/>
        </p:nvSpPr>
        <p:spPr>
          <a:xfrm>
            <a:off x="2002971" y="1690688"/>
            <a:ext cx="609600" cy="646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87F8550-0CF0-0E41-874B-452123AAEA40}"/>
              </a:ext>
            </a:extLst>
          </p:cNvPr>
          <p:cNvSpPr/>
          <p:nvPr/>
        </p:nvSpPr>
        <p:spPr>
          <a:xfrm>
            <a:off x="1382545" y="2220227"/>
            <a:ext cx="994880" cy="839108"/>
          </a:xfrm>
          <a:custGeom>
            <a:avLst/>
            <a:gdLst>
              <a:gd name="connsiteX0" fmla="*/ 538475 w 785218"/>
              <a:gd name="connsiteY0" fmla="*/ 0 h 769257"/>
              <a:gd name="connsiteX1" fmla="*/ 1446 w 785218"/>
              <a:gd name="connsiteY1" fmla="*/ 203200 h 769257"/>
              <a:gd name="connsiteX2" fmla="*/ 393332 w 785218"/>
              <a:gd name="connsiteY2" fmla="*/ 667657 h 769257"/>
              <a:gd name="connsiteX3" fmla="*/ 785218 w 785218"/>
              <a:gd name="connsiteY3" fmla="*/ 769257 h 7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218" h="769257">
                <a:moveTo>
                  <a:pt x="538475" y="0"/>
                </a:moveTo>
                <a:cubicBezTo>
                  <a:pt x="282056" y="45962"/>
                  <a:pt x="25637" y="91924"/>
                  <a:pt x="1446" y="203200"/>
                </a:cubicBezTo>
                <a:cubicBezTo>
                  <a:pt x="-22745" y="314476"/>
                  <a:pt x="262703" y="573314"/>
                  <a:pt x="393332" y="667657"/>
                </a:cubicBezTo>
                <a:cubicBezTo>
                  <a:pt x="523961" y="762000"/>
                  <a:pt x="654589" y="765628"/>
                  <a:pt x="785218" y="769257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725106-032D-ED44-BD34-34584435A889}"/>
                  </a:ext>
                </a:extLst>
              </p:cNvPr>
              <p:cNvSpPr txBox="1"/>
              <p:nvPr/>
            </p:nvSpPr>
            <p:spPr>
              <a:xfrm>
                <a:off x="2473891" y="2639781"/>
                <a:ext cx="5042387" cy="873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/>
                    </a:solidFill>
                  </a:rPr>
                  <a:t>Please use this notation instead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since it’s Epp-friendly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725106-032D-ED44-BD34-34584435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91" y="2639781"/>
                <a:ext cx="5042387" cy="873188"/>
              </a:xfrm>
              <a:prstGeom prst="rect">
                <a:avLst/>
              </a:prstGeom>
              <a:blipFill>
                <a:blip r:embed="rId3"/>
                <a:stretch>
                  <a:fillRect l="-1759" t="-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3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5EFF-04A0-F54D-BEB9-939F02F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Relative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0F537-5371-1941-B937-87BDD42F7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0F537-5371-1941-B937-87BDD42F7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552F67-74C2-C547-89CA-6160CEB2B0D6}"/>
              </a:ext>
            </a:extLst>
          </p:cNvPr>
          <p:cNvSpPr/>
          <p:nvPr/>
        </p:nvSpPr>
        <p:spPr>
          <a:xfrm>
            <a:off x="7605486" y="3069547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65A7-1506-0C45-ADFD-49AA902A2250}"/>
              </a:ext>
            </a:extLst>
          </p:cNvPr>
          <p:cNvSpPr/>
          <p:nvPr/>
        </p:nvSpPr>
        <p:spPr>
          <a:xfrm>
            <a:off x="9289144" y="3363572"/>
            <a:ext cx="1553028" cy="1324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6B601E-4B76-0247-A1D8-469F9BBDCD3D}"/>
              </a:ext>
            </a:extLst>
          </p:cNvPr>
          <p:cNvSpPr/>
          <p:nvPr/>
        </p:nvSpPr>
        <p:spPr>
          <a:xfrm>
            <a:off x="7961086" y="3363571"/>
            <a:ext cx="1553028" cy="1324543"/>
          </a:xfrm>
          <a:prstGeom prst="ellipse">
            <a:avLst/>
          </a:prstGeom>
          <a:solidFill>
            <a:srgbClr val="FA05DF">
              <a:alpha val="5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3B14C-85B0-F54C-AFB4-56DB6BA00DDC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7D46A0-B2AD-0A4B-B637-45A5DA7420B7}"/>
              </a:ext>
            </a:extLst>
          </p:cNvPr>
          <p:cNvSpPr/>
          <p:nvPr/>
        </p:nvSpPr>
        <p:spPr>
          <a:xfrm>
            <a:off x="9300027" y="3696742"/>
            <a:ext cx="214087" cy="672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5EFF-04A0-F54D-BEB9-939F02F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Relative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0F537-5371-1941-B937-87BDD42F7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0F537-5371-1941-B937-87BDD42F7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552F67-74C2-C547-89CA-6160CEB2B0D6}"/>
              </a:ext>
            </a:extLst>
          </p:cNvPr>
          <p:cNvSpPr/>
          <p:nvPr/>
        </p:nvSpPr>
        <p:spPr>
          <a:xfrm>
            <a:off x="7605486" y="3069547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E165A7-1506-0C45-ADFD-49AA902A2250}"/>
              </a:ext>
            </a:extLst>
          </p:cNvPr>
          <p:cNvSpPr/>
          <p:nvPr/>
        </p:nvSpPr>
        <p:spPr>
          <a:xfrm>
            <a:off x="9289144" y="3363572"/>
            <a:ext cx="1553028" cy="13245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6B601E-4B76-0247-A1D8-469F9BBDCD3D}"/>
              </a:ext>
            </a:extLst>
          </p:cNvPr>
          <p:cNvSpPr/>
          <p:nvPr/>
        </p:nvSpPr>
        <p:spPr>
          <a:xfrm>
            <a:off x="7961086" y="3363571"/>
            <a:ext cx="1553028" cy="1324543"/>
          </a:xfrm>
          <a:prstGeom prst="ellipse">
            <a:avLst/>
          </a:prstGeom>
          <a:solidFill>
            <a:srgbClr val="FA05DF">
              <a:alpha val="5215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3B14C-85B0-F54C-AFB4-56DB6BA00DDC}"/>
              </a:ext>
            </a:extLst>
          </p:cNvPr>
          <p:cNvSpPr/>
          <p:nvPr/>
        </p:nvSpPr>
        <p:spPr>
          <a:xfrm>
            <a:off x="10644286" y="3076375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7D46A0-B2AD-0A4B-B637-45A5DA7420B7}"/>
              </a:ext>
            </a:extLst>
          </p:cNvPr>
          <p:cNvSpPr/>
          <p:nvPr/>
        </p:nvSpPr>
        <p:spPr>
          <a:xfrm>
            <a:off x="9300027" y="3696742"/>
            <a:ext cx="214087" cy="672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A364D-F2AE-0F41-95F8-D7E36089EC2B}"/>
                  </a:ext>
                </a:extLst>
              </p:cNvPr>
              <p:cNvSpPr txBox="1"/>
              <p:nvPr/>
            </p:nvSpPr>
            <p:spPr>
              <a:xfrm>
                <a:off x="1061535" y="3677446"/>
                <a:ext cx="55714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/>
                    </a:solidFill>
                  </a:rPr>
                  <a:t>Please use this notation instead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since it’s Epp-friendly!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1A364D-F2AE-0F41-95F8-D7E36089E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35" y="3677446"/>
                <a:ext cx="5571493" cy="830997"/>
              </a:xfrm>
              <a:prstGeom prst="rect">
                <a:avLst/>
              </a:prstGeom>
              <a:blipFill>
                <a:blip r:embed="rId3"/>
                <a:stretch>
                  <a:fillRect l="-2055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580419-5B6F-D946-BD89-2CC7C5D624B2}"/>
              </a:ext>
            </a:extLst>
          </p:cNvPr>
          <p:cNvCxnSpPr/>
          <p:nvPr/>
        </p:nvCxnSpPr>
        <p:spPr>
          <a:xfrm flipH="1">
            <a:off x="1843314" y="2336800"/>
            <a:ext cx="1074057" cy="1176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8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careful to distinguish between </a:t>
            </a:r>
            <a:r>
              <a:rPr lang="en-US" b="1" dirty="0"/>
              <a:t>members</a:t>
            </a:r>
            <a:r>
              <a:rPr lang="en-US" dirty="0"/>
              <a:t> of a set and </a:t>
            </a:r>
            <a:r>
              <a:rPr lang="en-US" b="1" dirty="0"/>
              <a:t>subsets</a:t>
            </a:r>
            <a:r>
              <a:rPr lang="en-US" dirty="0"/>
              <a:t> of a set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0" dirty="0"/>
          </a:p>
          <a:p>
            <a:pPr marL="514350" indent="-514350">
              <a:buFont typeface="+mj-lt"/>
              <a:buAutoNum type="arabicPeriod"/>
            </a:pPr>
            <a:endParaRPr lang="en-US" b="0" dirty="0"/>
          </a:p>
          <a:p>
            <a:pPr marL="514350" indent="-514350">
              <a:buFont typeface="+mj-lt"/>
              <a:buAutoNum type="arabicPeriod"/>
            </a:pPr>
            <a:endParaRPr lang="en-US" b="0" dirty="0"/>
          </a:p>
          <a:p>
            <a:pPr marL="514350" indent="-514350">
              <a:buFont typeface="+mj-lt"/>
              <a:buAutoNum type="arabicPeriod"/>
            </a:pPr>
            <a:endParaRPr lang="en-US" b="0" dirty="0"/>
          </a:p>
          <a:p>
            <a:pPr marL="514350" indent="-514350">
              <a:buFont typeface="+mj-lt"/>
              <a:buAutoNum type="arabicPeriod"/>
            </a:pPr>
            <a:endParaRPr lang="en-US" b="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1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6562" y="1893094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A set is a collection of </a:t>
                </a:r>
                <a:r>
                  <a:rPr lang="en-US" b="1" dirty="0"/>
                  <a:t>distinct</a:t>
                </a:r>
                <a:r>
                  <a:rPr lang="en-US" dirty="0"/>
                  <a:t> objects.</a:t>
                </a:r>
              </a:p>
              <a:p>
                <a:r>
                  <a:rPr lang="en-US" dirty="0"/>
                  <a:t>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to say that S contains x. </a:t>
                </a:r>
              </a:p>
              <a:p>
                <a:r>
                  <a:rPr lang="en-US" dirty="0"/>
                  <a:t>We’d like to know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/>
                    </a:solidFill>
                  </a:rPr>
                  <a:t>fast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Unless explicitly specified otherwise, </a:t>
                </a:r>
                <a:r>
                  <a:rPr lang="en-US" b="1" dirty="0">
                    <a:solidFill>
                      <a:schemeClr val="accent2"/>
                    </a:solidFill>
                  </a:rPr>
                  <a:t>sets are unordered</a:t>
                </a:r>
                <a:r>
                  <a:rPr lang="en-US" b="1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562" y="1893094"/>
                <a:ext cx="11353800" cy="4351338"/>
              </a:xfrm>
              <a:blipFill rotWithShape="0">
                <a:blip r:embed="rId2"/>
                <a:stretch>
                  <a:fillRect l="-96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352613" y="2781704"/>
            <a:ext cx="2044907" cy="195093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9352613" y="2202841"/>
            <a:ext cx="38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10122224" y="3395444"/>
            <a:ext cx="206046" cy="191667"/>
          </a:xfrm>
          <a:prstGeom prst="ellipse">
            <a:avLst/>
          </a:prstGeom>
          <a:solidFill>
            <a:srgbClr val="C7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5066" y="3306612"/>
            <a:ext cx="22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58DC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408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67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7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F, in fact, not even mathematically correct syntax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6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F, in fact, not even mathematically correct syntax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rgbClr val="FFC000"/>
                        </a:solidFill>
                      </a:rPr>
                      <m:t>F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 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49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F, in fact, not even mathematically correct syntax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rgbClr val="FFC000"/>
                        </a:solidFill>
                      </a:rPr>
                      <m:t>F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charset="0"/>
                      </a:rPr>
                      <m:t>T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endParaRPr lang="en-US" b="0" dirty="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8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Careful about membership and subset!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Be careful to distinguish between </a:t>
                </a:r>
                <a:r>
                  <a:rPr lang="en-US" b="1" dirty="0"/>
                  <a:t>members</a:t>
                </a:r>
                <a:r>
                  <a:rPr lang="en-US" dirty="0"/>
                  <a:t> of a set and </a:t>
                </a:r>
                <a:r>
                  <a:rPr lang="en-US" b="1" dirty="0"/>
                  <a:t>subsets</a:t>
                </a:r>
                <a:r>
                  <a:rPr lang="en-US" dirty="0"/>
                  <a:t> of a set</a:t>
                </a:r>
                <a:r>
                  <a:rPr lang="mr-IN" dirty="0"/>
                  <a:t>…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1⊆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C000"/>
                    </a:solidFill>
                  </a:rPr>
                  <a:t>F, in fact, not even mathematically correct syntax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  <m:r>
                      <m:rPr>
                        <m:nor/>
                      </m:rP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rgbClr val="FFC000"/>
                        </a:solidFill>
                      </a:rPr>
                      <m:t>F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1}</m:t>
                    </m:r>
                    <m:r>
                      <a:rPr lang="en-US" b="0" i="1" smtClean="0">
                        <a:latin typeface="Cambria Math" charset="0"/>
                      </a:rPr>
                      <m:t>, 3}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charset="0"/>
                      </a:rPr>
                      <m:t>T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−2, 0, 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, 3}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2" y="2435509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4" y="2450336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</a:t>
                </a:r>
                <a:r>
                  <a:rPr lang="en-US"/>
                  <a:t>by contradiction!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94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30100" y="3146821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7372" y="3146822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0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∅⊆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en-US" b="0" i="1" dirty="0">
                  <a:latin typeface="Cambria Math" charset="0"/>
                </a:endParaRP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05051" y="3206781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3" y="3206782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6562" y="1893094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A set is a collection of </a:t>
                </a:r>
                <a:r>
                  <a:rPr lang="en-US" b="1" dirty="0"/>
                  <a:t>distinct</a:t>
                </a:r>
                <a:r>
                  <a:rPr lang="en-US" dirty="0"/>
                  <a:t> objects.</a:t>
                </a:r>
              </a:p>
              <a:p>
                <a:r>
                  <a:rPr lang="en-US" dirty="0"/>
                  <a:t>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to say that S contains x. </a:t>
                </a:r>
              </a:p>
              <a:p>
                <a:r>
                  <a:rPr lang="en-US" dirty="0"/>
                  <a:t>We’d like to know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/>
                    </a:solidFill>
                  </a:rPr>
                  <a:t>fast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Unless explicitly specified otherwise, </a:t>
                </a:r>
                <a:r>
                  <a:rPr lang="en-US" b="1" dirty="0">
                    <a:solidFill>
                      <a:schemeClr val="accent2"/>
                    </a:solidFill>
                  </a:rPr>
                  <a:t>sets are unordered</a:t>
                </a:r>
                <a:r>
                  <a:rPr lang="en-US" b="1" dirty="0"/>
                  <a:t>.</a:t>
                </a:r>
              </a:p>
              <a:p>
                <a:r>
                  <a:rPr lang="en-US" dirty="0"/>
                  <a:t>Given the last two requirements, what’s the </a:t>
                </a:r>
                <a:r>
                  <a:rPr lang="en-US" dirty="0">
                    <a:solidFill>
                      <a:schemeClr val="accent1"/>
                    </a:solidFill>
                  </a:rPr>
                  <a:t>best possible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data structure to implement a set in memory?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562" y="1893094"/>
                <a:ext cx="11353800" cy="4351338"/>
              </a:xfrm>
              <a:blipFill rotWithShape="0">
                <a:blip r:embed="rId2"/>
                <a:stretch>
                  <a:fillRect l="-11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352613" y="2781704"/>
            <a:ext cx="2044907" cy="195093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9352613" y="2202841"/>
            <a:ext cx="38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10122224" y="3395444"/>
            <a:ext cx="206046" cy="191667"/>
          </a:xfrm>
          <a:prstGeom prst="ellipse">
            <a:avLst/>
          </a:prstGeom>
          <a:solidFill>
            <a:srgbClr val="C7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5066" y="3306612"/>
            <a:ext cx="22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58DC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491" y="5346378"/>
            <a:ext cx="2436341" cy="84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Doubly Linked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8108" y="5346378"/>
            <a:ext cx="2409567" cy="842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39874" y="5346378"/>
            <a:ext cx="2023672" cy="842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5745" y="5346378"/>
            <a:ext cx="2023672" cy="842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(what?)</a:t>
            </a:r>
          </a:p>
        </p:txBody>
      </p:sp>
    </p:spTree>
    <p:extLst>
      <p:ext uri="{BB962C8B-B14F-4D97-AF65-F5344CB8AC3E}">
        <p14:creationId xmlns:p14="http://schemas.microsoft.com/office/powerpoint/2010/main" val="4133199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∅⊆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b="0" i="1" dirty="0">
                    <a:latin typeface="Cambria Math" charset="0"/>
                  </a:rPr>
                  <a:t> </a:t>
                </a:r>
                <a:r>
                  <a:rPr lang="en-US" b="0" i="1" dirty="0">
                    <a:solidFill>
                      <a:srgbClr val="00B050"/>
                    </a:solidFill>
                    <a:latin typeface="Cambria Math" charset="0"/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</a:t>
                </a:r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05051" y="3206781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2323" y="3206782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2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564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∅⊆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b="0" i="1" dirty="0">
                    <a:latin typeface="Cambria Math" charset="0"/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  <a:latin typeface="Cambria Math" charset="0"/>
                  </a:rPr>
                  <a:t>T</a:t>
                </a:r>
                <a:endParaRPr lang="en-US" b="0" i="1" dirty="0">
                  <a:latin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>
                    <a:solidFill>
                      <a:srgbClr val="00B050"/>
                    </a:solidFill>
                  </a:rPr>
                  <a:t>T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∅⊂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endParaRPr lang="en-US" i="1" dirty="0">
                  <a:solidFill>
                    <a:srgbClr val="FFC000"/>
                  </a:solidFill>
                </a:endParaRPr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5645"/>
                <a:ext cx="10515600" cy="4351338"/>
              </a:xfrm>
              <a:blipFill rotWithShape="0">
                <a:blip r:embed="rId3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35031" y="3266743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92303" y="3266744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0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∅⊆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b="0" i="1" dirty="0">
                    <a:latin typeface="Cambria Math" charset="0"/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  <a:latin typeface="Cambria Math" charset="0"/>
                  </a:rPr>
                  <a:t>T</a:t>
                </a:r>
                <a:endParaRPr lang="en-US" b="0" i="1" dirty="0">
                  <a:latin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>
                    <a:solidFill>
                      <a:srgbClr val="00B050"/>
                    </a:solidFill>
                  </a:rPr>
                  <a:t>T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∅⊂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i="1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∅⊆∅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15110" y="3011910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382" y="3011911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∅⊆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b="0" i="1" dirty="0">
                    <a:latin typeface="Cambria Math" charset="0"/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  <a:latin typeface="Cambria Math" charset="0"/>
                  </a:rPr>
                  <a:t>T</a:t>
                </a:r>
                <a:endParaRPr lang="en-US" b="0" i="1" dirty="0">
                  <a:latin typeface="Cambria Math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>
                    <a:solidFill>
                      <a:srgbClr val="00B050"/>
                    </a:solidFill>
                  </a:rPr>
                  <a:t>T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∅⊂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i="1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∅⊆∅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T</a:t>
                </a:r>
                <a:endParaRPr lang="en-US" b="0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145090" y="2862008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2362" y="2862009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4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The empty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 }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empty set, denoted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7030A0"/>
                    </a:solidFill>
                  </a:rPr>
                  <a:t>{ }</a:t>
                </a:r>
                <a:r>
                  <a:rPr lang="en-US" dirty="0"/>
                  <a:t>, is the </a:t>
                </a:r>
                <a:r>
                  <a:rPr lang="en-US" b="1" dirty="0"/>
                  <a:t>unique</a:t>
                </a:r>
                <a:r>
                  <a:rPr lang="en-US" dirty="0"/>
                  <a:t> set with </a:t>
                </a:r>
                <a:r>
                  <a:rPr lang="en-US" b="1" dirty="0">
                    <a:solidFill>
                      <a:srgbClr val="FFC000"/>
                    </a:solidFill>
                  </a:rPr>
                  <a:t>no elements.</a:t>
                </a:r>
              </a:p>
              <a:p>
                <a:pPr lvl="1"/>
                <a:r>
                  <a:rPr lang="en-US" dirty="0"/>
                  <a:t>Uniqueness can be proven, through a proof by contradiction!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</m:t>
                    </m:r>
                    <m:r>
                      <a:rPr lang="en-US" i="1">
                        <a:latin typeface="Cambria Math" charset="0"/>
                      </a:rPr>
                      <m:t>⊆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dirty="0">
                    <a:solidFill>
                      <a:srgbClr val="00B050"/>
                    </a:solidFill>
                  </a:rPr>
                  <a:t>T</a:t>
                </a:r>
                <a:endParaRPr lang="en-US" i="1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∅⊂</m:t>
                    </m:r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 set</a:t>
                </a:r>
                <a:r>
                  <a:rPr lang="en-US" dirty="0"/>
                  <a:t> </a:t>
                </a:r>
                <a:r>
                  <a:rPr lang="en-US" i="1" dirty="0"/>
                  <a:t>A </a:t>
                </a:r>
                <a:r>
                  <a:rPr lang="en-US" i="1" dirty="0">
                    <a:solidFill>
                      <a:srgbClr val="FFC000"/>
                    </a:solidFill>
                  </a:rPr>
                  <a:t>F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∅⊆∅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T</a:t>
                </a:r>
                <a:endParaRPr lang="en-US" b="0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87032" y="3210351"/>
            <a:ext cx="1554295" cy="705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4304" y="3210352"/>
            <a:ext cx="1512444" cy="705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False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90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powerset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400" dirty="0"/>
                  <a:t>Given a set A, the </a:t>
                </a:r>
                <a:r>
                  <a:rPr lang="en-US" sz="3400" dirty="0" err="1"/>
                  <a:t>powerset</a:t>
                </a: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3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400" dirty="0"/>
                  <a:t> is </a:t>
                </a:r>
                <a:r>
                  <a:rPr lang="en-US" sz="3400" b="1" dirty="0">
                    <a:solidFill>
                      <a:srgbClr val="00B050"/>
                    </a:solidFill>
                  </a:rPr>
                  <a:t>the set of all subsets of 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r>
                      <a:rPr lang="en-US" sz="2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1}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1" i="1" smtClean="0">
                        <a:solidFill>
                          <a:srgbClr val="C758D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  <m:r>
                      <a:rPr lang="en-US" sz="2200" b="1" i="0" smtClean="0">
                        <a:solidFill>
                          <a:srgbClr val="C758D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0},</m:t>
                    </m:r>
                    <m:r>
                      <a:rPr lang="en-US" sz="2200" b="0" i="1" smtClean="0">
                        <a:solidFill>
                          <a:srgbClr val="C758D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1},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1}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r>
                      <a:rPr lang="en-US" sz="2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1, 2}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1" i="1" smtClean="0">
                        <a:solidFill>
                          <a:srgbClr val="C758D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  <m:r>
                      <a:rPr lang="en-US" sz="2200" b="1" i="0" smtClean="0">
                        <a:solidFill>
                          <a:srgbClr val="C758D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0},</m:t>
                    </m:r>
                    <m:r>
                      <a:rPr lang="en-US" sz="2200" b="0" i="1" smtClean="0">
                        <a:solidFill>
                          <a:srgbClr val="C758D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1},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2},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0,1},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1, 2},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2 }, </m:t>
                    </m:r>
                    <m:r>
                      <m:rPr>
                        <m:lit/>
                      </m:rP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0, 1, 2}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2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𝐏</m:t>
                    </m:r>
                    <m:r>
                      <a:rPr lang="en-US" sz="22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 </m:t>
                    </m:r>
                    <m:r>
                      <a:rPr lang="en-US" sz="22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𝐒𝐐𝐔𝐀𝐑𝐄𝐒</m:t>
                    </m:r>
                    <m:r>
                      <a:rPr lang="en-US" sz="2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ℕ</m:t>
                        </m:r>
                      </m:e>
                    </m:d>
                  </m:oMath>
                </a14:m>
                <a:endParaRPr lang="en-US" sz="2200" b="0" dirty="0">
                  <a:ea typeface="Cambria Math" charset="0"/>
                  <a:cs typeface="Cambria Math" charset="0"/>
                </a:endParaRPr>
              </a:p>
              <a:p>
                <a:pPr lvl="2"/>
                <a:r>
                  <a:rPr lang="en-US" sz="2200" dirty="0"/>
                  <a:t>And lots more</a:t>
                </a:r>
                <a:r>
                  <a:rPr lang="mr-IN" sz="2200" dirty="0"/>
                  <a:t>…</a:t>
                </a:r>
                <a:endParaRPr lang="en-US" sz="2200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8" t="-3509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66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Facts about the </a:t>
            </a:r>
            <a:r>
              <a:rPr lang="en-US" dirty="0" err="1"/>
              <a:t>powerset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are </a:t>
                </a:r>
                <a:r>
                  <a:rPr lang="en-US" b="1" dirty="0"/>
                  <a:t>facts</a:t>
                </a:r>
                <a:r>
                  <a:rPr lang="en-US" dirty="0"/>
                  <a:t> about the </a:t>
                </a:r>
                <a:r>
                  <a:rPr lang="en-US" dirty="0" err="1"/>
                  <a:t>powerset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charset="0"/>
                      </a:rPr>
                      <m:t>∅⊆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charset="0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for all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charset="0"/>
                      </a:rPr>
                      <m:t>A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</a:rPr>
                      <m:t>∅∈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(A) for all sets A</a:t>
                </a:r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charset="0"/>
                      </a:rPr>
                      <m:t>𝐴</m:t>
                    </m:r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charset="0"/>
                      </a:rPr>
                      <m:t>A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 for all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charset="0"/>
                      </a:rPr>
                      <m:t>A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𝐴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𝒫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(A) for all sets A</a:t>
                </a:r>
              </a:p>
              <a:p>
                <a:pPr lvl="1"/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9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1, 2, …,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2792" y="3234675"/>
                <a:ext cx="2023672" cy="8426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𝑙𝑜𝑔𝑛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2" y="3234675"/>
                <a:ext cx="2023672" cy="842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77473" y="3234675"/>
                <a:ext cx="2023672" cy="84265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73" y="3234675"/>
                <a:ext cx="2023672" cy="8426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7164" y="3234675"/>
                <a:ext cx="2023672" cy="8426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64" y="3234675"/>
                <a:ext cx="2023672" cy="8426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57872" y="3234675"/>
                <a:ext cx="2023672" cy="842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!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872" y="3234675"/>
                <a:ext cx="2023672" cy="8426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5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1, 2, …,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2792" y="3234675"/>
                <a:ext cx="2023672" cy="8426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⋅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𝑙𝑜𝑔𝑛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2" y="3234675"/>
                <a:ext cx="2023672" cy="842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77473" y="3234675"/>
                <a:ext cx="2023672" cy="84265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73" y="3234675"/>
                <a:ext cx="2023672" cy="8426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7164" y="3234675"/>
                <a:ext cx="2023672" cy="8426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64" y="3234675"/>
                <a:ext cx="2023672" cy="8426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957872" y="3234675"/>
                <a:ext cx="2023672" cy="842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!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872" y="3234675"/>
                <a:ext cx="2023672" cy="8426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005384" y="2817342"/>
            <a:ext cx="2580232" cy="1680518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0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1})=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7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6562" y="1893094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A set is a collection of </a:t>
                </a:r>
                <a:r>
                  <a:rPr lang="en-US" b="1" dirty="0"/>
                  <a:t>distinct</a:t>
                </a:r>
                <a:r>
                  <a:rPr lang="en-US" dirty="0"/>
                  <a:t> objects.</a:t>
                </a:r>
              </a:p>
              <a:p>
                <a:r>
                  <a:rPr lang="en-US" dirty="0"/>
                  <a:t>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to say that S contains x. </a:t>
                </a:r>
              </a:p>
              <a:p>
                <a:r>
                  <a:rPr lang="en-US" dirty="0"/>
                  <a:t>We’d like to know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6"/>
                    </a:solidFill>
                  </a:rPr>
                  <a:t>fast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Unless explicitly specified otherwise, </a:t>
                </a:r>
                <a:r>
                  <a:rPr lang="en-US" b="1" dirty="0">
                    <a:solidFill>
                      <a:schemeClr val="accent2"/>
                    </a:solidFill>
                  </a:rPr>
                  <a:t>sets are unordered</a:t>
                </a:r>
                <a:r>
                  <a:rPr lang="en-US" b="1" dirty="0"/>
                  <a:t>.</a:t>
                </a:r>
              </a:p>
              <a:p>
                <a:r>
                  <a:rPr lang="en-US" dirty="0"/>
                  <a:t>Given the last two requirements, what’s the </a:t>
                </a:r>
                <a:r>
                  <a:rPr lang="en-US" dirty="0">
                    <a:solidFill>
                      <a:schemeClr val="accent1"/>
                    </a:solidFill>
                  </a:rPr>
                  <a:t>best possible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data structure to implement a set in memory?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562" y="1893094"/>
                <a:ext cx="11353800" cy="4351338"/>
              </a:xfrm>
              <a:blipFill rotWithShape="0">
                <a:blip r:embed="rId2"/>
                <a:stretch>
                  <a:fillRect l="-11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9352613" y="2781704"/>
            <a:ext cx="2044907" cy="195093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9352613" y="2202841"/>
            <a:ext cx="38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10122224" y="3395444"/>
            <a:ext cx="206046" cy="191667"/>
          </a:xfrm>
          <a:prstGeom prst="ellipse">
            <a:avLst/>
          </a:prstGeom>
          <a:solidFill>
            <a:srgbClr val="C7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75066" y="3306612"/>
            <a:ext cx="22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758DC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491" y="5346378"/>
            <a:ext cx="2436341" cy="842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Doubly Linked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8108" y="5346378"/>
            <a:ext cx="2409567" cy="8426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39874" y="5346378"/>
            <a:ext cx="2023672" cy="842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5745" y="5346378"/>
            <a:ext cx="2023672" cy="842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Something else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(what?)</a:t>
            </a:r>
          </a:p>
        </p:txBody>
      </p:sp>
      <p:sp>
        <p:nvSpPr>
          <p:cNvPr id="7" name="Oval 6"/>
          <p:cNvSpPr/>
          <p:nvPr/>
        </p:nvSpPr>
        <p:spPr>
          <a:xfrm>
            <a:off x="8662086" y="5041557"/>
            <a:ext cx="2582563" cy="14951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75066" y="6330852"/>
            <a:ext cx="23724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Hash table!</a:t>
            </a:r>
          </a:p>
        </p:txBody>
      </p:sp>
    </p:spTree>
    <p:extLst>
      <p:ext uri="{BB962C8B-B14F-4D97-AF65-F5344CB8AC3E}">
        <p14:creationId xmlns:p14="http://schemas.microsoft.com/office/powerpoint/2010/main" val="3806812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1})=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)=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953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1})=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∅}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{{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1}}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18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1})=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∅}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{{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1}}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∅}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∅})=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258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Powerset</a:t>
            </a:r>
            <a:r>
              <a:rPr lang="en-US" dirty="0"/>
              <a:t> quizzing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1})=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1 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∅}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{{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charset="0"/>
                      </a:rPr>
                      <m:t>1}}</m:t>
                    </m:r>
                    <m:r>
                      <a:rPr lang="en-US" b="0" i="1" smtClean="0">
                        <a:latin typeface="Cambria Math" charset="0"/>
                      </a:rPr>
                      <m:t>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1}}</m:t>
                    </m:r>
                    <m:r>
                      <a:rPr lang="en-US" b="0" i="1" smtClean="0">
                        <a:latin typeface="Cambria Math" charset="0"/>
                      </a:rPr>
                      <m:t>}</m:t>
                    </m:r>
                    <m:r>
                      <m:rPr>
                        <m:nor/>
                      </m:rPr>
                      <a:rPr lang="en-US" b="0" dirty="0" smtClean="0"/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∅}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∅}</m:t>
                    </m:r>
                    <m:r>
                      <a:rPr lang="en-US" b="0" i="1" smtClean="0">
                        <a:latin typeface="Cambria Math" charset="0"/>
                      </a:rPr>
                      <m:t>)=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</a:rPr>
                      <m:t>∅,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charset="0"/>
                      </a:rPr>
                      <m:t>∅}</m:t>
                    </m:r>
                    <m:r>
                      <a:rPr lang="en-US" b="0" i="1" smtClean="0">
                        <a:latin typeface="Cambria Math" charset="0"/>
                      </a:rPr>
                      <m:t>} 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9A1A-D7D1-DF46-AE88-7B3EA0D6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number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2FC04-3E56-F042-AE2A-F5ADFD233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natural </a:t>
                </a:r>
                <a:r>
                  <a:rPr lang="en-US" dirty="0"/>
                  <a:t>numbers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,1,2,3,….}</m:t>
                    </m:r>
                  </m:oMath>
                </a14:m>
                <a:r>
                  <a:rPr lang="en-US" dirty="0"/>
                  <a:t>. In our class,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integers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…−3, −2, −1, 0, 1, 2, 3,…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: the </a:t>
                </a:r>
                <a:r>
                  <a:rPr lang="en-US" b="1" dirty="0" err="1"/>
                  <a:t>rationals</a:t>
                </a:r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Any</a:t>
                </a:r>
                <a:r>
                  <a:rPr lang="en-US" dirty="0"/>
                  <a:t> number that can be written as a </a:t>
                </a:r>
                <a:r>
                  <a:rPr lang="en-US" dirty="0">
                    <a:solidFill>
                      <a:srgbClr val="7030A0"/>
                    </a:solidFill>
                  </a:rPr>
                  <a:t>ratio of integers</a:t>
                </a:r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reals</a:t>
                </a:r>
              </a:p>
              <a:p>
                <a:pPr lvl="1"/>
                <a:r>
                  <a:rPr lang="en-US" dirty="0"/>
                  <a:t>This will typically be our “upper limit” in 250.</a:t>
                </a:r>
              </a:p>
              <a:p>
                <a:pPr lvl="1"/>
                <a:r>
                  <a:rPr lang="en-US" dirty="0"/>
                  <a:t>That is, we don’t usually care about</a:t>
                </a:r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/>
                  <a:t>, the set of </a:t>
                </a:r>
                <a:r>
                  <a:rPr lang="en-US" b="1" dirty="0">
                    <a:solidFill>
                      <a:schemeClr val="accent4"/>
                    </a:solidFill>
                  </a:rPr>
                  <a:t>complex</a:t>
                </a:r>
                <a:r>
                  <a:rPr lang="en-US" dirty="0"/>
                  <a:t>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2FC04-3E56-F042-AE2A-F5ADFD233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2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3B47-355A-CE4B-B5A1-41CD87F1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Fill those in!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AC81D-8E1D-4249-9455-363D351C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" b="1392"/>
          <a:stretch/>
        </p:blipFill>
        <p:spPr>
          <a:xfrm>
            <a:off x="1612900" y="2115344"/>
            <a:ext cx="8909957" cy="3719399"/>
          </a:xfrm>
        </p:spPr>
      </p:pic>
    </p:spTree>
    <p:extLst>
      <p:ext uri="{BB962C8B-B14F-4D97-AF65-F5344CB8AC3E}">
        <p14:creationId xmlns:p14="http://schemas.microsoft.com/office/powerpoint/2010/main" val="48014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78FC-A393-054E-98DE-CFFB2C0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Venn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3B8C9-B8CE-DF45-834E-00AE631931D5}"/>
              </a:ext>
            </a:extLst>
          </p:cNvPr>
          <p:cNvSpPr/>
          <p:nvPr/>
        </p:nvSpPr>
        <p:spPr>
          <a:xfrm>
            <a:off x="667657" y="1690689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56F937-5E51-3148-8482-4947197233D0}"/>
              </a:ext>
            </a:extLst>
          </p:cNvPr>
          <p:cNvSpPr/>
          <p:nvPr/>
        </p:nvSpPr>
        <p:spPr>
          <a:xfrm>
            <a:off x="2351315" y="1984714"/>
            <a:ext cx="1553028" cy="1324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B7D2DC-7120-C44E-AA27-0D670C250EC9}"/>
              </a:ext>
            </a:extLst>
          </p:cNvPr>
          <p:cNvSpPr/>
          <p:nvPr/>
        </p:nvSpPr>
        <p:spPr>
          <a:xfrm>
            <a:off x="1023257" y="1984713"/>
            <a:ext cx="1553028" cy="1324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F3CF0-B571-8C47-A3B1-B338C7982EA2}"/>
              </a:ext>
            </a:extLst>
          </p:cNvPr>
          <p:cNvSpPr/>
          <p:nvPr/>
        </p:nvSpPr>
        <p:spPr>
          <a:xfrm>
            <a:off x="7315200" y="1690688"/>
            <a:ext cx="3817257" cy="216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9CF81D-091D-BC4F-A8D3-4A0A25E33228}"/>
              </a:ext>
            </a:extLst>
          </p:cNvPr>
          <p:cNvSpPr/>
          <p:nvPr/>
        </p:nvSpPr>
        <p:spPr>
          <a:xfrm>
            <a:off x="8882744" y="1868600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00DD1-7EEB-E149-BFC9-E3AF82B95CB7}"/>
              </a:ext>
            </a:extLst>
          </p:cNvPr>
          <p:cNvSpPr/>
          <p:nvPr/>
        </p:nvSpPr>
        <p:spPr>
          <a:xfrm>
            <a:off x="7554686" y="1868599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24F14D-95D2-2A40-99D2-FF12B3F46241}"/>
              </a:ext>
            </a:extLst>
          </p:cNvPr>
          <p:cNvSpPr/>
          <p:nvPr/>
        </p:nvSpPr>
        <p:spPr>
          <a:xfrm>
            <a:off x="9405256" y="2561770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2317D-9F6D-E24B-905C-82FA1603DB21}"/>
              </a:ext>
            </a:extLst>
          </p:cNvPr>
          <p:cNvSpPr/>
          <p:nvPr/>
        </p:nvSpPr>
        <p:spPr>
          <a:xfrm>
            <a:off x="3632197" y="4134709"/>
            <a:ext cx="3113315" cy="1861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2930BD-282F-904A-A686-64A6DCD126EC}"/>
              </a:ext>
            </a:extLst>
          </p:cNvPr>
          <p:cNvSpPr/>
          <p:nvPr/>
        </p:nvSpPr>
        <p:spPr>
          <a:xfrm>
            <a:off x="5101771" y="4339773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EF5BD-2268-9545-A6E0-4C7474A27246}"/>
              </a:ext>
            </a:extLst>
          </p:cNvPr>
          <p:cNvSpPr/>
          <p:nvPr/>
        </p:nvSpPr>
        <p:spPr>
          <a:xfrm>
            <a:off x="3773713" y="4339772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BE718-DC73-1947-A192-CE94C8C20288}"/>
              </a:ext>
            </a:extLst>
          </p:cNvPr>
          <p:cNvSpPr/>
          <p:nvPr/>
        </p:nvSpPr>
        <p:spPr>
          <a:xfrm>
            <a:off x="4521198" y="4855032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192A1-42E9-9A4C-B4E3-9041D588B917}"/>
              </a:ext>
            </a:extLst>
          </p:cNvPr>
          <p:cNvSpPr/>
          <p:nvPr/>
        </p:nvSpPr>
        <p:spPr>
          <a:xfrm>
            <a:off x="6308140" y="4140101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CE7CD-7AA9-7646-8E3C-01E186ED9EB7}"/>
              </a:ext>
            </a:extLst>
          </p:cNvPr>
          <p:cNvSpPr/>
          <p:nvPr/>
        </p:nvSpPr>
        <p:spPr>
          <a:xfrm>
            <a:off x="3706457" y="1697517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0846-CC20-D949-9AA8-8D8D21A1F389}"/>
              </a:ext>
            </a:extLst>
          </p:cNvPr>
          <p:cNvSpPr/>
          <p:nvPr/>
        </p:nvSpPr>
        <p:spPr>
          <a:xfrm>
            <a:off x="10607157" y="1800047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647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78FC-A393-054E-98DE-CFFB2C0E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Venn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3B8C9-B8CE-DF45-834E-00AE631931D5}"/>
              </a:ext>
            </a:extLst>
          </p:cNvPr>
          <p:cNvSpPr/>
          <p:nvPr/>
        </p:nvSpPr>
        <p:spPr>
          <a:xfrm>
            <a:off x="667657" y="1690689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56F937-5E51-3148-8482-4947197233D0}"/>
              </a:ext>
            </a:extLst>
          </p:cNvPr>
          <p:cNvSpPr/>
          <p:nvPr/>
        </p:nvSpPr>
        <p:spPr>
          <a:xfrm>
            <a:off x="2351315" y="1984714"/>
            <a:ext cx="1553028" cy="1324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B7D2DC-7120-C44E-AA27-0D670C250EC9}"/>
              </a:ext>
            </a:extLst>
          </p:cNvPr>
          <p:cNvSpPr/>
          <p:nvPr/>
        </p:nvSpPr>
        <p:spPr>
          <a:xfrm>
            <a:off x="1023257" y="1984713"/>
            <a:ext cx="1553028" cy="1324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BF3CF0-B571-8C47-A3B1-B338C7982EA2}"/>
              </a:ext>
            </a:extLst>
          </p:cNvPr>
          <p:cNvSpPr/>
          <p:nvPr/>
        </p:nvSpPr>
        <p:spPr>
          <a:xfrm>
            <a:off x="7315200" y="1690688"/>
            <a:ext cx="3817257" cy="2166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9CF81D-091D-BC4F-A8D3-4A0A25E33228}"/>
              </a:ext>
            </a:extLst>
          </p:cNvPr>
          <p:cNvSpPr/>
          <p:nvPr/>
        </p:nvSpPr>
        <p:spPr>
          <a:xfrm>
            <a:off x="8882744" y="1868600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00DD1-7EEB-E149-BFC9-E3AF82B95CB7}"/>
              </a:ext>
            </a:extLst>
          </p:cNvPr>
          <p:cNvSpPr/>
          <p:nvPr/>
        </p:nvSpPr>
        <p:spPr>
          <a:xfrm>
            <a:off x="7554686" y="1868599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24F14D-95D2-2A40-99D2-FF12B3F46241}"/>
              </a:ext>
            </a:extLst>
          </p:cNvPr>
          <p:cNvSpPr/>
          <p:nvPr/>
        </p:nvSpPr>
        <p:spPr>
          <a:xfrm>
            <a:off x="9405256" y="2561770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2317D-9F6D-E24B-905C-82FA1603DB21}"/>
              </a:ext>
            </a:extLst>
          </p:cNvPr>
          <p:cNvSpPr/>
          <p:nvPr/>
        </p:nvSpPr>
        <p:spPr>
          <a:xfrm>
            <a:off x="3632197" y="4134709"/>
            <a:ext cx="3113315" cy="1861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2930BD-282F-904A-A686-64A6DCD126EC}"/>
              </a:ext>
            </a:extLst>
          </p:cNvPr>
          <p:cNvSpPr/>
          <p:nvPr/>
        </p:nvSpPr>
        <p:spPr>
          <a:xfrm>
            <a:off x="5101771" y="4339773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EF5BD-2268-9545-A6E0-4C7474A27246}"/>
              </a:ext>
            </a:extLst>
          </p:cNvPr>
          <p:cNvSpPr/>
          <p:nvPr/>
        </p:nvSpPr>
        <p:spPr>
          <a:xfrm>
            <a:off x="3773713" y="4339772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BE718-DC73-1947-A192-CE94C8C20288}"/>
              </a:ext>
            </a:extLst>
          </p:cNvPr>
          <p:cNvSpPr/>
          <p:nvPr/>
        </p:nvSpPr>
        <p:spPr>
          <a:xfrm>
            <a:off x="4521198" y="4855032"/>
            <a:ext cx="1494970" cy="103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192A1-42E9-9A4C-B4E3-9041D588B917}"/>
              </a:ext>
            </a:extLst>
          </p:cNvPr>
          <p:cNvSpPr/>
          <p:nvPr/>
        </p:nvSpPr>
        <p:spPr>
          <a:xfrm>
            <a:off x="6308140" y="4140101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CE7CD-7AA9-7646-8E3C-01E186ED9EB7}"/>
              </a:ext>
            </a:extLst>
          </p:cNvPr>
          <p:cNvSpPr/>
          <p:nvPr/>
        </p:nvSpPr>
        <p:spPr>
          <a:xfrm>
            <a:off x="3706457" y="1697517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0846-CC20-D949-9AA8-8D8D21A1F389}"/>
              </a:ext>
            </a:extLst>
          </p:cNvPr>
          <p:cNvSpPr/>
          <p:nvPr/>
        </p:nvSpPr>
        <p:spPr>
          <a:xfrm>
            <a:off x="10607157" y="1800047"/>
            <a:ext cx="437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FB250-A9F4-8E45-B598-27FBD4D928B4}"/>
                  </a:ext>
                </a:extLst>
              </p:cNvPr>
              <p:cNvSpPr txBox="1"/>
              <p:nvPr/>
            </p:nvSpPr>
            <p:spPr>
              <a:xfrm>
                <a:off x="7141029" y="4238171"/>
                <a:ext cx="44849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>
                    <a:solidFill>
                      <a:srgbClr val="7030A0"/>
                    </a:solidFill>
                  </a:rPr>
                  <a:t>Universal Domain</a:t>
                </a:r>
                <a:r>
                  <a:rPr lang="en-US" i="1" dirty="0"/>
                  <a:t>: </a:t>
                </a:r>
                <a:r>
                  <a:rPr lang="en-US" dirty="0"/>
                  <a:t>a set that we imagine holds every </a:t>
                </a:r>
                <a:r>
                  <a:rPr lang="en-US" i="1" dirty="0"/>
                  <a:t>conceivable </a:t>
                </a:r>
                <a:r>
                  <a:rPr lang="en-US" dirty="0"/>
                  <a:t>element.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talking about sets of numbers,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usually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, the reals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FB250-A9F4-8E45-B598-27FBD4D9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29" y="4238171"/>
                <a:ext cx="4484914" cy="1477328"/>
              </a:xfrm>
              <a:prstGeom prst="rect">
                <a:avLst/>
              </a:prstGeom>
              <a:blipFill>
                <a:blip r:embed="rId2"/>
                <a:stretch>
                  <a:fillRect l="-565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8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758-1CA3-6741-871E-82E07A64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DA09B-2573-8540-91EE-9F2163D77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FDA09B-2573-8540-91EE-9F2163D77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9131F3C-4C40-B040-ACA1-8CDFF8388C30}"/>
              </a:ext>
            </a:extLst>
          </p:cNvPr>
          <p:cNvSpPr/>
          <p:nvPr/>
        </p:nvSpPr>
        <p:spPr>
          <a:xfrm>
            <a:off x="8049455" y="2851832"/>
            <a:ext cx="3468914" cy="186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241C6-5C1A-1E4B-AB89-3F943B3A905F}"/>
                  </a:ext>
                </a:extLst>
              </p:cNvPr>
              <p:cNvSpPr/>
              <p:nvPr/>
            </p:nvSpPr>
            <p:spPr>
              <a:xfrm>
                <a:off x="445030" y="2984269"/>
                <a:ext cx="5147883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241C6-5C1A-1E4B-AB89-3F943B3A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0" y="2984269"/>
                <a:ext cx="5147883" cy="800219"/>
              </a:xfrm>
              <a:prstGeom prst="rect">
                <a:avLst/>
              </a:prstGeom>
              <a:blipFill>
                <a:blip r:embed="rId3"/>
                <a:stretch>
                  <a:fillRect r="-4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AEDADE9-4C2B-6D46-BA95-928320CD3C5D}"/>
              </a:ext>
            </a:extLst>
          </p:cNvPr>
          <p:cNvSpPr/>
          <p:nvPr/>
        </p:nvSpPr>
        <p:spPr>
          <a:xfrm>
            <a:off x="8412313" y="3019685"/>
            <a:ext cx="1929427" cy="1529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1FE971-4121-8146-85B1-62F9C1969D3C}"/>
              </a:ext>
            </a:extLst>
          </p:cNvPr>
          <p:cNvSpPr/>
          <p:nvPr/>
        </p:nvSpPr>
        <p:spPr>
          <a:xfrm>
            <a:off x="9111968" y="3173053"/>
            <a:ext cx="1068745" cy="12228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1B2C1-FF3A-DA4B-9B41-623FC24DF01E}"/>
              </a:ext>
            </a:extLst>
          </p:cNvPr>
          <p:cNvSpPr/>
          <p:nvPr/>
        </p:nvSpPr>
        <p:spPr>
          <a:xfrm>
            <a:off x="11080997" y="2835019"/>
            <a:ext cx="4373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688A9-57A5-7243-9138-65BCAD51B8BF}"/>
              </a:ext>
            </a:extLst>
          </p:cNvPr>
          <p:cNvSpPr/>
          <p:nvPr/>
        </p:nvSpPr>
        <p:spPr>
          <a:xfrm>
            <a:off x="8725761" y="3292044"/>
            <a:ext cx="3658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DA4038-7371-9B45-A0F7-B5520B413F08}"/>
                  </a:ext>
                </a:extLst>
              </p:cNvPr>
              <p:cNvSpPr txBox="1"/>
              <p:nvPr/>
            </p:nvSpPr>
            <p:spPr>
              <a:xfrm>
                <a:off x="3294742" y="3919425"/>
                <a:ext cx="7758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DA4038-7371-9B45-A0F7-B5520B413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742" y="3919425"/>
                <a:ext cx="775853" cy="738664"/>
              </a:xfrm>
              <a:prstGeom prst="rect">
                <a:avLst/>
              </a:prstGeom>
              <a:blipFill>
                <a:blip r:embed="rId4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82ACC7-9A7E-C746-85B9-8D06C6DD3748}"/>
                  </a:ext>
                </a:extLst>
              </p:cNvPr>
              <p:cNvSpPr/>
              <p:nvPr/>
            </p:nvSpPr>
            <p:spPr>
              <a:xfrm>
                <a:off x="112996" y="4724126"/>
                <a:ext cx="736365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82ACC7-9A7E-C746-85B9-8D06C6DD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96" y="4724126"/>
                <a:ext cx="7363656" cy="707886"/>
              </a:xfrm>
              <a:prstGeom prst="rect">
                <a:avLst/>
              </a:prstGeom>
              <a:blipFill>
                <a:blip r:embed="rId5"/>
                <a:stretch>
                  <a:fillRect r="-68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9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1951</Words>
  <Application>Microsoft Office PowerPoint</Application>
  <PresentationFormat>Widescreen</PresentationFormat>
  <Paragraphs>359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Set Theory</vt:lpstr>
      <vt:lpstr>What is a set?</vt:lpstr>
      <vt:lpstr>What is a set?</vt:lpstr>
      <vt:lpstr>What is a set?</vt:lpstr>
      <vt:lpstr>Elementary number sets</vt:lpstr>
      <vt:lpstr>Fill those in!</vt:lpstr>
      <vt:lpstr>Venn Diagrams</vt:lpstr>
      <vt:lpstr>Venn Diagrams</vt:lpstr>
      <vt:lpstr>Subset</vt:lpstr>
      <vt:lpstr>Superset and proper subset/superset</vt:lpstr>
      <vt:lpstr>Union</vt:lpstr>
      <vt:lpstr>Union</vt:lpstr>
      <vt:lpstr>Intersection</vt:lpstr>
      <vt:lpstr>Absolute complement</vt:lpstr>
      <vt:lpstr>Absolute complement</vt:lpstr>
      <vt:lpstr>Absolute complement</vt:lpstr>
      <vt:lpstr>Relative Complement</vt:lpstr>
      <vt:lpstr>Relative Complement</vt:lpstr>
      <vt:lpstr>Careful about membership and subset!</vt:lpstr>
      <vt:lpstr>Careful about membership and subset!</vt:lpstr>
      <vt:lpstr>Careful about membership and subset!</vt:lpstr>
      <vt:lpstr>Careful about membership and subset!</vt:lpstr>
      <vt:lpstr>Careful about membership and subset!</vt:lpstr>
      <vt:lpstr>Careful about membership and subset!</vt:lpstr>
      <vt:lpstr>Careful about membership and subset!</vt:lpstr>
      <vt:lpstr>Careful about membership and subset!</vt:lpstr>
      <vt:lpstr>The empty set (∅, \{ })</vt:lpstr>
      <vt:lpstr>The empty set (∅, \{ })</vt:lpstr>
      <vt:lpstr>The empty set (∅, \{ })</vt:lpstr>
      <vt:lpstr>The empty set (∅, \{ })</vt:lpstr>
      <vt:lpstr>The empty set (∅, \{ })</vt:lpstr>
      <vt:lpstr>The empty set (∅, \{ })</vt:lpstr>
      <vt:lpstr>The empty set (∅, \{ })</vt:lpstr>
      <vt:lpstr>The empty set (∅, \{ })</vt:lpstr>
      <vt:lpstr>The powerset</vt:lpstr>
      <vt:lpstr>Facts about the powerset</vt:lpstr>
      <vt:lpstr>Powerset quizzing</vt:lpstr>
      <vt:lpstr>Powerset quizzing</vt:lpstr>
      <vt:lpstr>Powerset quizzing</vt:lpstr>
      <vt:lpstr>Powerset quizzing</vt:lpstr>
      <vt:lpstr>Powerset quizzing</vt:lpstr>
      <vt:lpstr>Powerset quizzing</vt:lpstr>
      <vt:lpstr>Powerset quizzing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Filippou</dc:creator>
  <cp:lastModifiedBy>Jason Filippou</cp:lastModifiedBy>
  <cp:revision>13</cp:revision>
  <dcterms:created xsi:type="dcterms:W3CDTF">2020-02-11T23:16:45Z</dcterms:created>
  <dcterms:modified xsi:type="dcterms:W3CDTF">2021-03-15T23:22:34Z</dcterms:modified>
</cp:coreProperties>
</file>