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gif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0"/>
  </p:notesMasterIdLst>
  <p:sldIdLst>
    <p:sldId id="256" r:id="rId2"/>
    <p:sldId id="437" r:id="rId3"/>
    <p:sldId id="436" r:id="rId4"/>
    <p:sldId id="263" r:id="rId5"/>
    <p:sldId id="260" r:id="rId6"/>
    <p:sldId id="274" r:id="rId7"/>
    <p:sldId id="275" r:id="rId8"/>
    <p:sldId id="287" r:id="rId9"/>
    <p:sldId id="286" r:id="rId10"/>
    <p:sldId id="288" r:id="rId11"/>
    <p:sldId id="442" r:id="rId12"/>
    <p:sldId id="443" r:id="rId13"/>
    <p:sldId id="445" r:id="rId14"/>
    <p:sldId id="444" r:id="rId15"/>
    <p:sldId id="293" r:id="rId16"/>
    <p:sldId id="295" r:id="rId17"/>
    <p:sldId id="297" r:id="rId18"/>
    <p:sldId id="298" r:id="rId19"/>
    <p:sldId id="299" r:id="rId20"/>
    <p:sldId id="396" r:id="rId21"/>
    <p:sldId id="397" r:id="rId22"/>
    <p:sldId id="386" r:id="rId23"/>
    <p:sldId id="398" r:id="rId24"/>
    <p:sldId id="387" r:id="rId25"/>
    <p:sldId id="399" r:id="rId26"/>
    <p:sldId id="400" r:id="rId27"/>
    <p:sldId id="401" r:id="rId28"/>
    <p:sldId id="402" r:id="rId29"/>
    <p:sldId id="408" r:id="rId30"/>
    <p:sldId id="409" r:id="rId31"/>
    <p:sldId id="410" r:id="rId32"/>
    <p:sldId id="411" r:id="rId33"/>
    <p:sldId id="412" r:id="rId34"/>
    <p:sldId id="296" r:id="rId35"/>
    <p:sldId id="300" r:id="rId36"/>
    <p:sldId id="301" r:id="rId37"/>
    <p:sldId id="302" r:id="rId38"/>
    <p:sldId id="304" r:id="rId39"/>
    <p:sldId id="306" r:id="rId40"/>
    <p:sldId id="308" r:id="rId41"/>
    <p:sldId id="305" r:id="rId42"/>
    <p:sldId id="404" r:id="rId43"/>
    <p:sldId id="413" r:id="rId44"/>
    <p:sldId id="405" r:id="rId45"/>
    <p:sldId id="406" r:id="rId46"/>
    <p:sldId id="407" r:id="rId47"/>
    <p:sldId id="414" r:id="rId48"/>
    <p:sldId id="417" r:id="rId49"/>
    <p:sldId id="418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16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315" r:id="rId67"/>
    <p:sldId id="294" r:id="rId68"/>
    <p:sldId id="321" r:id="rId69"/>
    <p:sldId id="322" r:id="rId70"/>
    <p:sldId id="324" r:id="rId71"/>
    <p:sldId id="327" r:id="rId72"/>
    <p:sldId id="329" r:id="rId73"/>
    <p:sldId id="330" r:id="rId74"/>
    <p:sldId id="331" r:id="rId75"/>
    <p:sldId id="340" r:id="rId76"/>
    <p:sldId id="341" r:id="rId77"/>
    <p:sldId id="342" r:id="rId78"/>
    <p:sldId id="343" r:id="rId79"/>
    <p:sldId id="344" r:id="rId80"/>
    <p:sldId id="378" r:id="rId81"/>
    <p:sldId id="332" r:id="rId82"/>
    <p:sldId id="333" r:id="rId83"/>
    <p:sldId id="334" r:id="rId84"/>
    <p:sldId id="335" r:id="rId85"/>
    <p:sldId id="336" r:id="rId86"/>
    <p:sldId id="345" r:id="rId87"/>
    <p:sldId id="346" r:id="rId88"/>
    <p:sldId id="347" r:id="rId89"/>
    <p:sldId id="379" r:id="rId90"/>
    <p:sldId id="348" r:id="rId91"/>
    <p:sldId id="385" r:id="rId92"/>
    <p:sldId id="446" r:id="rId93"/>
    <p:sldId id="357" r:id="rId94"/>
    <p:sldId id="447" r:id="rId95"/>
    <p:sldId id="448" r:id="rId96"/>
    <p:sldId id="449" r:id="rId97"/>
    <p:sldId id="450" r:id="rId98"/>
    <p:sldId id="451" r:id="rId99"/>
    <p:sldId id="358" r:id="rId100"/>
    <p:sldId id="452" r:id="rId101"/>
    <p:sldId id="359" r:id="rId102"/>
    <p:sldId id="360" r:id="rId103"/>
    <p:sldId id="363" r:id="rId104"/>
    <p:sldId id="383" r:id="rId105"/>
    <p:sldId id="453" r:id="rId106"/>
    <p:sldId id="384" r:id="rId107"/>
    <p:sldId id="368" r:id="rId108"/>
    <p:sldId id="262" r:id="rId109"/>
  </p:sldIdLst>
  <p:sldSz cx="12192000" cy="6858000"/>
  <p:notesSz cx="6858000" cy="9144000"/>
  <p:embeddedFontLst>
    <p:embeddedFont>
      <p:font typeface="Calibri" panose="020F0502020204030204" pitchFamily="34" charset="0"/>
      <p:regular r:id="rId111"/>
      <p:bold r:id="rId112"/>
      <p:italic r:id="rId113"/>
      <p:boldItalic r:id="rId114"/>
    </p:embeddedFont>
    <p:embeddedFont>
      <p:font typeface="Calibri Light" panose="020F0302020204030204" pitchFamily="34" charset="0"/>
      <p:regular r:id="rId115"/>
      <p:italic r:id="rId116"/>
    </p:embeddedFont>
    <p:embeddedFont>
      <p:font typeface="Cambria Math" panose="02040503050406030204" pitchFamily="18" charset="0"/>
      <p:regular r:id="rId1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FF"/>
    <a:srgbClr val="D87BFF"/>
    <a:srgbClr val="FD93FF"/>
    <a:srgbClr val="F09C80"/>
    <a:srgbClr val="2904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5" autoAdjust="0"/>
    <p:restoredTop sz="93681"/>
  </p:normalViewPr>
  <p:slideViewPr>
    <p:cSldViewPr snapToGrid="0">
      <p:cViewPr varScale="1">
        <p:scale>
          <a:sx n="114" d="100"/>
          <a:sy n="114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3.fntdata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4.fntdata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244BA-EDEB-4628-8174-F1A476FF55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C365-7527-4EC6-81CD-A7D0A7B0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point that 2-3 trees where keys and nodes are differentiated.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4C365-7527-4EC6-81CD-A7D0A7B0D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useful to tell the students of the case where the second sibling has enough keys (whiteboard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4C365-7527-4EC6-81CD-A7D0A7B0DC5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0222-2D72-45C0-95E1-58D9AF501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77A0-1BD4-44BA-A13F-A60D888E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ABF2-0288-42DA-8045-D59CA89E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4E26-9159-483C-B4A1-FD44852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35D4-1942-45A0-A409-9425EC7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66B9-4F9E-4138-BCD1-261D3013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DC02-21A8-463B-B9B0-9AE9CF0E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4A25-6778-4953-87E7-CF632FC0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CCB3-E880-4CA8-B81F-AD16BDBD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A7F1-2BB1-438B-8330-67228B61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1BB99-FE37-40C8-B2A5-741F08E26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E75C3-63CB-43B8-88CF-DD3EB5E5B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2D55-CAC6-4F35-8129-C3029525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700D-B62D-4717-8CDC-AD83A2BF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31E2-3A0E-402C-B986-0D44F650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74B-1F43-4D9B-8591-AB03B262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60D7-3132-484E-A310-CF758B17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CCE8-4DF0-4339-BFA7-11879634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72F-FB73-44D4-9F1A-5BC3E8B4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1F04-E5CB-4282-973D-0387CAEC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0A74-6C76-4A07-9B95-A26AEC56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ACEAD-069A-47D0-9EB9-9E5044A0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B885-2258-42E0-AFAB-B9D8BAA4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C651-5141-41E1-9C83-B10A817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4270-8694-4A68-B132-1C1CE9F9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A30A-430D-42F9-B1D0-22BE8ABA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F701-18C2-4440-8BD0-2BD7C08E5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61E1D-E43E-4532-8C8C-F679C0B9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41DF6-AC38-493F-83DD-E681922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A245-589E-46FE-8F6F-C9578A78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8B6D5-44B2-416C-A3CA-31B0A959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63CD-9504-436B-8FE8-5EAAB23E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2A46-C273-4C96-9489-B878769C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FD7C0-080E-4D7C-92DC-1D2CAD24A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9C488-94E0-4D5A-AD73-C3B0DADB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FF3DB-01B7-4091-A42E-189D5B3D0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8D199-3D7A-43C6-AECF-946272ED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F3263-7295-4C77-BE4E-40EAA0A3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8245F-5681-49DC-AEF8-1D85FAE2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16C3-27C6-4354-9478-C8BE285C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83A3A-1A8D-450B-9F15-A40DC19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7BA7-4613-43B1-AAC6-23A6A2EC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3B9AE-257F-4F48-9C7A-9FA251C6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C355F-5122-48C5-9E87-4DE32520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AAB5D-2CEB-4866-9DFD-2ED30744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CDD19-9EFF-4C08-85A3-C5E8844F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9772-A838-4AEF-BE61-70ED63F2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FF9D-A7E3-4116-AAF1-A422FD1F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D7B3-94FD-4AD2-8448-63A81715D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3676C-F671-4C73-86F6-CD33443B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1BA52-208E-449D-9946-953694F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0390-A25D-4153-9ED0-8E10CA1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BB0A-EC5F-43B9-A506-218F8EE2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E087B-E40C-4EC6-83A5-B3A66DD95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1EFCA-B024-4121-A731-D58073AA8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F398D-54B6-45EA-B5FC-3546FBA9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5DFEE-F811-445B-A101-3D49886E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0BE56-393C-427A-8CF2-5477879E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1802B-EFA4-446C-B01C-14FD628F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73CC-990B-4367-A809-E657376D7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D27D-0AC9-4A33-9DC9-B277B667E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FFD9-F704-4310-B8DC-CA462DE8D0B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2C5D-0A60-48AD-974B-D4DF894CF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A6BC-1831-4A7F-B6A8-622F018CC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92E4-454C-40DF-B71F-25C1D6F1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2955-D996-4F17-96F9-730ECA1BD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2-3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E3CED-B876-4D43-ADA4-A42FA4669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420</a:t>
            </a:r>
          </a:p>
        </p:txBody>
      </p:sp>
    </p:spTree>
    <p:extLst>
      <p:ext uri="{BB962C8B-B14F-4D97-AF65-F5344CB8AC3E}">
        <p14:creationId xmlns:p14="http://schemas.microsoft.com/office/powerpoint/2010/main" val="366059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B1E-5886-4FE3-B0F1-2384642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CBC5-6BD0-4437-A81D-52FA3A39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on both of these trees has two phases…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phase, where we </a:t>
            </a:r>
            <a:r>
              <a:rPr lang="en-US" dirty="0">
                <a:solidFill>
                  <a:srgbClr val="7030A0"/>
                </a:solidFill>
              </a:rPr>
              <a:t>go down</a:t>
            </a:r>
            <a:r>
              <a:rPr lang="en-US" dirty="0"/>
              <a:t> to search for an empty position to put the key in (if it’s not already in there),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rotation</a:t>
            </a:r>
            <a:r>
              <a:rPr lang="en-US" dirty="0"/>
              <a:t> phase where we go up to rebalance subtrees.</a:t>
            </a:r>
          </a:p>
        </p:txBody>
      </p:sp>
    </p:spTree>
    <p:extLst>
      <p:ext uri="{BB962C8B-B14F-4D97-AF65-F5344CB8AC3E}">
        <p14:creationId xmlns:p14="http://schemas.microsoft.com/office/powerpoint/2010/main" val="9388527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BA73B4-0154-4998-9B57-82DD1B3E118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46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now let’s delete 46.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17F19A-ECCE-444F-B9DA-F070DC51667B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</p:spTree>
    <p:extLst>
      <p:ext uri="{BB962C8B-B14F-4D97-AF65-F5344CB8AC3E}">
        <p14:creationId xmlns:p14="http://schemas.microsoft.com/office/powerpoint/2010/main" val="40595750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BA73B4-0154-4998-9B57-82DD1B3E118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46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now let’s delete 46.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b="1" dirty="0"/>
              <a:t>Sibling </a:t>
            </a:r>
            <a:r>
              <a:rPr lang="en-US" b="1" dirty="0">
                <a:solidFill>
                  <a:srgbClr val="FF0000"/>
                </a:solidFill>
              </a:rPr>
              <a:t>and parent </a:t>
            </a:r>
            <a:r>
              <a:rPr lang="en-US" b="1" dirty="0"/>
              <a:t>have no keys to spare!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8C6EA-77E9-4E21-8B58-2A209D9A889B}"/>
              </a:ext>
            </a:extLst>
          </p:cNvPr>
          <p:cNvSpPr/>
          <p:nvPr/>
        </p:nvSpPr>
        <p:spPr>
          <a:xfrm rot="1137014">
            <a:off x="4965933" y="2692294"/>
            <a:ext cx="1736383" cy="30495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85F487-A560-4358-AC61-8D39609306E5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769050-9133-9942-894E-50A2B1C53349}"/>
              </a:ext>
            </a:extLst>
          </p:cNvPr>
          <p:cNvCxnSpPr>
            <a:cxnSpLocks/>
          </p:cNvCxnSpPr>
          <p:nvPr/>
        </p:nvCxnSpPr>
        <p:spPr>
          <a:xfrm>
            <a:off x="7060492" y="4836380"/>
            <a:ext cx="328849" cy="4604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4CBF9E-F42C-F341-B788-1B6A4E923181}"/>
              </a:ext>
            </a:extLst>
          </p:cNvPr>
          <p:cNvCxnSpPr>
            <a:cxnSpLocks/>
          </p:cNvCxnSpPr>
          <p:nvPr/>
        </p:nvCxnSpPr>
        <p:spPr>
          <a:xfrm flipH="1">
            <a:off x="7060492" y="4930346"/>
            <a:ext cx="316492" cy="36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540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245117" y="4773382"/>
            <a:ext cx="1479868" cy="575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32, 39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985051" y="3540472"/>
            <a:ext cx="72282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now let’s delete 46.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b="1" dirty="0"/>
              <a:t>Sibling </a:t>
            </a:r>
            <a:r>
              <a:rPr lang="en-US" b="1" dirty="0">
                <a:solidFill>
                  <a:srgbClr val="FF0000"/>
                </a:solidFill>
              </a:rPr>
              <a:t>and parent </a:t>
            </a:r>
            <a:r>
              <a:rPr lang="en-US" b="1" dirty="0"/>
              <a:t>have no keys to spare!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Merge parent and sibling into a 3-node…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E0F945-B72E-473C-B4E5-E09365EBF5E5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51, 52</a:t>
            </a:r>
          </a:p>
        </p:txBody>
      </p:sp>
    </p:spTree>
    <p:extLst>
      <p:ext uri="{BB962C8B-B14F-4D97-AF65-F5344CB8AC3E}">
        <p14:creationId xmlns:p14="http://schemas.microsoft.com/office/powerpoint/2010/main" val="24054419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245117" y="4773382"/>
            <a:ext cx="1479868" cy="575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32, 39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985051" y="3540472"/>
            <a:ext cx="72282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now let’s delete 46.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b="1" dirty="0"/>
              <a:t>Sibling </a:t>
            </a:r>
            <a:r>
              <a:rPr lang="en-US" b="1" dirty="0">
                <a:solidFill>
                  <a:srgbClr val="FF0000"/>
                </a:solidFill>
              </a:rPr>
              <a:t>and parent </a:t>
            </a:r>
            <a:r>
              <a:rPr lang="en-US" b="1" dirty="0"/>
              <a:t>have no keys to spare!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Merge parent and sibling into a 3-node…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FF"/>
                </a:solidFill>
                <a:sym typeface="Wingdings" panose="05000000000000000000" pitchFamily="2" charset="2"/>
              </a:rPr>
              <a:t>Deal with the new empty node recursively!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7500CC-8B70-4CA4-92E2-BBD585CE1565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</p:spTree>
    <p:extLst>
      <p:ext uri="{BB962C8B-B14F-4D97-AF65-F5344CB8AC3E}">
        <p14:creationId xmlns:p14="http://schemas.microsoft.com/office/powerpoint/2010/main" val="42422621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245117" y="4773382"/>
            <a:ext cx="1479868" cy="575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32, 39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985051" y="3540472"/>
            <a:ext cx="72282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now let’s delete 46.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b="1" dirty="0"/>
              <a:t>Sibling </a:t>
            </a:r>
            <a:r>
              <a:rPr lang="en-US" b="1" dirty="0">
                <a:solidFill>
                  <a:srgbClr val="FF0000"/>
                </a:solidFill>
              </a:rPr>
              <a:t>and parent </a:t>
            </a:r>
            <a:r>
              <a:rPr lang="en-US" b="1" dirty="0"/>
              <a:t>have no keys to spare!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Merge parent and sibling into a 3-node…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FF"/>
                </a:solidFill>
                <a:sym typeface="Wingdings" panose="05000000000000000000" pitchFamily="2" charset="2"/>
              </a:rPr>
              <a:t>Deal with the new empty node recursively!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Merge parent and sibling into a 3-node…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7500CC-8B70-4CA4-92E2-BBD585CE1565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C78ADA-F3E2-A44E-99CF-882B4A43E601}"/>
              </a:ext>
            </a:extLst>
          </p:cNvPr>
          <p:cNvSpPr/>
          <p:nvPr/>
        </p:nvSpPr>
        <p:spPr>
          <a:xfrm rot="1112260">
            <a:off x="5641986" y="2362400"/>
            <a:ext cx="3506528" cy="65494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18BE7-72F0-8845-950C-3BBA740A4AAD}"/>
              </a:ext>
            </a:extLst>
          </p:cNvPr>
          <p:cNvSpPr txBox="1"/>
          <p:nvPr/>
        </p:nvSpPr>
        <p:spPr>
          <a:xfrm>
            <a:off x="7877388" y="1277920"/>
            <a:ext cx="40983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If we can merge with both siblings, let’s follow the convention of </a:t>
            </a:r>
            <a:r>
              <a:rPr lang="en-US" sz="2600" b="1" i="1" u="sng" dirty="0">
                <a:solidFill>
                  <a:srgbClr val="7030A0"/>
                </a:solidFill>
              </a:rPr>
              <a:t>merging with the right child.</a:t>
            </a:r>
          </a:p>
        </p:txBody>
      </p:sp>
    </p:spTree>
    <p:extLst>
      <p:ext uri="{BB962C8B-B14F-4D97-AF65-F5344CB8AC3E}">
        <p14:creationId xmlns:p14="http://schemas.microsoft.com/office/powerpoint/2010/main" val="18080678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965C-9097-2C40-8A55-1598243E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2 please!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E8A82-3CF3-2E46-8EAE-321F37034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38" y="2437800"/>
            <a:ext cx="3219140" cy="3162164"/>
          </a:xfrm>
        </p:spPr>
      </p:pic>
    </p:spTree>
    <p:extLst>
      <p:ext uri="{BB962C8B-B14F-4D97-AF65-F5344CB8AC3E}">
        <p14:creationId xmlns:p14="http://schemas.microsoft.com/office/powerpoint/2010/main" val="8928454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4015723" y="3500534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3539477" y="472981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4743553" y="4729813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668867" y="3491234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6216147" y="4777032"/>
            <a:ext cx="1479868" cy="575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32, 39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</p:cNvCxnSpPr>
          <p:nvPr/>
        </p:nvCxnSpPr>
        <p:spPr>
          <a:xfrm flipH="1">
            <a:off x="6891993" y="3292926"/>
            <a:ext cx="776894" cy="1436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7512908" y="2717192"/>
            <a:ext cx="1452131" cy="575734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50, 53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4355601" y="291550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937042" y="1652425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68867" y="2124073"/>
            <a:ext cx="1268175" cy="79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778531" y="2088292"/>
            <a:ext cx="1460443" cy="62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8238974" y="3292926"/>
            <a:ext cx="281553" cy="1421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51268" y="3254663"/>
            <a:ext cx="1016330" cy="1475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now let’s delete 46.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b="1" dirty="0"/>
              <a:t>Sibling </a:t>
            </a:r>
            <a:r>
              <a:rPr lang="en-US" b="1" dirty="0">
                <a:solidFill>
                  <a:srgbClr val="FF0000"/>
                </a:solidFill>
              </a:rPr>
              <a:t>and parent </a:t>
            </a:r>
            <a:r>
              <a:rPr lang="en-US" b="1" dirty="0"/>
              <a:t>have no keys to spare!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Merge parent and sibling into a 3-node…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FF"/>
                </a:solidFill>
                <a:sym typeface="Wingdings" panose="05000000000000000000" pitchFamily="2" charset="2"/>
              </a:rPr>
              <a:t>Deal with the new empty node recursively!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Merge parent and sibling into a 3-node…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7500CC-8B70-4CA4-92E2-BBD585CE1565}"/>
              </a:ext>
            </a:extLst>
          </p:cNvPr>
          <p:cNvSpPr/>
          <p:nvPr/>
        </p:nvSpPr>
        <p:spPr>
          <a:xfrm>
            <a:off x="7957132" y="4714621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51, 52</a:t>
            </a:r>
          </a:p>
        </p:txBody>
      </p:sp>
    </p:spTree>
    <p:extLst>
      <p:ext uri="{BB962C8B-B14F-4D97-AF65-F5344CB8AC3E}">
        <p14:creationId xmlns:p14="http://schemas.microsoft.com/office/powerpoint/2010/main" val="15592793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E57F-F524-4CAC-9792-55C600CF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Take-home message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5E17-B69A-4C08-9421-3F47FB55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Deletions in 2- 3 trees can propagate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all the way up to the root</a:t>
            </a:r>
            <a:r>
              <a:rPr lang="en-US" dirty="0"/>
              <a:t>.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very expensive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Reason: Need to maintain </a:t>
            </a:r>
            <a:r>
              <a:rPr lang="en-US" b="1" dirty="0">
                <a:solidFill>
                  <a:schemeClr val="accent2"/>
                </a:solidFill>
              </a:rPr>
              <a:t>very useful property </a:t>
            </a:r>
            <a:r>
              <a:rPr lang="en-US" dirty="0"/>
              <a:t>of perfect balance.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It’s worth it.</a:t>
            </a:r>
            <a:r>
              <a:rPr lang="en-US" dirty="0"/>
              <a:t> </a:t>
            </a:r>
            <a:r>
              <a:rPr lang="en-US" b="1" i="1" u="sng" dirty="0">
                <a:solidFill>
                  <a:srgbClr val="FF0000"/>
                </a:solidFill>
              </a:rPr>
              <a:t>Data will be searched much more often than it will be deleted.</a:t>
            </a:r>
          </a:p>
          <a:p>
            <a:r>
              <a:rPr lang="en-US" dirty="0">
                <a:solidFill>
                  <a:srgbClr val="7030A0"/>
                </a:solidFill>
              </a:rPr>
              <a:t>Mark-and-sweep schemes</a:t>
            </a:r>
            <a:r>
              <a:rPr lang="en-US" dirty="0"/>
              <a:t> very popular in AVL trees and 2-3 trees</a:t>
            </a:r>
          </a:p>
          <a:p>
            <a:pPr lvl="1"/>
            <a:r>
              <a:rPr lang="en-US" dirty="0"/>
              <a:t>(And B-Trees and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-Black Trees)</a:t>
            </a:r>
          </a:p>
        </p:txBody>
      </p:sp>
    </p:spTree>
    <p:extLst>
      <p:ext uri="{BB962C8B-B14F-4D97-AF65-F5344CB8AC3E}">
        <p14:creationId xmlns:p14="http://schemas.microsoft.com/office/powerpoint/2010/main" val="42094086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19E-8362-46C7-9CF3-D16C408B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Implementing 2-3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8389-4D6C-416B-8945-C4BC798C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we can implement 2-3 trees as </a:t>
            </a:r>
            <a:r>
              <a:rPr lang="en-US" b="1" i="1" dirty="0">
                <a:solidFill>
                  <a:srgbClr val="7030A0"/>
                </a:solidFill>
              </a:rPr>
              <a:t>binary trees!</a:t>
            </a:r>
            <a:endParaRPr lang="en-US" b="1" i="1" dirty="0"/>
          </a:p>
          <a:p>
            <a:r>
              <a:rPr lang="en-US" dirty="0"/>
              <a:t>This tree will be known as 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-</a:t>
            </a:r>
            <a:r>
              <a:rPr lang="en-US" b="1" dirty="0"/>
              <a:t>Black</a:t>
            </a:r>
            <a:r>
              <a:rPr lang="en-US" dirty="0"/>
              <a:t> binary search tree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="1" dirty="0"/>
              <a:t>B</a:t>
            </a:r>
            <a:r>
              <a:rPr lang="en-US" dirty="0"/>
              <a:t>BST)</a:t>
            </a:r>
          </a:p>
          <a:p>
            <a:r>
              <a:rPr lang="en-US" dirty="0"/>
              <a:t>We will talk about it starting next time.</a:t>
            </a:r>
          </a:p>
        </p:txBody>
      </p:sp>
      <p:pic>
        <p:nvPicPr>
          <p:cNvPr id="5" name="Picture 4" descr="A picture containing thing, object&#10;&#10;Description generated with high confidence">
            <a:extLst>
              <a:ext uri="{FF2B5EF4-FFF2-40B4-BE49-F238E27FC236}">
                <a16:creationId xmlns:a16="http://schemas.microsoft.com/office/drawing/2014/main" id="{6A7CDF53-3EBD-4375-B361-26705A4D0D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43" y="1540762"/>
            <a:ext cx="801512" cy="801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F8CC8-4D23-4258-A7B9-E18E83C32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89" y="3445639"/>
            <a:ext cx="3409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4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B1E-5886-4FE3-B0F1-2384642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CBC5-6BD0-4437-A81D-52FA3A39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on both of these trees has two phases…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phase, where we </a:t>
            </a:r>
            <a:r>
              <a:rPr lang="en-US" dirty="0">
                <a:solidFill>
                  <a:srgbClr val="7030A0"/>
                </a:solidFill>
              </a:rPr>
              <a:t>go down</a:t>
            </a:r>
            <a:r>
              <a:rPr lang="en-US" dirty="0"/>
              <a:t> to search for an empty position to put the key in (if it’s not already in there),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rotation</a:t>
            </a:r>
            <a:r>
              <a:rPr lang="en-US" dirty="0"/>
              <a:t> phase where we go up to rebalance subtrees.</a:t>
            </a:r>
          </a:p>
          <a:p>
            <a:r>
              <a:rPr lang="en-US" dirty="0"/>
              <a:t>2-3 trees never rotate </a:t>
            </a:r>
            <a:r>
              <a:rPr lang="en-US" b="1" i="1" u="sng" dirty="0">
                <a:solidFill>
                  <a:srgbClr val="FF0000"/>
                </a:solidFill>
              </a:rPr>
              <a:t>nodes</a:t>
            </a:r>
            <a:r>
              <a:rPr lang="en-US" dirty="0"/>
              <a:t>. Never. Ever. Instead…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2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B1E-5886-4FE3-B0F1-2384642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CBC5-6BD0-4437-A81D-52FA3A39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on both of these trees has two phases…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phase, where we </a:t>
            </a:r>
            <a:r>
              <a:rPr lang="en-US" dirty="0">
                <a:solidFill>
                  <a:srgbClr val="7030A0"/>
                </a:solidFill>
              </a:rPr>
              <a:t>go down</a:t>
            </a:r>
            <a:r>
              <a:rPr lang="en-US" dirty="0"/>
              <a:t> to search for an empty position to put the key in (if it’s not already in there),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rotation</a:t>
            </a:r>
            <a:r>
              <a:rPr lang="en-US" dirty="0"/>
              <a:t> phase where we go up to rebalance subtrees.</a:t>
            </a:r>
          </a:p>
          <a:p>
            <a:r>
              <a:rPr lang="en-US" dirty="0"/>
              <a:t>2-3 trees never rotate </a:t>
            </a:r>
            <a:r>
              <a:rPr lang="en-US" b="1" i="1" u="sng" dirty="0">
                <a:solidFill>
                  <a:srgbClr val="FF0000"/>
                </a:solidFill>
              </a:rPr>
              <a:t>nodes</a:t>
            </a:r>
            <a:r>
              <a:rPr lang="en-US" dirty="0"/>
              <a:t>. Never. Ever. Instead…</a:t>
            </a:r>
          </a:p>
          <a:p>
            <a:pPr lvl="1"/>
            <a:r>
              <a:rPr lang="en-US" dirty="0"/>
              <a:t>They rotate </a:t>
            </a:r>
            <a:r>
              <a:rPr lang="en-US" b="1" dirty="0">
                <a:solidFill>
                  <a:srgbClr val="7030A0"/>
                </a:solidFill>
              </a:rPr>
              <a:t>keys</a:t>
            </a:r>
            <a:r>
              <a:rPr lang="en-US" dirty="0"/>
              <a:t>….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(we will disallow this a few lectures down the road)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6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B1E-5886-4FE3-B0F1-2384642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CBC5-6BD0-4437-A81D-52FA3A39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on both of these trees has two phases…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phase, where we </a:t>
            </a:r>
            <a:r>
              <a:rPr lang="en-US" dirty="0">
                <a:solidFill>
                  <a:srgbClr val="7030A0"/>
                </a:solidFill>
              </a:rPr>
              <a:t>go down</a:t>
            </a:r>
            <a:r>
              <a:rPr lang="en-US" dirty="0"/>
              <a:t> to search for an empty position to put the key in (if it’s not already in there),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rotation</a:t>
            </a:r>
            <a:r>
              <a:rPr lang="en-US" dirty="0"/>
              <a:t> phase where we go up to rebalance subtrees.</a:t>
            </a:r>
          </a:p>
          <a:p>
            <a:r>
              <a:rPr lang="en-US" dirty="0"/>
              <a:t>2-3 trees never rotate </a:t>
            </a:r>
            <a:r>
              <a:rPr lang="en-US" b="1" i="1" u="sng" dirty="0">
                <a:solidFill>
                  <a:srgbClr val="FF0000"/>
                </a:solidFill>
              </a:rPr>
              <a:t>nodes</a:t>
            </a:r>
            <a:r>
              <a:rPr lang="en-US" dirty="0"/>
              <a:t>. Never. Ever. Instead…</a:t>
            </a:r>
          </a:p>
          <a:p>
            <a:pPr lvl="1"/>
            <a:r>
              <a:rPr lang="en-US" dirty="0"/>
              <a:t>They rotate </a:t>
            </a:r>
            <a:r>
              <a:rPr lang="en-US" b="1" dirty="0">
                <a:solidFill>
                  <a:srgbClr val="7030A0"/>
                </a:solidFill>
              </a:rPr>
              <a:t>keys</a:t>
            </a:r>
            <a:r>
              <a:rPr lang="en-US" dirty="0"/>
              <a:t>….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we will disallow this a few lectures down the road)</a:t>
            </a:r>
            <a:endParaRPr lang="en-US" dirty="0"/>
          </a:p>
          <a:p>
            <a:pPr lvl="1"/>
            <a:r>
              <a:rPr lang="en-US" dirty="0"/>
              <a:t>They also sometimes make nodes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fatter or slimmer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6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B1E-5886-4FE3-B0F1-2384642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CBC5-6BD0-4437-A81D-52FA3A39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on both of these trees has two phases…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phase, where we </a:t>
            </a:r>
            <a:r>
              <a:rPr lang="en-US" dirty="0">
                <a:solidFill>
                  <a:srgbClr val="7030A0"/>
                </a:solidFill>
              </a:rPr>
              <a:t>go down</a:t>
            </a:r>
            <a:r>
              <a:rPr lang="en-US" dirty="0"/>
              <a:t> to search for an empty position to put the key in (if it’s not already in there),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rotation</a:t>
            </a:r>
            <a:r>
              <a:rPr lang="en-US" dirty="0"/>
              <a:t> phase where we go up to rebalance subtrees.</a:t>
            </a:r>
          </a:p>
          <a:p>
            <a:r>
              <a:rPr lang="en-US" dirty="0"/>
              <a:t>2-3 trees never rotate </a:t>
            </a:r>
            <a:r>
              <a:rPr lang="en-US" b="1" i="1" u="sng" dirty="0">
                <a:solidFill>
                  <a:srgbClr val="FF0000"/>
                </a:solidFill>
              </a:rPr>
              <a:t>nodes</a:t>
            </a:r>
            <a:r>
              <a:rPr lang="en-US" dirty="0"/>
              <a:t>. Never. Ever. Instead…</a:t>
            </a:r>
          </a:p>
          <a:p>
            <a:pPr lvl="1"/>
            <a:r>
              <a:rPr lang="en-US" dirty="0"/>
              <a:t>They rotate </a:t>
            </a:r>
            <a:r>
              <a:rPr lang="en-US" b="1" dirty="0">
                <a:solidFill>
                  <a:srgbClr val="7030A0"/>
                </a:solidFill>
              </a:rPr>
              <a:t>keys</a:t>
            </a:r>
            <a:r>
              <a:rPr lang="en-US" dirty="0"/>
              <a:t>….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(we will disallow this a few lectures down the road)</a:t>
            </a:r>
            <a:endParaRPr lang="en-US" dirty="0"/>
          </a:p>
          <a:p>
            <a:pPr lvl="1"/>
            <a:r>
              <a:rPr lang="en-US" dirty="0"/>
              <a:t>They also sometimes make nodes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fatter or slimmer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Also, they sometimes make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new nodes appear</a:t>
            </a:r>
            <a:r>
              <a:rPr lang="en-US" dirty="0"/>
              <a:t> or </a:t>
            </a:r>
            <a:r>
              <a:rPr lang="en-US" dirty="0">
                <a:solidFill>
                  <a:srgbClr val="D87BFF"/>
                </a:solidFill>
              </a:rPr>
              <a:t>old ones disappear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1D88-C188-1D40-892A-4795A240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30" y="5168784"/>
            <a:ext cx="1791628" cy="15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340EE7-FC49-4C3F-8E20-C45223346AE6}"/>
              </a:ext>
            </a:extLst>
          </p:cNvPr>
          <p:cNvSpPr/>
          <p:nvPr/>
        </p:nvSpPr>
        <p:spPr>
          <a:xfrm>
            <a:off x="4955823" y="225777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E7D5B-EC6B-455B-86D7-AC2215F67467}"/>
              </a:ext>
            </a:extLst>
          </p:cNvPr>
          <p:cNvCxnSpPr>
            <a:cxnSpLocks/>
          </p:cNvCxnSpPr>
          <p:nvPr/>
        </p:nvCxnSpPr>
        <p:spPr>
          <a:xfrm flipH="1">
            <a:off x="4786490" y="2844800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A1F04-BBEE-4487-BB70-F4800FBE92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38990" y="2800086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6EDE7-7798-46D8-95CF-5B4104454AFA}"/>
              </a:ext>
            </a:extLst>
          </p:cNvPr>
          <p:cNvSpPr/>
          <p:nvPr/>
        </p:nvSpPr>
        <p:spPr>
          <a:xfrm>
            <a:off x="6778979" y="3443111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E44B-F3FB-4625-BA0B-071FA565A906}"/>
              </a:ext>
            </a:extLst>
          </p:cNvPr>
          <p:cNvCxnSpPr>
            <a:cxnSpLocks/>
          </p:cNvCxnSpPr>
          <p:nvPr/>
        </p:nvCxnSpPr>
        <p:spPr>
          <a:xfrm flipH="1">
            <a:off x="6805790" y="4018845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668E7-2EED-4D7F-97E7-31E78DDDD149}"/>
              </a:ext>
            </a:extLst>
          </p:cNvPr>
          <p:cNvSpPr/>
          <p:nvPr/>
        </p:nvSpPr>
        <p:spPr>
          <a:xfrm>
            <a:off x="6438901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86148E-43DA-4CD6-ABDD-891C918AFB5E}"/>
              </a:ext>
            </a:extLst>
          </p:cNvPr>
          <p:cNvCxnSpPr>
            <a:cxnSpLocks/>
          </p:cNvCxnSpPr>
          <p:nvPr/>
        </p:nvCxnSpPr>
        <p:spPr>
          <a:xfrm>
            <a:off x="7336368" y="401884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40BD2-76CE-4DBC-82A3-81B54CB5F75F}"/>
              </a:ext>
            </a:extLst>
          </p:cNvPr>
          <p:cNvSpPr/>
          <p:nvPr/>
        </p:nvSpPr>
        <p:spPr>
          <a:xfrm>
            <a:off x="7502879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4117623" y="3583340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3EC0B-79C2-4074-9282-14B389EBF0D1}"/>
              </a:ext>
            </a:extLst>
          </p:cNvPr>
          <p:cNvCxnSpPr>
            <a:cxnSpLocks/>
          </p:cNvCxnSpPr>
          <p:nvPr/>
        </p:nvCxnSpPr>
        <p:spPr>
          <a:xfrm>
            <a:off x="4876097" y="4126971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8131F2-DD82-4600-8820-1A0704EB6AF6}"/>
              </a:ext>
            </a:extLst>
          </p:cNvPr>
          <p:cNvSpPr/>
          <p:nvPr/>
        </p:nvSpPr>
        <p:spPr>
          <a:xfrm>
            <a:off x="5133623" y="4748741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1D3EA-5368-42CF-90A3-5B384D6695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25623" y="4159074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702AC-E08F-41A4-968D-8D202B71D2CF}"/>
              </a:ext>
            </a:extLst>
          </p:cNvPr>
          <p:cNvSpPr/>
          <p:nvPr/>
        </p:nvSpPr>
        <p:spPr>
          <a:xfrm>
            <a:off x="4271082" y="4763912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49C6D-0B55-4736-8041-91F54B13A145}"/>
              </a:ext>
            </a:extLst>
          </p:cNvPr>
          <p:cNvCxnSpPr>
            <a:cxnSpLocks/>
          </p:cNvCxnSpPr>
          <p:nvPr/>
        </p:nvCxnSpPr>
        <p:spPr>
          <a:xfrm flipH="1">
            <a:off x="3830640" y="4159074"/>
            <a:ext cx="286984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B307B-1F42-4589-9153-7EBBE507C524}"/>
              </a:ext>
            </a:extLst>
          </p:cNvPr>
          <p:cNvSpPr/>
          <p:nvPr/>
        </p:nvSpPr>
        <p:spPr>
          <a:xfrm>
            <a:off x="3328286" y="4708350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9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1825625"/>
            <a:ext cx="10992556" cy="4351338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18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search </a:t>
            </a:r>
            <a:r>
              <a:rPr lang="en-US" dirty="0"/>
              <a:t>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340EE7-FC49-4C3F-8E20-C45223346AE6}"/>
              </a:ext>
            </a:extLst>
          </p:cNvPr>
          <p:cNvSpPr/>
          <p:nvPr/>
        </p:nvSpPr>
        <p:spPr>
          <a:xfrm>
            <a:off x="4955823" y="225777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E7D5B-EC6B-455B-86D7-AC2215F67467}"/>
              </a:ext>
            </a:extLst>
          </p:cNvPr>
          <p:cNvCxnSpPr>
            <a:cxnSpLocks/>
          </p:cNvCxnSpPr>
          <p:nvPr/>
        </p:nvCxnSpPr>
        <p:spPr>
          <a:xfrm flipH="1">
            <a:off x="4786490" y="2844800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A1F04-BBEE-4487-BB70-F4800FBE92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38990" y="2800086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6EDE7-7798-46D8-95CF-5B4104454AFA}"/>
              </a:ext>
            </a:extLst>
          </p:cNvPr>
          <p:cNvSpPr/>
          <p:nvPr/>
        </p:nvSpPr>
        <p:spPr>
          <a:xfrm>
            <a:off x="6778979" y="3443111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E44B-F3FB-4625-BA0B-071FA565A906}"/>
              </a:ext>
            </a:extLst>
          </p:cNvPr>
          <p:cNvCxnSpPr>
            <a:cxnSpLocks/>
          </p:cNvCxnSpPr>
          <p:nvPr/>
        </p:nvCxnSpPr>
        <p:spPr>
          <a:xfrm flipH="1">
            <a:off x="6805790" y="4018845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668E7-2EED-4D7F-97E7-31E78DDDD149}"/>
              </a:ext>
            </a:extLst>
          </p:cNvPr>
          <p:cNvSpPr/>
          <p:nvPr/>
        </p:nvSpPr>
        <p:spPr>
          <a:xfrm>
            <a:off x="6438901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86148E-43DA-4CD6-ABDD-891C918AFB5E}"/>
              </a:ext>
            </a:extLst>
          </p:cNvPr>
          <p:cNvCxnSpPr>
            <a:cxnSpLocks/>
          </p:cNvCxnSpPr>
          <p:nvPr/>
        </p:nvCxnSpPr>
        <p:spPr>
          <a:xfrm>
            <a:off x="7336368" y="401884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40BD2-76CE-4DBC-82A3-81B54CB5F75F}"/>
              </a:ext>
            </a:extLst>
          </p:cNvPr>
          <p:cNvSpPr/>
          <p:nvPr/>
        </p:nvSpPr>
        <p:spPr>
          <a:xfrm>
            <a:off x="7502879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4117623" y="358334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3EC0B-79C2-4074-9282-14B389EBF0D1}"/>
              </a:ext>
            </a:extLst>
          </p:cNvPr>
          <p:cNvCxnSpPr>
            <a:cxnSpLocks/>
          </p:cNvCxnSpPr>
          <p:nvPr/>
        </p:nvCxnSpPr>
        <p:spPr>
          <a:xfrm>
            <a:off x="4876097" y="4126971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8131F2-DD82-4600-8820-1A0704EB6AF6}"/>
              </a:ext>
            </a:extLst>
          </p:cNvPr>
          <p:cNvSpPr/>
          <p:nvPr/>
        </p:nvSpPr>
        <p:spPr>
          <a:xfrm>
            <a:off x="5133623" y="4748741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1D3EA-5368-42CF-90A3-5B384D6695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25623" y="4159074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702AC-E08F-41A4-968D-8D202B71D2CF}"/>
              </a:ext>
            </a:extLst>
          </p:cNvPr>
          <p:cNvSpPr/>
          <p:nvPr/>
        </p:nvSpPr>
        <p:spPr>
          <a:xfrm>
            <a:off x="4055358" y="4786489"/>
            <a:ext cx="900465" cy="5058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49C6D-0B55-4736-8041-91F54B13A14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448228" y="4159074"/>
            <a:ext cx="669396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B307B-1F42-4589-9153-7EBBE507C524}"/>
              </a:ext>
            </a:extLst>
          </p:cNvPr>
          <p:cNvSpPr/>
          <p:nvPr/>
        </p:nvSpPr>
        <p:spPr>
          <a:xfrm>
            <a:off x="3081339" y="4707467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384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1825625"/>
            <a:ext cx="10992556" cy="4351338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18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search </a:t>
            </a:r>
            <a:r>
              <a:rPr lang="en-US" dirty="0"/>
              <a:t>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Last node encountered</a:t>
            </a:r>
          </a:p>
          <a:p>
            <a:pPr marL="457200" lvl="1" indent="0">
              <a:buNone/>
            </a:pPr>
            <a:r>
              <a:rPr lang="en-US" dirty="0"/>
              <a:t>   is 2-node: </a:t>
            </a:r>
            <a:r>
              <a:rPr lang="en-US" dirty="0">
                <a:solidFill>
                  <a:srgbClr val="7030A0"/>
                </a:solidFill>
              </a:rPr>
              <a:t>make it a 3-node</a:t>
            </a:r>
            <a:r>
              <a:rPr lang="en-US" dirty="0"/>
              <a:t>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340EE7-FC49-4C3F-8E20-C45223346AE6}"/>
              </a:ext>
            </a:extLst>
          </p:cNvPr>
          <p:cNvSpPr/>
          <p:nvPr/>
        </p:nvSpPr>
        <p:spPr>
          <a:xfrm>
            <a:off x="4955823" y="225777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E7D5B-EC6B-455B-86D7-AC2215F67467}"/>
              </a:ext>
            </a:extLst>
          </p:cNvPr>
          <p:cNvCxnSpPr>
            <a:cxnSpLocks/>
          </p:cNvCxnSpPr>
          <p:nvPr/>
        </p:nvCxnSpPr>
        <p:spPr>
          <a:xfrm flipH="1">
            <a:off x="4786490" y="2844800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A1F04-BBEE-4487-BB70-F4800FBE92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38990" y="2800086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6EDE7-7798-46D8-95CF-5B4104454AFA}"/>
              </a:ext>
            </a:extLst>
          </p:cNvPr>
          <p:cNvSpPr/>
          <p:nvPr/>
        </p:nvSpPr>
        <p:spPr>
          <a:xfrm>
            <a:off x="6778979" y="3443111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E44B-F3FB-4625-BA0B-071FA565A906}"/>
              </a:ext>
            </a:extLst>
          </p:cNvPr>
          <p:cNvCxnSpPr>
            <a:cxnSpLocks/>
          </p:cNvCxnSpPr>
          <p:nvPr/>
        </p:nvCxnSpPr>
        <p:spPr>
          <a:xfrm flipH="1">
            <a:off x="6805790" y="4018845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668E7-2EED-4D7F-97E7-31E78DDDD149}"/>
              </a:ext>
            </a:extLst>
          </p:cNvPr>
          <p:cNvSpPr/>
          <p:nvPr/>
        </p:nvSpPr>
        <p:spPr>
          <a:xfrm>
            <a:off x="6438901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86148E-43DA-4CD6-ABDD-891C918AFB5E}"/>
              </a:ext>
            </a:extLst>
          </p:cNvPr>
          <p:cNvCxnSpPr>
            <a:cxnSpLocks/>
          </p:cNvCxnSpPr>
          <p:nvPr/>
        </p:nvCxnSpPr>
        <p:spPr>
          <a:xfrm>
            <a:off x="7336368" y="401884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40BD2-76CE-4DBC-82A3-81B54CB5F75F}"/>
              </a:ext>
            </a:extLst>
          </p:cNvPr>
          <p:cNvSpPr/>
          <p:nvPr/>
        </p:nvSpPr>
        <p:spPr>
          <a:xfrm>
            <a:off x="7502879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4117623" y="358334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3EC0B-79C2-4074-9282-14B389EBF0D1}"/>
              </a:ext>
            </a:extLst>
          </p:cNvPr>
          <p:cNvCxnSpPr>
            <a:cxnSpLocks/>
          </p:cNvCxnSpPr>
          <p:nvPr/>
        </p:nvCxnSpPr>
        <p:spPr>
          <a:xfrm>
            <a:off x="4876097" y="4126971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8131F2-DD82-4600-8820-1A0704EB6AF6}"/>
              </a:ext>
            </a:extLst>
          </p:cNvPr>
          <p:cNvSpPr/>
          <p:nvPr/>
        </p:nvSpPr>
        <p:spPr>
          <a:xfrm>
            <a:off x="5133623" y="4748741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1D3EA-5368-42CF-90A3-5B384D6695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25623" y="4159074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702AC-E08F-41A4-968D-8D202B71D2CF}"/>
              </a:ext>
            </a:extLst>
          </p:cNvPr>
          <p:cNvSpPr/>
          <p:nvPr/>
        </p:nvSpPr>
        <p:spPr>
          <a:xfrm>
            <a:off x="4055358" y="4786489"/>
            <a:ext cx="900465" cy="50588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</a:t>
            </a:r>
            <a:r>
              <a:rPr lang="en-US" b="1" dirty="0">
                <a:solidFill>
                  <a:srgbClr val="FF0000"/>
                </a:solidFill>
              </a:rPr>
              <a:t>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49C6D-0B55-4736-8041-91F54B13A14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448228" y="4159074"/>
            <a:ext cx="669396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B307B-1F42-4589-9153-7EBBE507C524}"/>
              </a:ext>
            </a:extLst>
          </p:cNvPr>
          <p:cNvSpPr/>
          <p:nvPr/>
        </p:nvSpPr>
        <p:spPr>
          <a:xfrm>
            <a:off x="3081339" y="4707467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8112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1825625"/>
            <a:ext cx="10992556" cy="4351338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18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search </a:t>
            </a:r>
            <a:r>
              <a:rPr lang="en-US" dirty="0"/>
              <a:t>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Last node encountered</a:t>
            </a:r>
          </a:p>
          <a:p>
            <a:pPr marL="457200" lvl="1" indent="0">
              <a:buNone/>
            </a:pPr>
            <a:r>
              <a:rPr lang="en-US" dirty="0"/>
              <a:t>   is 2-node: </a:t>
            </a:r>
            <a:r>
              <a:rPr lang="en-US" dirty="0">
                <a:solidFill>
                  <a:srgbClr val="7030A0"/>
                </a:solidFill>
              </a:rPr>
              <a:t>make it a 3-node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Done!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340EE7-FC49-4C3F-8E20-C45223346AE6}"/>
              </a:ext>
            </a:extLst>
          </p:cNvPr>
          <p:cNvSpPr/>
          <p:nvPr/>
        </p:nvSpPr>
        <p:spPr>
          <a:xfrm>
            <a:off x="4955823" y="225777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E7D5B-EC6B-455B-86D7-AC2215F67467}"/>
              </a:ext>
            </a:extLst>
          </p:cNvPr>
          <p:cNvCxnSpPr>
            <a:cxnSpLocks/>
          </p:cNvCxnSpPr>
          <p:nvPr/>
        </p:nvCxnSpPr>
        <p:spPr>
          <a:xfrm flipH="1">
            <a:off x="4786490" y="2844800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A1F04-BBEE-4487-BB70-F4800FBE92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38990" y="2800086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6EDE7-7798-46D8-95CF-5B4104454AFA}"/>
              </a:ext>
            </a:extLst>
          </p:cNvPr>
          <p:cNvSpPr/>
          <p:nvPr/>
        </p:nvSpPr>
        <p:spPr>
          <a:xfrm>
            <a:off x="6778979" y="3443111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E44B-F3FB-4625-BA0B-071FA565A906}"/>
              </a:ext>
            </a:extLst>
          </p:cNvPr>
          <p:cNvCxnSpPr>
            <a:cxnSpLocks/>
          </p:cNvCxnSpPr>
          <p:nvPr/>
        </p:nvCxnSpPr>
        <p:spPr>
          <a:xfrm flipH="1">
            <a:off x="6805790" y="4018845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668E7-2EED-4D7F-97E7-31E78DDDD149}"/>
              </a:ext>
            </a:extLst>
          </p:cNvPr>
          <p:cNvSpPr/>
          <p:nvPr/>
        </p:nvSpPr>
        <p:spPr>
          <a:xfrm>
            <a:off x="6438901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86148E-43DA-4CD6-ABDD-891C918AFB5E}"/>
              </a:ext>
            </a:extLst>
          </p:cNvPr>
          <p:cNvCxnSpPr>
            <a:cxnSpLocks/>
          </p:cNvCxnSpPr>
          <p:nvPr/>
        </p:nvCxnSpPr>
        <p:spPr>
          <a:xfrm>
            <a:off x="7336368" y="401884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40BD2-76CE-4DBC-82A3-81B54CB5F75F}"/>
              </a:ext>
            </a:extLst>
          </p:cNvPr>
          <p:cNvSpPr/>
          <p:nvPr/>
        </p:nvSpPr>
        <p:spPr>
          <a:xfrm>
            <a:off x="7502879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4117623" y="358334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3EC0B-79C2-4074-9282-14B389EBF0D1}"/>
              </a:ext>
            </a:extLst>
          </p:cNvPr>
          <p:cNvCxnSpPr>
            <a:cxnSpLocks/>
          </p:cNvCxnSpPr>
          <p:nvPr/>
        </p:nvCxnSpPr>
        <p:spPr>
          <a:xfrm>
            <a:off x="4876097" y="4126971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8131F2-DD82-4600-8820-1A0704EB6AF6}"/>
              </a:ext>
            </a:extLst>
          </p:cNvPr>
          <p:cNvSpPr/>
          <p:nvPr/>
        </p:nvSpPr>
        <p:spPr>
          <a:xfrm>
            <a:off x="5133623" y="4748741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1D3EA-5368-42CF-90A3-5B384D6695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25623" y="4159074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702AC-E08F-41A4-968D-8D202B71D2CF}"/>
              </a:ext>
            </a:extLst>
          </p:cNvPr>
          <p:cNvSpPr/>
          <p:nvPr/>
        </p:nvSpPr>
        <p:spPr>
          <a:xfrm>
            <a:off x="4055358" y="4786489"/>
            <a:ext cx="900465" cy="50588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</a:t>
            </a:r>
            <a:r>
              <a:rPr lang="en-US" b="1" dirty="0">
                <a:solidFill>
                  <a:srgbClr val="FF0000"/>
                </a:solidFill>
              </a:rPr>
              <a:t>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49C6D-0B55-4736-8041-91F54B13A14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448228" y="4159074"/>
            <a:ext cx="669396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B307B-1F42-4589-9153-7EBBE507C524}"/>
              </a:ext>
            </a:extLst>
          </p:cNvPr>
          <p:cNvSpPr/>
          <p:nvPr/>
        </p:nvSpPr>
        <p:spPr>
          <a:xfrm>
            <a:off x="3081339" y="4707467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026" name="Picture 2" descr="Image result for thanos">
            <a:extLst>
              <a:ext uri="{FF2B5EF4-FFF2-40B4-BE49-F238E27FC236}">
                <a16:creationId xmlns:a16="http://schemas.microsoft.com/office/drawing/2014/main" id="{B3BAEBC4-E0B5-4E07-A166-DF6A33F6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3" y="4472781"/>
            <a:ext cx="2251488" cy="127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8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1825625"/>
            <a:ext cx="1099255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18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search </a:t>
            </a:r>
            <a:r>
              <a:rPr lang="en-US" dirty="0"/>
              <a:t>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Last node encountered</a:t>
            </a:r>
          </a:p>
          <a:p>
            <a:pPr marL="457200" lvl="1" indent="0">
              <a:buNone/>
            </a:pPr>
            <a:r>
              <a:rPr lang="en-US" dirty="0"/>
              <a:t>   is 2-node: </a:t>
            </a:r>
            <a:r>
              <a:rPr lang="en-US" dirty="0">
                <a:solidFill>
                  <a:srgbClr val="7030A0"/>
                </a:solidFill>
              </a:rPr>
              <a:t>make it a 3-node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Done!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But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what if I now wanted to insert 17?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I don’t have space for it!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340EE7-FC49-4C3F-8E20-C45223346AE6}"/>
              </a:ext>
            </a:extLst>
          </p:cNvPr>
          <p:cNvSpPr/>
          <p:nvPr/>
        </p:nvSpPr>
        <p:spPr>
          <a:xfrm>
            <a:off x="4955823" y="225777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E7D5B-EC6B-455B-86D7-AC2215F67467}"/>
              </a:ext>
            </a:extLst>
          </p:cNvPr>
          <p:cNvCxnSpPr>
            <a:cxnSpLocks/>
          </p:cNvCxnSpPr>
          <p:nvPr/>
        </p:nvCxnSpPr>
        <p:spPr>
          <a:xfrm flipH="1">
            <a:off x="4786490" y="2844800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A1F04-BBEE-4487-BB70-F4800FBE92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38990" y="2800086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6EDE7-7798-46D8-95CF-5B4104454AFA}"/>
              </a:ext>
            </a:extLst>
          </p:cNvPr>
          <p:cNvSpPr/>
          <p:nvPr/>
        </p:nvSpPr>
        <p:spPr>
          <a:xfrm>
            <a:off x="6778979" y="3443111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E44B-F3FB-4625-BA0B-071FA565A906}"/>
              </a:ext>
            </a:extLst>
          </p:cNvPr>
          <p:cNvCxnSpPr>
            <a:cxnSpLocks/>
          </p:cNvCxnSpPr>
          <p:nvPr/>
        </p:nvCxnSpPr>
        <p:spPr>
          <a:xfrm flipH="1">
            <a:off x="6805790" y="4018845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668E7-2EED-4D7F-97E7-31E78DDDD149}"/>
              </a:ext>
            </a:extLst>
          </p:cNvPr>
          <p:cNvSpPr/>
          <p:nvPr/>
        </p:nvSpPr>
        <p:spPr>
          <a:xfrm>
            <a:off x="6438901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86148E-43DA-4CD6-ABDD-891C918AFB5E}"/>
              </a:ext>
            </a:extLst>
          </p:cNvPr>
          <p:cNvCxnSpPr>
            <a:cxnSpLocks/>
          </p:cNvCxnSpPr>
          <p:nvPr/>
        </p:nvCxnSpPr>
        <p:spPr>
          <a:xfrm>
            <a:off x="7336368" y="401884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40BD2-76CE-4DBC-82A3-81B54CB5F75F}"/>
              </a:ext>
            </a:extLst>
          </p:cNvPr>
          <p:cNvSpPr/>
          <p:nvPr/>
        </p:nvSpPr>
        <p:spPr>
          <a:xfrm>
            <a:off x="7502879" y="4786489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4117623" y="358334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3EC0B-79C2-4074-9282-14B389EBF0D1}"/>
              </a:ext>
            </a:extLst>
          </p:cNvPr>
          <p:cNvCxnSpPr>
            <a:cxnSpLocks/>
          </p:cNvCxnSpPr>
          <p:nvPr/>
        </p:nvCxnSpPr>
        <p:spPr>
          <a:xfrm>
            <a:off x="4876097" y="4126971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8131F2-DD82-4600-8820-1A0704EB6AF6}"/>
              </a:ext>
            </a:extLst>
          </p:cNvPr>
          <p:cNvSpPr/>
          <p:nvPr/>
        </p:nvSpPr>
        <p:spPr>
          <a:xfrm>
            <a:off x="5133623" y="4748741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1D3EA-5368-42CF-90A3-5B384D6695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25623" y="4159074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702AC-E08F-41A4-968D-8D202B71D2CF}"/>
              </a:ext>
            </a:extLst>
          </p:cNvPr>
          <p:cNvSpPr/>
          <p:nvPr/>
        </p:nvSpPr>
        <p:spPr>
          <a:xfrm>
            <a:off x="4055358" y="4786489"/>
            <a:ext cx="900465" cy="50588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</a:t>
            </a:r>
            <a:r>
              <a:rPr lang="en-US" b="1" dirty="0">
                <a:solidFill>
                  <a:srgbClr val="FF0000"/>
                </a:solidFill>
              </a:rPr>
              <a:t>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49C6D-0B55-4736-8041-91F54B13A14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448228" y="4159074"/>
            <a:ext cx="669396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B307B-1F42-4589-9153-7EBBE507C524}"/>
              </a:ext>
            </a:extLst>
          </p:cNvPr>
          <p:cNvSpPr/>
          <p:nvPr/>
        </p:nvSpPr>
        <p:spPr>
          <a:xfrm>
            <a:off x="3081339" y="4707467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0" name="Picture 19" descr="A close up of a baby&#10;&#10;Description generated with very high confidence">
            <a:extLst>
              <a:ext uri="{FF2B5EF4-FFF2-40B4-BE49-F238E27FC236}">
                <a16:creationId xmlns:a16="http://schemas.microsoft.com/office/drawing/2014/main" id="{F9E11338-99DD-4D7B-B96B-D672785D09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398" y="4707467"/>
            <a:ext cx="791104" cy="10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7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6927-7CA7-4A93-BAF7-57F54D34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Maintain the pros, kill the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ECB4-887D-4D88-8111-10F79DB1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way we can maintain </a:t>
            </a:r>
            <a:r>
              <a:rPr lang="en-US" dirty="0">
                <a:solidFill>
                  <a:srgbClr val="7030A0"/>
                </a:solidFill>
              </a:rPr>
              <a:t>mission-critical logarithmic worst-case complexity for search</a:t>
            </a:r>
            <a:r>
              <a:rPr lang="en-US" dirty="0"/>
              <a:t>, while simultaneously </a:t>
            </a:r>
            <a:r>
              <a:rPr lang="en-US" dirty="0">
                <a:solidFill>
                  <a:srgbClr val="FF00FF"/>
                </a:solidFill>
              </a:rPr>
              <a:t>shedding the storage cost and rotation overhead of AVL Trees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427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825624"/>
            <a:ext cx="11488887" cy="4859381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But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what if I now wanted to insert 17?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I don’t have space for it!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Solution: 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Rotate 18 and 20 to the right to make space!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also rotate 15 and 10 to the left instead.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340EE7-FC49-4C3F-8E20-C45223346AE6}"/>
              </a:ext>
            </a:extLst>
          </p:cNvPr>
          <p:cNvSpPr/>
          <p:nvPr/>
        </p:nvSpPr>
        <p:spPr>
          <a:xfrm>
            <a:off x="4698648" y="1586264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E7D5B-EC6B-455B-86D7-AC2215F67467}"/>
              </a:ext>
            </a:extLst>
          </p:cNvPr>
          <p:cNvCxnSpPr>
            <a:cxnSpLocks/>
          </p:cNvCxnSpPr>
          <p:nvPr/>
        </p:nvCxnSpPr>
        <p:spPr>
          <a:xfrm flipH="1">
            <a:off x="4529315" y="2173287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A1F04-BBEE-4487-BB70-F4800FBE92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81815" y="2128573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6EDE7-7798-46D8-95CF-5B4104454AFA}"/>
              </a:ext>
            </a:extLst>
          </p:cNvPr>
          <p:cNvSpPr/>
          <p:nvPr/>
        </p:nvSpPr>
        <p:spPr>
          <a:xfrm>
            <a:off x="6521804" y="2771598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E44B-F3FB-4625-BA0B-071FA565A906}"/>
              </a:ext>
            </a:extLst>
          </p:cNvPr>
          <p:cNvCxnSpPr>
            <a:cxnSpLocks/>
          </p:cNvCxnSpPr>
          <p:nvPr/>
        </p:nvCxnSpPr>
        <p:spPr>
          <a:xfrm flipH="1">
            <a:off x="6548615" y="3347332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668E7-2EED-4D7F-97E7-31E78DDDD149}"/>
              </a:ext>
            </a:extLst>
          </p:cNvPr>
          <p:cNvSpPr/>
          <p:nvPr/>
        </p:nvSpPr>
        <p:spPr>
          <a:xfrm>
            <a:off x="6181726" y="4114976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86148E-43DA-4CD6-ABDD-891C918AFB5E}"/>
              </a:ext>
            </a:extLst>
          </p:cNvPr>
          <p:cNvCxnSpPr>
            <a:cxnSpLocks/>
          </p:cNvCxnSpPr>
          <p:nvPr/>
        </p:nvCxnSpPr>
        <p:spPr>
          <a:xfrm>
            <a:off x="7079193" y="3347332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40BD2-76CE-4DBC-82A3-81B54CB5F75F}"/>
              </a:ext>
            </a:extLst>
          </p:cNvPr>
          <p:cNvSpPr/>
          <p:nvPr/>
        </p:nvSpPr>
        <p:spPr>
          <a:xfrm>
            <a:off x="7245704" y="4114976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3860448" y="2911827"/>
            <a:ext cx="12446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b="1" dirty="0">
                <a:solidFill>
                  <a:schemeClr val="accent2"/>
                </a:solidFill>
              </a:rPr>
              <a:t>18, 20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3EC0B-79C2-4074-9282-14B389EBF0D1}"/>
              </a:ext>
            </a:extLst>
          </p:cNvPr>
          <p:cNvCxnSpPr>
            <a:cxnSpLocks/>
          </p:cNvCxnSpPr>
          <p:nvPr/>
        </p:nvCxnSpPr>
        <p:spPr>
          <a:xfrm>
            <a:off x="4618922" y="3455458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8131F2-DD82-4600-8820-1A0704EB6AF6}"/>
              </a:ext>
            </a:extLst>
          </p:cNvPr>
          <p:cNvSpPr/>
          <p:nvPr/>
        </p:nvSpPr>
        <p:spPr>
          <a:xfrm>
            <a:off x="4876448" y="4077228"/>
            <a:ext cx="9750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, 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1D3EA-5368-42CF-90A3-5B384D6695D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368448" y="3487561"/>
            <a:ext cx="11430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702AC-E08F-41A4-968D-8D202B71D2CF}"/>
              </a:ext>
            </a:extLst>
          </p:cNvPr>
          <p:cNvSpPr/>
          <p:nvPr/>
        </p:nvSpPr>
        <p:spPr>
          <a:xfrm>
            <a:off x="3798183" y="4114976"/>
            <a:ext cx="900465" cy="50588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</a:t>
            </a:r>
            <a:r>
              <a:rPr lang="en-US" b="1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49C6D-0B55-4736-8041-91F54B13A14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191053" y="3487561"/>
            <a:ext cx="669396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B307B-1F42-4589-9153-7EBBE507C524}"/>
              </a:ext>
            </a:extLst>
          </p:cNvPr>
          <p:cNvSpPr/>
          <p:nvPr/>
        </p:nvSpPr>
        <p:spPr>
          <a:xfrm>
            <a:off x="2824164" y="4035954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43DF4C-B65E-9147-8028-833418DA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21" y="2302597"/>
            <a:ext cx="2496256" cy="1864410"/>
          </a:xfrm>
          <a:prstGeom prst="rect">
            <a:avLst/>
          </a:prstGeom>
        </p:spPr>
      </p:pic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89E61E9-D4F6-0145-BC11-BDC452466F58}"/>
              </a:ext>
            </a:extLst>
          </p:cNvPr>
          <p:cNvSpPr/>
          <p:nvPr/>
        </p:nvSpPr>
        <p:spPr>
          <a:xfrm>
            <a:off x="4391829" y="3566583"/>
            <a:ext cx="912187" cy="449022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E3C990-1207-4A44-A1CB-E42EDA4D1921}"/>
              </a:ext>
            </a:extLst>
          </p:cNvPr>
          <p:cNvCxnSpPr/>
          <p:nvPr/>
        </p:nvCxnSpPr>
        <p:spPr>
          <a:xfrm>
            <a:off x="4655784" y="3000374"/>
            <a:ext cx="406400" cy="42650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E83F3D-CCB3-DD47-B234-F6562F789FB1}"/>
              </a:ext>
            </a:extLst>
          </p:cNvPr>
          <p:cNvCxnSpPr>
            <a:cxnSpLocks/>
          </p:cNvCxnSpPr>
          <p:nvPr/>
        </p:nvCxnSpPr>
        <p:spPr>
          <a:xfrm flipH="1">
            <a:off x="4631795" y="2949928"/>
            <a:ext cx="403082" cy="5055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D43BCC-947F-8B4A-B028-D283D65639F3}"/>
              </a:ext>
            </a:extLst>
          </p:cNvPr>
          <p:cNvCxnSpPr/>
          <p:nvPr/>
        </p:nvCxnSpPr>
        <p:spPr>
          <a:xfrm>
            <a:off x="4252702" y="4167007"/>
            <a:ext cx="406400" cy="42650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D8E4C8-A75D-5D49-9923-31E9BA4A5CA5}"/>
              </a:ext>
            </a:extLst>
          </p:cNvPr>
          <p:cNvCxnSpPr>
            <a:cxnSpLocks/>
          </p:cNvCxnSpPr>
          <p:nvPr/>
        </p:nvCxnSpPr>
        <p:spPr>
          <a:xfrm flipH="1">
            <a:off x="4228713" y="4116561"/>
            <a:ext cx="403082" cy="5055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0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825624"/>
            <a:ext cx="11488887" cy="4859381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But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what if I now wanted to insert 17?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I don’t have space for it!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Solution: 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Rotate 18 and 20 to the right to make space!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also rotate 15 and 10 to the left instead.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340EE7-FC49-4C3F-8E20-C45223346AE6}"/>
              </a:ext>
            </a:extLst>
          </p:cNvPr>
          <p:cNvSpPr/>
          <p:nvPr/>
        </p:nvSpPr>
        <p:spPr>
          <a:xfrm>
            <a:off x="4698648" y="1586264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E7D5B-EC6B-455B-86D7-AC2215F67467}"/>
              </a:ext>
            </a:extLst>
          </p:cNvPr>
          <p:cNvCxnSpPr>
            <a:cxnSpLocks/>
          </p:cNvCxnSpPr>
          <p:nvPr/>
        </p:nvCxnSpPr>
        <p:spPr>
          <a:xfrm flipH="1">
            <a:off x="4529315" y="2173287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A1F04-BBEE-4487-BB70-F4800FBE92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81815" y="2128573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6EDE7-7798-46D8-95CF-5B4104454AFA}"/>
              </a:ext>
            </a:extLst>
          </p:cNvPr>
          <p:cNvSpPr/>
          <p:nvPr/>
        </p:nvSpPr>
        <p:spPr>
          <a:xfrm>
            <a:off x="6521804" y="2771598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E44B-F3FB-4625-BA0B-071FA565A906}"/>
              </a:ext>
            </a:extLst>
          </p:cNvPr>
          <p:cNvCxnSpPr>
            <a:cxnSpLocks/>
          </p:cNvCxnSpPr>
          <p:nvPr/>
        </p:nvCxnSpPr>
        <p:spPr>
          <a:xfrm flipH="1">
            <a:off x="6548615" y="3347332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B668E7-2EED-4D7F-97E7-31E78DDDD149}"/>
              </a:ext>
            </a:extLst>
          </p:cNvPr>
          <p:cNvSpPr/>
          <p:nvPr/>
        </p:nvSpPr>
        <p:spPr>
          <a:xfrm>
            <a:off x="6181726" y="4114976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86148E-43DA-4CD6-ABDD-891C918AFB5E}"/>
              </a:ext>
            </a:extLst>
          </p:cNvPr>
          <p:cNvCxnSpPr>
            <a:cxnSpLocks/>
          </p:cNvCxnSpPr>
          <p:nvPr/>
        </p:nvCxnSpPr>
        <p:spPr>
          <a:xfrm>
            <a:off x="7079193" y="3347332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40BD2-76CE-4DBC-82A3-81B54CB5F75F}"/>
              </a:ext>
            </a:extLst>
          </p:cNvPr>
          <p:cNvSpPr/>
          <p:nvPr/>
        </p:nvSpPr>
        <p:spPr>
          <a:xfrm>
            <a:off x="7245704" y="4114976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3860448" y="2911827"/>
            <a:ext cx="12446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b="1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3EC0B-79C2-4074-9282-14B389EBF0D1}"/>
              </a:ext>
            </a:extLst>
          </p:cNvPr>
          <p:cNvCxnSpPr>
            <a:cxnSpLocks/>
          </p:cNvCxnSpPr>
          <p:nvPr/>
        </p:nvCxnSpPr>
        <p:spPr>
          <a:xfrm>
            <a:off x="4618922" y="3455458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8131F2-DD82-4600-8820-1A0704EB6AF6}"/>
              </a:ext>
            </a:extLst>
          </p:cNvPr>
          <p:cNvSpPr/>
          <p:nvPr/>
        </p:nvSpPr>
        <p:spPr>
          <a:xfrm>
            <a:off x="4876448" y="4077228"/>
            <a:ext cx="9750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, 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1D3EA-5368-42CF-90A3-5B384D6695D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368448" y="3487561"/>
            <a:ext cx="11430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702AC-E08F-41A4-968D-8D202B71D2CF}"/>
              </a:ext>
            </a:extLst>
          </p:cNvPr>
          <p:cNvSpPr/>
          <p:nvPr/>
        </p:nvSpPr>
        <p:spPr>
          <a:xfrm>
            <a:off x="3798183" y="4114976"/>
            <a:ext cx="900465" cy="50588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49C6D-0B55-4736-8041-91F54B13A14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191053" y="3487561"/>
            <a:ext cx="669396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B307B-1F42-4589-9153-7EBBE507C524}"/>
              </a:ext>
            </a:extLst>
          </p:cNvPr>
          <p:cNvSpPr/>
          <p:nvPr/>
        </p:nvSpPr>
        <p:spPr>
          <a:xfrm>
            <a:off x="2824164" y="4035954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43DF4C-B65E-9147-8028-833418DA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21" y="2302597"/>
            <a:ext cx="2496256" cy="1864410"/>
          </a:xfrm>
          <a:prstGeom prst="rect">
            <a:avLst/>
          </a:prstGeom>
        </p:spPr>
      </p:pic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89E61E9-D4F6-0145-BC11-BDC452466F58}"/>
              </a:ext>
            </a:extLst>
          </p:cNvPr>
          <p:cNvSpPr/>
          <p:nvPr/>
        </p:nvSpPr>
        <p:spPr>
          <a:xfrm>
            <a:off x="4391829" y="3566583"/>
            <a:ext cx="912187" cy="449022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5689A-60D1-8A41-8A7B-AFEFDAB3DE54}"/>
              </a:ext>
            </a:extLst>
          </p:cNvPr>
          <p:cNvSpPr txBox="1"/>
          <p:nvPr/>
        </p:nvSpPr>
        <p:spPr>
          <a:xfrm>
            <a:off x="355071" y="2247544"/>
            <a:ext cx="3039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the </a:t>
            </a:r>
            <a:r>
              <a:rPr lang="en-US" sz="2400" b="1" dirty="0">
                <a:solidFill>
                  <a:srgbClr val="7030A0"/>
                </a:solidFill>
              </a:rPr>
              <a:t>node </a:t>
            </a:r>
            <a:r>
              <a:rPr lang="en-US" sz="2400" dirty="0"/>
              <a:t>has space for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17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dirty="0"/>
              <a:t>so we can insert it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07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insert 43 in this tree…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83C532-E991-4ACC-8B05-2921F9614045}"/>
              </a:ext>
            </a:extLst>
          </p:cNvPr>
          <p:cNvSpPr/>
          <p:nvPr/>
        </p:nvSpPr>
        <p:spPr>
          <a:xfrm>
            <a:off x="4995337" y="290525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15, 30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BA345-FD9B-4721-A711-C5B2F44B65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78504" y="3447566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7B9721-25B8-4E58-9F47-0409F9E3C4CB}"/>
              </a:ext>
            </a:extLst>
          </p:cNvPr>
          <p:cNvSpPr/>
          <p:nvPr/>
        </p:nvSpPr>
        <p:spPr>
          <a:xfrm>
            <a:off x="6818493" y="4090591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20FFF-9D03-4B90-91B4-B6B6ABEDE93A}"/>
              </a:ext>
            </a:extLst>
          </p:cNvPr>
          <p:cNvCxnSpPr>
            <a:cxnSpLocks/>
          </p:cNvCxnSpPr>
          <p:nvPr/>
        </p:nvCxnSpPr>
        <p:spPr>
          <a:xfrm flipH="1">
            <a:off x="7016049" y="4655036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732CC-D59C-41AC-974B-CCA1E526E9AD}"/>
              </a:ext>
            </a:extLst>
          </p:cNvPr>
          <p:cNvCxnSpPr>
            <a:cxnSpLocks/>
          </p:cNvCxnSpPr>
          <p:nvPr/>
        </p:nvCxnSpPr>
        <p:spPr>
          <a:xfrm>
            <a:off x="7375882" y="466632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AEABE-4693-4A59-A71D-53BE31388BC1}"/>
              </a:ext>
            </a:extLst>
          </p:cNvPr>
          <p:cNvCxnSpPr>
            <a:cxnSpLocks/>
          </p:cNvCxnSpPr>
          <p:nvPr/>
        </p:nvCxnSpPr>
        <p:spPr>
          <a:xfrm flipH="1">
            <a:off x="4271439" y="3452152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EE237C-8F35-4CCC-BA21-9BF922EFC56A}"/>
              </a:ext>
            </a:extLst>
          </p:cNvPr>
          <p:cNvCxnSpPr>
            <a:cxnSpLocks/>
          </p:cNvCxnSpPr>
          <p:nvPr/>
        </p:nvCxnSpPr>
        <p:spPr>
          <a:xfrm flipH="1">
            <a:off x="3685825" y="4887782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95C04D-B98B-4BEC-815F-A92298F4CF65}"/>
              </a:ext>
            </a:extLst>
          </p:cNvPr>
          <p:cNvCxnSpPr>
            <a:cxnSpLocks/>
          </p:cNvCxnSpPr>
          <p:nvPr/>
        </p:nvCxnSpPr>
        <p:spPr>
          <a:xfrm>
            <a:off x="4271439" y="4877242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182658-B96A-4A87-809B-9D35B6B66910}"/>
              </a:ext>
            </a:extLst>
          </p:cNvPr>
          <p:cNvSpPr/>
          <p:nvPr/>
        </p:nvSpPr>
        <p:spPr>
          <a:xfrm>
            <a:off x="3795194" y="4301508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D330B-AF34-4A56-95EB-361AA149F014}"/>
              </a:ext>
            </a:extLst>
          </p:cNvPr>
          <p:cNvSpPr/>
          <p:nvPr/>
        </p:nvSpPr>
        <p:spPr>
          <a:xfrm>
            <a:off x="5115988" y="4270176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0CA85-8D73-4BF3-90FF-9FD96EC01A9E}"/>
              </a:ext>
            </a:extLst>
          </p:cNvPr>
          <p:cNvCxnSpPr>
            <a:cxnSpLocks/>
          </p:cNvCxnSpPr>
          <p:nvPr/>
        </p:nvCxnSpPr>
        <p:spPr>
          <a:xfrm flipH="1">
            <a:off x="5109633" y="4949056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B66211-1411-406B-8E7B-924E104EFAF0}"/>
              </a:ext>
            </a:extLst>
          </p:cNvPr>
          <p:cNvCxnSpPr>
            <a:cxnSpLocks/>
          </p:cNvCxnSpPr>
          <p:nvPr/>
        </p:nvCxnSpPr>
        <p:spPr>
          <a:xfrm>
            <a:off x="5695247" y="4938516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F1005-8EE2-43DE-8546-527A0344EFF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5503337" y="3480991"/>
            <a:ext cx="43393" cy="78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insert 43 in this tree…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83C532-E991-4ACC-8B05-2921F9614045}"/>
              </a:ext>
            </a:extLst>
          </p:cNvPr>
          <p:cNvSpPr/>
          <p:nvPr/>
        </p:nvSpPr>
        <p:spPr>
          <a:xfrm>
            <a:off x="4995337" y="290525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15, 30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BA345-FD9B-4721-A711-C5B2F44B65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78504" y="3447566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7B9721-25B8-4E58-9F47-0409F9E3C4CB}"/>
              </a:ext>
            </a:extLst>
          </p:cNvPr>
          <p:cNvSpPr/>
          <p:nvPr/>
        </p:nvSpPr>
        <p:spPr>
          <a:xfrm>
            <a:off x="6818493" y="4090591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20FFF-9D03-4B90-91B4-B6B6ABEDE93A}"/>
              </a:ext>
            </a:extLst>
          </p:cNvPr>
          <p:cNvCxnSpPr>
            <a:cxnSpLocks/>
          </p:cNvCxnSpPr>
          <p:nvPr/>
        </p:nvCxnSpPr>
        <p:spPr>
          <a:xfrm flipH="1">
            <a:off x="7016049" y="4655036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732CC-D59C-41AC-974B-CCA1E526E9AD}"/>
              </a:ext>
            </a:extLst>
          </p:cNvPr>
          <p:cNvCxnSpPr>
            <a:cxnSpLocks/>
          </p:cNvCxnSpPr>
          <p:nvPr/>
        </p:nvCxnSpPr>
        <p:spPr>
          <a:xfrm>
            <a:off x="7375882" y="466632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AEABE-4693-4A59-A71D-53BE31388BC1}"/>
              </a:ext>
            </a:extLst>
          </p:cNvPr>
          <p:cNvCxnSpPr>
            <a:cxnSpLocks/>
          </p:cNvCxnSpPr>
          <p:nvPr/>
        </p:nvCxnSpPr>
        <p:spPr>
          <a:xfrm flipH="1">
            <a:off x="4271439" y="3452152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EE237C-8F35-4CCC-BA21-9BF922EFC56A}"/>
              </a:ext>
            </a:extLst>
          </p:cNvPr>
          <p:cNvCxnSpPr>
            <a:cxnSpLocks/>
          </p:cNvCxnSpPr>
          <p:nvPr/>
        </p:nvCxnSpPr>
        <p:spPr>
          <a:xfrm flipH="1">
            <a:off x="3685825" y="4887782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95C04D-B98B-4BEC-815F-A92298F4CF65}"/>
              </a:ext>
            </a:extLst>
          </p:cNvPr>
          <p:cNvCxnSpPr>
            <a:cxnSpLocks/>
          </p:cNvCxnSpPr>
          <p:nvPr/>
        </p:nvCxnSpPr>
        <p:spPr>
          <a:xfrm>
            <a:off x="4271439" y="4877242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182658-B96A-4A87-809B-9D35B6B66910}"/>
              </a:ext>
            </a:extLst>
          </p:cNvPr>
          <p:cNvSpPr/>
          <p:nvPr/>
        </p:nvSpPr>
        <p:spPr>
          <a:xfrm>
            <a:off x="3795194" y="4301508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D330B-AF34-4A56-95EB-361AA149F014}"/>
              </a:ext>
            </a:extLst>
          </p:cNvPr>
          <p:cNvSpPr/>
          <p:nvPr/>
        </p:nvSpPr>
        <p:spPr>
          <a:xfrm>
            <a:off x="5115988" y="4270176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0CA85-8D73-4BF3-90FF-9FD96EC01A9E}"/>
              </a:ext>
            </a:extLst>
          </p:cNvPr>
          <p:cNvCxnSpPr>
            <a:cxnSpLocks/>
          </p:cNvCxnSpPr>
          <p:nvPr/>
        </p:nvCxnSpPr>
        <p:spPr>
          <a:xfrm flipH="1">
            <a:off x="5109633" y="4949056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B66211-1411-406B-8E7B-924E104EFAF0}"/>
              </a:ext>
            </a:extLst>
          </p:cNvPr>
          <p:cNvCxnSpPr>
            <a:cxnSpLocks/>
          </p:cNvCxnSpPr>
          <p:nvPr/>
        </p:nvCxnSpPr>
        <p:spPr>
          <a:xfrm>
            <a:off x="5695247" y="4938516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F1005-8EE2-43DE-8546-527A0344EFF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5503337" y="3480991"/>
            <a:ext cx="43393" cy="78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344EC0-1855-A346-9D12-F2C6F025D538}"/>
              </a:ext>
            </a:extLst>
          </p:cNvPr>
          <p:cNvSpPr txBox="1"/>
          <p:nvPr/>
        </p:nvSpPr>
        <p:spPr>
          <a:xfrm>
            <a:off x="8643058" y="1912858"/>
            <a:ext cx="34346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Searching leads us to the right child…</a:t>
            </a:r>
          </a:p>
          <a:p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7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insert 43 in this tree…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83C532-E991-4ACC-8B05-2921F9614045}"/>
              </a:ext>
            </a:extLst>
          </p:cNvPr>
          <p:cNvSpPr/>
          <p:nvPr/>
        </p:nvSpPr>
        <p:spPr>
          <a:xfrm>
            <a:off x="4995337" y="290525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15, 30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BA345-FD9B-4721-A711-C5B2F44B65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78504" y="3447566"/>
            <a:ext cx="1638298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7B9721-25B8-4E58-9F47-0409F9E3C4CB}"/>
              </a:ext>
            </a:extLst>
          </p:cNvPr>
          <p:cNvSpPr/>
          <p:nvPr/>
        </p:nvSpPr>
        <p:spPr>
          <a:xfrm>
            <a:off x="6818493" y="4090591"/>
            <a:ext cx="119661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40, 50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20FFF-9D03-4B90-91B4-B6B6ABEDE93A}"/>
              </a:ext>
            </a:extLst>
          </p:cNvPr>
          <p:cNvCxnSpPr>
            <a:cxnSpLocks/>
          </p:cNvCxnSpPr>
          <p:nvPr/>
        </p:nvCxnSpPr>
        <p:spPr>
          <a:xfrm flipH="1">
            <a:off x="6994444" y="4710444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732CC-D59C-41AC-974B-CCA1E526E9AD}"/>
              </a:ext>
            </a:extLst>
          </p:cNvPr>
          <p:cNvCxnSpPr>
            <a:cxnSpLocks/>
          </p:cNvCxnSpPr>
          <p:nvPr/>
        </p:nvCxnSpPr>
        <p:spPr>
          <a:xfrm>
            <a:off x="7550097" y="4805958"/>
            <a:ext cx="556249" cy="620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AEABE-4693-4A59-A71D-53BE31388BC1}"/>
              </a:ext>
            </a:extLst>
          </p:cNvPr>
          <p:cNvCxnSpPr>
            <a:cxnSpLocks/>
          </p:cNvCxnSpPr>
          <p:nvPr/>
        </p:nvCxnSpPr>
        <p:spPr>
          <a:xfrm flipH="1">
            <a:off x="4271439" y="3452152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EE237C-8F35-4CCC-BA21-9BF922EFC56A}"/>
              </a:ext>
            </a:extLst>
          </p:cNvPr>
          <p:cNvCxnSpPr>
            <a:cxnSpLocks/>
          </p:cNvCxnSpPr>
          <p:nvPr/>
        </p:nvCxnSpPr>
        <p:spPr>
          <a:xfrm flipH="1">
            <a:off x="3685825" y="4887782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95C04D-B98B-4BEC-815F-A92298F4CF65}"/>
              </a:ext>
            </a:extLst>
          </p:cNvPr>
          <p:cNvCxnSpPr>
            <a:cxnSpLocks/>
          </p:cNvCxnSpPr>
          <p:nvPr/>
        </p:nvCxnSpPr>
        <p:spPr>
          <a:xfrm>
            <a:off x="4271439" y="4877242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182658-B96A-4A87-809B-9D35B6B66910}"/>
              </a:ext>
            </a:extLst>
          </p:cNvPr>
          <p:cNvSpPr/>
          <p:nvPr/>
        </p:nvSpPr>
        <p:spPr>
          <a:xfrm>
            <a:off x="3795194" y="4301508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D330B-AF34-4A56-95EB-361AA149F014}"/>
              </a:ext>
            </a:extLst>
          </p:cNvPr>
          <p:cNvSpPr/>
          <p:nvPr/>
        </p:nvSpPr>
        <p:spPr>
          <a:xfrm>
            <a:off x="5115988" y="4270176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0CA85-8D73-4BF3-90FF-9FD96EC01A9E}"/>
              </a:ext>
            </a:extLst>
          </p:cNvPr>
          <p:cNvCxnSpPr>
            <a:cxnSpLocks/>
          </p:cNvCxnSpPr>
          <p:nvPr/>
        </p:nvCxnSpPr>
        <p:spPr>
          <a:xfrm flipH="1">
            <a:off x="5109633" y="4949056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B66211-1411-406B-8E7B-924E104EFAF0}"/>
              </a:ext>
            </a:extLst>
          </p:cNvPr>
          <p:cNvCxnSpPr>
            <a:cxnSpLocks/>
          </p:cNvCxnSpPr>
          <p:nvPr/>
        </p:nvCxnSpPr>
        <p:spPr>
          <a:xfrm>
            <a:off x="5695247" y="4938516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F1005-8EE2-43DE-8546-527A0344EFF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5503337" y="3480991"/>
            <a:ext cx="43393" cy="78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8ABABE-BF2F-EC43-8691-62AF32C396B3}"/>
              </a:ext>
            </a:extLst>
          </p:cNvPr>
          <p:cNvSpPr txBox="1"/>
          <p:nvPr/>
        </p:nvSpPr>
        <p:spPr>
          <a:xfrm>
            <a:off x="8643058" y="1912858"/>
            <a:ext cx="34346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Searching leads us to the right child…</a:t>
            </a:r>
          </a:p>
          <a:p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But there’s no space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</a:t>
            </a:r>
          </a:p>
          <a:p>
            <a:endParaRPr lang="en-US" sz="2600" b="1" dirty="0">
              <a:solidFill>
                <a:schemeClr val="accent4">
                  <a:lumMod val="7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761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insert 43 in this tree…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83C532-E991-4ACC-8B05-2921F9614045}"/>
              </a:ext>
            </a:extLst>
          </p:cNvPr>
          <p:cNvSpPr/>
          <p:nvPr/>
        </p:nvSpPr>
        <p:spPr>
          <a:xfrm>
            <a:off x="4995337" y="290525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15, 30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BA345-FD9B-4721-A711-C5B2F44B65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78504" y="3447566"/>
            <a:ext cx="1638298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7B9721-25B8-4E58-9F47-0409F9E3C4CB}"/>
              </a:ext>
            </a:extLst>
          </p:cNvPr>
          <p:cNvSpPr/>
          <p:nvPr/>
        </p:nvSpPr>
        <p:spPr>
          <a:xfrm>
            <a:off x="6818493" y="4090591"/>
            <a:ext cx="119661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40, 50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20FFF-9D03-4B90-91B4-B6B6ABEDE93A}"/>
              </a:ext>
            </a:extLst>
          </p:cNvPr>
          <p:cNvCxnSpPr>
            <a:cxnSpLocks/>
          </p:cNvCxnSpPr>
          <p:nvPr/>
        </p:nvCxnSpPr>
        <p:spPr>
          <a:xfrm flipH="1">
            <a:off x="6994444" y="4710444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732CC-D59C-41AC-974B-CCA1E526E9AD}"/>
              </a:ext>
            </a:extLst>
          </p:cNvPr>
          <p:cNvCxnSpPr>
            <a:cxnSpLocks/>
          </p:cNvCxnSpPr>
          <p:nvPr/>
        </p:nvCxnSpPr>
        <p:spPr>
          <a:xfrm>
            <a:off x="7550097" y="4805958"/>
            <a:ext cx="556249" cy="620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AEABE-4693-4A59-A71D-53BE31388BC1}"/>
              </a:ext>
            </a:extLst>
          </p:cNvPr>
          <p:cNvCxnSpPr>
            <a:cxnSpLocks/>
          </p:cNvCxnSpPr>
          <p:nvPr/>
        </p:nvCxnSpPr>
        <p:spPr>
          <a:xfrm flipH="1">
            <a:off x="4271439" y="3452152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EE237C-8F35-4CCC-BA21-9BF922EFC56A}"/>
              </a:ext>
            </a:extLst>
          </p:cNvPr>
          <p:cNvCxnSpPr>
            <a:cxnSpLocks/>
          </p:cNvCxnSpPr>
          <p:nvPr/>
        </p:nvCxnSpPr>
        <p:spPr>
          <a:xfrm flipH="1">
            <a:off x="3685825" y="4887782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95C04D-B98B-4BEC-815F-A92298F4CF65}"/>
              </a:ext>
            </a:extLst>
          </p:cNvPr>
          <p:cNvCxnSpPr>
            <a:cxnSpLocks/>
          </p:cNvCxnSpPr>
          <p:nvPr/>
        </p:nvCxnSpPr>
        <p:spPr>
          <a:xfrm>
            <a:off x="4271439" y="4877242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182658-B96A-4A87-809B-9D35B6B66910}"/>
              </a:ext>
            </a:extLst>
          </p:cNvPr>
          <p:cNvSpPr/>
          <p:nvPr/>
        </p:nvSpPr>
        <p:spPr>
          <a:xfrm>
            <a:off x="3795194" y="4301508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D330B-AF34-4A56-95EB-361AA149F014}"/>
              </a:ext>
            </a:extLst>
          </p:cNvPr>
          <p:cNvSpPr/>
          <p:nvPr/>
        </p:nvSpPr>
        <p:spPr>
          <a:xfrm>
            <a:off x="5115988" y="4270176"/>
            <a:ext cx="861483" cy="575734"/>
          </a:xfrm>
          <a:prstGeom prst="roundRect">
            <a:avLst/>
          </a:prstGeom>
          <a:solidFill>
            <a:srgbClr val="D87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0CA85-8D73-4BF3-90FF-9FD96EC01A9E}"/>
              </a:ext>
            </a:extLst>
          </p:cNvPr>
          <p:cNvCxnSpPr>
            <a:cxnSpLocks/>
          </p:cNvCxnSpPr>
          <p:nvPr/>
        </p:nvCxnSpPr>
        <p:spPr>
          <a:xfrm flipH="1">
            <a:off x="5109633" y="4949056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B66211-1411-406B-8E7B-924E104EFAF0}"/>
              </a:ext>
            </a:extLst>
          </p:cNvPr>
          <p:cNvCxnSpPr>
            <a:cxnSpLocks/>
          </p:cNvCxnSpPr>
          <p:nvPr/>
        </p:nvCxnSpPr>
        <p:spPr>
          <a:xfrm>
            <a:off x="5695247" y="4938516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F1005-8EE2-43DE-8546-527A0344EFF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5503337" y="3480991"/>
            <a:ext cx="43393" cy="78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FE379D-D194-D642-B516-3F86A6889CED}"/>
              </a:ext>
            </a:extLst>
          </p:cNvPr>
          <p:cNvSpPr txBox="1"/>
          <p:nvPr/>
        </p:nvSpPr>
        <p:spPr>
          <a:xfrm>
            <a:off x="8643058" y="1912858"/>
            <a:ext cx="34346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Searching leads us to the right child…</a:t>
            </a:r>
          </a:p>
          <a:p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But there’s no space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</a:t>
            </a:r>
          </a:p>
          <a:p>
            <a:endParaRPr lang="en-US" sz="2600" b="1" dirty="0">
              <a:solidFill>
                <a:schemeClr val="accent4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600" b="1" dirty="0">
                <a:solidFill>
                  <a:srgbClr val="D87BFF"/>
                </a:solidFill>
                <a:sym typeface="Wingdings" pitchFamily="2" charset="2"/>
              </a:rPr>
              <a:t>My sibling’s also out of space! </a:t>
            </a:r>
            <a:endParaRPr lang="en-US" sz="2600" b="1" dirty="0">
              <a:solidFill>
                <a:srgbClr val="D8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7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insert 43 in this tree…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83C532-E991-4ACC-8B05-2921F9614045}"/>
              </a:ext>
            </a:extLst>
          </p:cNvPr>
          <p:cNvSpPr/>
          <p:nvPr/>
        </p:nvSpPr>
        <p:spPr>
          <a:xfrm>
            <a:off x="4995337" y="290525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15, 30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BA345-FD9B-4721-A711-C5B2F44B65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78504" y="3447566"/>
            <a:ext cx="1638298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7B9721-25B8-4E58-9F47-0409F9E3C4CB}"/>
              </a:ext>
            </a:extLst>
          </p:cNvPr>
          <p:cNvSpPr/>
          <p:nvPr/>
        </p:nvSpPr>
        <p:spPr>
          <a:xfrm>
            <a:off x="6818493" y="4090591"/>
            <a:ext cx="119661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40, 50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20FFF-9D03-4B90-91B4-B6B6ABEDE93A}"/>
              </a:ext>
            </a:extLst>
          </p:cNvPr>
          <p:cNvCxnSpPr>
            <a:cxnSpLocks/>
          </p:cNvCxnSpPr>
          <p:nvPr/>
        </p:nvCxnSpPr>
        <p:spPr>
          <a:xfrm flipH="1">
            <a:off x="6994444" y="4710444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732CC-D59C-41AC-974B-CCA1E526E9AD}"/>
              </a:ext>
            </a:extLst>
          </p:cNvPr>
          <p:cNvCxnSpPr>
            <a:cxnSpLocks/>
          </p:cNvCxnSpPr>
          <p:nvPr/>
        </p:nvCxnSpPr>
        <p:spPr>
          <a:xfrm>
            <a:off x="7671153" y="4801262"/>
            <a:ext cx="435193" cy="62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AEABE-4693-4A59-A71D-53BE31388BC1}"/>
              </a:ext>
            </a:extLst>
          </p:cNvPr>
          <p:cNvCxnSpPr>
            <a:cxnSpLocks/>
          </p:cNvCxnSpPr>
          <p:nvPr/>
        </p:nvCxnSpPr>
        <p:spPr>
          <a:xfrm flipH="1">
            <a:off x="4271439" y="3452152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EE237C-8F35-4CCC-BA21-9BF922EFC56A}"/>
              </a:ext>
            </a:extLst>
          </p:cNvPr>
          <p:cNvCxnSpPr>
            <a:cxnSpLocks/>
          </p:cNvCxnSpPr>
          <p:nvPr/>
        </p:nvCxnSpPr>
        <p:spPr>
          <a:xfrm flipH="1">
            <a:off x="3685825" y="4887782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95C04D-B98B-4BEC-815F-A92298F4CF65}"/>
              </a:ext>
            </a:extLst>
          </p:cNvPr>
          <p:cNvCxnSpPr>
            <a:cxnSpLocks/>
          </p:cNvCxnSpPr>
          <p:nvPr/>
        </p:nvCxnSpPr>
        <p:spPr>
          <a:xfrm>
            <a:off x="4271439" y="4877242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182658-B96A-4A87-809B-9D35B6B66910}"/>
              </a:ext>
            </a:extLst>
          </p:cNvPr>
          <p:cNvSpPr/>
          <p:nvPr/>
        </p:nvSpPr>
        <p:spPr>
          <a:xfrm>
            <a:off x="3795194" y="4301508"/>
            <a:ext cx="626531" cy="57573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D330B-AF34-4A56-95EB-361AA149F014}"/>
              </a:ext>
            </a:extLst>
          </p:cNvPr>
          <p:cNvSpPr/>
          <p:nvPr/>
        </p:nvSpPr>
        <p:spPr>
          <a:xfrm>
            <a:off x="5115988" y="4270176"/>
            <a:ext cx="861483" cy="575734"/>
          </a:xfrm>
          <a:prstGeom prst="roundRect">
            <a:avLst/>
          </a:prstGeom>
          <a:solidFill>
            <a:srgbClr val="D87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0CA85-8D73-4BF3-90FF-9FD96EC01A9E}"/>
              </a:ext>
            </a:extLst>
          </p:cNvPr>
          <p:cNvCxnSpPr>
            <a:cxnSpLocks/>
          </p:cNvCxnSpPr>
          <p:nvPr/>
        </p:nvCxnSpPr>
        <p:spPr>
          <a:xfrm flipH="1">
            <a:off x="5109633" y="4949056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B66211-1411-406B-8E7B-924E104EFAF0}"/>
              </a:ext>
            </a:extLst>
          </p:cNvPr>
          <p:cNvCxnSpPr>
            <a:cxnSpLocks/>
          </p:cNvCxnSpPr>
          <p:nvPr/>
        </p:nvCxnSpPr>
        <p:spPr>
          <a:xfrm>
            <a:off x="5695247" y="4938516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F1005-8EE2-43DE-8546-527A0344EFF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5503337" y="3480991"/>
            <a:ext cx="43393" cy="78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36E164-F099-7C47-A3FC-A2948AFBE420}"/>
              </a:ext>
            </a:extLst>
          </p:cNvPr>
          <p:cNvSpPr txBox="1"/>
          <p:nvPr/>
        </p:nvSpPr>
        <p:spPr>
          <a:xfrm>
            <a:off x="8643058" y="1912858"/>
            <a:ext cx="34346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Searching leads us to the right child…</a:t>
            </a:r>
          </a:p>
          <a:p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But there’s no space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</a:t>
            </a:r>
          </a:p>
          <a:p>
            <a:endParaRPr lang="en-US" sz="2600" b="1" dirty="0">
              <a:solidFill>
                <a:schemeClr val="accent4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600" b="1" dirty="0">
                <a:solidFill>
                  <a:srgbClr val="D87BFF"/>
                </a:solidFill>
                <a:sym typeface="Wingdings" pitchFamily="2" charset="2"/>
              </a:rPr>
              <a:t>My sibling’s also out of space! </a:t>
            </a:r>
          </a:p>
          <a:p>
            <a:endParaRPr lang="en-US" sz="2600" b="1" dirty="0">
              <a:solidFill>
                <a:srgbClr val="D87BFF"/>
              </a:solidFill>
              <a:sym typeface="Wingdings" pitchFamily="2" charset="2"/>
            </a:endParaRPr>
          </a:p>
          <a:p>
            <a:r>
              <a:rPr lang="en-US" sz="2600" b="1" dirty="0">
                <a:solidFill>
                  <a:srgbClr val="FF0000"/>
                </a:solidFill>
                <a:sym typeface="Wingdings" pitchFamily="2" charset="2"/>
              </a:rPr>
              <a:t>But my “second” sibling does!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9B266-E183-D047-B07B-CB59DE85CA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405" y="5635124"/>
            <a:ext cx="1182293" cy="1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21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insert 43 in this tree…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83C532-E991-4ACC-8B05-2921F9614045}"/>
              </a:ext>
            </a:extLst>
          </p:cNvPr>
          <p:cNvSpPr/>
          <p:nvPr/>
        </p:nvSpPr>
        <p:spPr>
          <a:xfrm>
            <a:off x="4995337" y="290525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BA345-FD9B-4721-A711-C5B2F44B65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78504" y="3447566"/>
            <a:ext cx="1638298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7B9721-25B8-4E58-9F47-0409F9E3C4CB}"/>
              </a:ext>
            </a:extLst>
          </p:cNvPr>
          <p:cNvSpPr/>
          <p:nvPr/>
        </p:nvSpPr>
        <p:spPr>
          <a:xfrm>
            <a:off x="6818493" y="4090591"/>
            <a:ext cx="119661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20FFF-9D03-4B90-91B4-B6B6ABEDE93A}"/>
              </a:ext>
            </a:extLst>
          </p:cNvPr>
          <p:cNvCxnSpPr>
            <a:cxnSpLocks/>
          </p:cNvCxnSpPr>
          <p:nvPr/>
        </p:nvCxnSpPr>
        <p:spPr>
          <a:xfrm flipH="1">
            <a:off x="6994444" y="4710444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732CC-D59C-41AC-974B-CCA1E526E9AD}"/>
              </a:ext>
            </a:extLst>
          </p:cNvPr>
          <p:cNvCxnSpPr>
            <a:cxnSpLocks/>
          </p:cNvCxnSpPr>
          <p:nvPr/>
        </p:nvCxnSpPr>
        <p:spPr>
          <a:xfrm>
            <a:off x="7671153" y="4801262"/>
            <a:ext cx="435193" cy="62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AEABE-4693-4A59-A71D-53BE31388BC1}"/>
              </a:ext>
            </a:extLst>
          </p:cNvPr>
          <p:cNvCxnSpPr>
            <a:cxnSpLocks/>
          </p:cNvCxnSpPr>
          <p:nvPr/>
        </p:nvCxnSpPr>
        <p:spPr>
          <a:xfrm flipH="1">
            <a:off x="4457715" y="3524828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EE237C-8F35-4CCC-BA21-9BF922EFC56A}"/>
              </a:ext>
            </a:extLst>
          </p:cNvPr>
          <p:cNvCxnSpPr>
            <a:cxnSpLocks/>
          </p:cNvCxnSpPr>
          <p:nvPr/>
        </p:nvCxnSpPr>
        <p:spPr>
          <a:xfrm flipH="1">
            <a:off x="3685825" y="4887782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95C04D-B98B-4BEC-815F-A92298F4CF65}"/>
              </a:ext>
            </a:extLst>
          </p:cNvPr>
          <p:cNvCxnSpPr>
            <a:cxnSpLocks/>
          </p:cNvCxnSpPr>
          <p:nvPr/>
        </p:nvCxnSpPr>
        <p:spPr>
          <a:xfrm>
            <a:off x="4271439" y="4877242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182658-B96A-4A87-809B-9D35B6B66910}"/>
              </a:ext>
            </a:extLst>
          </p:cNvPr>
          <p:cNvSpPr/>
          <p:nvPr/>
        </p:nvSpPr>
        <p:spPr>
          <a:xfrm>
            <a:off x="3547542" y="4301508"/>
            <a:ext cx="874184" cy="57573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b="1" dirty="0">
                <a:solidFill>
                  <a:schemeClr val="accent4"/>
                </a:solidFill>
              </a:rPr>
              <a:t>15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D330B-AF34-4A56-95EB-361AA149F014}"/>
              </a:ext>
            </a:extLst>
          </p:cNvPr>
          <p:cNvSpPr/>
          <p:nvPr/>
        </p:nvSpPr>
        <p:spPr>
          <a:xfrm>
            <a:off x="5115988" y="4270176"/>
            <a:ext cx="861483" cy="575734"/>
          </a:xfrm>
          <a:prstGeom prst="roundRect">
            <a:avLst/>
          </a:prstGeom>
          <a:solidFill>
            <a:srgbClr val="D87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26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30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0CA85-8D73-4BF3-90FF-9FD96EC01A9E}"/>
              </a:ext>
            </a:extLst>
          </p:cNvPr>
          <p:cNvCxnSpPr>
            <a:cxnSpLocks/>
          </p:cNvCxnSpPr>
          <p:nvPr/>
        </p:nvCxnSpPr>
        <p:spPr>
          <a:xfrm flipH="1">
            <a:off x="5109633" y="4949056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B66211-1411-406B-8E7B-924E104EFAF0}"/>
              </a:ext>
            </a:extLst>
          </p:cNvPr>
          <p:cNvCxnSpPr>
            <a:cxnSpLocks/>
          </p:cNvCxnSpPr>
          <p:nvPr/>
        </p:nvCxnSpPr>
        <p:spPr>
          <a:xfrm>
            <a:off x="5695247" y="4938516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F1005-8EE2-43DE-8546-527A0344EFF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5503337" y="3480991"/>
            <a:ext cx="43393" cy="78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36E164-F099-7C47-A3FC-A2948AFBE420}"/>
              </a:ext>
            </a:extLst>
          </p:cNvPr>
          <p:cNvSpPr txBox="1"/>
          <p:nvPr/>
        </p:nvSpPr>
        <p:spPr>
          <a:xfrm>
            <a:off x="8643058" y="1912858"/>
            <a:ext cx="34346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Searching leads us to the right child…</a:t>
            </a:r>
          </a:p>
          <a:p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But there’s no space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</a:t>
            </a:r>
          </a:p>
          <a:p>
            <a:endParaRPr lang="en-US" sz="2600" b="1" dirty="0">
              <a:solidFill>
                <a:schemeClr val="accent4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600" b="1" dirty="0">
                <a:solidFill>
                  <a:srgbClr val="D87BFF"/>
                </a:solidFill>
                <a:sym typeface="Wingdings" pitchFamily="2" charset="2"/>
              </a:rPr>
              <a:t>My sibling’s also out of space! </a:t>
            </a:r>
          </a:p>
          <a:p>
            <a:endParaRPr lang="en-US" sz="2600" b="1" dirty="0">
              <a:solidFill>
                <a:srgbClr val="D87BFF"/>
              </a:solidFill>
              <a:sym typeface="Wingdings" pitchFamily="2" charset="2"/>
            </a:endParaRPr>
          </a:p>
          <a:p>
            <a:r>
              <a:rPr lang="en-US" sz="2600" b="1" dirty="0">
                <a:solidFill>
                  <a:srgbClr val="FF0000"/>
                </a:solidFill>
                <a:sym typeface="Wingdings" pitchFamily="2" charset="2"/>
              </a:rPr>
              <a:t>But my “second” sibling does!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9B266-E183-D047-B07B-CB59DE85CA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405" y="5635124"/>
            <a:ext cx="1182293" cy="1182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16962-AEEE-A240-A403-0F651D159BFA}"/>
              </a:ext>
            </a:extLst>
          </p:cNvPr>
          <p:cNvSpPr txBox="1"/>
          <p:nvPr/>
        </p:nvSpPr>
        <p:spPr>
          <a:xfrm>
            <a:off x="7671153" y="6176963"/>
            <a:ext cx="283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Rotate twice!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364F6D6-59D2-2040-8400-DBF957E61F46}"/>
              </a:ext>
            </a:extLst>
          </p:cNvPr>
          <p:cNvSpPr/>
          <p:nvPr/>
        </p:nvSpPr>
        <p:spPr>
          <a:xfrm flipH="1">
            <a:off x="5695247" y="3545495"/>
            <a:ext cx="1111777" cy="545096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AAFBF784-A4E9-5B4E-AD13-3778A76BFDD1}"/>
              </a:ext>
            </a:extLst>
          </p:cNvPr>
          <p:cNvSpPr/>
          <p:nvPr/>
        </p:nvSpPr>
        <p:spPr>
          <a:xfrm flipH="1">
            <a:off x="4230698" y="3579117"/>
            <a:ext cx="1111777" cy="545096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5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Key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insert 43 in this tree…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83C532-E991-4ACC-8B05-2921F9614045}"/>
              </a:ext>
            </a:extLst>
          </p:cNvPr>
          <p:cNvSpPr/>
          <p:nvPr/>
        </p:nvSpPr>
        <p:spPr>
          <a:xfrm>
            <a:off x="4995337" y="2905257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CBA345-FD9B-4721-A711-C5B2F44B65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78504" y="3447566"/>
            <a:ext cx="1638298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7B9721-25B8-4E58-9F47-0409F9E3C4CB}"/>
              </a:ext>
            </a:extLst>
          </p:cNvPr>
          <p:cNvSpPr/>
          <p:nvPr/>
        </p:nvSpPr>
        <p:spPr>
          <a:xfrm>
            <a:off x="6818493" y="4090591"/>
            <a:ext cx="119661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43,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20FFF-9D03-4B90-91B4-B6B6ABEDE93A}"/>
              </a:ext>
            </a:extLst>
          </p:cNvPr>
          <p:cNvCxnSpPr>
            <a:cxnSpLocks/>
          </p:cNvCxnSpPr>
          <p:nvPr/>
        </p:nvCxnSpPr>
        <p:spPr>
          <a:xfrm flipH="1">
            <a:off x="6994444" y="4710444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732CC-D59C-41AC-974B-CCA1E526E9AD}"/>
              </a:ext>
            </a:extLst>
          </p:cNvPr>
          <p:cNvCxnSpPr>
            <a:cxnSpLocks/>
          </p:cNvCxnSpPr>
          <p:nvPr/>
        </p:nvCxnSpPr>
        <p:spPr>
          <a:xfrm>
            <a:off x="7671153" y="4801262"/>
            <a:ext cx="435193" cy="62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AEABE-4693-4A59-A71D-53BE31388BC1}"/>
              </a:ext>
            </a:extLst>
          </p:cNvPr>
          <p:cNvCxnSpPr>
            <a:cxnSpLocks/>
          </p:cNvCxnSpPr>
          <p:nvPr/>
        </p:nvCxnSpPr>
        <p:spPr>
          <a:xfrm flipH="1">
            <a:off x="4457715" y="3524828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EE237C-8F35-4CCC-BA21-9BF922EFC56A}"/>
              </a:ext>
            </a:extLst>
          </p:cNvPr>
          <p:cNvCxnSpPr>
            <a:cxnSpLocks/>
          </p:cNvCxnSpPr>
          <p:nvPr/>
        </p:nvCxnSpPr>
        <p:spPr>
          <a:xfrm flipH="1">
            <a:off x="3685825" y="4887782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95C04D-B98B-4BEC-815F-A92298F4CF65}"/>
              </a:ext>
            </a:extLst>
          </p:cNvPr>
          <p:cNvCxnSpPr>
            <a:cxnSpLocks/>
          </p:cNvCxnSpPr>
          <p:nvPr/>
        </p:nvCxnSpPr>
        <p:spPr>
          <a:xfrm>
            <a:off x="4271439" y="4877242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182658-B96A-4A87-809B-9D35B6B66910}"/>
              </a:ext>
            </a:extLst>
          </p:cNvPr>
          <p:cNvSpPr/>
          <p:nvPr/>
        </p:nvSpPr>
        <p:spPr>
          <a:xfrm>
            <a:off x="3547542" y="4301508"/>
            <a:ext cx="874184" cy="57573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b="1" dirty="0">
                <a:solidFill>
                  <a:schemeClr val="accent4"/>
                </a:solidFill>
              </a:rPr>
              <a:t>15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D330B-AF34-4A56-95EB-361AA149F014}"/>
              </a:ext>
            </a:extLst>
          </p:cNvPr>
          <p:cNvSpPr/>
          <p:nvPr/>
        </p:nvSpPr>
        <p:spPr>
          <a:xfrm>
            <a:off x="5115988" y="4270176"/>
            <a:ext cx="861483" cy="575734"/>
          </a:xfrm>
          <a:prstGeom prst="roundRect">
            <a:avLst/>
          </a:prstGeom>
          <a:solidFill>
            <a:srgbClr val="D87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26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30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0CA85-8D73-4BF3-90FF-9FD96EC01A9E}"/>
              </a:ext>
            </a:extLst>
          </p:cNvPr>
          <p:cNvCxnSpPr>
            <a:cxnSpLocks/>
          </p:cNvCxnSpPr>
          <p:nvPr/>
        </p:nvCxnSpPr>
        <p:spPr>
          <a:xfrm flipH="1">
            <a:off x="5109633" y="4949056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B66211-1411-406B-8E7B-924E104EFAF0}"/>
              </a:ext>
            </a:extLst>
          </p:cNvPr>
          <p:cNvCxnSpPr>
            <a:cxnSpLocks/>
          </p:cNvCxnSpPr>
          <p:nvPr/>
        </p:nvCxnSpPr>
        <p:spPr>
          <a:xfrm>
            <a:off x="5695247" y="4938516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F1005-8EE2-43DE-8546-527A0344EFFC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5503337" y="3480991"/>
            <a:ext cx="43393" cy="78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36E164-F099-7C47-A3FC-A2948AFBE420}"/>
              </a:ext>
            </a:extLst>
          </p:cNvPr>
          <p:cNvSpPr txBox="1"/>
          <p:nvPr/>
        </p:nvSpPr>
        <p:spPr>
          <a:xfrm>
            <a:off x="8643058" y="1912858"/>
            <a:ext cx="34346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Searching leads us to the right child…</a:t>
            </a:r>
          </a:p>
          <a:p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But there’s no space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</a:t>
            </a:r>
          </a:p>
          <a:p>
            <a:endParaRPr lang="en-US" sz="2600" b="1" dirty="0">
              <a:solidFill>
                <a:schemeClr val="accent4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sz="2600" b="1" dirty="0">
                <a:solidFill>
                  <a:srgbClr val="D87BFF"/>
                </a:solidFill>
                <a:sym typeface="Wingdings" pitchFamily="2" charset="2"/>
              </a:rPr>
              <a:t>My sibling’s also out of space! </a:t>
            </a:r>
          </a:p>
          <a:p>
            <a:endParaRPr lang="en-US" sz="2600" b="1" dirty="0">
              <a:solidFill>
                <a:srgbClr val="D87BFF"/>
              </a:solidFill>
              <a:sym typeface="Wingdings" pitchFamily="2" charset="2"/>
            </a:endParaRPr>
          </a:p>
          <a:p>
            <a:r>
              <a:rPr lang="en-US" sz="2600" b="1" dirty="0">
                <a:solidFill>
                  <a:srgbClr val="FF0000"/>
                </a:solidFill>
                <a:sym typeface="Wingdings" pitchFamily="2" charset="2"/>
              </a:rPr>
              <a:t>But my “second” sibling does!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9B266-E183-D047-B07B-CB59DE85CA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405" y="5635124"/>
            <a:ext cx="1182293" cy="1182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16962-AEEE-A240-A403-0F651D159BFA}"/>
              </a:ext>
            </a:extLst>
          </p:cNvPr>
          <p:cNvSpPr txBox="1"/>
          <p:nvPr/>
        </p:nvSpPr>
        <p:spPr>
          <a:xfrm>
            <a:off x="7671153" y="6176963"/>
            <a:ext cx="283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Rotate twice!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364F6D6-59D2-2040-8400-DBF957E61F46}"/>
              </a:ext>
            </a:extLst>
          </p:cNvPr>
          <p:cNvSpPr/>
          <p:nvPr/>
        </p:nvSpPr>
        <p:spPr>
          <a:xfrm flipH="1">
            <a:off x="5695247" y="3545495"/>
            <a:ext cx="1111777" cy="545096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AAFBF784-A4E9-5B4E-AD13-3778A76BFDD1}"/>
              </a:ext>
            </a:extLst>
          </p:cNvPr>
          <p:cNvSpPr/>
          <p:nvPr/>
        </p:nvSpPr>
        <p:spPr>
          <a:xfrm flipH="1">
            <a:off x="4230698" y="3579117"/>
            <a:ext cx="1111777" cy="545096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A21CF-C426-7E4D-93AC-89CC58F84609}"/>
              </a:ext>
            </a:extLst>
          </p:cNvPr>
          <p:cNvSpPr txBox="1"/>
          <p:nvPr/>
        </p:nvSpPr>
        <p:spPr>
          <a:xfrm>
            <a:off x="542925" y="3086100"/>
            <a:ext cx="2588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And now I have space to insert 43! </a:t>
            </a:r>
            <a:r>
              <a:rPr lang="en-US" sz="3200" b="1" dirty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10" name="Picture 9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424EFD9-3239-443B-A8F8-237EECE3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" y="4877242"/>
            <a:ext cx="1415884" cy="14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65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Insert </a:t>
            </a:r>
            <a:r>
              <a:rPr lang="en-US" b="1" dirty="0">
                <a:solidFill>
                  <a:schemeClr val="accent1"/>
                </a:solidFill>
              </a:rPr>
              <a:t>15</a:t>
            </a:r>
            <a:r>
              <a:rPr lang="en-US" dirty="0"/>
              <a:t> in this 2-3 tree…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5082-2EE8-4439-A6D4-8CCC6F3C3E96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925712" y="4068762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6927-7CA7-4A93-BAF7-57F54D34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Maintain the pros, kill the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ECB4-887D-4D88-8111-10F79DB1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way we can maintain </a:t>
            </a:r>
            <a:r>
              <a:rPr lang="en-US" dirty="0">
                <a:solidFill>
                  <a:srgbClr val="7030A0"/>
                </a:solidFill>
              </a:rPr>
              <a:t>mission-critical logarithmic worst-case complexity for search</a:t>
            </a:r>
            <a:r>
              <a:rPr lang="en-US" dirty="0"/>
              <a:t>, while simultaneously </a:t>
            </a:r>
            <a:r>
              <a:rPr lang="en-US" dirty="0">
                <a:solidFill>
                  <a:srgbClr val="FF00FF"/>
                </a:solidFill>
              </a:rPr>
              <a:t>shedding the storage cost and rotation overhead of AVL Trees</a:t>
            </a:r>
            <a:r>
              <a:rPr lang="en-US" dirty="0"/>
              <a:t>?</a:t>
            </a:r>
          </a:p>
          <a:p>
            <a:r>
              <a:rPr lang="en-US" dirty="0"/>
              <a:t>Yup! Three solutions: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2-3 (</a:t>
            </a:r>
            <a:r>
              <a:rPr lang="en-US" i="1" dirty="0">
                <a:solidFill>
                  <a:srgbClr val="7030A0"/>
                </a:solidFill>
              </a:rPr>
              <a:t>“two-three”</a:t>
            </a:r>
            <a:r>
              <a:rPr lang="en-US" dirty="0">
                <a:solidFill>
                  <a:srgbClr val="7030A0"/>
                </a:solidFill>
              </a:rPr>
              <a:t>) trees (usually </a:t>
            </a:r>
            <a:r>
              <a:rPr lang="en-US" dirty="0"/>
              <a:t>implemented via</a:t>
            </a:r>
            <a:r>
              <a:rPr lang="en-US" dirty="0">
                <a:solidFill>
                  <a:srgbClr val="FF0000"/>
                </a:solidFill>
              </a:rPr>
              <a:t> Red</a:t>
            </a:r>
            <a:r>
              <a:rPr lang="en-US" dirty="0"/>
              <a:t>-Black </a:t>
            </a:r>
            <a:r>
              <a:rPr lang="en-US" dirty="0">
                <a:solidFill>
                  <a:schemeClr val="accent6"/>
                </a:solidFill>
              </a:rPr>
              <a:t>Binary Search Trees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B</a:t>
            </a:r>
            <a:r>
              <a:rPr lang="en-US" dirty="0">
                <a:solidFill>
                  <a:srgbClr val="00B050"/>
                </a:solidFill>
              </a:rPr>
              <a:t>BST</a:t>
            </a:r>
            <a:r>
              <a:rPr lang="en-US" dirty="0"/>
              <a:t>s))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B-Trees</a:t>
            </a:r>
            <a:r>
              <a:rPr lang="en-US" dirty="0"/>
              <a:t> (short, fat)</a:t>
            </a:r>
          </a:p>
          <a:p>
            <a:pPr lvl="1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SkipLists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39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Insert </a:t>
            </a:r>
            <a:r>
              <a:rPr lang="en-US" b="1" dirty="0">
                <a:solidFill>
                  <a:schemeClr val="accent1"/>
                </a:solidFill>
              </a:rPr>
              <a:t>15</a:t>
            </a:r>
            <a:r>
              <a:rPr lang="en-US" dirty="0"/>
              <a:t> in this 2-3 tree…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5082-2EE8-4439-A6D4-8CCC6F3C3E96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925712" y="4068762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12BC31-518D-EC4D-917D-3C01A8A13F86}"/>
              </a:ext>
            </a:extLst>
          </p:cNvPr>
          <p:cNvSpPr txBox="1"/>
          <p:nvPr/>
        </p:nvSpPr>
        <p:spPr>
          <a:xfrm>
            <a:off x="185738" y="3014663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Searching leads us to the left child of the root…</a:t>
            </a:r>
          </a:p>
        </p:txBody>
      </p:sp>
    </p:spTree>
    <p:extLst>
      <p:ext uri="{BB962C8B-B14F-4D97-AF65-F5344CB8AC3E}">
        <p14:creationId xmlns:p14="http://schemas.microsoft.com/office/powerpoint/2010/main" val="819479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Insert </a:t>
            </a:r>
            <a:r>
              <a:rPr lang="en-US" b="1" dirty="0">
                <a:solidFill>
                  <a:schemeClr val="accent1"/>
                </a:solidFill>
              </a:rPr>
              <a:t>15</a:t>
            </a:r>
            <a:r>
              <a:rPr lang="en-US" dirty="0"/>
              <a:t> in this 2-3 tree…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5082-2EE8-4439-A6D4-8CCC6F3C3E96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925712" y="4068762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10, 20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12BC31-518D-EC4D-917D-3C01A8A13F86}"/>
              </a:ext>
            </a:extLst>
          </p:cNvPr>
          <p:cNvSpPr txBox="1"/>
          <p:nvPr/>
        </p:nvSpPr>
        <p:spPr>
          <a:xfrm>
            <a:off x="185738" y="3014663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Searching leads us to the left child of the root…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/>
                </a:solidFill>
              </a:rPr>
              <a:t>Which doesn’t have space </a:t>
            </a:r>
            <a:r>
              <a:rPr lang="en-US" sz="2400" b="1" dirty="0">
                <a:solidFill>
                  <a:schemeClr val="accent4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2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Insert </a:t>
            </a:r>
            <a:r>
              <a:rPr lang="en-US" b="1" dirty="0">
                <a:solidFill>
                  <a:schemeClr val="accent1"/>
                </a:solidFill>
              </a:rPr>
              <a:t>15</a:t>
            </a:r>
            <a:r>
              <a:rPr lang="en-US" dirty="0"/>
              <a:t> in this 2-3 tree…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5082-2EE8-4439-A6D4-8CCC6F3C3E96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925712" y="4068762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10, 20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12BC31-518D-EC4D-917D-3C01A8A13F86}"/>
              </a:ext>
            </a:extLst>
          </p:cNvPr>
          <p:cNvSpPr txBox="1"/>
          <p:nvPr/>
        </p:nvSpPr>
        <p:spPr>
          <a:xfrm>
            <a:off x="185738" y="3014663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Searching leads us to the left child of the root…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/>
                </a:solidFill>
              </a:rPr>
              <a:t>Which doesn’t have space </a:t>
            </a:r>
            <a:r>
              <a:rPr lang="en-US" sz="2400" b="1" dirty="0">
                <a:solidFill>
                  <a:schemeClr val="accent4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0A097-CBCE-C04A-9313-817135515BBC}"/>
              </a:ext>
            </a:extLst>
          </p:cNvPr>
          <p:cNvSpPr/>
          <p:nvPr/>
        </p:nvSpPr>
        <p:spPr>
          <a:xfrm>
            <a:off x="123899" y="5538921"/>
            <a:ext cx="46578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sym typeface="Wingdings" pitchFamily="2" charset="2"/>
              </a:rPr>
              <a:t>There’s only one sibling, </a:t>
            </a:r>
            <a:br>
              <a:rPr lang="en-US" sz="2400" b="1" dirty="0">
                <a:solidFill>
                  <a:schemeClr val="accent2"/>
                </a:solidFill>
                <a:sym typeface="Wingdings" pitchFamily="2" charset="2"/>
              </a:rPr>
            </a:br>
            <a:r>
              <a:rPr lang="en-US" sz="2400" b="1" dirty="0">
                <a:solidFill>
                  <a:schemeClr val="accent2"/>
                </a:solidFill>
                <a:sym typeface="Wingdings" pitchFamily="2" charset="2"/>
              </a:rPr>
              <a:t>and it doesn’t  have space either 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43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Insert </a:t>
            </a:r>
            <a:r>
              <a:rPr lang="en-US" b="1" dirty="0">
                <a:solidFill>
                  <a:schemeClr val="accent1"/>
                </a:solidFill>
              </a:rPr>
              <a:t>15</a:t>
            </a:r>
            <a:r>
              <a:rPr lang="en-US" dirty="0"/>
              <a:t> in this 2-3 tree…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5082-2EE8-4439-A6D4-8CCC6F3C3E96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925712" y="4068762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10, 20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12BC31-518D-EC4D-917D-3C01A8A13F86}"/>
              </a:ext>
            </a:extLst>
          </p:cNvPr>
          <p:cNvSpPr txBox="1"/>
          <p:nvPr/>
        </p:nvSpPr>
        <p:spPr>
          <a:xfrm>
            <a:off x="185738" y="3014663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Searching leads us to the left child of the root…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/>
                </a:solidFill>
              </a:rPr>
              <a:t>Which doesn’t have space </a:t>
            </a:r>
            <a:r>
              <a:rPr lang="en-US" sz="2400" b="1" dirty="0">
                <a:solidFill>
                  <a:schemeClr val="accent4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0A097-CBCE-C04A-9313-817135515BBC}"/>
              </a:ext>
            </a:extLst>
          </p:cNvPr>
          <p:cNvSpPr/>
          <p:nvPr/>
        </p:nvSpPr>
        <p:spPr>
          <a:xfrm>
            <a:off x="123899" y="5538921"/>
            <a:ext cx="46578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sym typeface="Wingdings" pitchFamily="2" charset="2"/>
              </a:rPr>
              <a:t>There’s only one sibling, </a:t>
            </a:r>
            <a:br>
              <a:rPr lang="en-US" sz="2400" b="1" dirty="0">
                <a:solidFill>
                  <a:schemeClr val="accent2"/>
                </a:solidFill>
                <a:sym typeface="Wingdings" pitchFamily="2" charset="2"/>
              </a:rPr>
            </a:br>
            <a:r>
              <a:rPr lang="en-US" sz="2400" b="1" dirty="0">
                <a:solidFill>
                  <a:schemeClr val="accent2"/>
                </a:solidFill>
                <a:sym typeface="Wingdings" pitchFamily="2" charset="2"/>
              </a:rPr>
              <a:t>and it doesn’t  have space either 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06FFE7-CFC3-194A-B159-2FEB75CF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590" y="3330222"/>
            <a:ext cx="1612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89A-77CE-4E3D-BB95-B2290A7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: Can’t rotate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5080000" y="3679560"/>
            <a:ext cx="1016000" cy="5757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1   8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5204177" y="4164983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571069" y="4193204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5892804" y="4176269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stCxn id="19" idx="4"/>
          </p:cNvCxnSpPr>
          <p:nvPr/>
        </p:nvCxnSpPr>
        <p:spPr>
          <a:xfrm flipH="1">
            <a:off x="4786489" y="4289161"/>
            <a:ext cx="468488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5616223" y="4317382"/>
            <a:ext cx="5646" cy="59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979525" y="4282262"/>
            <a:ext cx="601906" cy="576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88C2CC-64D3-498D-9899-354E282B9EA8}"/>
              </a:ext>
            </a:extLst>
          </p:cNvPr>
          <p:cNvSpPr txBox="1"/>
          <p:nvPr/>
        </p:nvSpPr>
        <p:spPr>
          <a:xfrm>
            <a:off x="4538135" y="4754463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5B551A-0E15-4B9A-84A7-CFB96BE951DE}"/>
              </a:ext>
            </a:extLst>
          </p:cNvPr>
          <p:cNvSpPr txBox="1"/>
          <p:nvPr/>
        </p:nvSpPr>
        <p:spPr>
          <a:xfrm>
            <a:off x="5424312" y="4916620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5238A-4C92-4068-9D73-6BC33AD86EBA}"/>
              </a:ext>
            </a:extLst>
          </p:cNvPr>
          <p:cNvSpPr txBox="1"/>
          <p:nvPr/>
        </p:nvSpPr>
        <p:spPr>
          <a:xfrm>
            <a:off x="6510110" y="4825186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89759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5080000" y="3679560"/>
            <a:ext cx="1016000" cy="5757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1   8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5204177" y="4164983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571069" y="4193204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5892804" y="4176269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stCxn id="19" idx="4"/>
          </p:cNvCxnSpPr>
          <p:nvPr/>
        </p:nvCxnSpPr>
        <p:spPr>
          <a:xfrm flipH="1">
            <a:off x="4786489" y="4289161"/>
            <a:ext cx="468488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5616223" y="4317382"/>
            <a:ext cx="5646" cy="59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979525" y="4282262"/>
            <a:ext cx="601906" cy="576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D64A45-4AD4-45DD-9F2C-402F6A7CE26F}"/>
              </a:ext>
            </a:extLst>
          </p:cNvPr>
          <p:cNvSpPr txBox="1"/>
          <p:nvPr/>
        </p:nvSpPr>
        <p:spPr>
          <a:xfrm>
            <a:off x="5994404" y="2788356"/>
            <a:ext cx="507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AD4F6BE-3F93-48B5-AEA8-C17449833A84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5588000" y="3034578"/>
            <a:ext cx="406404" cy="64498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B05F04-814F-4D20-BCDE-35717143AF13}"/>
              </a:ext>
            </a:extLst>
          </p:cNvPr>
          <p:cNvSpPr txBox="1"/>
          <p:nvPr/>
        </p:nvSpPr>
        <p:spPr>
          <a:xfrm>
            <a:off x="4538135" y="4754463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5A36B-AF6C-4488-9B5E-9AE896164C27}"/>
              </a:ext>
            </a:extLst>
          </p:cNvPr>
          <p:cNvSpPr txBox="1"/>
          <p:nvPr/>
        </p:nvSpPr>
        <p:spPr>
          <a:xfrm>
            <a:off x="5424312" y="4916620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C12B7-B4FB-41DD-B360-C3E243930403}"/>
              </a:ext>
            </a:extLst>
          </p:cNvPr>
          <p:cNvSpPr txBox="1"/>
          <p:nvPr/>
        </p:nvSpPr>
        <p:spPr>
          <a:xfrm>
            <a:off x="6510110" y="4825186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5683706-D9AF-594E-B5E6-94B58F4E91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 : Can’t rotate key</a:t>
            </a:r>
          </a:p>
        </p:txBody>
      </p:sp>
    </p:spTree>
    <p:extLst>
      <p:ext uri="{BB962C8B-B14F-4D97-AF65-F5344CB8AC3E}">
        <p14:creationId xmlns:p14="http://schemas.microsoft.com/office/powerpoint/2010/main" val="1662503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5080000" y="3679560"/>
            <a:ext cx="1016000" cy="5757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 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>
                <a:solidFill>
                  <a:schemeClr val="tx1"/>
                </a:solidFill>
              </a:rPr>
              <a:t>  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5102576" y="4164983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700895" y="4181296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5960538" y="4164980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cxnSpLocks/>
          </p:cNvCxnSpPr>
          <p:nvPr/>
        </p:nvCxnSpPr>
        <p:spPr>
          <a:xfrm flipH="1">
            <a:off x="4639734" y="4248503"/>
            <a:ext cx="468488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787616" y="4287289"/>
            <a:ext cx="229371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047259" y="4270973"/>
            <a:ext cx="601906" cy="576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97075D-3285-4697-BF1C-BB64B9BEEE1A}"/>
              </a:ext>
            </a:extLst>
          </p:cNvPr>
          <p:cNvSpPr txBox="1"/>
          <p:nvPr/>
        </p:nvSpPr>
        <p:spPr>
          <a:xfrm>
            <a:off x="8396109" y="3812668"/>
            <a:ext cx="2551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Temporarily assume we can expand the 3-node to a 4-node!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DD36B7-848A-4632-B729-2DCA59A74864}"/>
              </a:ext>
            </a:extLst>
          </p:cNvPr>
          <p:cNvSpPr/>
          <p:nvPr/>
        </p:nvSpPr>
        <p:spPr>
          <a:xfrm>
            <a:off x="5373514" y="4198848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63572-6E71-46F7-9B36-65624BBFC8B8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8668" y="4323026"/>
            <a:ext cx="5646" cy="59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F2D593-B7A4-4DFD-9199-50CE8EECC89B}"/>
              </a:ext>
            </a:extLst>
          </p:cNvPr>
          <p:cNvSpPr txBox="1"/>
          <p:nvPr/>
        </p:nvSpPr>
        <p:spPr>
          <a:xfrm>
            <a:off x="4538135" y="4754463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10202-A047-4448-83C8-6C5B7AFA78EA}"/>
              </a:ext>
            </a:extLst>
          </p:cNvPr>
          <p:cNvSpPr txBox="1"/>
          <p:nvPr/>
        </p:nvSpPr>
        <p:spPr>
          <a:xfrm>
            <a:off x="5247543" y="4901463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CF698-B5B9-44EE-91CA-80D8E904AD7D}"/>
              </a:ext>
            </a:extLst>
          </p:cNvPr>
          <p:cNvSpPr txBox="1"/>
          <p:nvPr/>
        </p:nvSpPr>
        <p:spPr>
          <a:xfrm>
            <a:off x="5936165" y="4933458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34EFC-CAB7-471E-8BAB-116D4C3E71BE}"/>
              </a:ext>
            </a:extLst>
          </p:cNvPr>
          <p:cNvSpPr txBox="1"/>
          <p:nvPr/>
        </p:nvSpPr>
        <p:spPr>
          <a:xfrm>
            <a:off x="6614257" y="4862794"/>
            <a:ext cx="3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7281C9F-9294-A64E-9A47-F6730AA77B3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Insertion : Can’t rotate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2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5080000" y="3679560"/>
            <a:ext cx="1016000" cy="5757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 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>
                <a:solidFill>
                  <a:schemeClr val="tx1"/>
                </a:solidFill>
              </a:rPr>
              <a:t>  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5102576" y="4164983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700895" y="4181296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5960538" y="4164980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cxnSpLocks/>
          </p:cNvCxnSpPr>
          <p:nvPr/>
        </p:nvCxnSpPr>
        <p:spPr>
          <a:xfrm flipH="1">
            <a:off x="4639734" y="4248503"/>
            <a:ext cx="468488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787616" y="4287289"/>
            <a:ext cx="229371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047259" y="4270973"/>
            <a:ext cx="633251" cy="32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97075D-3285-4697-BF1C-BB64B9BEEE1A}"/>
              </a:ext>
            </a:extLst>
          </p:cNvPr>
          <p:cNvSpPr txBox="1"/>
          <p:nvPr/>
        </p:nvSpPr>
        <p:spPr>
          <a:xfrm>
            <a:off x="8396109" y="3812668"/>
            <a:ext cx="2551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Temporarily assume we can expand the 3-node to a 4-node!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DD36B7-848A-4632-B729-2DCA59A74864}"/>
              </a:ext>
            </a:extLst>
          </p:cNvPr>
          <p:cNvSpPr/>
          <p:nvPr/>
        </p:nvSpPr>
        <p:spPr>
          <a:xfrm>
            <a:off x="5373514" y="4198848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63572-6E71-46F7-9B36-65624BBFC8B8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8668" y="4323026"/>
            <a:ext cx="5646" cy="59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089269-CFF8-482E-9EC7-E9FC0C90641B}"/>
              </a:ext>
            </a:extLst>
          </p:cNvPr>
          <p:cNvSpPr txBox="1"/>
          <p:nvPr/>
        </p:nvSpPr>
        <p:spPr>
          <a:xfrm>
            <a:off x="421925" y="4991724"/>
            <a:ext cx="3407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(if the links were non-null, those would be the subtrees / key ranges they would point to)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CF93717-6FE7-4BE8-BDBC-8EA19BBDF7E5}"/>
              </a:ext>
            </a:extLst>
          </p:cNvPr>
          <p:cNvSpPr/>
          <p:nvPr/>
        </p:nvSpPr>
        <p:spPr>
          <a:xfrm>
            <a:off x="3671724" y="4680303"/>
            <a:ext cx="1238942" cy="941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k&lt;1</a:t>
            </a:r>
          </a:p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687291F-BC94-408C-8D1E-A7FEA56B017F}"/>
              </a:ext>
            </a:extLst>
          </p:cNvPr>
          <p:cNvSpPr/>
          <p:nvPr/>
        </p:nvSpPr>
        <p:spPr>
          <a:xfrm>
            <a:off x="4563162" y="4991407"/>
            <a:ext cx="1620704" cy="146649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1&lt;k&lt;5    </a:t>
            </a:r>
          </a:p>
          <a:p>
            <a:pPr algn="ctr"/>
            <a:endParaRPr lang="en-US" sz="2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896569E-643E-44A9-9D92-64B51114F949}"/>
              </a:ext>
            </a:extLst>
          </p:cNvPr>
          <p:cNvSpPr/>
          <p:nvPr/>
        </p:nvSpPr>
        <p:spPr>
          <a:xfrm rot="19157410">
            <a:off x="5746571" y="4885498"/>
            <a:ext cx="1620704" cy="146649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5&lt;k&lt;8    </a:t>
            </a:r>
          </a:p>
          <a:p>
            <a:pPr algn="ctr"/>
            <a:endParaRPr lang="en-US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D22E3F-CFE2-4C26-881C-552BCB3A7045}"/>
              </a:ext>
            </a:extLst>
          </p:cNvPr>
          <p:cNvSpPr/>
          <p:nvPr/>
        </p:nvSpPr>
        <p:spPr>
          <a:xfrm rot="17874634">
            <a:off x="6580831" y="4335208"/>
            <a:ext cx="1238942" cy="94156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k&gt;8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F9DF6E3-A6BA-3849-91E3-A0C3392BDC6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Insertion : Can’t rotate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99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5080000" y="3679560"/>
            <a:ext cx="1016000" cy="5757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 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>
                <a:solidFill>
                  <a:schemeClr val="tx1"/>
                </a:solidFill>
              </a:rPr>
              <a:t>  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5102576" y="4164983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700895" y="4181296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5960538" y="4164980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cxnSpLocks/>
          </p:cNvCxnSpPr>
          <p:nvPr/>
        </p:nvCxnSpPr>
        <p:spPr>
          <a:xfrm flipH="1">
            <a:off x="4639734" y="4248503"/>
            <a:ext cx="468488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787616" y="4287289"/>
            <a:ext cx="229371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047259" y="4270973"/>
            <a:ext cx="633251" cy="32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97075D-3285-4697-BF1C-BB64B9BEEE1A}"/>
              </a:ext>
            </a:extLst>
          </p:cNvPr>
          <p:cNvSpPr txBox="1"/>
          <p:nvPr/>
        </p:nvSpPr>
        <p:spPr>
          <a:xfrm>
            <a:off x="8396109" y="3812668"/>
            <a:ext cx="3356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 course, this is </a:t>
            </a:r>
            <a:r>
              <a:rPr lang="en-US" sz="2400" b="1" dirty="0"/>
              <a:t>unacceptable</a:t>
            </a:r>
            <a:r>
              <a:rPr lang="en-US" sz="2400" dirty="0"/>
              <a:t>. Our solution: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DD36B7-848A-4632-B729-2DCA59A74864}"/>
              </a:ext>
            </a:extLst>
          </p:cNvPr>
          <p:cNvSpPr/>
          <p:nvPr/>
        </p:nvSpPr>
        <p:spPr>
          <a:xfrm>
            <a:off x="5373514" y="4198848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63572-6E71-46F7-9B36-65624BBFC8B8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8668" y="4323026"/>
            <a:ext cx="5646" cy="59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CF93717-6FE7-4BE8-BDBC-8EA19BBDF7E5}"/>
              </a:ext>
            </a:extLst>
          </p:cNvPr>
          <p:cNvSpPr/>
          <p:nvPr/>
        </p:nvSpPr>
        <p:spPr>
          <a:xfrm>
            <a:off x="3671724" y="4680303"/>
            <a:ext cx="1238942" cy="941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k&lt;1</a:t>
            </a:r>
          </a:p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687291F-BC94-408C-8D1E-A7FEA56B017F}"/>
              </a:ext>
            </a:extLst>
          </p:cNvPr>
          <p:cNvSpPr/>
          <p:nvPr/>
        </p:nvSpPr>
        <p:spPr>
          <a:xfrm>
            <a:off x="4563162" y="4991407"/>
            <a:ext cx="1620704" cy="146649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1&lt;k&lt;5    </a:t>
            </a:r>
          </a:p>
          <a:p>
            <a:pPr algn="ctr"/>
            <a:endParaRPr lang="en-US" sz="2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896569E-643E-44A9-9D92-64B51114F949}"/>
              </a:ext>
            </a:extLst>
          </p:cNvPr>
          <p:cNvSpPr/>
          <p:nvPr/>
        </p:nvSpPr>
        <p:spPr>
          <a:xfrm rot="19157410">
            <a:off x="5746571" y="4885498"/>
            <a:ext cx="1620704" cy="146649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5&lt;k&lt;8    </a:t>
            </a:r>
          </a:p>
          <a:p>
            <a:pPr algn="ctr"/>
            <a:endParaRPr lang="en-US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D22E3F-CFE2-4C26-881C-552BCB3A7045}"/>
              </a:ext>
            </a:extLst>
          </p:cNvPr>
          <p:cNvSpPr/>
          <p:nvPr/>
        </p:nvSpPr>
        <p:spPr>
          <a:xfrm rot="17874634">
            <a:off x="6580831" y="4335208"/>
            <a:ext cx="1238942" cy="94156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k&gt;8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4308ADC-2F70-1240-8CB1-B440C533D2E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Insertion : Can’t rotate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38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5080000" y="3679560"/>
            <a:ext cx="1016000" cy="5757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 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>
                <a:solidFill>
                  <a:schemeClr val="tx1"/>
                </a:solidFill>
              </a:rPr>
              <a:t>  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5102576" y="4164983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700895" y="4181296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5960538" y="4164980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cxnSpLocks/>
          </p:cNvCxnSpPr>
          <p:nvPr/>
        </p:nvCxnSpPr>
        <p:spPr>
          <a:xfrm flipH="1">
            <a:off x="4639734" y="4248503"/>
            <a:ext cx="468488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787616" y="4287289"/>
            <a:ext cx="229371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047259" y="4270973"/>
            <a:ext cx="633251" cy="32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97075D-3285-4697-BF1C-BB64B9BEEE1A}"/>
              </a:ext>
            </a:extLst>
          </p:cNvPr>
          <p:cNvSpPr txBox="1"/>
          <p:nvPr/>
        </p:nvSpPr>
        <p:spPr>
          <a:xfrm>
            <a:off x="8396109" y="3812668"/>
            <a:ext cx="3356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 course, this is </a:t>
            </a:r>
            <a:r>
              <a:rPr lang="en-US" sz="2400" b="1" dirty="0"/>
              <a:t>unacceptable</a:t>
            </a:r>
            <a:r>
              <a:rPr lang="en-US" sz="2400" dirty="0"/>
              <a:t>. Our solution: </a:t>
            </a:r>
            <a:r>
              <a:rPr lang="en-US" sz="2400" b="1" dirty="0">
                <a:solidFill>
                  <a:srgbClr val="7030A0"/>
                </a:solidFill>
              </a:rPr>
              <a:t>Blow the node apart!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DD36B7-848A-4632-B729-2DCA59A74864}"/>
              </a:ext>
            </a:extLst>
          </p:cNvPr>
          <p:cNvSpPr/>
          <p:nvPr/>
        </p:nvSpPr>
        <p:spPr>
          <a:xfrm>
            <a:off x="5373514" y="4198848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63572-6E71-46F7-9B36-65624BBFC8B8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8668" y="4323026"/>
            <a:ext cx="5646" cy="59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CF93717-6FE7-4BE8-BDBC-8EA19BBDF7E5}"/>
              </a:ext>
            </a:extLst>
          </p:cNvPr>
          <p:cNvSpPr/>
          <p:nvPr/>
        </p:nvSpPr>
        <p:spPr>
          <a:xfrm>
            <a:off x="3671724" y="4680303"/>
            <a:ext cx="1238942" cy="941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k&lt;1</a:t>
            </a:r>
          </a:p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687291F-BC94-408C-8D1E-A7FEA56B017F}"/>
              </a:ext>
            </a:extLst>
          </p:cNvPr>
          <p:cNvSpPr/>
          <p:nvPr/>
        </p:nvSpPr>
        <p:spPr>
          <a:xfrm>
            <a:off x="4563162" y="4991407"/>
            <a:ext cx="1620704" cy="146649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1&lt;k&lt;5    </a:t>
            </a:r>
          </a:p>
          <a:p>
            <a:pPr algn="ctr"/>
            <a:endParaRPr lang="en-US" sz="2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896569E-643E-44A9-9D92-64B51114F949}"/>
              </a:ext>
            </a:extLst>
          </p:cNvPr>
          <p:cNvSpPr/>
          <p:nvPr/>
        </p:nvSpPr>
        <p:spPr>
          <a:xfrm rot="19157410">
            <a:off x="5746571" y="4885498"/>
            <a:ext cx="1620704" cy="146649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5&lt;k&lt;8    </a:t>
            </a:r>
          </a:p>
          <a:p>
            <a:pPr algn="ctr"/>
            <a:endParaRPr lang="en-US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D22E3F-CFE2-4C26-881C-552BCB3A7045}"/>
              </a:ext>
            </a:extLst>
          </p:cNvPr>
          <p:cNvSpPr/>
          <p:nvPr/>
        </p:nvSpPr>
        <p:spPr>
          <a:xfrm rot="17874634">
            <a:off x="6580831" y="4335208"/>
            <a:ext cx="1238942" cy="94156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k&gt;8</a:t>
            </a:r>
          </a:p>
        </p:txBody>
      </p:sp>
      <p:pic>
        <p:nvPicPr>
          <p:cNvPr id="8" name="Picture 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256D841-C65F-4DFA-9019-0289F1671B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81" y="3330427"/>
            <a:ext cx="1351844" cy="135184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32C5B5A-1048-7D4E-92DB-DF7A9EE153E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Insertion : Can’t rotate key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45B0B-94BA-48FF-B84A-F349D282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18" y="5478045"/>
            <a:ext cx="1893244" cy="10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5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6927-7CA7-4A93-BAF7-57F54D34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Maintain the pros, kill the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ECB4-887D-4D88-8111-10F79DB1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Today, we examine the </a:t>
            </a:r>
            <a:r>
              <a:rPr lang="en-US" dirty="0">
                <a:solidFill>
                  <a:schemeClr val="accent2"/>
                </a:solidFill>
              </a:rPr>
              <a:t>simplest</a:t>
            </a:r>
            <a:r>
              <a:rPr lang="en-US" dirty="0"/>
              <a:t> B-tree, known as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2-3 tree</a:t>
            </a:r>
          </a:p>
          <a:p>
            <a:r>
              <a:rPr lang="en-US" dirty="0"/>
              <a:t>When done, we will discuss an interesting alternative implementation of it as an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B</a:t>
            </a:r>
            <a:r>
              <a:rPr lang="en-US" dirty="0">
                <a:solidFill>
                  <a:srgbClr val="00B050"/>
                </a:solidFill>
              </a:rPr>
              <a:t>BST.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35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F639B-B868-4006-8032-35E81491E17E}"/>
              </a:ext>
            </a:extLst>
          </p:cNvPr>
          <p:cNvSpPr/>
          <p:nvPr/>
        </p:nvSpPr>
        <p:spPr>
          <a:xfrm>
            <a:off x="5080000" y="3679560"/>
            <a:ext cx="1016000" cy="5757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 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>
                <a:solidFill>
                  <a:schemeClr val="tx1"/>
                </a:solidFill>
              </a:rPr>
              <a:t>  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5102576" y="4164983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700895" y="4181296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5960538" y="4164980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cxnSpLocks/>
          </p:cNvCxnSpPr>
          <p:nvPr/>
        </p:nvCxnSpPr>
        <p:spPr>
          <a:xfrm flipH="1">
            <a:off x="4639734" y="4248503"/>
            <a:ext cx="468488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787616" y="4287289"/>
            <a:ext cx="229371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047259" y="4270973"/>
            <a:ext cx="633251" cy="32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97075D-3285-4697-BF1C-BB64B9BEEE1A}"/>
              </a:ext>
            </a:extLst>
          </p:cNvPr>
          <p:cNvSpPr txBox="1"/>
          <p:nvPr/>
        </p:nvSpPr>
        <p:spPr>
          <a:xfrm>
            <a:off x="8396109" y="3812668"/>
            <a:ext cx="335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the dust settles….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DD36B7-848A-4632-B729-2DCA59A74864}"/>
              </a:ext>
            </a:extLst>
          </p:cNvPr>
          <p:cNvSpPr/>
          <p:nvPr/>
        </p:nvSpPr>
        <p:spPr>
          <a:xfrm>
            <a:off x="5373514" y="4198848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63572-6E71-46F7-9B36-65624BBFC8B8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8668" y="4323026"/>
            <a:ext cx="5646" cy="59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CF93717-6FE7-4BE8-BDBC-8EA19BBDF7E5}"/>
              </a:ext>
            </a:extLst>
          </p:cNvPr>
          <p:cNvSpPr/>
          <p:nvPr/>
        </p:nvSpPr>
        <p:spPr>
          <a:xfrm>
            <a:off x="3671724" y="4680303"/>
            <a:ext cx="1238942" cy="941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k&lt;1</a:t>
            </a:r>
          </a:p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687291F-BC94-408C-8D1E-A7FEA56B017F}"/>
              </a:ext>
            </a:extLst>
          </p:cNvPr>
          <p:cNvSpPr/>
          <p:nvPr/>
        </p:nvSpPr>
        <p:spPr>
          <a:xfrm>
            <a:off x="4563162" y="4991407"/>
            <a:ext cx="1620704" cy="146649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1&lt;k&lt;5    </a:t>
            </a:r>
          </a:p>
          <a:p>
            <a:pPr algn="ctr"/>
            <a:endParaRPr lang="en-US" sz="2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896569E-643E-44A9-9D92-64B51114F949}"/>
              </a:ext>
            </a:extLst>
          </p:cNvPr>
          <p:cNvSpPr/>
          <p:nvPr/>
        </p:nvSpPr>
        <p:spPr>
          <a:xfrm rot="19157410">
            <a:off x="5746571" y="4885498"/>
            <a:ext cx="1620704" cy="146649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5&lt;k&lt;8    </a:t>
            </a:r>
          </a:p>
          <a:p>
            <a:pPr algn="ctr"/>
            <a:endParaRPr lang="en-US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D22E3F-CFE2-4C26-881C-552BCB3A7045}"/>
              </a:ext>
            </a:extLst>
          </p:cNvPr>
          <p:cNvSpPr/>
          <p:nvPr/>
        </p:nvSpPr>
        <p:spPr>
          <a:xfrm rot="17874634">
            <a:off x="6580831" y="4335208"/>
            <a:ext cx="1238942" cy="94156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k&gt;8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9A9D239-F275-4B9B-82B2-B7AC4ADBDF54}"/>
              </a:ext>
            </a:extLst>
          </p:cNvPr>
          <p:cNvSpPr/>
          <p:nvPr/>
        </p:nvSpPr>
        <p:spPr>
          <a:xfrm>
            <a:off x="4586599" y="3182695"/>
            <a:ext cx="1941688" cy="1478844"/>
          </a:xfrm>
          <a:prstGeom prst="cloud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athletic game, basketball&#10;&#10;Description generated with very high confidence">
            <a:extLst>
              <a:ext uri="{FF2B5EF4-FFF2-40B4-BE49-F238E27FC236}">
                <a16:creationId xmlns:a16="http://schemas.microsoft.com/office/drawing/2014/main" id="{1EEA15A9-1551-47F2-AB72-54D1E59A9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066" y="4768850"/>
            <a:ext cx="2076450" cy="15430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2335EDE1-E117-BD43-AB73-341AC08B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Insertion : Can’t rotate key</a:t>
            </a:r>
          </a:p>
        </p:txBody>
      </p:sp>
    </p:spTree>
    <p:extLst>
      <p:ext uri="{BB962C8B-B14F-4D97-AF65-F5344CB8AC3E}">
        <p14:creationId xmlns:p14="http://schemas.microsoft.com/office/powerpoint/2010/main" val="2620449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2C0-6C69-4FBD-A9D7-7A483AD1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to do in this case, consider inserting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in this “stub” 2-3 tree.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849B4-936D-426A-B7F0-B40BD6CEE5E0}"/>
              </a:ext>
            </a:extLst>
          </p:cNvPr>
          <p:cNvSpPr/>
          <p:nvPr/>
        </p:nvSpPr>
        <p:spPr>
          <a:xfrm>
            <a:off x="4739274" y="3909092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DA4A47-4ECF-46F2-951A-5441C61312C6}"/>
              </a:ext>
            </a:extLst>
          </p:cNvPr>
          <p:cNvSpPr/>
          <p:nvPr/>
        </p:nvSpPr>
        <p:spPr>
          <a:xfrm>
            <a:off x="5970800" y="3900022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4BC95-C3EA-43B4-B281-E72A3F5E6B50}"/>
              </a:ext>
            </a:extLst>
          </p:cNvPr>
          <p:cNvSpPr/>
          <p:nvPr/>
        </p:nvSpPr>
        <p:spPr>
          <a:xfrm>
            <a:off x="6300862" y="3909092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C05BE-6007-4FCF-A641-EF19B3A3F1B2}"/>
              </a:ext>
            </a:extLst>
          </p:cNvPr>
          <p:cNvCxnSpPr>
            <a:cxnSpLocks/>
            <a:stCxn id="19" idx="3"/>
            <a:endCxn id="6" idx="0"/>
          </p:cNvCxnSpPr>
          <p:nvPr/>
        </p:nvCxnSpPr>
        <p:spPr>
          <a:xfrm flipH="1">
            <a:off x="4291195" y="4015085"/>
            <a:ext cx="462958" cy="66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0837F-CB1F-48A1-A1F5-B4F22CD2ED80}"/>
              </a:ext>
            </a:extLst>
          </p:cNvPr>
          <p:cNvCxnSpPr>
            <a:cxnSpLocks/>
          </p:cNvCxnSpPr>
          <p:nvPr/>
        </p:nvCxnSpPr>
        <p:spPr>
          <a:xfrm>
            <a:off x="5989272" y="4033270"/>
            <a:ext cx="118406" cy="639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16524-22ED-4EA1-8B8D-1EE86BEC87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387583" y="4015085"/>
            <a:ext cx="779521" cy="43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FDD36B7-848A-4632-B729-2DCA59A74864}"/>
              </a:ext>
            </a:extLst>
          </p:cNvPr>
          <p:cNvSpPr/>
          <p:nvPr/>
        </p:nvSpPr>
        <p:spPr>
          <a:xfrm>
            <a:off x="5144002" y="3890907"/>
            <a:ext cx="101600" cy="124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63572-6E71-46F7-9B36-65624BBFC8B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201205" y="4015085"/>
            <a:ext cx="237846" cy="676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CF93717-6FE7-4BE8-BDBC-8EA19BBDF7E5}"/>
              </a:ext>
            </a:extLst>
          </p:cNvPr>
          <p:cNvSpPr/>
          <p:nvPr/>
        </p:nvSpPr>
        <p:spPr>
          <a:xfrm>
            <a:off x="3671724" y="4680303"/>
            <a:ext cx="1238942" cy="941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k&lt;1</a:t>
            </a:r>
          </a:p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687291F-BC94-408C-8D1E-A7FEA56B017F}"/>
              </a:ext>
            </a:extLst>
          </p:cNvPr>
          <p:cNvSpPr/>
          <p:nvPr/>
        </p:nvSpPr>
        <p:spPr>
          <a:xfrm>
            <a:off x="4628699" y="4691519"/>
            <a:ext cx="1620704" cy="146649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1&lt;k&lt;5    </a:t>
            </a:r>
          </a:p>
          <a:p>
            <a:pPr algn="ctr"/>
            <a:endParaRPr lang="en-US" sz="2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896569E-643E-44A9-9D92-64B51114F949}"/>
              </a:ext>
            </a:extLst>
          </p:cNvPr>
          <p:cNvSpPr/>
          <p:nvPr/>
        </p:nvSpPr>
        <p:spPr>
          <a:xfrm rot="19157410">
            <a:off x="5763221" y="4581652"/>
            <a:ext cx="1620704" cy="146649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5&lt;k&lt;8    </a:t>
            </a:r>
          </a:p>
          <a:p>
            <a:pPr algn="ctr"/>
            <a:endParaRPr lang="en-US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D22E3F-CFE2-4C26-881C-552BCB3A7045}"/>
              </a:ext>
            </a:extLst>
          </p:cNvPr>
          <p:cNvSpPr/>
          <p:nvPr/>
        </p:nvSpPr>
        <p:spPr>
          <a:xfrm rot="17874634">
            <a:off x="6984263" y="4249997"/>
            <a:ext cx="1238942" cy="94156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k&gt;8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7F6052-D486-4A96-A624-D3AD00545640}"/>
              </a:ext>
            </a:extLst>
          </p:cNvPr>
          <p:cNvSpPr/>
          <p:nvPr/>
        </p:nvSpPr>
        <p:spPr>
          <a:xfrm>
            <a:off x="5291673" y="2814367"/>
            <a:ext cx="592653" cy="50945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5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058664-1EEA-48DF-B71A-EE060AF1BA78}"/>
              </a:ext>
            </a:extLst>
          </p:cNvPr>
          <p:cNvSpPr/>
          <p:nvPr/>
        </p:nvSpPr>
        <p:spPr>
          <a:xfrm>
            <a:off x="4755467" y="3506607"/>
            <a:ext cx="592653" cy="50945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1 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28C58A-2B69-4531-8E53-05497ED4DE57}"/>
              </a:ext>
            </a:extLst>
          </p:cNvPr>
          <p:cNvSpPr/>
          <p:nvPr/>
        </p:nvSpPr>
        <p:spPr>
          <a:xfrm>
            <a:off x="5901658" y="3523813"/>
            <a:ext cx="592653" cy="50945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8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DEF88F-E242-446D-B54B-0A368D20D93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051794" y="3220081"/>
            <a:ext cx="374488" cy="28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08AAD7-7DA2-4026-8396-5811AB5194D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812133" y="3219575"/>
            <a:ext cx="385852" cy="304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22D5564-1F9E-4FC3-B754-5C7EE100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65" y="4702064"/>
            <a:ext cx="2633901" cy="17202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5FD4EA-9A6D-401D-8BD8-364C8983E8A3}"/>
              </a:ext>
            </a:extLst>
          </p:cNvPr>
          <p:cNvSpPr txBox="1"/>
          <p:nvPr/>
        </p:nvSpPr>
        <p:spPr>
          <a:xfrm>
            <a:off x="8518447" y="3523813"/>
            <a:ext cx="368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left with </a:t>
            </a:r>
            <a:r>
              <a:rPr lang="en-US" sz="2400" dirty="0">
                <a:solidFill>
                  <a:srgbClr val="FF00FF"/>
                </a:solidFill>
              </a:rPr>
              <a:t>three 2-nodes</a:t>
            </a:r>
            <a:r>
              <a:rPr lang="en-US" sz="2400" dirty="0"/>
              <a:t> that point to the correct subtrees!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5A60116-A975-AA4B-AA3B-A8E989F1C35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Insertion : Can’t rotate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78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Can’t rotate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Insert 15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925712" y="4068762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26FB201C-9E7A-0D48-A770-5FDCB27FE630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</p:spTree>
    <p:extLst>
      <p:ext uri="{BB962C8B-B14F-4D97-AF65-F5344CB8AC3E}">
        <p14:creationId xmlns:p14="http://schemas.microsoft.com/office/powerpoint/2010/main" val="3849163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Can’t rotate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Insert 15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925712" y="4068762"/>
            <a:ext cx="1016000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6F4C1-BE8B-44EB-996E-7AF00E3E1B6B}"/>
              </a:ext>
            </a:extLst>
          </p:cNvPr>
          <p:cNvSpPr txBox="1"/>
          <p:nvPr/>
        </p:nvSpPr>
        <p:spPr>
          <a:xfrm>
            <a:off x="8602133" y="2291644"/>
            <a:ext cx="24948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1. Search</a:t>
            </a: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26FB201C-9E7A-0D48-A770-5FDCB27FE630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</p:spTree>
    <p:extLst>
      <p:ext uri="{BB962C8B-B14F-4D97-AF65-F5344CB8AC3E}">
        <p14:creationId xmlns:p14="http://schemas.microsoft.com/office/powerpoint/2010/main" val="1846818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Can’t rotate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Insert 15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E4993-357E-4FB7-A355-70579E672EE8}"/>
              </a:ext>
            </a:extLst>
          </p:cNvPr>
          <p:cNvCxnSpPr>
            <a:cxnSpLocks/>
          </p:cNvCxnSpPr>
          <p:nvPr/>
        </p:nvCxnSpPr>
        <p:spPr>
          <a:xfrm flipH="1">
            <a:off x="4594579" y="3330222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C34B-95C4-4F71-ABD3-10705558F184}"/>
              </a:ext>
            </a:extLst>
          </p:cNvPr>
          <p:cNvSpPr/>
          <p:nvPr/>
        </p:nvSpPr>
        <p:spPr>
          <a:xfrm>
            <a:off x="3869269" y="4001294"/>
            <a:ext cx="1333501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, 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869269" y="4504267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4433712" y="4535841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735690" y="453584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6F4C1-BE8B-44EB-996E-7AF00E3E1B6B}"/>
              </a:ext>
            </a:extLst>
          </p:cNvPr>
          <p:cNvSpPr txBox="1"/>
          <p:nvPr/>
        </p:nvSpPr>
        <p:spPr>
          <a:xfrm>
            <a:off x="8602133" y="2291644"/>
            <a:ext cx="24948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Pretend</a:t>
            </a: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CF43A722-9975-E346-9C58-97505B5567E3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</p:spTree>
    <p:extLst>
      <p:ext uri="{BB962C8B-B14F-4D97-AF65-F5344CB8AC3E}">
        <p14:creationId xmlns:p14="http://schemas.microsoft.com/office/powerpoint/2010/main" val="1566797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Can’t rotate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Insert 15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3405721" y="5046134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>
            <a:off x="3970164" y="5077708"/>
            <a:ext cx="0" cy="69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5228172" y="5044105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6F4C1-BE8B-44EB-996E-7AF00E3E1B6B}"/>
              </a:ext>
            </a:extLst>
          </p:cNvPr>
          <p:cNvSpPr txBox="1"/>
          <p:nvPr/>
        </p:nvSpPr>
        <p:spPr>
          <a:xfrm>
            <a:off x="8602133" y="2291644"/>
            <a:ext cx="2494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Pretend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7030A0"/>
                </a:solidFill>
              </a:rPr>
              <a:t>Kaboom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5DC735-ABE4-4693-AD85-09CFFF8889F1}"/>
              </a:ext>
            </a:extLst>
          </p:cNvPr>
          <p:cNvSpPr/>
          <p:nvPr/>
        </p:nvSpPr>
        <p:spPr>
          <a:xfrm>
            <a:off x="4040014" y="3661744"/>
            <a:ext cx="1016000" cy="575734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25F898-A826-4777-A62C-FBD2F938B790}"/>
              </a:ext>
            </a:extLst>
          </p:cNvPr>
          <p:cNvSpPr/>
          <p:nvPr/>
        </p:nvSpPr>
        <p:spPr>
          <a:xfrm>
            <a:off x="3419127" y="4468371"/>
            <a:ext cx="626531" cy="575734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16C5B5-3F41-4D04-8F65-5BDE45782897}"/>
              </a:ext>
            </a:extLst>
          </p:cNvPr>
          <p:cNvSpPr/>
          <p:nvPr/>
        </p:nvSpPr>
        <p:spPr>
          <a:xfrm>
            <a:off x="4792137" y="4519655"/>
            <a:ext cx="626531" cy="575734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925358-284E-4B93-A54A-1B1F0314579C}"/>
              </a:ext>
            </a:extLst>
          </p:cNvPr>
          <p:cNvSpPr/>
          <p:nvPr/>
        </p:nvSpPr>
        <p:spPr>
          <a:xfrm>
            <a:off x="3970164" y="3273778"/>
            <a:ext cx="805036" cy="180092"/>
          </a:xfrm>
          <a:custGeom>
            <a:avLst/>
            <a:gdLst>
              <a:gd name="connsiteX0" fmla="*/ 790222 w 790222"/>
              <a:gd name="connsiteY0" fmla="*/ 0 h 225778"/>
              <a:gd name="connsiteX1" fmla="*/ 733778 w 790222"/>
              <a:gd name="connsiteY1" fmla="*/ 22578 h 225778"/>
              <a:gd name="connsiteX2" fmla="*/ 699911 w 790222"/>
              <a:gd name="connsiteY2" fmla="*/ 11289 h 225778"/>
              <a:gd name="connsiteX3" fmla="*/ 643466 w 790222"/>
              <a:gd name="connsiteY3" fmla="*/ 22578 h 225778"/>
              <a:gd name="connsiteX4" fmla="*/ 575733 w 790222"/>
              <a:gd name="connsiteY4" fmla="*/ 67733 h 225778"/>
              <a:gd name="connsiteX5" fmla="*/ 508000 w 790222"/>
              <a:gd name="connsiteY5" fmla="*/ 112889 h 225778"/>
              <a:gd name="connsiteX6" fmla="*/ 383822 w 790222"/>
              <a:gd name="connsiteY6" fmla="*/ 112889 h 225778"/>
              <a:gd name="connsiteX7" fmla="*/ 361244 w 790222"/>
              <a:gd name="connsiteY7" fmla="*/ 146755 h 225778"/>
              <a:gd name="connsiteX8" fmla="*/ 293511 w 790222"/>
              <a:gd name="connsiteY8" fmla="*/ 180622 h 225778"/>
              <a:gd name="connsiteX9" fmla="*/ 237066 w 790222"/>
              <a:gd name="connsiteY9" fmla="*/ 169333 h 225778"/>
              <a:gd name="connsiteX10" fmla="*/ 203200 w 790222"/>
              <a:gd name="connsiteY10" fmla="*/ 146755 h 225778"/>
              <a:gd name="connsiteX11" fmla="*/ 158044 w 790222"/>
              <a:gd name="connsiteY11" fmla="*/ 225778 h 225778"/>
              <a:gd name="connsiteX12" fmla="*/ 90311 w 790222"/>
              <a:gd name="connsiteY12" fmla="*/ 191911 h 225778"/>
              <a:gd name="connsiteX13" fmla="*/ 0 w 790222"/>
              <a:gd name="connsiteY13" fmla="*/ 203200 h 22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0222" h="225778">
                <a:moveTo>
                  <a:pt x="790222" y="0"/>
                </a:moveTo>
                <a:cubicBezTo>
                  <a:pt x="771407" y="7526"/>
                  <a:pt x="753886" y="20065"/>
                  <a:pt x="733778" y="22578"/>
                </a:cubicBezTo>
                <a:cubicBezTo>
                  <a:pt x="721970" y="24054"/>
                  <a:pt x="711811" y="11289"/>
                  <a:pt x="699911" y="11289"/>
                </a:cubicBezTo>
                <a:cubicBezTo>
                  <a:pt x="680723" y="11289"/>
                  <a:pt x="662281" y="18815"/>
                  <a:pt x="643466" y="22578"/>
                </a:cubicBezTo>
                <a:cubicBezTo>
                  <a:pt x="620888" y="37630"/>
                  <a:pt x="594920" y="48546"/>
                  <a:pt x="575733" y="67733"/>
                </a:cubicBezTo>
                <a:cubicBezTo>
                  <a:pt x="533452" y="110014"/>
                  <a:pt x="557012" y="96551"/>
                  <a:pt x="508000" y="112889"/>
                </a:cubicBezTo>
                <a:cubicBezTo>
                  <a:pt x="463703" y="104030"/>
                  <a:pt x="429216" y="90192"/>
                  <a:pt x="383822" y="112889"/>
                </a:cubicBezTo>
                <a:cubicBezTo>
                  <a:pt x="371687" y="118956"/>
                  <a:pt x="370838" y="137161"/>
                  <a:pt x="361244" y="146755"/>
                </a:cubicBezTo>
                <a:cubicBezTo>
                  <a:pt x="339359" y="168640"/>
                  <a:pt x="321057" y="171440"/>
                  <a:pt x="293511" y="180622"/>
                </a:cubicBezTo>
                <a:cubicBezTo>
                  <a:pt x="274696" y="176859"/>
                  <a:pt x="255032" y="176070"/>
                  <a:pt x="237066" y="169333"/>
                </a:cubicBezTo>
                <a:cubicBezTo>
                  <a:pt x="224362" y="164569"/>
                  <a:pt x="212794" y="137161"/>
                  <a:pt x="203200" y="146755"/>
                </a:cubicBezTo>
                <a:cubicBezTo>
                  <a:pt x="90619" y="259339"/>
                  <a:pt x="265268" y="190037"/>
                  <a:pt x="158044" y="225778"/>
                </a:cubicBezTo>
                <a:cubicBezTo>
                  <a:pt x="144727" y="216900"/>
                  <a:pt x="110342" y="189685"/>
                  <a:pt x="90311" y="191911"/>
                </a:cubicBezTo>
                <a:cubicBezTo>
                  <a:pt x="-12938" y="203383"/>
                  <a:pt x="53599" y="230000"/>
                  <a:pt x="0" y="203200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530D0AC2-811B-0C4F-BDFF-CD1739F8A6F8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</p:spTree>
    <p:extLst>
      <p:ext uri="{BB962C8B-B14F-4D97-AF65-F5344CB8AC3E}">
        <p14:creationId xmlns:p14="http://schemas.microsoft.com/office/powerpoint/2010/main" val="206978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694-4199-4DFF-AF88-69CCCC2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Insertion: Can’t rotate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4972-5253-447F-B095-9371060A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Insert 15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2180B-CDF1-4C6B-BEF6-B5C01996CD92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15,</a:t>
            </a:r>
            <a:r>
              <a:rPr lang="en-US" dirty="0">
                <a:solidFill>
                  <a:schemeClr val="tx1"/>
                </a:solidFill>
              </a:rPr>
              <a:t> 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D9FEF-D8B7-4EF2-8338-719B19F8E10A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9E3E-148B-48AB-8F2D-966A1B5172A2}"/>
              </a:ext>
            </a:extLst>
          </p:cNvPr>
          <p:cNvCxnSpPr>
            <a:cxnSpLocks/>
          </p:cNvCxnSpPr>
          <p:nvPr/>
        </p:nvCxnSpPr>
        <p:spPr>
          <a:xfrm flipH="1">
            <a:off x="6784624" y="4492978"/>
            <a:ext cx="261054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C375E-A3A7-4E50-93AD-9ED256AE2FAF}"/>
              </a:ext>
            </a:extLst>
          </p:cNvPr>
          <p:cNvCxnSpPr>
            <a:cxnSpLocks/>
          </p:cNvCxnSpPr>
          <p:nvPr/>
        </p:nvCxnSpPr>
        <p:spPr>
          <a:xfrm>
            <a:off x="7144457" y="4504267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25F8E-5301-42F8-A53E-693FFF82FB16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E0A9A-B481-4214-A55A-7C3A78A0989D}"/>
              </a:ext>
            </a:extLst>
          </p:cNvPr>
          <p:cNvCxnSpPr>
            <a:cxnSpLocks/>
          </p:cNvCxnSpPr>
          <p:nvPr/>
        </p:nvCxnSpPr>
        <p:spPr>
          <a:xfrm flipH="1">
            <a:off x="3454400" y="4725724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78612-0FC4-4E69-AF9F-F7CD422BF269}"/>
              </a:ext>
            </a:extLst>
          </p:cNvPr>
          <p:cNvCxnSpPr>
            <a:cxnSpLocks/>
          </p:cNvCxnSpPr>
          <p:nvPr/>
        </p:nvCxnSpPr>
        <p:spPr>
          <a:xfrm>
            <a:off x="4040014" y="4715184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6F4C1-BE8B-44EB-996E-7AF00E3E1B6B}"/>
              </a:ext>
            </a:extLst>
          </p:cNvPr>
          <p:cNvSpPr txBox="1"/>
          <p:nvPr/>
        </p:nvSpPr>
        <p:spPr>
          <a:xfrm>
            <a:off x="8602133" y="2291644"/>
            <a:ext cx="24948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Pretend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7030A0"/>
                </a:solidFill>
              </a:rPr>
              <a:t>Kaboom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Merge with 2-node root, distributing children accordingly!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25F898-A826-4777-A62C-FBD2F938B790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16C5B5-3F41-4D04-8F65-5BDE45782897}"/>
              </a:ext>
            </a:extLst>
          </p:cNvPr>
          <p:cNvSpPr/>
          <p:nvPr/>
        </p:nvSpPr>
        <p:spPr>
          <a:xfrm>
            <a:off x="4998864" y="4139450"/>
            <a:ext cx="626531" cy="575734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4CD66-832F-4251-8150-C58F4643C415}"/>
              </a:ext>
            </a:extLst>
          </p:cNvPr>
          <p:cNvCxnSpPr>
            <a:cxnSpLocks/>
          </p:cNvCxnSpPr>
          <p:nvPr/>
        </p:nvCxnSpPr>
        <p:spPr>
          <a:xfrm flipH="1">
            <a:off x="4878208" y="4786998"/>
            <a:ext cx="256119" cy="60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20CCB6-786A-49F5-A2D8-C51DB3F15E82}"/>
              </a:ext>
            </a:extLst>
          </p:cNvPr>
          <p:cNvCxnSpPr>
            <a:cxnSpLocks/>
          </p:cNvCxnSpPr>
          <p:nvPr/>
        </p:nvCxnSpPr>
        <p:spPr>
          <a:xfrm>
            <a:off x="5463822" y="4776458"/>
            <a:ext cx="361949" cy="61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00F91-535D-46A1-982F-F0FF75BEB723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5271912" y="3318933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3F68585F-2B2B-CA4C-B4B1-67E2A1A8F295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</p:spTree>
    <p:extLst>
      <p:ext uri="{BB962C8B-B14F-4D97-AF65-F5344CB8AC3E}">
        <p14:creationId xmlns:p14="http://schemas.microsoft.com/office/powerpoint/2010/main" val="2252439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271912" y="3318933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61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271912" y="3318933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63DFB9-A487-2C43-B191-4F990AE5BA8C}"/>
              </a:ext>
            </a:extLst>
          </p:cNvPr>
          <p:cNvSpPr txBox="1"/>
          <p:nvPr/>
        </p:nvSpPr>
        <p:spPr>
          <a:xfrm>
            <a:off x="8843963" y="251460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7599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271912" y="3318933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649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D75E-4739-4AA5-A3E3-01353D04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2-3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BFF8B-EFF6-43DB-BD10-594333C00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addition to their other properties, 2-3 trees (and B-trees) will have </a:t>
                </a:r>
                <a:r>
                  <a:rPr lang="en-US" b="1" dirty="0">
                    <a:solidFill>
                      <a:srgbClr val="7030A0"/>
                    </a:solidFill>
                  </a:rPr>
                  <a:t>perfect balance</a:t>
                </a:r>
                <a:r>
                  <a:rPr lang="en-US" dirty="0"/>
                  <a:t> all the time!</a:t>
                </a:r>
              </a:p>
              <a:p>
                <a:r>
                  <a:rPr lang="en-US" dirty="0"/>
                  <a:t>Core idea: 2 children per node are ok, </a:t>
                </a:r>
                <a:r>
                  <a:rPr lang="en-US" dirty="0">
                    <a:solidFill>
                      <a:srgbClr val="C00000"/>
                    </a:solidFill>
                  </a:rPr>
                  <a:t>more are better (for height)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2-3 trees will have two different nodes inside them!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BST-like node</a:t>
                </a:r>
                <a:r>
                  <a:rPr lang="en-US" dirty="0"/>
                  <a:t> with just one key, and two pointers to subtrees </a:t>
                </a:r>
                <a:r>
                  <a:rPr lang="en-US" b="1" dirty="0">
                    <a:solidFill>
                      <a:srgbClr val="FF00FF"/>
                    </a:solidFill>
                  </a:rPr>
                  <a:t>(a 2- node)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An expanded node with two keys and three pointers to subtrees </a:t>
                </a:r>
                <a:r>
                  <a:rPr lang="en-US" b="1" dirty="0">
                    <a:solidFill>
                      <a:srgbClr val="00B0F0"/>
                    </a:solidFill>
                  </a:rPr>
                  <a:t>(a 3-node)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Leftmost</a:t>
                </a:r>
                <a:r>
                  <a:rPr lang="en-US" dirty="0"/>
                  <a:t> subtree contains keys &lt;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Center</a:t>
                </a:r>
                <a:r>
                  <a:rPr lang="en-US" dirty="0"/>
                  <a:t> subtree contains keys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𝐾𝑒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𝐾𝑒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Rightmost</a:t>
                </a:r>
                <a:r>
                  <a:rPr lang="en-US" dirty="0"/>
                  <a:t> subtree contains keys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BFF8B-EFF6-43DB-BD10-594333C00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328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271912" y="3318933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21118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271912" y="3318933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Examine left sibling (full)</a:t>
            </a:r>
          </a:p>
        </p:txBody>
      </p:sp>
    </p:spTree>
    <p:extLst>
      <p:ext uri="{BB962C8B-B14F-4D97-AF65-F5344CB8AC3E}">
        <p14:creationId xmlns:p14="http://schemas.microsoft.com/office/powerpoint/2010/main" val="919997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763912" y="2743199"/>
            <a:ext cx="1016000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1016000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13, 15,  18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271912" y="3318933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Examine left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FF"/>
                </a:solidFill>
              </a:rPr>
              <a:t>Temporarily pretend a 4-node is possible</a:t>
            </a:r>
          </a:p>
        </p:txBody>
      </p:sp>
    </p:spTree>
    <p:extLst>
      <p:ext uri="{BB962C8B-B14F-4D97-AF65-F5344CB8AC3E}">
        <p14:creationId xmlns:p14="http://schemas.microsoft.com/office/powerpoint/2010/main" val="534016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429125" y="2743199"/>
            <a:ext cx="1471613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014824" y="3292497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Examine left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FF"/>
                </a:solidFill>
              </a:rPr>
              <a:t>Temporarily pretend a 4-node is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Split it, elevating middle key (15) to parent. </a:t>
            </a: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893F01C1-6B99-3543-BCB9-9DB06069B1BA}"/>
              </a:ext>
            </a:extLst>
          </p:cNvPr>
          <p:cNvSpPr/>
          <p:nvPr/>
        </p:nvSpPr>
        <p:spPr>
          <a:xfrm>
            <a:off x="5582181" y="4172214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DA73C7-8255-234B-B4E6-63F04F0A5132}"/>
              </a:ext>
            </a:extLst>
          </p:cNvPr>
          <p:cNvCxnSpPr>
            <a:cxnSpLocks/>
          </p:cNvCxnSpPr>
          <p:nvPr/>
        </p:nvCxnSpPr>
        <p:spPr>
          <a:xfrm>
            <a:off x="5483047" y="3392134"/>
            <a:ext cx="317899" cy="60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67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429125" y="2743199"/>
            <a:ext cx="1471613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014824" y="3292497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Examine left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FF"/>
                </a:solidFill>
              </a:rPr>
              <a:t>Temporarily pretend a 4-node is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Split it, elevating middle key (15) to parent. </a:t>
            </a: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893F01C1-6B99-3543-BCB9-9DB06069B1BA}"/>
              </a:ext>
            </a:extLst>
          </p:cNvPr>
          <p:cNvSpPr/>
          <p:nvPr/>
        </p:nvSpPr>
        <p:spPr>
          <a:xfrm>
            <a:off x="5582181" y="4172214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DA73C7-8255-234B-B4E6-63F04F0A5132}"/>
              </a:ext>
            </a:extLst>
          </p:cNvPr>
          <p:cNvCxnSpPr>
            <a:cxnSpLocks/>
          </p:cNvCxnSpPr>
          <p:nvPr/>
        </p:nvCxnSpPr>
        <p:spPr>
          <a:xfrm>
            <a:off x="5483047" y="3392134"/>
            <a:ext cx="317899" cy="60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C89AFB-A360-E04C-9953-C5ECFA9BC664}"/>
              </a:ext>
            </a:extLst>
          </p:cNvPr>
          <p:cNvSpPr/>
          <p:nvPr/>
        </p:nvSpPr>
        <p:spPr>
          <a:xfrm>
            <a:off x="4040014" y="2514600"/>
            <a:ext cx="2346499" cy="10429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E4818-65B4-A740-8948-7E3B52CFB832}"/>
              </a:ext>
            </a:extLst>
          </p:cNvPr>
          <p:cNvSpPr txBox="1"/>
          <p:nvPr/>
        </p:nvSpPr>
        <p:spPr>
          <a:xfrm>
            <a:off x="271463" y="3292497"/>
            <a:ext cx="261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But now we have an overflow at the parent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04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69EF8-A79C-E944-9271-21C65C0D9169}"/>
              </a:ext>
            </a:extLst>
          </p:cNvPr>
          <p:cNvSpPr/>
          <p:nvPr/>
        </p:nvSpPr>
        <p:spPr>
          <a:xfrm>
            <a:off x="4429125" y="2743199"/>
            <a:ext cx="1471613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3769" y="4139450"/>
            <a:ext cx="626531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3912" y="4139450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5547079" y="3285508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4040014" y="3290094"/>
            <a:ext cx="723898" cy="79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/>
          <p:nvPr/>
        </p:nvCxnSpPr>
        <p:spPr>
          <a:xfrm>
            <a:off x="5014824" y="3292497"/>
            <a:ext cx="40218" cy="82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Examine left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FF"/>
                </a:solidFill>
              </a:rPr>
              <a:t>Temporarily pretend a 4-node is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Split it, elevating middle key (15) to parent. </a:t>
            </a: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893F01C1-6B99-3543-BCB9-9DB06069B1BA}"/>
              </a:ext>
            </a:extLst>
          </p:cNvPr>
          <p:cNvSpPr/>
          <p:nvPr/>
        </p:nvSpPr>
        <p:spPr>
          <a:xfrm>
            <a:off x="5582181" y="4172214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DA73C7-8255-234B-B4E6-63F04F0A5132}"/>
              </a:ext>
            </a:extLst>
          </p:cNvPr>
          <p:cNvCxnSpPr>
            <a:cxnSpLocks/>
          </p:cNvCxnSpPr>
          <p:nvPr/>
        </p:nvCxnSpPr>
        <p:spPr>
          <a:xfrm>
            <a:off x="5483047" y="3392134"/>
            <a:ext cx="317899" cy="60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C89AFB-A360-E04C-9953-C5ECFA9BC664}"/>
              </a:ext>
            </a:extLst>
          </p:cNvPr>
          <p:cNvSpPr/>
          <p:nvPr/>
        </p:nvSpPr>
        <p:spPr>
          <a:xfrm>
            <a:off x="4040014" y="2514600"/>
            <a:ext cx="2346499" cy="10429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E4818-65B4-A740-8948-7E3B52CFB832}"/>
              </a:ext>
            </a:extLst>
          </p:cNvPr>
          <p:cNvSpPr txBox="1"/>
          <p:nvPr/>
        </p:nvSpPr>
        <p:spPr>
          <a:xfrm>
            <a:off x="271463" y="3292497"/>
            <a:ext cx="261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But now we have an overflow at the parent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8D3B6-91A3-E143-A528-A0B98C80966E}"/>
              </a:ext>
            </a:extLst>
          </p:cNvPr>
          <p:cNvSpPr txBox="1"/>
          <p:nvPr/>
        </p:nvSpPr>
        <p:spPr>
          <a:xfrm>
            <a:off x="1485900" y="5172075"/>
            <a:ext cx="611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solution: </a:t>
            </a:r>
            <a:r>
              <a:rPr lang="en-US" b="1" dirty="0"/>
              <a:t>Recursively apply the checks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/>
              <a:t> for the parent node, to somehow deal with the overflow!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9CC28A9-D71A-AB46-8983-E4BEABB58B68}"/>
              </a:ext>
            </a:extLst>
          </p:cNvPr>
          <p:cNvSpPr/>
          <p:nvPr/>
        </p:nvSpPr>
        <p:spPr>
          <a:xfrm>
            <a:off x="8297506" y="2914650"/>
            <a:ext cx="546457" cy="12575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198B49F-9B2F-0348-99B1-57569A236C9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6087890" y="3543432"/>
            <a:ext cx="2209617" cy="1673004"/>
          </a:xfrm>
          <a:prstGeom prst="curvedConnector3">
            <a:avLst>
              <a:gd name="adj1" fmla="val 23489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4C5BA-2AAA-B647-A986-10539F97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13" y="5306722"/>
            <a:ext cx="1496307" cy="12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54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7108" y="3928533"/>
            <a:ext cx="626531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2555" y="3952785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6587067" y="3478896"/>
            <a:ext cx="508001" cy="449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3940355" y="3593357"/>
            <a:ext cx="208228" cy="28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>
            <a:cxnSpLocks/>
          </p:cNvCxnSpPr>
          <p:nvPr/>
        </p:nvCxnSpPr>
        <p:spPr>
          <a:xfrm>
            <a:off x="4601416" y="3566921"/>
            <a:ext cx="296771" cy="33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Examine left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FF"/>
                </a:solidFill>
              </a:rPr>
              <a:t>Temporarily pretend a 4-node is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Split it, elevating middle key (15) to parent. </a:t>
            </a: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893F01C1-6B99-3543-BCB9-9DB06069B1BA}"/>
              </a:ext>
            </a:extLst>
          </p:cNvPr>
          <p:cNvSpPr/>
          <p:nvPr/>
        </p:nvSpPr>
        <p:spPr>
          <a:xfrm>
            <a:off x="5580824" y="3985549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DA73C7-8255-234B-B4E6-63F04F0A5132}"/>
              </a:ext>
            </a:extLst>
          </p:cNvPr>
          <p:cNvCxnSpPr>
            <a:cxnSpLocks/>
          </p:cNvCxnSpPr>
          <p:nvPr/>
        </p:nvCxnSpPr>
        <p:spPr>
          <a:xfrm flipH="1">
            <a:off x="5800946" y="3502206"/>
            <a:ext cx="338136" cy="499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6E4818-65B4-A740-8948-7E3B52CFB832}"/>
              </a:ext>
            </a:extLst>
          </p:cNvPr>
          <p:cNvSpPr txBox="1"/>
          <p:nvPr/>
        </p:nvSpPr>
        <p:spPr>
          <a:xfrm>
            <a:off x="271463" y="3292497"/>
            <a:ext cx="261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But now we have an overflow at the parent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8D3B6-91A3-E143-A528-A0B98C80966E}"/>
              </a:ext>
            </a:extLst>
          </p:cNvPr>
          <p:cNvSpPr txBox="1"/>
          <p:nvPr/>
        </p:nvSpPr>
        <p:spPr>
          <a:xfrm>
            <a:off x="1485900" y="5172075"/>
            <a:ext cx="6117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solution: </a:t>
            </a:r>
            <a:r>
              <a:rPr lang="en-US" b="1" dirty="0"/>
              <a:t>Recursively apply the checks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/>
              <a:t> for the parent node, to somehow deal with the overflow!</a:t>
            </a:r>
          </a:p>
          <a:p>
            <a:endParaRPr lang="en-US" b="1" dirty="0"/>
          </a:p>
          <a:p>
            <a:r>
              <a:rPr lang="en-US" dirty="0"/>
              <a:t>In this case, a </a:t>
            </a:r>
            <a:r>
              <a:rPr lang="en-US" b="1" dirty="0">
                <a:solidFill>
                  <a:srgbClr val="00B050"/>
                </a:solidFill>
              </a:rPr>
              <a:t>node split is the only possibility</a:t>
            </a:r>
            <a:r>
              <a:rPr lang="en-US" dirty="0"/>
              <a:t>, since we have</a:t>
            </a:r>
          </a:p>
          <a:p>
            <a:r>
              <a:rPr lang="en-US" dirty="0"/>
              <a:t>no siblings at the root!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9CC28A9-D71A-AB46-8983-E4BEABB58B68}"/>
              </a:ext>
            </a:extLst>
          </p:cNvPr>
          <p:cNvSpPr/>
          <p:nvPr/>
        </p:nvSpPr>
        <p:spPr>
          <a:xfrm>
            <a:off x="8297506" y="2914650"/>
            <a:ext cx="546457" cy="12575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198B49F-9B2F-0348-99B1-57569A236C9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6087890" y="3543432"/>
            <a:ext cx="2209617" cy="1673004"/>
          </a:xfrm>
          <a:prstGeom prst="curvedConnector3">
            <a:avLst>
              <a:gd name="adj1" fmla="val 23489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11ABD340-A2A1-E54C-A1B4-0C8DB8D6BFA6}"/>
              </a:ext>
            </a:extLst>
          </p:cNvPr>
          <p:cNvSpPr/>
          <p:nvPr/>
        </p:nvSpPr>
        <p:spPr>
          <a:xfrm>
            <a:off x="5007604" y="2226733"/>
            <a:ext cx="674424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949CE32E-A579-9F4D-B6AD-1F5912D12525}"/>
              </a:ext>
            </a:extLst>
          </p:cNvPr>
          <p:cNvSpPr/>
          <p:nvPr/>
        </p:nvSpPr>
        <p:spPr>
          <a:xfrm>
            <a:off x="4022502" y="2954071"/>
            <a:ext cx="674424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7CC4E32E-8B33-FF45-9D23-94DFC6472653}"/>
              </a:ext>
            </a:extLst>
          </p:cNvPr>
          <p:cNvSpPr/>
          <p:nvPr/>
        </p:nvSpPr>
        <p:spPr>
          <a:xfrm>
            <a:off x="5929439" y="2852869"/>
            <a:ext cx="674424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BB2996-1851-0042-9597-16536E197335}"/>
              </a:ext>
            </a:extLst>
          </p:cNvPr>
          <p:cNvCxnSpPr>
            <a:cxnSpLocks/>
          </p:cNvCxnSpPr>
          <p:nvPr/>
        </p:nvCxnSpPr>
        <p:spPr>
          <a:xfrm>
            <a:off x="5768234" y="2690612"/>
            <a:ext cx="169587" cy="20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72A2C-870C-C547-BEB0-CFB016FF27A1}"/>
              </a:ext>
            </a:extLst>
          </p:cNvPr>
          <p:cNvCxnSpPr>
            <a:cxnSpLocks/>
          </p:cNvCxnSpPr>
          <p:nvPr/>
        </p:nvCxnSpPr>
        <p:spPr>
          <a:xfrm flipH="1">
            <a:off x="4696927" y="2890519"/>
            <a:ext cx="264093" cy="71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9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F4B-4EA4-2F46-BEE1-6F72CB6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5D7B-E680-2449-A5BD-4940F44E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the following 2-3 tree and we want to insert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: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B8399D26-D56E-284F-ACE5-DF55965F5B92}"/>
              </a:ext>
            </a:extLst>
          </p:cNvPr>
          <p:cNvSpPr/>
          <p:nvPr/>
        </p:nvSpPr>
        <p:spPr>
          <a:xfrm>
            <a:off x="3567108" y="3928533"/>
            <a:ext cx="626531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93AE9807-5F8A-AC44-816E-CB87137EFB97}"/>
              </a:ext>
            </a:extLst>
          </p:cNvPr>
          <p:cNvSpPr/>
          <p:nvPr/>
        </p:nvSpPr>
        <p:spPr>
          <a:xfrm>
            <a:off x="4762555" y="3952785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CCAA9-E66A-0544-A2CC-62F742220A6B}"/>
              </a:ext>
            </a:extLst>
          </p:cNvPr>
          <p:cNvSpPr/>
          <p:nvPr/>
        </p:nvSpPr>
        <p:spPr>
          <a:xfrm>
            <a:off x="6587068" y="3928533"/>
            <a:ext cx="1016000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18B2FC-05BE-C047-BA59-20A4A6D8EA02}"/>
              </a:ext>
            </a:extLst>
          </p:cNvPr>
          <p:cNvCxnSpPr>
            <a:cxnSpLocks/>
          </p:cNvCxnSpPr>
          <p:nvPr/>
        </p:nvCxnSpPr>
        <p:spPr>
          <a:xfrm>
            <a:off x="6587067" y="3478896"/>
            <a:ext cx="508001" cy="449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8DDAF-67DA-9840-BB50-0747991D3287}"/>
              </a:ext>
            </a:extLst>
          </p:cNvPr>
          <p:cNvCxnSpPr>
            <a:cxnSpLocks/>
          </p:cNvCxnSpPr>
          <p:nvPr/>
        </p:nvCxnSpPr>
        <p:spPr>
          <a:xfrm flipH="1">
            <a:off x="3940355" y="3593357"/>
            <a:ext cx="208228" cy="28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59D03-0E35-5C48-BB92-27D38E22F989}"/>
              </a:ext>
            </a:extLst>
          </p:cNvPr>
          <p:cNvCxnSpPr>
            <a:cxnSpLocks/>
          </p:cNvCxnSpPr>
          <p:nvPr/>
        </p:nvCxnSpPr>
        <p:spPr>
          <a:xfrm>
            <a:off x="4601416" y="3566921"/>
            <a:ext cx="296771" cy="33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788A6-77E4-2745-8514-68D8CDFB6BB6}"/>
              </a:ext>
            </a:extLst>
          </p:cNvPr>
          <p:cNvSpPr txBox="1"/>
          <p:nvPr/>
        </p:nvSpPr>
        <p:spPr>
          <a:xfrm>
            <a:off x="8843963" y="2514600"/>
            <a:ext cx="26860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</a:rPr>
              <a:t>Investigate whether overflow occurs (it does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Examine right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Examine left sibling (full)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FF"/>
                </a:solidFill>
              </a:rPr>
              <a:t>Temporarily pretend a 4-node is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Split it, elevating middle key (15) to parent. </a:t>
            </a: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893F01C1-6B99-3543-BCB9-9DB06069B1BA}"/>
              </a:ext>
            </a:extLst>
          </p:cNvPr>
          <p:cNvSpPr/>
          <p:nvPr/>
        </p:nvSpPr>
        <p:spPr>
          <a:xfrm>
            <a:off x="5580824" y="3985549"/>
            <a:ext cx="582261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DA73C7-8255-234B-B4E6-63F04F0A5132}"/>
              </a:ext>
            </a:extLst>
          </p:cNvPr>
          <p:cNvCxnSpPr>
            <a:cxnSpLocks/>
          </p:cNvCxnSpPr>
          <p:nvPr/>
        </p:nvCxnSpPr>
        <p:spPr>
          <a:xfrm flipH="1">
            <a:off x="5800946" y="3502206"/>
            <a:ext cx="338136" cy="499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6E4818-65B4-A740-8948-7E3B52CFB832}"/>
              </a:ext>
            </a:extLst>
          </p:cNvPr>
          <p:cNvSpPr txBox="1"/>
          <p:nvPr/>
        </p:nvSpPr>
        <p:spPr>
          <a:xfrm>
            <a:off x="271463" y="3292497"/>
            <a:ext cx="261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But now we have an overflow at the parent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8D3B6-91A3-E143-A528-A0B98C80966E}"/>
              </a:ext>
            </a:extLst>
          </p:cNvPr>
          <p:cNvSpPr txBox="1"/>
          <p:nvPr/>
        </p:nvSpPr>
        <p:spPr>
          <a:xfrm>
            <a:off x="1485900" y="5172075"/>
            <a:ext cx="6117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solution: </a:t>
            </a:r>
            <a:r>
              <a:rPr lang="en-US" b="1" dirty="0"/>
              <a:t>Recursively apply the checks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/>
              <a:t> for the parent node, to somehow deal with the overflow!</a:t>
            </a:r>
          </a:p>
          <a:p>
            <a:endParaRPr lang="en-US" b="1" dirty="0"/>
          </a:p>
          <a:p>
            <a:r>
              <a:rPr lang="en-US" dirty="0"/>
              <a:t>In this case, a </a:t>
            </a:r>
            <a:r>
              <a:rPr lang="en-US" b="1" dirty="0">
                <a:solidFill>
                  <a:srgbClr val="00B050"/>
                </a:solidFill>
              </a:rPr>
              <a:t>node split is the only possibility</a:t>
            </a:r>
            <a:r>
              <a:rPr lang="en-US" dirty="0"/>
              <a:t>, since we have</a:t>
            </a:r>
          </a:p>
          <a:p>
            <a:r>
              <a:rPr lang="en-US" dirty="0"/>
              <a:t>no siblings at the root!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9CC28A9-D71A-AB46-8983-E4BEABB58B68}"/>
              </a:ext>
            </a:extLst>
          </p:cNvPr>
          <p:cNvSpPr/>
          <p:nvPr/>
        </p:nvSpPr>
        <p:spPr>
          <a:xfrm>
            <a:off x="8297506" y="2914650"/>
            <a:ext cx="546457" cy="12575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198B49F-9B2F-0348-99B1-57569A236C9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6087890" y="3543432"/>
            <a:ext cx="2209617" cy="1673004"/>
          </a:xfrm>
          <a:prstGeom prst="curvedConnector3">
            <a:avLst>
              <a:gd name="adj1" fmla="val 23489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11ABD340-A2A1-E54C-A1B4-0C8DB8D6BFA6}"/>
              </a:ext>
            </a:extLst>
          </p:cNvPr>
          <p:cNvSpPr/>
          <p:nvPr/>
        </p:nvSpPr>
        <p:spPr>
          <a:xfrm>
            <a:off x="5007604" y="2226733"/>
            <a:ext cx="674424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949CE32E-A579-9F4D-B6AD-1F5912D12525}"/>
              </a:ext>
            </a:extLst>
          </p:cNvPr>
          <p:cNvSpPr/>
          <p:nvPr/>
        </p:nvSpPr>
        <p:spPr>
          <a:xfrm>
            <a:off x="4022502" y="2954071"/>
            <a:ext cx="674424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7CC4E32E-8B33-FF45-9D23-94DFC6472653}"/>
              </a:ext>
            </a:extLst>
          </p:cNvPr>
          <p:cNvSpPr/>
          <p:nvPr/>
        </p:nvSpPr>
        <p:spPr>
          <a:xfrm>
            <a:off x="5929439" y="2852869"/>
            <a:ext cx="674424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BB2996-1851-0042-9597-16536E197335}"/>
              </a:ext>
            </a:extLst>
          </p:cNvPr>
          <p:cNvCxnSpPr>
            <a:cxnSpLocks/>
          </p:cNvCxnSpPr>
          <p:nvPr/>
        </p:nvCxnSpPr>
        <p:spPr>
          <a:xfrm>
            <a:off x="5768234" y="2690612"/>
            <a:ext cx="169587" cy="20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72A2C-870C-C547-BEB0-CFB016FF27A1}"/>
              </a:ext>
            </a:extLst>
          </p:cNvPr>
          <p:cNvCxnSpPr>
            <a:cxnSpLocks/>
          </p:cNvCxnSpPr>
          <p:nvPr/>
        </p:nvCxnSpPr>
        <p:spPr>
          <a:xfrm flipH="1">
            <a:off x="4696927" y="2890519"/>
            <a:ext cx="264093" cy="71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31EE8-2124-4D47-9C10-1D248A0C701F}"/>
              </a:ext>
            </a:extLst>
          </p:cNvPr>
          <p:cNvSpPr txBox="1"/>
          <p:nvPr/>
        </p:nvSpPr>
        <p:spPr>
          <a:xfrm>
            <a:off x="7658100" y="5430196"/>
            <a:ext cx="387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And this is an example of how 2-3 trees increase their height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70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492324" y="258603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1F9F5-8D40-0548-B197-3E2543274D94}"/>
              </a:ext>
            </a:extLst>
          </p:cNvPr>
          <p:cNvSpPr/>
          <p:nvPr/>
        </p:nvSpPr>
        <p:spPr>
          <a:xfrm>
            <a:off x="4627568" y="375161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45752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6944619" y="3159478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397459" y="3161771"/>
            <a:ext cx="37147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5831075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4118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492324" y="2586037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1F9F5-8D40-0548-B197-3E2543274D94}"/>
              </a:ext>
            </a:extLst>
          </p:cNvPr>
          <p:cNvSpPr/>
          <p:nvPr/>
        </p:nvSpPr>
        <p:spPr>
          <a:xfrm>
            <a:off x="4627568" y="3751617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45752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6944619" y="3159478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397459" y="3161771"/>
            <a:ext cx="37147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5831075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7326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C58C-D21F-43E5-ACB3-FDB029C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2-3 Tree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EEA40-DF5A-4002-B2E6-89B167473AE6}"/>
              </a:ext>
            </a:extLst>
          </p:cNvPr>
          <p:cNvSpPr/>
          <p:nvPr/>
        </p:nvSpPr>
        <p:spPr>
          <a:xfrm>
            <a:off x="4967111" y="15917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9E454-7CC6-4490-B2FE-26C1781B755F}"/>
              </a:ext>
            </a:extLst>
          </p:cNvPr>
          <p:cNvCxnSpPr>
            <a:cxnSpLocks/>
          </p:cNvCxnSpPr>
          <p:nvPr/>
        </p:nvCxnSpPr>
        <p:spPr>
          <a:xfrm flipH="1">
            <a:off x="4797778" y="2178756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B8474-307A-49A7-8E53-9CA3221BBA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50278" y="2134042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0B3C32-4078-4714-9743-05752A7F4317}"/>
              </a:ext>
            </a:extLst>
          </p:cNvPr>
          <p:cNvSpPr/>
          <p:nvPr/>
        </p:nvSpPr>
        <p:spPr>
          <a:xfrm>
            <a:off x="6790267" y="277706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10D4E-177D-42F5-B02F-8D857EA67F55}"/>
              </a:ext>
            </a:extLst>
          </p:cNvPr>
          <p:cNvCxnSpPr>
            <a:cxnSpLocks/>
          </p:cNvCxnSpPr>
          <p:nvPr/>
        </p:nvCxnSpPr>
        <p:spPr>
          <a:xfrm flipH="1">
            <a:off x="6817078" y="3352801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846700-13DA-49A1-888A-514E7CEBC628}"/>
              </a:ext>
            </a:extLst>
          </p:cNvPr>
          <p:cNvSpPr/>
          <p:nvPr/>
        </p:nvSpPr>
        <p:spPr>
          <a:xfrm>
            <a:off x="6450189" y="4120445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859E1-A716-41AC-A782-BD8EB5E262FE}"/>
              </a:ext>
            </a:extLst>
          </p:cNvPr>
          <p:cNvCxnSpPr>
            <a:cxnSpLocks/>
          </p:cNvCxnSpPr>
          <p:nvPr/>
        </p:nvCxnSpPr>
        <p:spPr>
          <a:xfrm>
            <a:off x="7347656" y="335280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AC1487-9E16-46B0-819A-43741F9B0D65}"/>
              </a:ext>
            </a:extLst>
          </p:cNvPr>
          <p:cNvSpPr/>
          <p:nvPr/>
        </p:nvSpPr>
        <p:spPr>
          <a:xfrm>
            <a:off x="7514167" y="4120445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7FDBD5-1018-4CC5-A567-C3B218A98516}"/>
              </a:ext>
            </a:extLst>
          </p:cNvPr>
          <p:cNvSpPr/>
          <p:nvPr/>
        </p:nvSpPr>
        <p:spPr>
          <a:xfrm>
            <a:off x="4128911" y="2917296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D25B28-2710-43C6-BBEA-004D4ADA4969}"/>
              </a:ext>
            </a:extLst>
          </p:cNvPr>
          <p:cNvCxnSpPr>
            <a:cxnSpLocks/>
          </p:cNvCxnSpPr>
          <p:nvPr/>
        </p:nvCxnSpPr>
        <p:spPr>
          <a:xfrm>
            <a:off x="4887385" y="3460927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AA1A0-6898-4CB5-A746-EF217DA1D8EA}"/>
              </a:ext>
            </a:extLst>
          </p:cNvPr>
          <p:cNvSpPr/>
          <p:nvPr/>
        </p:nvSpPr>
        <p:spPr>
          <a:xfrm>
            <a:off x="5144911" y="4082697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A3A0F-4CA4-461B-82A7-A60B2E1C117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636911" y="3493030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C9B6EE-D3D6-4675-860A-19E088E1EE8D}"/>
              </a:ext>
            </a:extLst>
          </p:cNvPr>
          <p:cNvSpPr/>
          <p:nvPr/>
        </p:nvSpPr>
        <p:spPr>
          <a:xfrm>
            <a:off x="4282370" y="4097868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F6AAE-2485-4D62-80B8-411E4ECCE888}"/>
              </a:ext>
            </a:extLst>
          </p:cNvPr>
          <p:cNvCxnSpPr>
            <a:cxnSpLocks/>
          </p:cNvCxnSpPr>
          <p:nvPr/>
        </p:nvCxnSpPr>
        <p:spPr>
          <a:xfrm flipH="1">
            <a:off x="3841928" y="3493030"/>
            <a:ext cx="286984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40B8AF-A02F-451A-B95A-4B0F98787E91}"/>
              </a:ext>
            </a:extLst>
          </p:cNvPr>
          <p:cNvSpPr/>
          <p:nvPr/>
        </p:nvSpPr>
        <p:spPr>
          <a:xfrm>
            <a:off x="3339574" y="4042306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98327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492324" y="2586037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1F9F5-8D40-0548-B197-3E2543274D94}"/>
              </a:ext>
            </a:extLst>
          </p:cNvPr>
          <p:cNvSpPr/>
          <p:nvPr/>
        </p:nvSpPr>
        <p:spPr>
          <a:xfrm>
            <a:off x="4627568" y="3751617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45752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6944619" y="3159478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397459" y="3161771"/>
            <a:ext cx="37147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5831075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418125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492324" y="2586037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1F9F5-8D40-0548-B197-3E2543274D94}"/>
              </a:ext>
            </a:extLst>
          </p:cNvPr>
          <p:cNvSpPr/>
          <p:nvPr/>
        </p:nvSpPr>
        <p:spPr>
          <a:xfrm>
            <a:off x="4627568" y="3751617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45752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6944619" y="3159478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397459" y="3161771"/>
            <a:ext cx="37147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5831075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0569883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492324" y="2586037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1F9F5-8D40-0548-B197-3E2543274D94}"/>
              </a:ext>
            </a:extLst>
          </p:cNvPr>
          <p:cNvSpPr/>
          <p:nvPr/>
        </p:nvSpPr>
        <p:spPr>
          <a:xfrm>
            <a:off x="4627568" y="3751617"/>
            <a:ext cx="1016000" cy="575734"/>
          </a:xfrm>
          <a:prstGeom prst="roundRect">
            <a:avLst/>
          </a:prstGeom>
          <a:solidFill>
            <a:srgbClr val="FD9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32</a:t>
            </a:r>
            <a:r>
              <a:rPr lang="en-US" dirty="0">
                <a:solidFill>
                  <a:schemeClr val="tx1"/>
                </a:solidFill>
              </a:rPr>
              <a:t>, 40,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45752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6944619" y="3159478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397459" y="3161771"/>
            <a:ext cx="37147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5831075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779880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366036" y="2613157"/>
            <a:ext cx="1261532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10, 30, </a:t>
            </a:r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28784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6944619" y="3159478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397459" y="3161771"/>
            <a:ext cx="37147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5831075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9EFDDF05-567F-954F-AEF8-BC954F5B11EF}"/>
              </a:ext>
            </a:extLst>
          </p:cNvPr>
          <p:cNvSpPr/>
          <p:nvPr/>
        </p:nvSpPr>
        <p:spPr>
          <a:xfrm>
            <a:off x="4671307" y="3805064"/>
            <a:ext cx="493707" cy="575734"/>
          </a:xfrm>
          <a:prstGeom prst="roundRect">
            <a:avLst/>
          </a:prstGeom>
          <a:solidFill>
            <a:srgbClr val="FD9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6687DB4B-5F3A-8540-943F-96FCC136A56D}"/>
              </a:ext>
            </a:extLst>
          </p:cNvPr>
          <p:cNvSpPr/>
          <p:nvPr/>
        </p:nvSpPr>
        <p:spPr>
          <a:xfrm>
            <a:off x="5237635" y="3768990"/>
            <a:ext cx="493707" cy="575734"/>
          </a:xfrm>
          <a:prstGeom prst="roundRect">
            <a:avLst/>
          </a:prstGeom>
          <a:solidFill>
            <a:srgbClr val="FD9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4DE00-96AF-134E-9307-7140EB41DBD5}"/>
              </a:ext>
            </a:extLst>
          </p:cNvPr>
          <p:cNvCxnSpPr>
            <a:cxnSpLocks/>
          </p:cNvCxnSpPr>
          <p:nvPr/>
        </p:nvCxnSpPr>
        <p:spPr>
          <a:xfrm>
            <a:off x="4650150" y="3084952"/>
            <a:ext cx="685088" cy="62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44080E-BB2B-BF4D-A597-DB8F3DE90BA9}"/>
              </a:ext>
            </a:extLst>
          </p:cNvPr>
          <p:cNvSpPr txBox="1"/>
          <p:nvPr/>
        </p:nvSpPr>
        <p:spPr>
          <a:xfrm>
            <a:off x="3568613" y="4899491"/>
            <a:ext cx="395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It is </a:t>
            </a:r>
            <a:r>
              <a:rPr lang="en-US" b="1" dirty="0"/>
              <a:t>always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middle key</a:t>
            </a:r>
            <a:r>
              <a:rPr lang="en-US" dirty="0"/>
              <a:t> that should be elevated (</a:t>
            </a:r>
            <a:r>
              <a:rPr lang="en-US" b="1" dirty="0">
                <a:solidFill>
                  <a:srgbClr val="7030A0"/>
                </a:solidFill>
              </a:rPr>
              <a:t>40</a:t>
            </a:r>
            <a:r>
              <a:rPr lang="en-US" dirty="0"/>
              <a:t> in this case). Otherwise, the BST property is </a:t>
            </a:r>
            <a:r>
              <a:rPr lang="en-US"/>
              <a:t>not maintained!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22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366036" y="2613157"/>
            <a:ext cx="1261532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10, 30, </a:t>
            </a:r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28784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6944619" y="3159478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397459" y="3161771"/>
            <a:ext cx="37147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5831075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9EFDDF05-567F-954F-AEF8-BC954F5B11EF}"/>
              </a:ext>
            </a:extLst>
          </p:cNvPr>
          <p:cNvSpPr/>
          <p:nvPr/>
        </p:nvSpPr>
        <p:spPr>
          <a:xfrm>
            <a:off x="4671307" y="3805064"/>
            <a:ext cx="493707" cy="575734"/>
          </a:xfrm>
          <a:prstGeom prst="roundRect">
            <a:avLst/>
          </a:prstGeom>
          <a:solidFill>
            <a:srgbClr val="FD9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6687DB4B-5F3A-8540-943F-96FCC136A56D}"/>
              </a:ext>
            </a:extLst>
          </p:cNvPr>
          <p:cNvSpPr/>
          <p:nvPr/>
        </p:nvSpPr>
        <p:spPr>
          <a:xfrm>
            <a:off x="5237635" y="3768990"/>
            <a:ext cx="493707" cy="575734"/>
          </a:xfrm>
          <a:prstGeom prst="roundRect">
            <a:avLst/>
          </a:prstGeom>
          <a:solidFill>
            <a:srgbClr val="FD9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4DE00-96AF-134E-9307-7140EB41DBD5}"/>
              </a:ext>
            </a:extLst>
          </p:cNvPr>
          <p:cNvCxnSpPr>
            <a:cxnSpLocks/>
          </p:cNvCxnSpPr>
          <p:nvPr/>
        </p:nvCxnSpPr>
        <p:spPr>
          <a:xfrm>
            <a:off x="4650150" y="3084952"/>
            <a:ext cx="685088" cy="62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D0689C-FE2E-B740-98CC-FDEEA3C517C8}"/>
              </a:ext>
            </a:extLst>
          </p:cNvPr>
          <p:cNvSpPr/>
          <p:nvPr/>
        </p:nvSpPr>
        <p:spPr>
          <a:xfrm>
            <a:off x="2853289" y="2396954"/>
            <a:ext cx="2165350" cy="10401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88CE62B-5245-2547-9600-7BDFB0580E2A}"/>
              </a:ext>
            </a:extLst>
          </p:cNvPr>
          <p:cNvCxnSpPr/>
          <p:nvPr/>
        </p:nvCxnSpPr>
        <p:spPr>
          <a:xfrm rot="10800000" flipV="1">
            <a:off x="1585913" y="2970150"/>
            <a:ext cx="1187184" cy="744600"/>
          </a:xfrm>
          <a:prstGeom prst="curved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006650-1166-A342-A209-A880EF437BB5}"/>
              </a:ext>
            </a:extLst>
          </p:cNvPr>
          <p:cNvSpPr txBox="1"/>
          <p:nvPr/>
        </p:nvSpPr>
        <p:spPr>
          <a:xfrm>
            <a:off x="214313" y="3159478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that this node, however, has a </a:t>
            </a:r>
            <a:r>
              <a:rPr lang="en-US" b="1" dirty="0">
                <a:solidFill>
                  <a:schemeClr val="accent1"/>
                </a:solidFill>
              </a:rPr>
              <a:t>sibling</a:t>
            </a:r>
            <a:r>
              <a:rPr lang="en-US" b="1" dirty="0"/>
              <a:t> with space to rotate a key to!</a:t>
            </a:r>
          </a:p>
        </p:txBody>
      </p:sp>
    </p:spTree>
    <p:extLst>
      <p:ext uri="{BB962C8B-B14F-4D97-AF65-F5344CB8AC3E}">
        <p14:creationId xmlns:p14="http://schemas.microsoft.com/office/powerpoint/2010/main" val="40408410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A3-FABD-C741-90D3-9827543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Mixing up </a:t>
            </a:r>
            <a:r>
              <a:rPr lang="en-US" dirty="0" err="1"/>
              <a:t>splittings</a:t>
            </a:r>
            <a:r>
              <a:rPr lang="en-US" dirty="0"/>
              <a:t> and rotations!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6CD180-CBAF-854B-97A4-6E46A98AE04B}"/>
              </a:ext>
            </a:extLst>
          </p:cNvPr>
          <p:cNvSpPr/>
          <p:nvPr/>
        </p:nvSpPr>
        <p:spPr>
          <a:xfrm>
            <a:off x="3366036" y="2613157"/>
            <a:ext cx="1261532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10, 30,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9743D31A-4FA4-C94F-854C-3F173B9D4577}"/>
              </a:ext>
            </a:extLst>
          </p:cNvPr>
          <p:cNvSpPr/>
          <p:nvPr/>
        </p:nvSpPr>
        <p:spPr>
          <a:xfrm>
            <a:off x="2797357" y="3768990"/>
            <a:ext cx="626531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44DBC0CF-E069-E04B-BF2A-A923221AD632}"/>
              </a:ext>
            </a:extLst>
          </p:cNvPr>
          <p:cNvSpPr/>
          <p:nvPr/>
        </p:nvSpPr>
        <p:spPr>
          <a:xfrm>
            <a:off x="3521259" y="3791569"/>
            <a:ext cx="1016000" cy="575734"/>
          </a:xfrm>
          <a:prstGeom prst="roundRect">
            <a:avLst/>
          </a:prstGeom>
          <a:solidFill>
            <a:srgbClr val="F09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13, 18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3DFD-57E3-884A-A77C-0BC31B026A77}"/>
              </a:ext>
            </a:extLst>
          </p:cNvPr>
          <p:cNvCxnSpPr>
            <a:cxnSpLocks/>
          </p:cNvCxnSpPr>
          <p:nvPr/>
        </p:nvCxnSpPr>
        <p:spPr>
          <a:xfrm>
            <a:off x="4287844" y="3161771"/>
            <a:ext cx="427566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CCBE4-72D4-4D4E-819E-67905DAF3398}"/>
              </a:ext>
            </a:extLst>
          </p:cNvPr>
          <p:cNvCxnSpPr>
            <a:cxnSpLocks/>
          </p:cNvCxnSpPr>
          <p:nvPr/>
        </p:nvCxnSpPr>
        <p:spPr>
          <a:xfrm flipH="1">
            <a:off x="3246792" y="3216011"/>
            <a:ext cx="376766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545E5-52E2-8149-B82B-C3C8BFA09174}"/>
              </a:ext>
            </a:extLst>
          </p:cNvPr>
          <p:cNvCxnSpPr>
            <a:cxnSpLocks/>
          </p:cNvCxnSpPr>
          <p:nvPr/>
        </p:nvCxnSpPr>
        <p:spPr>
          <a:xfrm>
            <a:off x="4000324" y="3161771"/>
            <a:ext cx="0" cy="5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3B974044-CF4D-9344-AFA3-D70F9A6726D8}"/>
              </a:ext>
            </a:extLst>
          </p:cNvPr>
          <p:cNvSpPr/>
          <p:nvPr/>
        </p:nvSpPr>
        <p:spPr>
          <a:xfrm>
            <a:off x="6339248" y="2586037"/>
            <a:ext cx="1016000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EB9C9-71EE-1049-851E-0A344E22464C}"/>
              </a:ext>
            </a:extLst>
          </p:cNvPr>
          <p:cNvCxnSpPr>
            <a:cxnSpLocks/>
          </p:cNvCxnSpPr>
          <p:nvPr/>
        </p:nvCxnSpPr>
        <p:spPr>
          <a:xfrm>
            <a:off x="7355248" y="3187744"/>
            <a:ext cx="410629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92AF01-0D61-414A-AD2F-A199758525E3}"/>
              </a:ext>
            </a:extLst>
          </p:cNvPr>
          <p:cNvCxnSpPr>
            <a:cxnSpLocks/>
          </p:cNvCxnSpPr>
          <p:nvPr/>
        </p:nvCxnSpPr>
        <p:spPr>
          <a:xfrm flipH="1">
            <a:off x="6756981" y="3161771"/>
            <a:ext cx="11954" cy="5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C5DFF18F-C92D-484C-9FC2-C034B4653417}"/>
              </a:ext>
            </a:extLst>
          </p:cNvPr>
          <p:cNvSpPr/>
          <p:nvPr/>
        </p:nvSpPr>
        <p:spPr>
          <a:xfrm>
            <a:off x="70345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70, 73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487D177-F027-6245-ADE2-2F98B636EC7F}"/>
              </a:ext>
            </a:extLst>
          </p:cNvPr>
          <p:cNvSpPr/>
          <p:nvPr/>
        </p:nvSpPr>
        <p:spPr>
          <a:xfrm>
            <a:off x="6001282" y="3805064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58, 60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954FDCB-6926-944B-8092-B907DC60EE00}"/>
              </a:ext>
            </a:extLst>
          </p:cNvPr>
          <p:cNvSpPr/>
          <p:nvPr/>
        </p:nvSpPr>
        <p:spPr>
          <a:xfrm>
            <a:off x="5080000" y="1722792"/>
            <a:ext cx="1016000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5A488-A7E0-5943-9FE2-9F5E06866B94}"/>
              </a:ext>
            </a:extLst>
          </p:cNvPr>
          <p:cNvCxnSpPr>
            <a:cxnSpLocks/>
          </p:cNvCxnSpPr>
          <p:nvPr/>
        </p:nvCxnSpPr>
        <p:spPr>
          <a:xfrm>
            <a:off x="5962482" y="2282118"/>
            <a:ext cx="434977" cy="32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4DB2A-E1DA-6E4D-905D-4000348F6B81}"/>
              </a:ext>
            </a:extLst>
          </p:cNvPr>
          <p:cNvCxnSpPr>
            <a:cxnSpLocks/>
          </p:cNvCxnSpPr>
          <p:nvPr/>
        </p:nvCxnSpPr>
        <p:spPr>
          <a:xfrm flipH="1">
            <a:off x="4457525" y="2298526"/>
            <a:ext cx="622476" cy="31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AE35F-F19A-2943-B321-BBE303B8541F}"/>
              </a:ext>
            </a:extLst>
          </p:cNvPr>
          <p:cNvSpPr txBox="1"/>
          <p:nvPr/>
        </p:nvSpPr>
        <p:spPr>
          <a:xfrm>
            <a:off x="8415338" y="1971675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Task: Insert </a:t>
            </a:r>
            <a:r>
              <a:rPr lang="en-US" sz="26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9EFDDF05-567F-954F-AEF8-BC954F5B11EF}"/>
              </a:ext>
            </a:extLst>
          </p:cNvPr>
          <p:cNvSpPr/>
          <p:nvPr/>
        </p:nvSpPr>
        <p:spPr>
          <a:xfrm>
            <a:off x="4671307" y="3805064"/>
            <a:ext cx="493707" cy="575734"/>
          </a:xfrm>
          <a:prstGeom prst="roundRect">
            <a:avLst/>
          </a:prstGeom>
          <a:solidFill>
            <a:srgbClr val="FD9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6687DB4B-5F3A-8540-943F-96FCC136A56D}"/>
              </a:ext>
            </a:extLst>
          </p:cNvPr>
          <p:cNvSpPr/>
          <p:nvPr/>
        </p:nvSpPr>
        <p:spPr>
          <a:xfrm>
            <a:off x="5468775" y="3791569"/>
            <a:ext cx="493707" cy="575734"/>
          </a:xfrm>
          <a:prstGeom prst="roundRect">
            <a:avLst/>
          </a:prstGeom>
          <a:solidFill>
            <a:srgbClr val="FD9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4DE00-96AF-134E-9307-7140EB41DBD5}"/>
              </a:ext>
            </a:extLst>
          </p:cNvPr>
          <p:cNvCxnSpPr>
            <a:cxnSpLocks/>
          </p:cNvCxnSpPr>
          <p:nvPr/>
        </p:nvCxnSpPr>
        <p:spPr>
          <a:xfrm flipH="1">
            <a:off x="5906520" y="3159478"/>
            <a:ext cx="432728" cy="55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D0689C-FE2E-B740-98CC-FDEEA3C517C8}"/>
              </a:ext>
            </a:extLst>
          </p:cNvPr>
          <p:cNvSpPr/>
          <p:nvPr/>
        </p:nvSpPr>
        <p:spPr>
          <a:xfrm>
            <a:off x="2853289" y="2396954"/>
            <a:ext cx="2165350" cy="10401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88CE62B-5245-2547-9600-7BDFB0580E2A}"/>
              </a:ext>
            </a:extLst>
          </p:cNvPr>
          <p:cNvCxnSpPr/>
          <p:nvPr/>
        </p:nvCxnSpPr>
        <p:spPr>
          <a:xfrm rot="10800000" flipV="1">
            <a:off x="1585913" y="2970150"/>
            <a:ext cx="1187184" cy="744600"/>
          </a:xfrm>
          <a:prstGeom prst="curved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006650-1166-A342-A209-A880EF437BB5}"/>
              </a:ext>
            </a:extLst>
          </p:cNvPr>
          <p:cNvSpPr txBox="1"/>
          <p:nvPr/>
        </p:nvSpPr>
        <p:spPr>
          <a:xfrm>
            <a:off x="214313" y="3159478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that this node, however, has a </a:t>
            </a:r>
            <a:r>
              <a:rPr lang="en-US" b="1" dirty="0">
                <a:solidFill>
                  <a:schemeClr val="accent1"/>
                </a:solidFill>
              </a:rPr>
              <a:t>sibling</a:t>
            </a:r>
            <a:r>
              <a:rPr lang="en-US" b="1" dirty="0"/>
              <a:t> with space to rotate a key to!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25DAC779-CB16-C040-ABB3-A0A77FAF1C2D}"/>
              </a:ext>
            </a:extLst>
          </p:cNvPr>
          <p:cNvSpPr/>
          <p:nvPr/>
        </p:nvSpPr>
        <p:spPr>
          <a:xfrm>
            <a:off x="5080000" y="2396954"/>
            <a:ext cx="1085674" cy="1040160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1F1B8FA-DFA3-5641-AD63-461728044602}"/>
              </a:ext>
            </a:extLst>
          </p:cNvPr>
          <p:cNvSpPr/>
          <p:nvPr/>
        </p:nvSpPr>
        <p:spPr>
          <a:xfrm rot="5400000">
            <a:off x="4956712" y="4172212"/>
            <a:ext cx="676262" cy="1247072"/>
          </a:xfrm>
          <a:prstGeom prst="rightBrac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E03947-94B9-3345-9FB1-2B99569B63F2}"/>
              </a:ext>
            </a:extLst>
          </p:cNvPr>
          <p:cNvSpPr txBox="1"/>
          <p:nvPr/>
        </p:nvSpPr>
        <p:spPr>
          <a:xfrm>
            <a:off x="4302662" y="5186563"/>
            <a:ext cx="508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Don’t forget to re-distribute subtrees!</a:t>
            </a:r>
            <a:r>
              <a:rPr lang="en-US" dirty="0"/>
              <a:t> When rotating keys </a:t>
            </a:r>
            <a:r>
              <a:rPr lang="en-US" b="1" dirty="0"/>
              <a:t>above </a:t>
            </a:r>
            <a:r>
              <a:rPr lang="en-US" dirty="0"/>
              <a:t>the leaf level, there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non-null </a:t>
            </a:r>
            <a:r>
              <a:rPr lang="en-US" dirty="0"/>
              <a:t>subtrees that need to be re-distributed!</a:t>
            </a:r>
          </a:p>
        </p:txBody>
      </p:sp>
    </p:spTree>
    <p:extLst>
      <p:ext uri="{BB962C8B-B14F-4D97-AF65-F5344CB8AC3E}">
        <p14:creationId xmlns:p14="http://schemas.microsoft.com/office/powerpoint/2010/main" val="2447287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B2B3-CA46-4A30-ADF1-4D303AE0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Take-home message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E461D-B24F-4B9F-B3C8-52C6C4543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2-3 trees are </a:t>
                </a:r>
                <a:r>
                  <a:rPr lang="en-US" dirty="0">
                    <a:solidFill>
                      <a:schemeClr val="accent6"/>
                    </a:solidFill>
                  </a:rPr>
                  <a:t>built from the bottom-up, not the top-down</a:t>
                </a:r>
              </a:p>
              <a:p>
                <a:pPr lvl="1"/>
                <a:r>
                  <a:rPr lang="en-US" dirty="0"/>
                  <a:t>Remember structural induction on trees in 250?</a:t>
                </a:r>
              </a:p>
              <a:p>
                <a:r>
                  <a:rPr lang="en-US" dirty="0"/>
                  <a:t>In the worst case, node </a:t>
                </a:r>
                <a:r>
                  <a:rPr lang="en-US" dirty="0" err="1"/>
                  <a:t>splittings</a:t>
                </a:r>
                <a:r>
                  <a:rPr lang="en-US" dirty="0"/>
                  <a:t> will occur </a:t>
                </a:r>
                <a:r>
                  <a:rPr lang="en-US" dirty="0">
                    <a:solidFill>
                      <a:srgbClr val="FF0000"/>
                    </a:solidFill>
                  </a:rPr>
                  <a:t>all the way to the root</a:t>
                </a:r>
                <a:r>
                  <a:rPr lang="en-US" dirty="0"/>
                  <a:t>, and those are </a:t>
                </a:r>
                <a:r>
                  <a:rPr lang="en-US" dirty="0">
                    <a:solidFill>
                      <a:srgbClr val="FF00FF"/>
                    </a:solidFill>
                  </a:rPr>
                  <a:t>expensive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They also claim memory from the heap.</a:t>
                </a:r>
              </a:p>
              <a:p>
                <a:pPr lvl="1"/>
                <a:r>
                  <a:rPr lang="en-US" dirty="0"/>
                  <a:t>But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height,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maybe this cost can be acceptable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E461D-B24F-4B9F-B3C8-52C6C4543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32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BBC-6325-48B8-AF17-C4358A4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B957-00F6-4FAA-9BEB-6B87B48E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Insertions in 2-3 trees might </a:t>
            </a:r>
            <a:r>
              <a:rPr lang="en-US" dirty="0">
                <a:solidFill>
                  <a:schemeClr val="accent5"/>
                </a:solidFill>
              </a:rPr>
              <a:t>transform a 2-node into a 3-node</a:t>
            </a:r>
            <a:r>
              <a:rPr lang="en-US" dirty="0"/>
              <a:t>, or </a:t>
            </a:r>
            <a:r>
              <a:rPr lang="en-US" dirty="0">
                <a:solidFill>
                  <a:srgbClr val="FF00FF"/>
                </a:solidFill>
              </a:rPr>
              <a:t>blow up a temporary 4-node into 3 2-nodes</a:t>
            </a:r>
            <a:r>
              <a:rPr lang="en-US" dirty="0"/>
              <a:t>.</a:t>
            </a:r>
          </a:p>
          <a:p>
            <a:r>
              <a:rPr lang="en-US" dirty="0"/>
              <a:t>Deletions, on the other hand, have the potential of not just making 3-nodes into 2-nodes, but making 2-nodes into </a:t>
            </a:r>
            <a:r>
              <a:rPr lang="en-US" dirty="0">
                <a:solidFill>
                  <a:srgbClr val="00B050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70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BBC-6325-48B8-AF17-C4358A4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B957-00F6-4FAA-9BEB-6B87B48E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Insertions in 2-3 trees might </a:t>
            </a:r>
            <a:r>
              <a:rPr lang="en-US" dirty="0">
                <a:solidFill>
                  <a:schemeClr val="accent5"/>
                </a:solidFill>
              </a:rPr>
              <a:t>transform a 2-node into a 3-node</a:t>
            </a:r>
            <a:r>
              <a:rPr lang="en-US" dirty="0"/>
              <a:t>, or </a:t>
            </a:r>
            <a:r>
              <a:rPr lang="en-US" dirty="0">
                <a:solidFill>
                  <a:srgbClr val="FF00FF"/>
                </a:solidFill>
              </a:rPr>
              <a:t>blow up a temporary 4-node into 3 2-nodes</a:t>
            </a:r>
            <a:r>
              <a:rPr lang="en-US" dirty="0"/>
              <a:t>.</a:t>
            </a:r>
          </a:p>
          <a:p>
            <a:r>
              <a:rPr lang="en-US" dirty="0"/>
              <a:t>Deletions, on the other hand, have the potential of not just making 3-nodes into 2-nodes, but making 2-nodes into </a:t>
            </a:r>
            <a:r>
              <a:rPr lang="en-US" dirty="0">
                <a:solidFill>
                  <a:srgbClr val="00B050"/>
                </a:solidFill>
              </a:rPr>
              <a:t>… ?</a:t>
            </a:r>
          </a:p>
        </p:txBody>
      </p:sp>
      <p:pic>
        <p:nvPicPr>
          <p:cNvPr id="5" name="Picture 4" descr="A person smiling for the picture&#10;&#10;Description generated with high confidence">
            <a:extLst>
              <a:ext uri="{FF2B5EF4-FFF2-40B4-BE49-F238E27FC236}">
                <a16:creationId xmlns:a16="http://schemas.microsoft.com/office/drawing/2014/main" id="{29DEAAB8-44E5-467F-A0C5-080B2156F9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11" y="3386049"/>
            <a:ext cx="1640652" cy="123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75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BBC-6325-48B8-AF17-C4358A4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B957-00F6-4FAA-9BEB-6B87B48E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Insertions in 2-3 trees might </a:t>
            </a:r>
            <a:r>
              <a:rPr lang="en-US" dirty="0">
                <a:solidFill>
                  <a:schemeClr val="accent5"/>
                </a:solidFill>
              </a:rPr>
              <a:t>transform a 2-node into a 3-node</a:t>
            </a:r>
            <a:r>
              <a:rPr lang="en-US" dirty="0"/>
              <a:t>, or </a:t>
            </a:r>
            <a:r>
              <a:rPr lang="en-US" dirty="0">
                <a:solidFill>
                  <a:srgbClr val="FF00FF"/>
                </a:solidFill>
              </a:rPr>
              <a:t>blow up a temporary 4-node into 3 2-nodes</a:t>
            </a:r>
            <a:r>
              <a:rPr lang="en-US" dirty="0"/>
              <a:t>.</a:t>
            </a:r>
          </a:p>
          <a:p>
            <a:r>
              <a:rPr lang="en-US" dirty="0"/>
              <a:t>Deletions, on the other hand, have the potential of not just making 3-nodes into 2-nodes, but making 2-nodes into </a:t>
            </a:r>
            <a:r>
              <a:rPr lang="en-US" dirty="0">
                <a:solidFill>
                  <a:srgbClr val="00B050"/>
                </a:solidFill>
              </a:rPr>
              <a:t>… ?</a:t>
            </a:r>
          </a:p>
          <a:p>
            <a:r>
              <a:rPr lang="en-US" dirty="0">
                <a:solidFill>
                  <a:srgbClr val="00B050"/>
                </a:solidFill>
              </a:rPr>
              <a:t>We’ll see what the result of that will be soon.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0CFC9-14C6-440E-918E-50299E3F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37" y="3344069"/>
            <a:ext cx="1685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C58C-D21F-43E5-ACB3-FDB029C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2-3 Tree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EEA40-DF5A-4002-B2E6-89B167473AE6}"/>
              </a:ext>
            </a:extLst>
          </p:cNvPr>
          <p:cNvSpPr/>
          <p:nvPr/>
        </p:nvSpPr>
        <p:spPr>
          <a:xfrm>
            <a:off x="4967111" y="15917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9E454-7CC6-4490-B2FE-26C1781B755F}"/>
              </a:ext>
            </a:extLst>
          </p:cNvPr>
          <p:cNvCxnSpPr>
            <a:cxnSpLocks/>
          </p:cNvCxnSpPr>
          <p:nvPr/>
        </p:nvCxnSpPr>
        <p:spPr>
          <a:xfrm flipH="1">
            <a:off x="4797778" y="2178756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B8474-307A-49A7-8E53-9CA3221BBA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50278" y="2134042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0B3C32-4078-4714-9743-05752A7F4317}"/>
              </a:ext>
            </a:extLst>
          </p:cNvPr>
          <p:cNvSpPr/>
          <p:nvPr/>
        </p:nvSpPr>
        <p:spPr>
          <a:xfrm>
            <a:off x="6790267" y="277706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10D4E-177D-42F5-B02F-8D857EA67F55}"/>
              </a:ext>
            </a:extLst>
          </p:cNvPr>
          <p:cNvCxnSpPr>
            <a:cxnSpLocks/>
          </p:cNvCxnSpPr>
          <p:nvPr/>
        </p:nvCxnSpPr>
        <p:spPr>
          <a:xfrm flipH="1">
            <a:off x="6817078" y="3352801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846700-13DA-49A1-888A-514E7CEBC628}"/>
              </a:ext>
            </a:extLst>
          </p:cNvPr>
          <p:cNvSpPr/>
          <p:nvPr/>
        </p:nvSpPr>
        <p:spPr>
          <a:xfrm>
            <a:off x="6450189" y="4120445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859E1-A716-41AC-A782-BD8EB5E262FE}"/>
              </a:ext>
            </a:extLst>
          </p:cNvPr>
          <p:cNvCxnSpPr>
            <a:cxnSpLocks/>
          </p:cNvCxnSpPr>
          <p:nvPr/>
        </p:nvCxnSpPr>
        <p:spPr>
          <a:xfrm>
            <a:off x="7347656" y="335280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AC1487-9E16-46B0-819A-43741F9B0D65}"/>
              </a:ext>
            </a:extLst>
          </p:cNvPr>
          <p:cNvSpPr/>
          <p:nvPr/>
        </p:nvSpPr>
        <p:spPr>
          <a:xfrm>
            <a:off x="7514167" y="4120445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7FDBD5-1018-4CC5-A567-C3B218A98516}"/>
              </a:ext>
            </a:extLst>
          </p:cNvPr>
          <p:cNvSpPr/>
          <p:nvPr/>
        </p:nvSpPr>
        <p:spPr>
          <a:xfrm>
            <a:off x="4128911" y="2917296"/>
            <a:ext cx="1016000" cy="57573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D25B28-2710-43C6-BBEA-004D4ADA4969}"/>
              </a:ext>
            </a:extLst>
          </p:cNvPr>
          <p:cNvCxnSpPr>
            <a:cxnSpLocks/>
          </p:cNvCxnSpPr>
          <p:nvPr/>
        </p:nvCxnSpPr>
        <p:spPr>
          <a:xfrm>
            <a:off x="4887385" y="3460927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AA1A0-6898-4CB5-A746-EF217DA1D8EA}"/>
              </a:ext>
            </a:extLst>
          </p:cNvPr>
          <p:cNvSpPr/>
          <p:nvPr/>
        </p:nvSpPr>
        <p:spPr>
          <a:xfrm>
            <a:off x="5144911" y="4082697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A3A0F-4CA4-461B-82A7-A60B2E1C117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636911" y="3493030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C9B6EE-D3D6-4675-860A-19E088E1EE8D}"/>
              </a:ext>
            </a:extLst>
          </p:cNvPr>
          <p:cNvSpPr/>
          <p:nvPr/>
        </p:nvSpPr>
        <p:spPr>
          <a:xfrm>
            <a:off x="4282370" y="4097868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F6AAE-2485-4D62-80B8-411E4ECCE888}"/>
              </a:ext>
            </a:extLst>
          </p:cNvPr>
          <p:cNvCxnSpPr>
            <a:cxnSpLocks/>
          </p:cNvCxnSpPr>
          <p:nvPr/>
        </p:nvCxnSpPr>
        <p:spPr>
          <a:xfrm flipH="1">
            <a:off x="3841928" y="3493030"/>
            <a:ext cx="286984" cy="5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40B8AF-A02F-451A-B95A-4B0F98787E91}"/>
              </a:ext>
            </a:extLst>
          </p:cNvPr>
          <p:cNvSpPr/>
          <p:nvPr/>
        </p:nvSpPr>
        <p:spPr>
          <a:xfrm>
            <a:off x="3339574" y="4042306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124DAF-829D-406E-8134-893FB61AB47B}"/>
              </a:ext>
            </a:extLst>
          </p:cNvPr>
          <p:cNvCxnSpPr>
            <a:cxnSpLocks/>
          </p:cNvCxnSpPr>
          <p:nvPr/>
        </p:nvCxnSpPr>
        <p:spPr>
          <a:xfrm>
            <a:off x="3706463" y="2594783"/>
            <a:ext cx="440067" cy="375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364233-42FE-46FE-9580-D7028E40A39D}"/>
              </a:ext>
            </a:extLst>
          </p:cNvPr>
          <p:cNvSpPr txBox="1"/>
          <p:nvPr/>
        </p:nvSpPr>
        <p:spPr>
          <a:xfrm>
            <a:off x="2527965" y="2340279"/>
            <a:ext cx="12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3-node!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0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BBC-6325-48B8-AF17-C4358A4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B957-00F6-4FAA-9BEB-6B87B48E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Insertions in 2-3 trees might </a:t>
            </a:r>
            <a:r>
              <a:rPr lang="en-US" dirty="0">
                <a:solidFill>
                  <a:schemeClr val="accent5"/>
                </a:solidFill>
              </a:rPr>
              <a:t>transform a 2-node into a 3-node</a:t>
            </a:r>
            <a:r>
              <a:rPr lang="en-US" dirty="0"/>
              <a:t>, or </a:t>
            </a:r>
            <a:r>
              <a:rPr lang="en-US" dirty="0">
                <a:solidFill>
                  <a:srgbClr val="FF00FF"/>
                </a:solidFill>
              </a:rPr>
              <a:t>blow up a temporary 4-node into 3 2-nodes</a:t>
            </a:r>
            <a:r>
              <a:rPr lang="en-US" dirty="0"/>
              <a:t>.</a:t>
            </a:r>
          </a:p>
          <a:p>
            <a:r>
              <a:rPr lang="en-US" dirty="0"/>
              <a:t>Deletions, on the other hand, have the potential of not just making 3-nodes into 2-nodes, but making 2-nodes into </a:t>
            </a:r>
            <a:r>
              <a:rPr lang="en-US" dirty="0">
                <a:solidFill>
                  <a:srgbClr val="00B050"/>
                </a:solidFill>
              </a:rPr>
              <a:t>… ?</a:t>
            </a:r>
          </a:p>
          <a:p>
            <a:r>
              <a:rPr lang="en-US" dirty="0">
                <a:solidFill>
                  <a:srgbClr val="00B050"/>
                </a:solidFill>
              </a:rPr>
              <a:t>We’ll see what the result of that will be soon.</a:t>
            </a:r>
          </a:p>
          <a:p>
            <a:r>
              <a:rPr lang="en-US" dirty="0">
                <a:solidFill>
                  <a:srgbClr val="C00000"/>
                </a:solidFill>
              </a:rPr>
              <a:t>Key point: </a:t>
            </a:r>
            <a:r>
              <a:rPr lang="en-US" dirty="0"/>
              <a:t>Since deleting an </a:t>
            </a:r>
            <a:r>
              <a:rPr lang="en-US" dirty="0">
                <a:solidFill>
                  <a:srgbClr val="002060"/>
                </a:solidFill>
              </a:rPr>
              <a:t>inner</a:t>
            </a:r>
            <a:r>
              <a:rPr lang="en-US" dirty="0"/>
              <a:t> node always ends</a:t>
            </a:r>
          </a:p>
          <a:p>
            <a:pPr marL="0" indent="0">
              <a:buNone/>
            </a:pPr>
            <a:r>
              <a:rPr lang="en-US" dirty="0"/>
              <a:t>up being a deletion</a:t>
            </a:r>
            <a:r>
              <a:rPr lang="en-US" dirty="0">
                <a:solidFill>
                  <a:srgbClr val="0070C0"/>
                </a:solidFill>
              </a:rPr>
              <a:t> at the leaf level</a:t>
            </a:r>
            <a:r>
              <a:rPr lang="en-US" dirty="0"/>
              <a:t>, we only care about </a:t>
            </a:r>
            <a:r>
              <a:rPr lang="en-US" dirty="0">
                <a:solidFill>
                  <a:schemeClr val="accent2"/>
                </a:solidFill>
              </a:rPr>
              <a:t>leaf deletions.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0CFC9-14C6-440E-918E-50299E3F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37" y="3344069"/>
            <a:ext cx="1685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47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BA73B4-0154-4998-9B57-82DD1B3E118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0CBB5-5FC0-405C-AF55-E3727B3A302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3BA3ABE-2AEE-4F3F-B3AE-F5280246C8EB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9829451-E7BF-4181-B37D-DA5D9111FE39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209747-3E2B-4B04-95D2-F2E297E640B7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16F9ADD-C00B-4CF3-89E0-D1D4126CA275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60, 61</a:t>
            </a:r>
          </a:p>
        </p:txBody>
      </p:sp>
    </p:spTree>
    <p:extLst>
      <p:ext uri="{BB962C8B-B14F-4D97-AF65-F5344CB8AC3E}">
        <p14:creationId xmlns:p14="http://schemas.microsoft.com/office/powerpoint/2010/main" val="12160095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BA73B4-0154-4998-9B57-82DD1B3E118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0CBB5-5FC0-405C-AF55-E3727B3A302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3BA3ABE-2AEE-4F3F-B3AE-F5280246C8EB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61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61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1A8F11-77F1-43CC-888A-4D84A87279AF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29822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BA73B4-0154-4998-9B57-82DD1B3E118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0CBB5-5FC0-405C-AF55-E3727B3A302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3BA3ABE-2AEE-4F3F-B3AE-F5280246C8EB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61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61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3878DC-9F31-44BC-A20A-EEF796E527C0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0908601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BA73B4-0154-4998-9B57-82DD1B3E118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0CBB5-5FC0-405C-AF55-E3727B3A302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3BA3ABE-2AEE-4F3F-B3AE-F5280246C8EB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61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FF"/>
                </a:solidFill>
              </a:rPr>
              <a:t>Since node that contains 61 is a 3-node, we just remove 61, make it a 2-node and we’re done! </a:t>
            </a:r>
            <a:r>
              <a:rPr lang="en-US" b="1" dirty="0">
                <a:solidFill>
                  <a:srgbClr val="FF00FF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6E053F9-8431-40BD-9A97-EA470516EA3A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pic>
        <p:nvPicPr>
          <p:cNvPr id="2050" name="Picture 2" descr="Image result for thanos thumbs up">
            <a:extLst>
              <a:ext uri="{FF2B5EF4-FFF2-40B4-BE49-F238E27FC236}">
                <a16:creationId xmlns:a16="http://schemas.microsoft.com/office/drawing/2014/main" id="{120A876D-11E6-4A0A-9490-1E10212D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4" y="4235706"/>
            <a:ext cx="1568544" cy="11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625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80A94-6E0A-4493-B40A-9992F0E9CA69}"/>
              </a:ext>
            </a:extLst>
          </p:cNvPr>
          <p:cNvSpPr txBox="1"/>
          <p:nvPr/>
        </p:nvSpPr>
        <p:spPr>
          <a:xfrm>
            <a:off x="225778" y="1478844"/>
            <a:ext cx="229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10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A6F8CE-A2B4-40F7-AFD8-CE5C0E085AB4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0E7737-608B-4E4D-8361-CD0EB3E680D5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2FC164-6380-4971-9F00-FDE76EEBE49E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285279-DD27-4F04-B908-AD019282CD3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51C944-3F14-401B-8C61-E659380D9B07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AA867-8F65-478E-BC3A-40971B60B163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22B602E-353D-44F6-A8D5-EEB740097D3E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108F71B-3DCF-4EBE-903F-F67378DBA8C3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721941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80A94-6E0A-4493-B40A-9992F0E9CA69}"/>
              </a:ext>
            </a:extLst>
          </p:cNvPr>
          <p:cNvSpPr txBox="1"/>
          <p:nvPr/>
        </p:nvSpPr>
        <p:spPr>
          <a:xfrm>
            <a:off x="225778" y="1478844"/>
            <a:ext cx="2291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10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A36E1-6417-4036-A31E-88D9E0042719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415E7-6799-4A71-8B5D-E0C68C95CB1D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418AA9-EAE0-404F-8DE0-50DA28AE3998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68AB85-1475-4C1C-BCEF-47F3914F48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794FDF0-9AD5-47D9-BB36-5B0A4A4CFCCE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8D909A-CD5D-47BB-9ACA-339D4F2836E5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9B1CA2-7C56-4552-8B1E-8C6505AB9366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8708F8B-B12A-418A-8AFB-E7B5C3BF6BAA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441644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80A94-6E0A-4493-B40A-9992F0E9CA69}"/>
              </a:ext>
            </a:extLst>
          </p:cNvPr>
          <p:cNvSpPr txBox="1"/>
          <p:nvPr/>
        </p:nvSpPr>
        <p:spPr>
          <a:xfrm>
            <a:off x="225778" y="1478844"/>
            <a:ext cx="2291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10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dirty="0"/>
              <a:t>Deleting 10 leads to a node </a:t>
            </a:r>
            <a:r>
              <a:rPr lang="en-US" dirty="0">
                <a:solidFill>
                  <a:srgbClr val="FF00FF"/>
                </a:solidFill>
              </a:rPr>
              <a:t>underflow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A36E1-6417-4036-A31E-88D9E0042719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415E7-6799-4A71-8B5D-E0C68C95CB1D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418AA9-EAE0-404F-8DE0-50DA28AE3998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68AB85-1475-4C1C-BCEF-47F3914F48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794FDF0-9AD5-47D9-BB36-5B0A4A4CFCCE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8D909A-CD5D-47BB-9ACA-339D4F2836E5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9B1CA2-7C56-4552-8B1E-8C6505AB9366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BABDC4-F220-4A53-85CA-7B14AC1E1ECC}"/>
              </a:ext>
            </a:extLst>
          </p:cNvPr>
          <p:cNvCxnSpPr/>
          <p:nvPr/>
        </p:nvCxnSpPr>
        <p:spPr>
          <a:xfrm>
            <a:off x="2810933" y="4978400"/>
            <a:ext cx="543340" cy="34517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F258F9-D3B4-4A23-B77A-610AE2A3065E}"/>
              </a:ext>
            </a:extLst>
          </p:cNvPr>
          <p:cNvCxnSpPr>
            <a:cxnSpLocks/>
          </p:cNvCxnSpPr>
          <p:nvPr/>
        </p:nvCxnSpPr>
        <p:spPr>
          <a:xfrm flipV="1">
            <a:off x="2810933" y="4978400"/>
            <a:ext cx="393055" cy="368681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EBEA92-DFBE-4179-92DE-ABE62E658EEE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540924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80A94-6E0A-4493-B40A-9992F0E9CA69}"/>
              </a:ext>
            </a:extLst>
          </p:cNvPr>
          <p:cNvSpPr txBox="1"/>
          <p:nvPr/>
        </p:nvSpPr>
        <p:spPr>
          <a:xfrm>
            <a:off x="225778" y="1478844"/>
            <a:ext cx="2291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10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dirty="0"/>
              <a:t>Deleting 10 leads to a node </a:t>
            </a:r>
            <a:r>
              <a:rPr lang="en-US" dirty="0">
                <a:solidFill>
                  <a:srgbClr val="FF00FF"/>
                </a:solidFill>
              </a:rPr>
              <a:t>underflow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 solution: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rotate a key from our sibling! 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A36E1-6417-4036-A31E-88D9E0042719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415E7-6799-4A71-8B5D-E0C68C95CB1D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418AA9-EAE0-404F-8DE0-50DA28AE3998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68AB85-1475-4C1C-BCEF-47F3914F48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794FDF0-9AD5-47D9-BB36-5B0A4A4CFCCE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8D909A-CD5D-47BB-9ACA-339D4F2836E5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9B1CA2-7C56-4552-8B1E-8C6505AB9366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AC2134AF-554B-4EEF-B7F0-DF656B31894C}"/>
              </a:ext>
            </a:extLst>
          </p:cNvPr>
          <p:cNvSpPr/>
          <p:nvPr/>
        </p:nvSpPr>
        <p:spPr>
          <a:xfrm rot="5966533" flipH="1">
            <a:off x="3307427" y="3715301"/>
            <a:ext cx="796647" cy="993602"/>
          </a:xfrm>
          <a:prstGeom prst="curvedLeftArrow">
            <a:avLst>
              <a:gd name="adj1" fmla="val 25000"/>
              <a:gd name="adj2" fmla="val 43975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1C09CE-FAE4-49E2-A551-1C2D57352BAF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2376652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80A94-6E0A-4493-B40A-9992F0E9CA69}"/>
              </a:ext>
            </a:extLst>
          </p:cNvPr>
          <p:cNvSpPr txBox="1"/>
          <p:nvPr/>
        </p:nvSpPr>
        <p:spPr>
          <a:xfrm>
            <a:off x="225778" y="1478844"/>
            <a:ext cx="2291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10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dirty="0"/>
              <a:t>Deleting 10 leads to a node </a:t>
            </a:r>
            <a:r>
              <a:rPr lang="en-US" dirty="0">
                <a:solidFill>
                  <a:srgbClr val="FF00FF"/>
                </a:solidFill>
              </a:rPr>
              <a:t>underflow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 solution: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rotate a key from our sibling! 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A36E1-6417-4036-A31E-88D9E0042719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415E7-6799-4A71-8B5D-E0C68C95CB1D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418AA9-EAE0-404F-8DE0-50DA28AE3998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68AB85-1475-4C1C-BCEF-47F3914F48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794FDF0-9AD5-47D9-BB36-5B0A4A4CFCCE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8D909A-CD5D-47BB-9ACA-339D4F2836E5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9B1CA2-7C56-4552-8B1E-8C6505AB9366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AC2134AF-554B-4EEF-B7F0-DF656B31894C}"/>
              </a:ext>
            </a:extLst>
          </p:cNvPr>
          <p:cNvSpPr/>
          <p:nvPr/>
        </p:nvSpPr>
        <p:spPr>
          <a:xfrm rot="5966533" flipH="1">
            <a:off x="3307427" y="3715301"/>
            <a:ext cx="796647" cy="993602"/>
          </a:xfrm>
          <a:prstGeom prst="curvedLeftArrow">
            <a:avLst>
              <a:gd name="adj1" fmla="val 25000"/>
              <a:gd name="adj2" fmla="val 43975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717B88-1763-4F79-978B-B960F0417DE4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5931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C58C-D21F-43E5-ACB3-FDB029C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EEA40-DF5A-4002-B2E6-89B167473AE6}"/>
              </a:ext>
            </a:extLst>
          </p:cNvPr>
          <p:cNvSpPr/>
          <p:nvPr/>
        </p:nvSpPr>
        <p:spPr>
          <a:xfrm>
            <a:off x="4967111" y="1591733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9E454-7CC6-4490-B2FE-26C1781B755F}"/>
              </a:ext>
            </a:extLst>
          </p:cNvPr>
          <p:cNvCxnSpPr>
            <a:cxnSpLocks/>
          </p:cNvCxnSpPr>
          <p:nvPr/>
        </p:nvCxnSpPr>
        <p:spPr>
          <a:xfrm flipH="1">
            <a:off x="4797778" y="2178756"/>
            <a:ext cx="372534" cy="67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B8474-307A-49A7-8E53-9CA3221BBA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50278" y="2134042"/>
            <a:ext cx="1547989" cy="64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0B3C32-4078-4714-9743-05752A7F4317}"/>
              </a:ext>
            </a:extLst>
          </p:cNvPr>
          <p:cNvSpPr/>
          <p:nvPr/>
        </p:nvSpPr>
        <p:spPr>
          <a:xfrm>
            <a:off x="6790267" y="2777067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10D4E-177D-42F5-B02F-8D857EA67F55}"/>
              </a:ext>
            </a:extLst>
          </p:cNvPr>
          <p:cNvCxnSpPr>
            <a:cxnSpLocks/>
          </p:cNvCxnSpPr>
          <p:nvPr/>
        </p:nvCxnSpPr>
        <p:spPr>
          <a:xfrm flipH="1">
            <a:off x="6817078" y="3352801"/>
            <a:ext cx="220134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846700-13DA-49A1-888A-514E7CEBC628}"/>
              </a:ext>
            </a:extLst>
          </p:cNvPr>
          <p:cNvSpPr/>
          <p:nvPr/>
        </p:nvSpPr>
        <p:spPr>
          <a:xfrm>
            <a:off x="6450189" y="4120445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859E1-A716-41AC-A782-BD8EB5E262FE}"/>
              </a:ext>
            </a:extLst>
          </p:cNvPr>
          <p:cNvCxnSpPr>
            <a:cxnSpLocks/>
          </p:cNvCxnSpPr>
          <p:nvPr/>
        </p:nvCxnSpPr>
        <p:spPr>
          <a:xfrm>
            <a:off x="7347656" y="3352801"/>
            <a:ext cx="434622" cy="6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AC1487-9E16-46B0-819A-43741F9B0D65}"/>
              </a:ext>
            </a:extLst>
          </p:cNvPr>
          <p:cNvSpPr/>
          <p:nvPr/>
        </p:nvSpPr>
        <p:spPr>
          <a:xfrm>
            <a:off x="7514167" y="4120445"/>
            <a:ext cx="73377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7FDBD5-1018-4CC5-A567-C3B218A98516}"/>
              </a:ext>
            </a:extLst>
          </p:cNvPr>
          <p:cNvSpPr/>
          <p:nvPr/>
        </p:nvSpPr>
        <p:spPr>
          <a:xfrm>
            <a:off x="4128911" y="2917296"/>
            <a:ext cx="101600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10, 20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D25B28-2710-43C6-BBEA-004D4ADA4969}"/>
              </a:ext>
            </a:extLst>
          </p:cNvPr>
          <p:cNvCxnSpPr>
            <a:cxnSpLocks/>
          </p:cNvCxnSpPr>
          <p:nvPr/>
        </p:nvCxnSpPr>
        <p:spPr>
          <a:xfrm>
            <a:off x="4887385" y="3460927"/>
            <a:ext cx="486126" cy="62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AA1A0-6898-4CB5-A746-EF217DA1D8EA}"/>
              </a:ext>
            </a:extLst>
          </p:cNvPr>
          <p:cNvSpPr/>
          <p:nvPr/>
        </p:nvSpPr>
        <p:spPr>
          <a:xfrm>
            <a:off x="5144911" y="4082697"/>
            <a:ext cx="733778" cy="57573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A3A0F-4CA4-461B-82A7-A60B2E1C117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636911" y="3493030"/>
            <a:ext cx="0" cy="62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C9B6EE-D3D6-4675-860A-19E088E1EE8D}"/>
              </a:ext>
            </a:extLst>
          </p:cNvPr>
          <p:cNvSpPr/>
          <p:nvPr/>
        </p:nvSpPr>
        <p:spPr>
          <a:xfrm>
            <a:off x="4282370" y="4097868"/>
            <a:ext cx="733778" cy="5757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F6AAE-2485-4D62-80B8-411E4ECCE888}"/>
              </a:ext>
            </a:extLst>
          </p:cNvPr>
          <p:cNvCxnSpPr>
            <a:cxnSpLocks/>
          </p:cNvCxnSpPr>
          <p:nvPr/>
        </p:nvCxnSpPr>
        <p:spPr>
          <a:xfrm flipH="1">
            <a:off x="3841928" y="3493030"/>
            <a:ext cx="286984" cy="548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40B8AF-A02F-451A-B95A-4B0F98787E91}"/>
              </a:ext>
            </a:extLst>
          </p:cNvPr>
          <p:cNvSpPr/>
          <p:nvPr/>
        </p:nvSpPr>
        <p:spPr>
          <a:xfrm>
            <a:off x="3339574" y="4042306"/>
            <a:ext cx="733778" cy="57573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A7026-69F4-40C1-B8C5-249AED292D3C}"/>
              </a:ext>
            </a:extLst>
          </p:cNvPr>
          <p:cNvSpPr txBox="1"/>
          <p:nvPr/>
        </p:nvSpPr>
        <p:spPr>
          <a:xfrm>
            <a:off x="407811" y="5049150"/>
            <a:ext cx="1115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Searching a 2-3-Tree is done in </a:t>
            </a:r>
            <a:r>
              <a:rPr lang="en-US" sz="2600" dirty="0">
                <a:solidFill>
                  <a:srgbClr val="00B0F0"/>
                </a:solidFill>
              </a:rPr>
              <a:t>exactly the same way as a BST</a:t>
            </a:r>
            <a:r>
              <a:rPr lang="en-US" sz="2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Go </a:t>
            </a:r>
            <a:r>
              <a:rPr lang="en-US" sz="2600" dirty="0">
                <a:solidFill>
                  <a:srgbClr val="FF0000"/>
                </a:solidFill>
              </a:rPr>
              <a:t>left</a:t>
            </a:r>
            <a:r>
              <a:rPr lang="en-US" sz="2600"/>
              <a:t>, </a:t>
            </a:r>
            <a:r>
              <a:rPr lang="en-US" sz="2600">
                <a:solidFill>
                  <a:schemeClr val="accent1"/>
                </a:solidFill>
              </a:rPr>
              <a:t>between</a:t>
            </a:r>
            <a:r>
              <a:rPr lang="en-US" sz="2600"/>
              <a:t>, </a:t>
            </a:r>
            <a:r>
              <a:rPr lang="en-US" sz="2600" dirty="0"/>
              <a:t>or </a:t>
            </a:r>
            <a:r>
              <a:rPr lang="en-US" sz="2600" dirty="0">
                <a:solidFill>
                  <a:schemeClr val="accent6"/>
                </a:solidFill>
              </a:rPr>
              <a:t>right</a:t>
            </a:r>
            <a:r>
              <a:rPr lang="en-US" sz="2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88419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80A94-6E0A-4493-B40A-9992F0E9CA69}"/>
              </a:ext>
            </a:extLst>
          </p:cNvPr>
          <p:cNvSpPr txBox="1"/>
          <p:nvPr/>
        </p:nvSpPr>
        <p:spPr>
          <a:xfrm>
            <a:off x="225778" y="1478844"/>
            <a:ext cx="2291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10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dirty="0"/>
              <a:t>Deleting 10 leads to a node </a:t>
            </a:r>
            <a:r>
              <a:rPr lang="en-US" dirty="0">
                <a:solidFill>
                  <a:srgbClr val="FF00FF"/>
                </a:solidFill>
              </a:rPr>
              <a:t>underflow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 solution: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rotate a key from our sibling! 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A36E1-6417-4036-A31E-88D9E0042719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415E7-6799-4A71-8B5D-E0C68C95CB1D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418AA9-EAE0-404F-8DE0-50DA28AE3998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68AB85-1475-4C1C-BCEF-47F3914F48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794FDF0-9AD5-47D9-BB36-5B0A4A4CFCCE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8D909A-CD5D-47BB-9ACA-339D4F2836E5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9B1CA2-7C56-4552-8B1E-8C6505AB9366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AC2134AF-554B-4EEF-B7F0-DF656B31894C}"/>
              </a:ext>
            </a:extLst>
          </p:cNvPr>
          <p:cNvSpPr/>
          <p:nvPr/>
        </p:nvSpPr>
        <p:spPr>
          <a:xfrm rot="5966533" flipH="1">
            <a:off x="3307427" y="3715301"/>
            <a:ext cx="796647" cy="993602"/>
          </a:xfrm>
          <a:prstGeom prst="curvedLeftArrow">
            <a:avLst>
              <a:gd name="adj1" fmla="val 25000"/>
              <a:gd name="adj2" fmla="val 43975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360DE-554E-495A-A756-897057AD8BCA}"/>
              </a:ext>
            </a:extLst>
          </p:cNvPr>
          <p:cNvSpPr txBox="1"/>
          <p:nvPr/>
        </p:nvSpPr>
        <p:spPr>
          <a:xfrm>
            <a:off x="397454" y="5808806"/>
            <a:ext cx="111101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These operations are called </a:t>
            </a:r>
            <a:r>
              <a:rPr lang="en-US" sz="2600" b="1" dirty="0">
                <a:solidFill>
                  <a:srgbClr val="2904C4"/>
                </a:solidFill>
              </a:rPr>
              <a:t>“key rotations”</a:t>
            </a:r>
            <a:r>
              <a:rPr lang="en-US" sz="2600" dirty="0">
                <a:solidFill>
                  <a:srgbClr val="2904C4"/>
                </a:solidFill>
              </a:rPr>
              <a:t>, </a:t>
            </a:r>
            <a:r>
              <a:rPr lang="en-US" sz="2600" dirty="0"/>
              <a:t>to disambiguate them from the </a:t>
            </a:r>
            <a:r>
              <a:rPr lang="en-US" sz="2600" b="1" dirty="0">
                <a:solidFill>
                  <a:srgbClr val="7030A0"/>
                </a:solidFill>
              </a:rPr>
              <a:t>node rotations </a:t>
            </a:r>
            <a:r>
              <a:rPr lang="en-US" sz="2600" dirty="0"/>
              <a:t>that occur in AVL and Splay trees.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FF31279-71CC-429E-A89D-1A47E92EE121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40085496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49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5CC40A-54E1-4216-A788-1EFC969139DC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AD1183-35E5-47A2-80FC-429B28780E25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728182-4852-452F-A9EC-C45E8282458D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DE5BC8-523F-4837-8069-E166043046D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B08728-0F61-44A9-81F3-9DE26801F722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CD7E6E-EEA5-4A9B-9607-161AFCA89324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4438BB-98B7-4B25-9CBA-26AA8519E60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4E4715-6B2E-4802-A00A-87AA3B76A0D2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3DFA8-9195-4980-9DBF-8C5EBD948D3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77CB5-CAD2-44F1-A8C7-C0F1904CE37C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FFBFDA-DBEA-476F-B833-469B73469973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ED31D8A-567C-4D5F-BF0F-AD09774ABE79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4AA3EC-C4A3-4D61-AEE9-4E722FD2C3C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477CC2A-1659-436A-8E78-C313B3AF6557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9D03E3C-888A-421B-977A-3D39320E211A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EBC62B-0558-47FE-975F-3EE90D9A4B74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F3CBF4-0B83-4D29-9464-9CD80D9BEAAE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F40CBA-2821-4A90-8D4F-A193D515A910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DC9B35-B5D6-46AF-83E3-73D62ED62FC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5BC8C2-19EC-4889-B4FB-A1B301E1DA3A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316A056-F794-4851-B059-552F020291D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92D8469-AD3D-413B-8F9C-2653DB17C1D8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1C8D8D-1E45-4DB5-AEB9-BEEAE9266228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1543432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49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F16AB4-3F69-4924-A64E-3BEAE48F209F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A8FA52-C3C7-4882-8227-DA25C8B946D8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080BEB1-800D-428E-B5C4-F188F3C29076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414041-DD86-4C5D-8C8D-0BB80EC090DB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379B41-F138-4F65-834F-71F71CA86EF7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FF6FDDB-9CA3-4EC4-92AB-DFB0B1F82980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359A54-43ED-4B24-9532-5F3ED3EE640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2BAE44-98B6-4B7D-BF1A-89A9FFEA0C00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F2978C-863A-4211-B03E-DC392D6DC31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B37FB6-84C7-407A-87F7-3391061A4494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E98ADD-7ADE-49DA-A584-89C6BAAE6B4D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05BE924-2529-428B-9663-66936F8E4C7D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080891-79BC-46C7-BA5E-218CC5F2884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1FDCEE6-213C-4692-AFB9-6873A2D6A6BF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0742C34-5354-4D39-AA4E-F48CE766A150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39E4DD-30F5-4F1F-A6A9-1491DA17F0F1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EACD98-4812-412A-96A1-AC4000671054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F43499-A2EA-4107-9CB6-998798995D5A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E2A38A-8C07-48E4-B327-B8C0D4C72D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667CA51-8C2C-4F61-B12F-1B90939DA080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234348-D6C1-4166-8CC6-7117BCAF604D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9A2CBCE-C8F7-47EE-B3B6-A48A706AF68B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2C0B87-6F65-42E9-A910-71D942CE0AAF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29776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49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FF"/>
                </a:solidFill>
              </a:rPr>
              <a:t>49 is contained in a 2-node, and both our siblings are 2-nodes as well… </a:t>
            </a:r>
            <a:r>
              <a:rPr lang="en-US" b="1" dirty="0">
                <a:solidFill>
                  <a:srgbClr val="FF00FF"/>
                </a:solidFill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rgbClr val="FF00FF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6CCFDB-B3D7-4147-8806-B522C4215228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53AC171-F805-4262-B3B7-FDA3F68E8534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019CAB-3660-4D5E-A47E-9387F3B033FF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15A383-7472-4D46-BCC5-62535B9CDB15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0D6433-1B65-4044-992C-49C25BBB9376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B856A1-1446-465A-AE5F-54782945905A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B426F9-9EF5-47BB-A9BA-65B420447EDC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F097D4-BF3E-4D58-BAEC-1EAC6223D983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E7BF1E-32C9-4FC4-ADA7-DE5727628E5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5A131D-DF29-438A-9CFE-455DD3EA527D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F657D1-D61E-4ED3-BC5E-A2957366160A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CF74900-2D76-4270-A377-DF2D2B106F8A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CC44E9-D78E-47C2-8CCA-0F34C54CEED6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C402A46-B938-4217-8F99-B875862DEF39}"/>
              </a:ext>
            </a:extLst>
          </p:cNvPr>
          <p:cNvSpPr/>
          <p:nvPr/>
        </p:nvSpPr>
        <p:spPr>
          <a:xfrm>
            <a:off x="9555759" y="4747836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3B09AA0-44C8-4962-A0B6-FC85721E4FD6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35EF84-75F7-4E9F-B34B-10EED82228A5}"/>
              </a:ext>
            </a:extLst>
          </p:cNvPr>
          <p:cNvCxnSpPr>
            <a:cxnSpLocks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D07979-308A-4FA0-87D8-16F79508774D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B0FA626-8BE7-44F7-B033-4699EA4991EB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38D08A-2892-40D2-9381-C02413205E80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2E0C5F-9FFE-464D-8264-837313008833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38FE141-EA51-43D1-9E4D-027E7C1EED7D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BFCD0B6-96CE-4DAD-A1E4-DA8941AF055B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0F62581-7C1D-4BE9-909D-8C3316A76B14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452830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5119946" y="4790673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3212" y="3557763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0CBB5-5FC0-405C-AF55-E3727B3A3024}"/>
              </a:ext>
            </a:extLst>
          </p:cNvPr>
          <p:cNvCxnSpPr>
            <a:cxnSpLocks/>
          </p:cNvCxnSpPr>
          <p:nvPr/>
        </p:nvCxnSpPr>
        <p:spPr>
          <a:xfrm>
            <a:off x="6065621" y="3557763"/>
            <a:ext cx="45322" cy="1225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3BA3ABE-2AEE-4F3F-B3AE-F5280246C8EB}"/>
              </a:ext>
            </a:extLst>
          </p:cNvPr>
          <p:cNvSpPr/>
          <p:nvPr/>
        </p:nvSpPr>
        <p:spPr>
          <a:xfrm>
            <a:off x="5891697" y="4849104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49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rgbClr val="FF00FF"/>
                </a:solidFill>
              </a:rPr>
              <a:t>49 is contained in a 2-node, and both our siblings are 2-nodes as well… </a:t>
            </a:r>
            <a:r>
              <a:rPr lang="en-US" b="1" dirty="0">
                <a:solidFill>
                  <a:srgbClr val="FF00FF"/>
                </a:solidFill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Solution: Merge parent separator with relevant sibling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0EA5A9-E4B6-43C4-AEEE-4A249A56D31D}"/>
              </a:ext>
            </a:extLst>
          </p:cNvPr>
          <p:cNvSpPr/>
          <p:nvPr/>
        </p:nvSpPr>
        <p:spPr>
          <a:xfrm>
            <a:off x="6065621" y="3149600"/>
            <a:ext cx="312601" cy="33531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05C961-F8DD-4538-991E-6AAF5E88D8B0}"/>
              </a:ext>
            </a:extLst>
          </p:cNvPr>
          <p:cNvCxnSpPr>
            <a:cxnSpLocks/>
          </p:cNvCxnSpPr>
          <p:nvPr/>
        </p:nvCxnSpPr>
        <p:spPr>
          <a:xfrm flipH="1">
            <a:off x="3356388" y="37595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C2BBB1-A075-4761-A132-6FF57F83B858}"/>
              </a:ext>
            </a:extLst>
          </p:cNvPr>
          <p:cNvSpPr/>
          <p:nvPr/>
        </p:nvSpPr>
        <p:spPr>
          <a:xfrm>
            <a:off x="2880142" y="49887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0D423F-65F4-4453-9570-70B856C75E78}"/>
              </a:ext>
            </a:extLst>
          </p:cNvPr>
          <p:cNvSpPr/>
          <p:nvPr/>
        </p:nvSpPr>
        <p:spPr>
          <a:xfrm>
            <a:off x="4084218" y="49887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8C0B52-4044-4D97-8C4F-FBA0CE5D6C70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4009532" y="37502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143881A-7C60-4088-851C-B7D71353171D}"/>
              </a:ext>
            </a:extLst>
          </p:cNvPr>
          <p:cNvSpPr/>
          <p:nvPr/>
        </p:nvSpPr>
        <p:spPr>
          <a:xfrm>
            <a:off x="3696266" y="31744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E253EB-D350-4D0E-83A6-C650D0B4759A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009532" y="25586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D34E62-C915-4AB8-A848-0DE545C29A4F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366289-51EE-480B-A99C-3621B69A9F85}"/>
              </a:ext>
            </a:extLst>
          </p:cNvPr>
          <p:cNvCxnSpPr/>
          <p:nvPr/>
        </p:nvCxnSpPr>
        <p:spPr>
          <a:xfrm>
            <a:off x="6896073" y="4849104"/>
            <a:ext cx="626531" cy="497977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1EEA77-C442-4BBE-B69C-BD8D0D106A0B}"/>
              </a:ext>
            </a:extLst>
          </p:cNvPr>
          <p:cNvCxnSpPr>
            <a:cxnSpLocks/>
          </p:cNvCxnSpPr>
          <p:nvPr/>
        </p:nvCxnSpPr>
        <p:spPr>
          <a:xfrm flipV="1">
            <a:off x="6896073" y="4849104"/>
            <a:ext cx="626531" cy="444452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B3CD480-0500-498D-A6F4-DD4A0A9F56C3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6CB66FF-B4DF-4445-84BD-45FFACED9778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33, 46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8BF4CE-6640-4FFA-9799-D73354A4B4C0}"/>
              </a:ext>
            </a:extLst>
          </p:cNvPr>
          <p:cNvSpPr/>
          <p:nvPr/>
        </p:nvSpPr>
        <p:spPr>
          <a:xfrm>
            <a:off x="6031754" y="3104444"/>
            <a:ext cx="436779" cy="33531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F796DB-5F39-48AB-BD0A-4876C85AEEF9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319A74-8B6E-E943-988A-F76BA43D8769}"/>
              </a:ext>
            </a:extLst>
          </p:cNvPr>
          <p:cNvSpPr/>
          <p:nvPr/>
        </p:nvSpPr>
        <p:spPr>
          <a:xfrm>
            <a:off x="5971533" y="4910884"/>
            <a:ext cx="436779" cy="33531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70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</p:cNvCxnSpPr>
          <p:nvPr/>
        </p:nvCxnSpPr>
        <p:spPr>
          <a:xfrm>
            <a:off x="5806292" y="2484578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0CBB5-5FC0-405C-AF55-E3727B3A3024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3BA3ABE-2AEE-4F3F-B3AE-F5280246C8EB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Delete 49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rgbClr val="FF00FF"/>
                </a:solidFill>
              </a:rPr>
              <a:t>49 is contained in a 2-node, and both our siblings are 2-nodes as well… </a:t>
            </a:r>
            <a:r>
              <a:rPr lang="en-US" b="1" dirty="0">
                <a:solidFill>
                  <a:srgbClr val="FF00FF"/>
                </a:solidFill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Solution: Merge parent separator with relevant sibling!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CCF9F0-3816-4819-98A1-FD140CBC6BD4}"/>
              </a:ext>
            </a:extLst>
          </p:cNvPr>
          <p:cNvCxnSpPr>
            <a:cxnSpLocks/>
          </p:cNvCxnSpPr>
          <p:nvPr/>
        </p:nvCxnSpPr>
        <p:spPr>
          <a:xfrm flipH="1">
            <a:off x="2926691" y="3628372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D36DD75-65C9-4C2F-A1C3-A38D905170E2}"/>
              </a:ext>
            </a:extLst>
          </p:cNvPr>
          <p:cNvSpPr/>
          <p:nvPr/>
        </p:nvSpPr>
        <p:spPr>
          <a:xfrm>
            <a:off x="2450445" y="4857651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36A5DE-622C-47FC-A84F-1A39F3AEC8CF}"/>
              </a:ext>
            </a:extLst>
          </p:cNvPr>
          <p:cNvSpPr/>
          <p:nvPr/>
        </p:nvSpPr>
        <p:spPr>
          <a:xfrm>
            <a:off x="3654521" y="4857651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2A2605-0942-45E4-BB1E-82406B4A650D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3579835" y="3619072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844F7-E442-4EE0-BEA0-2807353D926A}"/>
              </a:ext>
            </a:extLst>
          </p:cNvPr>
          <p:cNvSpPr/>
          <p:nvPr/>
        </p:nvSpPr>
        <p:spPr>
          <a:xfrm>
            <a:off x="3266569" y="3043338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FE18A5-CDC3-46C4-950B-70BDF05E6EF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579835" y="2484578"/>
            <a:ext cx="1838832" cy="55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3BDA42-52FA-446D-8ADE-446D13A89CE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102728-8322-48B5-BABD-8CF304E775D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617EDA-3D31-4E74-B1B7-CB2387333674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540B9D9-B968-C04B-BAB3-B37BDDDEAE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93" y="1257545"/>
            <a:ext cx="1771707" cy="14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9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66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CA6031-6E97-41DA-9A6B-F88A61C57E3C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9B5A9F7E-081E-C348-B79D-4E70B7B8CED2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1EE71A-959B-FB40-ADF4-157DAC35E664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3A16D-9895-4F4D-96CF-AEB264EB39F8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9">
            <a:extLst>
              <a:ext uri="{FF2B5EF4-FFF2-40B4-BE49-F238E27FC236}">
                <a16:creationId xmlns:a16="http://schemas.microsoft.com/office/drawing/2014/main" id="{B52139B2-D732-5146-9995-92D63D814496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14B568D3-176D-F248-A7DA-ECF3B8A53289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381577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</a:t>
            </a:r>
            <a:r>
              <a:rPr lang="en-US" dirty="0">
                <a:solidFill>
                  <a:schemeClr val="bg1"/>
                </a:solidFill>
              </a:rPr>
              <a:t>66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8" y="1478844"/>
            <a:ext cx="229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66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049886-674B-4B40-9BC0-126FA5B9A975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773002BC-8A03-AF4C-A596-60DB528FA263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F144B6-63AD-C24C-A4B9-0C84F1909227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180D83-6BD3-3F4B-807B-01D214257A56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9">
            <a:extLst>
              <a:ext uri="{FF2B5EF4-FFF2-40B4-BE49-F238E27FC236}">
                <a16:creationId xmlns:a16="http://schemas.microsoft.com/office/drawing/2014/main" id="{66491FB5-FF6D-D04A-A1F4-F4DEEC3BEE11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1D6D5DD8-0567-9541-BE92-FC44C8305A1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8227683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</a:t>
            </a:r>
            <a:r>
              <a:rPr lang="en-US" b="1" dirty="0">
                <a:solidFill>
                  <a:srgbClr val="FF00FF"/>
                </a:solidFill>
              </a:rPr>
              <a:t>70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68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66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FF00FF"/>
                </a:solidFill>
              </a:rPr>
              <a:t>2. Have to replace key (</a:t>
            </a:r>
            <a:r>
              <a:rPr lang="en-US" b="1" dirty="0" err="1">
                <a:solidFill>
                  <a:srgbClr val="FF00FF"/>
                </a:solidFill>
              </a:rPr>
              <a:t>e.g</a:t>
            </a:r>
            <a:r>
              <a:rPr lang="en-US" b="1" dirty="0">
                <a:solidFill>
                  <a:srgbClr val="FF00FF"/>
                </a:solidFill>
              </a:rPr>
              <a:t> with </a:t>
            </a:r>
            <a:r>
              <a:rPr lang="en-US" b="1" dirty="0" err="1">
                <a:solidFill>
                  <a:srgbClr val="FF00FF"/>
                </a:solidFill>
              </a:rPr>
              <a:t>inorder</a:t>
            </a:r>
            <a:r>
              <a:rPr lang="en-US" b="1" dirty="0">
                <a:solidFill>
                  <a:srgbClr val="FF00FF"/>
                </a:solidFill>
              </a:rPr>
              <a:t> successor…)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15675B-1530-4175-9732-1383B285EA94}"/>
              </a:ext>
            </a:extLst>
          </p:cNvPr>
          <p:cNvSpPr/>
          <p:nvPr/>
        </p:nvSpPr>
        <p:spPr>
          <a:xfrm>
            <a:off x="9633926" y="4813802"/>
            <a:ext cx="399296" cy="416309"/>
          </a:xfrm>
          <a:prstGeom prst="ellipse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9AEFD3-AE2E-49EF-869D-782D0E7DF115}"/>
              </a:ext>
            </a:extLst>
          </p:cNvPr>
          <p:cNvSpPr/>
          <p:nvPr/>
        </p:nvSpPr>
        <p:spPr>
          <a:xfrm>
            <a:off x="9087556" y="3352800"/>
            <a:ext cx="1002111" cy="1467556"/>
          </a:xfrm>
          <a:custGeom>
            <a:avLst/>
            <a:gdLst>
              <a:gd name="connsiteX0" fmla="*/ 801511 w 1002111"/>
              <a:gd name="connsiteY0" fmla="*/ 1467556 h 1467556"/>
              <a:gd name="connsiteX1" fmla="*/ 948266 w 1002111"/>
              <a:gd name="connsiteY1" fmla="*/ 654756 h 1467556"/>
              <a:gd name="connsiteX2" fmla="*/ 0 w 1002111"/>
              <a:gd name="connsiteY2" fmla="*/ 0 h 146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111" h="1467556">
                <a:moveTo>
                  <a:pt x="801511" y="1467556"/>
                </a:moveTo>
                <a:cubicBezTo>
                  <a:pt x="941681" y="1183452"/>
                  <a:pt x="1081851" y="899349"/>
                  <a:pt x="948266" y="654756"/>
                </a:cubicBezTo>
                <a:cubicBezTo>
                  <a:pt x="814681" y="410163"/>
                  <a:pt x="407340" y="205081"/>
                  <a:pt x="0" y="0"/>
                </a:cubicBezTo>
              </a:path>
            </a:pathLst>
          </a:custGeom>
          <a:noFill/>
          <a:ln>
            <a:solidFill>
              <a:srgbClr val="FF00FF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CCBAAD-A248-4020-B0B9-E121BF9C9437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F3319893-C8FB-9140-95CA-FA95890A54CC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2CCCF5-95A1-624B-864C-040568D1A6D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858FD0-0498-0C4B-A285-C05345767CB3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9">
            <a:extLst>
              <a:ext uri="{FF2B5EF4-FFF2-40B4-BE49-F238E27FC236}">
                <a16:creationId xmlns:a16="http://schemas.microsoft.com/office/drawing/2014/main" id="{B6A8F77C-3AF2-EE47-9923-1F96E5276EA1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34" name="Rectangle: Rounded Corners 40">
            <a:extLst>
              <a:ext uri="{FF2B5EF4-FFF2-40B4-BE49-F238E27FC236}">
                <a16:creationId xmlns:a16="http://schemas.microsoft.com/office/drawing/2014/main" id="{832CA94C-CF2B-8D49-A404-6E112E03C454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039556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</a:t>
            </a:r>
            <a:r>
              <a:rPr lang="en-US" b="1" dirty="0">
                <a:solidFill>
                  <a:srgbClr val="FF00FF"/>
                </a:solidFill>
              </a:rPr>
              <a:t>70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68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66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FF00FF"/>
                </a:solidFill>
              </a:rPr>
              <a:t>2. Have to replace key (</a:t>
            </a:r>
            <a:r>
              <a:rPr lang="en-US" b="1" dirty="0" err="1">
                <a:solidFill>
                  <a:srgbClr val="FF00FF"/>
                </a:solidFill>
              </a:rPr>
              <a:t>e.g</a:t>
            </a:r>
            <a:r>
              <a:rPr lang="en-US" b="1" dirty="0">
                <a:solidFill>
                  <a:srgbClr val="FF00FF"/>
                </a:solidFill>
              </a:rPr>
              <a:t> with </a:t>
            </a:r>
            <a:r>
              <a:rPr lang="en-US" b="1" dirty="0" err="1">
                <a:solidFill>
                  <a:srgbClr val="FF00FF"/>
                </a:solidFill>
              </a:rPr>
              <a:t>inorder</a:t>
            </a:r>
            <a:r>
              <a:rPr lang="en-US" b="1" dirty="0">
                <a:solidFill>
                  <a:srgbClr val="FF00FF"/>
                </a:solidFill>
              </a:rPr>
              <a:t> successor…)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3. Have to delete the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inorder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succesor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70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CCBAAD-A248-4020-B0B9-E121BF9C9437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038B4E-6EAD-469D-BCDE-3727BC30C224}"/>
              </a:ext>
            </a:extLst>
          </p:cNvPr>
          <p:cNvCxnSpPr/>
          <p:nvPr/>
        </p:nvCxnSpPr>
        <p:spPr>
          <a:xfrm>
            <a:off x="9514663" y="4771347"/>
            <a:ext cx="626531" cy="50381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104EFE-99DC-437B-88AE-7AB954F2E97C}"/>
              </a:ext>
            </a:extLst>
          </p:cNvPr>
          <p:cNvCxnSpPr>
            <a:cxnSpLocks/>
          </p:cNvCxnSpPr>
          <p:nvPr/>
        </p:nvCxnSpPr>
        <p:spPr>
          <a:xfrm flipV="1">
            <a:off x="9514663" y="4783508"/>
            <a:ext cx="626531" cy="39809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D869D30D-3D26-0A49-8817-281508A974F2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4AD9B3-9E90-3644-B533-9C7BD840B19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5BC8-49CD-AB4C-AA24-72CCC2481B44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9">
            <a:extLst>
              <a:ext uri="{FF2B5EF4-FFF2-40B4-BE49-F238E27FC236}">
                <a16:creationId xmlns:a16="http://schemas.microsoft.com/office/drawing/2014/main" id="{CE7D67AC-3242-7741-9D06-B58DB583047C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35" name="Rectangle: Rounded Corners 40">
            <a:extLst>
              <a:ext uri="{FF2B5EF4-FFF2-40B4-BE49-F238E27FC236}">
                <a16:creationId xmlns:a16="http://schemas.microsoft.com/office/drawing/2014/main" id="{40530E4A-929B-C046-A220-171968B8C66A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860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B1E-5886-4FE3-B0F1-2384642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CBC5-6BD0-4437-A81D-52FA3A39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recall insertion in AVL trees…</a:t>
            </a:r>
          </a:p>
          <a:p>
            <a:r>
              <a:rPr lang="en-US" b="1" i="1" u="sng" dirty="0"/>
              <a:t>Might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trigger rotations</a:t>
            </a:r>
            <a:r>
              <a:rPr lang="en-US" dirty="0"/>
              <a:t> to re-balance the tree according to the AVL condition.</a:t>
            </a:r>
          </a:p>
          <a:p>
            <a:r>
              <a:rPr lang="en-US" dirty="0"/>
              <a:t>Tree </a:t>
            </a:r>
            <a:r>
              <a:rPr lang="en-US" b="1" dirty="0">
                <a:solidFill>
                  <a:srgbClr val="7030A0"/>
                </a:solidFill>
              </a:rPr>
              <a:t>not</a:t>
            </a:r>
            <a:r>
              <a:rPr lang="en-US" dirty="0"/>
              <a:t> guaranteed to be perfect.</a:t>
            </a:r>
          </a:p>
          <a:p>
            <a:pPr lvl="1"/>
            <a:r>
              <a:rPr lang="en-US" dirty="0"/>
              <a:t>Only exception: Insertion places node in the only empty position at the leaves.</a:t>
            </a:r>
          </a:p>
        </p:txBody>
      </p:sp>
    </p:spTree>
    <p:extLst>
      <p:ext uri="{BB962C8B-B14F-4D97-AF65-F5344CB8AC3E}">
        <p14:creationId xmlns:p14="http://schemas.microsoft.com/office/powerpoint/2010/main" val="6666067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53, </a:t>
            </a:r>
            <a:r>
              <a:rPr lang="en-US" b="1" dirty="0">
                <a:solidFill>
                  <a:srgbClr val="FF00FF"/>
                </a:solidFill>
              </a:rPr>
              <a:t>70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684211" y="3484912"/>
            <a:ext cx="198707" cy="12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68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66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FF00FF"/>
                </a:solidFill>
              </a:rPr>
              <a:t>2. Have to replace key (</a:t>
            </a:r>
            <a:r>
              <a:rPr lang="en-US" b="1" dirty="0" err="1">
                <a:solidFill>
                  <a:srgbClr val="FF00FF"/>
                </a:solidFill>
              </a:rPr>
              <a:t>e.g</a:t>
            </a:r>
            <a:r>
              <a:rPr lang="en-US" b="1" dirty="0">
                <a:solidFill>
                  <a:srgbClr val="FF00FF"/>
                </a:solidFill>
              </a:rPr>
              <a:t> with </a:t>
            </a:r>
            <a:r>
              <a:rPr lang="en-US" b="1" dirty="0" err="1">
                <a:solidFill>
                  <a:srgbClr val="FF00FF"/>
                </a:solidFill>
              </a:rPr>
              <a:t>inorder</a:t>
            </a:r>
            <a:r>
              <a:rPr lang="en-US" b="1" dirty="0">
                <a:solidFill>
                  <a:srgbClr val="FF00FF"/>
                </a:solidFill>
              </a:rPr>
              <a:t> successor…)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3. Have to delete the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inorder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succesor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447144" y="4771347"/>
            <a:ext cx="87154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B1F5B-CA53-4A90-A0D8-3F5AFCCADA90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B38B796F-7F3D-FC4C-9B1A-0D1D65C4050C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23A59-CF90-E64F-8FB2-B5C2811F2F78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4A546-E493-C042-A3C2-E8A095B95CDB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9">
            <a:extLst>
              <a:ext uri="{FF2B5EF4-FFF2-40B4-BE49-F238E27FC236}">
                <a16:creationId xmlns:a16="http://schemas.microsoft.com/office/drawing/2014/main" id="{A9D8C7FA-DDD1-B141-B8EB-AC59C44E95E6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5F97318D-F8FF-214A-9231-CDD0C1B3E880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F8B80-A048-4D4D-B565-5BF6BAEAA399}"/>
              </a:ext>
            </a:extLst>
          </p:cNvPr>
          <p:cNvSpPr txBox="1"/>
          <p:nvPr/>
        </p:nvSpPr>
        <p:spPr>
          <a:xfrm>
            <a:off x="10030089" y="3484912"/>
            <a:ext cx="167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Siblings can’t rotate keys to us….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819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</p:cNvCxnSpPr>
          <p:nvPr/>
        </p:nvCxnSpPr>
        <p:spPr>
          <a:xfrm>
            <a:off x="8961798" y="3497073"/>
            <a:ext cx="373334" cy="1206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68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66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FF00FF"/>
                </a:solidFill>
              </a:rPr>
              <a:t>2. Have to replace key (</a:t>
            </a:r>
            <a:r>
              <a:rPr lang="en-US" b="1" dirty="0" err="1">
                <a:solidFill>
                  <a:srgbClr val="FF00FF"/>
                </a:solidFill>
              </a:rPr>
              <a:t>e.g</a:t>
            </a:r>
            <a:r>
              <a:rPr lang="en-US" b="1" dirty="0">
                <a:solidFill>
                  <a:srgbClr val="FF00FF"/>
                </a:solidFill>
              </a:rPr>
              <a:t> with </a:t>
            </a:r>
            <a:r>
              <a:rPr lang="en-US" b="1" dirty="0" err="1">
                <a:solidFill>
                  <a:srgbClr val="FF00FF"/>
                </a:solidFill>
              </a:rPr>
              <a:t>inorder</a:t>
            </a:r>
            <a:r>
              <a:rPr lang="en-US" b="1" dirty="0">
                <a:solidFill>
                  <a:srgbClr val="FF00FF"/>
                </a:solidFill>
              </a:rPr>
              <a:t> successor…)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3. Have to delete the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inorder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succesor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899358" y="4726372"/>
            <a:ext cx="871548" cy="575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60, </a:t>
            </a:r>
            <a:r>
              <a:rPr lang="en-US" b="1" dirty="0">
                <a:solidFill>
                  <a:srgbClr val="FD93FF"/>
                </a:solidFill>
              </a:rPr>
              <a:t>70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B1F5B-CA53-4A90-A0D8-3F5AFCCADA90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B38B796F-7F3D-FC4C-9B1A-0D1D65C4050C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23A59-CF90-E64F-8FB2-B5C2811F2F78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4A546-E493-C042-A3C2-E8A095B95CDB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9">
            <a:extLst>
              <a:ext uri="{FF2B5EF4-FFF2-40B4-BE49-F238E27FC236}">
                <a16:creationId xmlns:a16="http://schemas.microsoft.com/office/drawing/2014/main" id="{A9D8C7FA-DDD1-B141-B8EB-AC59C44E95E6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5F97318D-F8FF-214A-9231-CDD0C1B3E880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C06076-5CE8-0C45-B717-1F6FC5D81382}"/>
              </a:ext>
            </a:extLst>
          </p:cNvPr>
          <p:cNvSpPr txBox="1"/>
          <p:nvPr/>
        </p:nvSpPr>
        <p:spPr>
          <a:xfrm>
            <a:off x="10014945" y="4163929"/>
            <a:ext cx="1869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 we will have to merge our parent and sibling!</a:t>
            </a:r>
          </a:p>
        </p:txBody>
      </p:sp>
    </p:spTree>
    <p:extLst>
      <p:ext uri="{BB962C8B-B14F-4D97-AF65-F5344CB8AC3E}">
        <p14:creationId xmlns:p14="http://schemas.microsoft.com/office/powerpoint/2010/main" val="3147365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 flipH="1">
            <a:off x="8051802" y="3484912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1FC37E-5DCC-441D-B7F4-3A9F575BB995}"/>
              </a:ext>
            </a:extLst>
          </p:cNvPr>
          <p:cNvCxnSpPr>
            <a:cxnSpLocks/>
          </p:cNvCxnSpPr>
          <p:nvPr/>
        </p:nvCxnSpPr>
        <p:spPr>
          <a:xfrm>
            <a:off x="8961798" y="3497073"/>
            <a:ext cx="373334" cy="1206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68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66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Search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FF00FF"/>
                </a:solidFill>
              </a:rPr>
              <a:t>2. Have to replace key (</a:t>
            </a:r>
            <a:r>
              <a:rPr lang="en-US" b="1" dirty="0" err="1">
                <a:solidFill>
                  <a:srgbClr val="FF00FF"/>
                </a:solidFill>
              </a:rPr>
              <a:t>e.g</a:t>
            </a:r>
            <a:r>
              <a:rPr lang="en-US" b="1" dirty="0">
                <a:solidFill>
                  <a:srgbClr val="FF00FF"/>
                </a:solidFill>
              </a:rPr>
              <a:t> with </a:t>
            </a:r>
            <a:r>
              <a:rPr lang="en-US" b="1" dirty="0" err="1">
                <a:solidFill>
                  <a:srgbClr val="FF00FF"/>
                </a:solidFill>
              </a:rPr>
              <a:t>inorder</a:t>
            </a:r>
            <a:r>
              <a:rPr lang="en-US" b="1" dirty="0">
                <a:solidFill>
                  <a:srgbClr val="FF00FF"/>
                </a:solidFill>
              </a:rPr>
              <a:t> successor…)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3. Have to delete the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inorder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succesor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D5ED6-AAA4-49F1-924B-1B9AE37F118C}"/>
              </a:ext>
            </a:extLst>
          </p:cNvPr>
          <p:cNvSpPr/>
          <p:nvPr/>
        </p:nvSpPr>
        <p:spPr>
          <a:xfrm>
            <a:off x="8899358" y="4726372"/>
            <a:ext cx="871548" cy="575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60, </a:t>
            </a:r>
            <a:r>
              <a:rPr lang="en-US" b="1" dirty="0">
                <a:solidFill>
                  <a:srgbClr val="FD93FF"/>
                </a:solidFill>
              </a:rPr>
              <a:t>70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B1F5B-CA53-4A90-A0D8-3F5AFCCADA90}"/>
              </a:ext>
            </a:extLst>
          </p:cNvPr>
          <p:cNvSpPr/>
          <p:nvPr/>
        </p:nvSpPr>
        <p:spPr>
          <a:xfrm>
            <a:off x="7738536" y="4717822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B38B796F-7F3D-FC4C-9B1A-0D1D65C4050C}"/>
              </a:ext>
            </a:extLst>
          </p:cNvPr>
          <p:cNvSpPr/>
          <p:nvPr/>
        </p:nvSpPr>
        <p:spPr>
          <a:xfrm>
            <a:off x="4974867" y="480477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23A59-CF90-E64F-8FB2-B5C2811F2F78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288133" y="3571869"/>
            <a:ext cx="364465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4A546-E493-C042-A3C2-E8A095B95CDB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9">
            <a:extLst>
              <a:ext uri="{FF2B5EF4-FFF2-40B4-BE49-F238E27FC236}">
                <a16:creationId xmlns:a16="http://schemas.microsoft.com/office/drawing/2014/main" id="{A9D8C7FA-DDD1-B141-B8EB-AC59C44E95E6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5F97318D-F8FF-214A-9231-CDD0C1B3E880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C06076-5CE8-0C45-B717-1F6FC5D81382}"/>
              </a:ext>
            </a:extLst>
          </p:cNvPr>
          <p:cNvSpPr txBox="1"/>
          <p:nvPr/>
        </p:nvSpPr>
        <p:spPr>
          <a:xfrm>
            <a:off x="10014945" y="4163929"/>
            <a:ext cx="1869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 we will have to merge our parent and sibling!</a:t>
            </a:r>
          </a:p>
        </p:txBody>
      </p:sp>
    </p:spTree>
    <p:extLst>
      <p:ext uri="{BB962C8B-B14F-4D97-AF65-F5344CB8AC3E}">
        <p14:creationId xmlns:p14="http://schemas.microsoft.com/office/powerpoint/2010/main" val="14918781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1BC597-B2A1-4B11-BA68-1209EC5AC4C4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C7992-8C16-4B47-8657-1E5750B2A040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9">
            <a:extLst>
              <a:ext uri="{FF2B5EF4-FFF2-40B4-BE49-F238E27FC236}">
                <a16:creationId xmlns:a16="http://schemas.microsoft.com/office/drawing/2014/main" id="{9F140A9F-5315-DE49-AF39-6C7D3F2E9AA2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25" name="Rectangle: Rounded Corners 40">
            <a:extLst>
              <a:ext uri="{FF2B5EF4-FFF2-40B4-BE49-F238E27FC236}">
                <a16:creationId xmlns:a16="http://schemas.microsoft.com/office/drawing/2014/main" id="{37CC15CD-EDD4-2742-AADD-036C6B04133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7" name="Multiply 16">
            <a:extLst>
              <a:ext uri="{FF2B5EF4-FFF2-40B4-BE49-F238E27FC236}">
                <a16:creationId xmlns:a16="http://schemas.microsoft.com/office/drawing/2014/main" id="{BED736F7-3DC7-FE4C-BDD3-8BC767DDA58A}"/>
              </a:ext>
            </a:extLst>
          </p:cNvPr>
          <p:cNvSpPr/>
          <p:nvPr/>
        </p:nvSpPr>
        <p:spPr>
          <a:xfrm>
            <a:off x="5756416" y="3022067"/>
            <a:ext cx="679167" cy="448719"/>
          </a:xfrm>
          <a:prstGeom prst="mathMultiply">
            <a:avLst/>
          </a:prstGeom>
          <a:solidFill>
            <a:srgbClr val="4472C4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16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1BC597-B2A1-4B11-BA68-1209EC5AC4C4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C7992-8C16-4B47-8657-1E5750B2A040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9">
            <a:extLst>
              <a:ext uri="{FF2B5EF4-FFF2-40B4-BE49-F238E27FC236}">
                <a16:creationId xmlns:a16="http://schemas.microsoft.com/office/drawing/2014/main" id="{9F140A9F-5315-DE49-AF39-6C7D3F2E9AA2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25" name="Rectangle: Rounded Corners 40">
            <a:extLst>
              <a:ext uri="{FF2B5EF4-FFF2-40B4-BE49-F238E27FC236}">
                <a16:creationId xmlns:a16="http://schemas.microsoft.com/office/drawing/2014/main" id="{37CC15CD-EDD4-2742-AADD-036C6B04133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7" name="Multiply 16">
            <a:extLst>
              <a:ext uri="{FF2B5EF4-FFF2-40B4-BE49-F238E27FC236}">
                <a16:creationId xmlns:a16="http://schemas.microsoft.com/office/drawing/2014/main" id="{BED736F7-3DC7-FE4C-BDD3-8BC767DDA58A}"/>
              </a:ext>
            </a:extLst>
          </p:cNvPr>
          <p:cNvSpPr/>
          <p:nvPr/>
        </p:nvSpPr>
        <p:spPr>
          <a:xfrm>
            <a:off x="5756416" y="3022067"/>
            <a:ext cx="679167" cy="448719"/>
          </a:xfrm>
          <a:prstGeom prst="mathMultiply">
            <a:avLst/>
          </a:prstGeom>
          <a:solidFill>
            <a:srgbClr val="4472C4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5D224A-32AB-1945-AA68-AC6A9AF37E34}"/>
              </a:ext>
            </a:extLst>
          </p:cNvPr>
          <p:cNvSpPr/>
          <p:nvPr/>
        </p:nvSpPr>
        <p:spPr>
          <a:xfrm>
            <a:off x="6409727" y="4882557"/>
            <a:ext cx="354699" cy="33621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09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1BC597-B2A1-4B11-BA68-1209EC5AC4C4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C7992-8C16-4B47-8657-1E5750B2A040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9">
            <a:extLst>
              <a:ext uri="{FF2B5EF4-FFF2-40B4-BE49-F238E27FC236}">
                <a16:creationId xmlns:a16="http://schemas.microsoft.com/office/drawing/2014/main" id="{9F140A9F-5315-DE49-AF39-6C7D3F2E9AA2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25" name="Rectangle: Rounded Corners 40">
            <a:extLst>
              <a:ext uri="{FF2B5EF4-FFF2-40B4-BE49-F238E27FC236}">
                <a16:creationId xmlns:a16="http://schemas.microsoft.com/office/drawing/2014/main" id="{37CC15CD-EDD4-2742-AADD-036C6B04133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7" name="Multiply 16">
            <a:extLst>
              <a:ext uri="{FF2B5EF4-FFF2-40B4-BE49-F238E27FC236}">
                <a16:creationId xmlns:a16="http://schemas.microsoft.com/office/drawing/2014/main" id="{BED736F7-3DC7-FE4C-BDD3-8BC767DDA58A}"/>
              </a:ext>
            </a:extLst>
          </p:cNvPr>
          <p:cNvSpPr/>
          <p:nvPr/>
        </p:nvSpPr>
        <p:spPr>
          <a:xfrm>
            <a:off x="5756416" y="3022067"/>
            <a:ext cx="679167" cy="448719"/>
          </a:xfrm>
          <a:prstGeom prst="mathMultiply">
            <a:avLst/>
          </a:prstGeom>
          <a:solidFill>
            <a:srgbClr val="4472C4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5D224A-32AB-1945-AA68-AC6A9AF37E34}"/>
              </a:ext>
            </a:extLst>
          </p:cNvPr>
          <p:cNvSpPr/>
          <p:nvPr/>
        </p:nvSpPr>
        <p:spPr>
          <a:xfrm>
            <a:off x="6409727" y="4882557"/>
            <a:ext cx="354699" cy="33621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0B352B5-3B2C-AA4F-B8E1-88E98CFC6918}"/>
              </a:ext>
            </a:extLst>
          </p:cNvPr>
          <p:cNvSpPr/>
          <p:nvPr/>
        </p:nvSpPr>
        <p:spPr>
          <a:xfrm>
            <a:off x="6418508" y="3510825"/>
            <a:ext cx="563789" cy="1429166"/>
          </a:xfrm>
          <a:custGeom>
            <a:avLst/>
            <a:gdLst>
              <a:gd name="connsiteX0" fmla="*/ 111512 w 380775"/>
              <a:gd name="connsiteY0" fmla="*/ 1326995 h 1326995"/>
              <a:gd name="connsiteX1" fmla="*/ 379141 w 380775"/>
              <a:gd name="connsiteY1" fmla="*/ 847493 h 1326995"/>
              <a:gd name="connsiteX2" fmla="*/ 0 w 380775"/>
              <a:gd name="connsiteY2" fmla="*/ 0 h 132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75" h="1326995">
                <a:moveTo>
                  <a:pt x="111512" y="1326995"/>
                </a:moveTo>
                <a:cubicBezTo>
                  <a:pt x="254619" y="1197827"/>
                  <a:pt x="397726" y="1068659"/>
                  <a:pt x="379141" y="847493"/>
                </a:cubicBezTo>
                <a:cubicBezTo>
                  <a:pt x="360556" y="626327"/>
                  <a:pt x="180278" y="313163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78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1BC597-B2A1-4B11-BA68-1209EC5AC4C4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C7992-8C16-4B47-8657-1E5750B2A040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9">
            <a:extLst>
              <a:ext uri="{FF2B5EF4-FFF2-40B4-BE49-F238E27FC236}">
                <a16:creationId xmlns:a16="http://schemas.microsoft.com/office/drawing/2014/main" id="{9F140A9F-5315-DE49-AF39-6C7D3F2E9AA2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25" name="Rectangle: Rounded Corners 40">
            <a:extLst>
              <a:ext uri="{FF2B5EF4-FFF2-40B4-BE49-F238E27FC236}">
                <a16:creationId xmlns:a16="http://schemas.microsoft.com/office/drawing/2014/main" id="{37CC15CD-EDD4-2742-AADD-036C6B04133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7766610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1BC597-B2A1-4B11-BA68-1209EC5AC4C4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C7992-8C16-4B47-8657-1E5750B2A040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9">
            <a:extLst>
              <a:ext uri="{FF2B5EF4-FFF2-40B4-BE49-F238E27FC236}">
                <a16:creationId xmlns:a16="http://schemas.microsoft.com/office/drawing/2014/main" id="{9F140A9F-5315-DE49-AF39-6C7D3F2E9AA2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39, 46</a:t>
            </a:r>
          </a:p>
        </p:txBody>
      </p:sp>
      <p:sp>
        <p:nvSpPr>
          <p:cNvPr id="25" name="Rectangle: Rounded Corners 40">
            <a:extLst>
              <a:ext uri="{FF2B5EF4-FFF2-40B4-BE49-F238E27FC236}">
                <a16:creationId xmlns:a16="http://schemas.microsoft.com/office/drawing/2014/main" id="{37CC15CD-EDD4-2742-AADD-036C6B04133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39</a:t>
            </a:r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518E4F8F-0237-314A-B8F1-3C1A37543690}"/>
              </a:ext>
            </a:extLst>
          </p:cNvPr>
          <p:cNvSpPr/>
          <p:nvPr/>
        </p:nvSpPr>
        <p:spPr>
          <a:xfrm>
            <a:off x="6271687" y="4867114"/>
            <a:ext cx="679167" cy="448719"/>
          </a:xfrm>
          <a:prstGeom prst="mathMultiply">
            <a:avLst/>
          </a:prstGeom>
          <a:solidFill>
            <a:srgbClr val="4472C4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976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1BC597-B2A1-4B11-BA68-1209EC5AC4C4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C7992-8C16-4B47-8657-1E5750B2A040}"/>
              </a:ext>
            </a:extLst>
          </p:cNvPr>
          <p:cNvCxnSpPr>
            <a:cxnSpLocks/>
          </p:cNvCxnSpPr>
          <p:nvPr/>
        </p:nvCxnSpPr>
        <p:spPr>
          <a:xfrm>
            <a:off x="6294708" y="3569044"/>
            <a:ext cx="416144" cy="12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9">
            <a:extLst>
              <a:ext uri="{FF2B5EF4-FFF2-40B4-BE49-F238E27FC236}">
                <a16:creationId xmlns:a16="http://schemas.microsoft.com/office/drawing/2014/main" id="{9F140A9F-5315-DE49-AF39-6C7D3F2E9AA2}"/>
              </a:ext>
            </a:extLst>
          </p:cNvPr>
          <p:cNvSpPr/>
          <p:nvPr/>
        </p:nvSpPr>
        <p:spPr>
          <a:xfrm>
            <a:off x="6293775" y="4803607"/>
            <a:ext cx="95541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25" name="Rectangle: Rounded Corners 40">
            <a:extLst>
              <a:ext uri="{FF2B5EF4-FFF2-40B4-BE49-F238E27FC236}">
                <a16:creationId xmlns:a16="http://schemas.microsoft.com/office/drawing/2014/main" id="{37CC15CD-EDD4-2742-AADD-036C6B04133F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6883647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6F1-38BF-499C-A167-D6093A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8DD8AD-150E-4F64-827F-60E0B7EA0CD1}"/>
              </a:ext>
            </a:extLst>
          </p:cNvPr>
          <p:cNvCxnSpPr>
            <a:cxnSpLocks/>
          </p:cNvCxnSpPr>
          <p:nvPr/>
        </p:nvCxnSpPr>
        <p:spPr>
          <a:xfrm flipH="1">
            <a:off x="3203988" y="3607101"/>
            <a:ext cx="396322" cy="117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89B5-980C-448A-B9E6-ACDA970EA0A7}"/>
              </a:ext>
            </a:extLst>
          </p:cNvPr>
          <p:cNvSpPr/>
          <p:nvPr/>
        </p:nvSpPr>
        <p:spPr>
          <a:xfrm>
            <a:off x="2727742" y="48363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782A1-D509-4862-91D5-D12E8FD61563}"/>
              </a:ext>
            </a:extLst>
          </p:cNvPr>
          <p:cNvSpPr/>
          <p:nvPr/>
        </p:nvSpPr>
        <p:spPr>
          <a:xfrm>
            <a:off x="3931818" y="4836380"/>
            <a:ext cx="86148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20, 26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59CEC-FBAB-4CC4-AB74-078251B865B0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857132" y="3597801"/>
            <a:ext cx="505428" cy="1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BA73B4-0154-4998-9B57-82DD1B3E1184}"/>
              </a:ext>
            </a:extLst>
          </p:cNvPr>
          <p:cNvSpPr/>
          <p:nvPr/>
        </p:nvSpPr>
        <p:spPr>
          <a:xfrm>
            <a:off x="6896073" y="4772280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46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20695-8F78-4BBA-90E2-F5A65A983368}"/>
              </a:ext>
            </a:extLst>
          </p:cNvPr>
          <p:cNvSpPr/>
          <p:nvPr/>
        </p:nvSpPr>
        <p:spPr>
          <a:xfrm>
            <a:off x="4985464" y="4790673"/>
            <a:ext cx="906233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3F1B8-A47C-4ACC-B614-F5BC0B3528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38581" y="3557763"/>
            <a:ext cx="359098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B86EB-9E78-4620-AB83-E9A7615CEEF1}"/>
              </a:ext>
            </a:extLst>
          </p:cNvPr>
          <p:cNvCxnSpPr>
            <a:cxnSpLocks/>
          </p:cNvCxnSpPr>
          <p:nvPr/>
        </p:nvCxnSpPr>
        <p:spPr>
          <a:xfrm>
            <a:off x="6378222" y="3557763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6518A-2C00-4655-A19F-2E87C046AEA2}"/>
              </a:ext>
            </a:extLst>
          </p:cNvPr>
          <p:cNvSpPr/>
          <p:nvPr/>
        </p:nvSpPr>
        <p:spPr>
          <a:xfrm>
            <a:off x="5628842" y="2982029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DA5997-B36F-4469-955F-8722586E65A8}"/>
              </a:ext>
            </a:extLst>
          </p:cNvPr>
          <p:cNvSpPr/>
          <p:nvPr/>
        </p:nvSpPr>
        <p:spPr>
          <a:xfrm>
            <a:off x="3543866" y="3022067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906C5-D124-4AC5-9FFE-BB725756356D}"/>
              </a:ext>
            </a:extLst>
          </p:cNvPr>
          <p:cNvSpPr/>
          <p:nvPr/>
        </p:nvSpPr>
        <p:spPr>
          <a:xfrm>
            <a:off x="5418667" y="1925203"/>
            <a:ext cx="841489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30, 50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C60D7-119E-4997-A148-F6B4290F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857132" y="2406295"/>
            <a:ext cx="1561535" cy="61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5BA41-4BE0-4B48-8D7A-18346533A22C}"/>
              </a:ext>
            </a:extLst>
          </p:cNvPr>
          <p:cNvCxnSpPr>
            <a:cxnSpLocks/>
          </p:cNvCxnSpPr>
          <p:nvPr/>
        </p:nvCxnSpPr>
        <p:spPr>
          <a:xfrm>
            <a:off x="6293775" y="2406295"/>
            <a:ext cx="2071292" cy="47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2B33A-0382-4929-962D-70EFB96EE0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839412" y="2500937"/>
            <a:ext cx="226209" cy="48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EB124-328C-4E64-9F24-B0FDF342685A}"/>
              </a:ext>
            </a:extLst>
          </p:cNvPr>
          <p:cNvCxnSpPr>
            <a:cxnSpLocks/>
          </p:cNvCxnSpPr>
          <p:nvPr/>
        </p:nvCxnSpPr>
        <p:spPr>
          <a:xfrm>
            <a:off x="8416268" y="3484912"/>
            <a:ext cx="17150" cy="123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F054E-4926-4239-86BE-73FF5054AC98}"/>
              </a:ext>
            </a:extLst>
          </p:cNvPr>
          <p:cNvCxnSpPr>
            <a:cxnSpLocks/>
          </p:cNvCxnSpPr>
          <p:nvPr/>
        </p:nvCxnSpPr>
        <p:spPr>
          <a:xfrm>
            <a:off x="8996812" y="3484912"/>
            <a:ext cx="682270" cy="12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3BBF1D-C3C0-4CBB-8674-07777EC98793}"/>
              </a:ext>
            </a:extLst>
          </p:cNvPr>
          <p:cNvSpPr/>
          <p:nvPr/>
        </p:nvSpPr>
        <p:spPr>
          <a:xfrm>
            <a:off x="8247432" y="2909178"/>
            <a:ext cx="873558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982E1-45A0-4E44-AEB8-F7B38092195F}"/>
              </a:ext>
            </a:extLst>
          </p:cNvPr>
          <p:cNvSpPr txBox="1"/>
          <p:nvPr/>
        </p:nvSpPr>
        <p:spPr>
          <a:xfrm>
            <a:off x="225777" y="1478844"/>
            <a:ext cx="294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Let’s delete 33 real quick to make a point…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now let’s delete 46.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E3D4DA-14C2-42BE-9167-AF5670B822C2}"/>
              </a:ext>
            </a:extLst>
          </p:cNvPr>
          <p:cNvSpPr/>
          <p:nvPr/>
        </p:nvSpPr>
        <p:spPr>
          <a:xfrm>
            <a:off x="9514663" y="4699429"/>
            <a:ext cx="626531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17F19A-ECCE-444F-B9DA-F070DC51667B}"/>
              </a:ext>
            </a:extLst>
          </p:cNvPr>
          <p:cNvSpPr/>
          <p:nvPr/>
        </p:nvSpPr>
        <p:spPr>
          <a:xfrm>
            <a:off x="7870023" y="4721074"/>
            <a:ext cx="1126790" cy="575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51,  52</a:t>
            </a:r>
          </a:p>
        </p:txBody>
      </p:sp>
    </p:spTree>
    <p:extLst>
      <p:ext uri="{BB962C8B-B14F-4D97-AF65-F5344CB8AC3E}">
        <p14:creationId xmlns:p14="http://schemas.microsoft.com/office/powerpoint/2010/main" val="51949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4837</Words>
  <Application>Microsoft Macintosh PowerPoint</Application>
  <PresentationFormat>Widescreen</PresentationFormat>
  <Paragraphs>1197</Paragraphs>
  <Slides>108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Calibri</vt:lpstr>
      <vt:lpstr>Cambria Math</vt:lpstr>
      <vt:lpstr>Arial</vt:lpstr>
      <vt:lpstr>Wingdings</vt:lpstr>
      <vt:lpstr>Calibri Light</vt:lpstr>
      <vt:lpstr>Office Theme</vt:lpstr>
      <vt:lpstr> 2-3 trees</vt:lpstr>
      <vt:lpstr>Maintain the pros, kill the cons</vt:lpstr>
      <vt:lpstr>Maintain the pros, kill the cons</vt:lpstr>
      <vt:lpstr>Maintain the pros, kill the cons</vt:lpstr>
      <vt:lpstr>2-3 Trees</vt:lpstr>
      <vt:lpstr>2-3 Tree example</vt:lpstr>
      <vt:lpstr>2-3 Tree example</vt:lpstr>
      <vt:lpstr>Search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Insertion: Key Rotations</vt:lpstr>
      <vt:lpstr>Insertion: Key Rotations</vt:lpstr>
      <vt:lpstr>Insertion: Key Rotations</vt:lpstr>
      <vt:lpstr>Insertion: Key Rotations</vt:lpstr>
      <vt:lpstr>Insertion: Key Rotations</vt:lpstr>
      <vt:lpstr>Insertion: Key Rotations</vt:lpstr>
      <vt:lpstr>Insertion: Key Rotations</vt:lpstr>
      <vt:lpstr>Insertion: Key Rotations</vt:lpstr>
      <vt:lpstr>Insertion: Key Rotations</vt:lpstr>
      <vt:lpstr>Insertion</vt:lpstr>
      <vt:lpstr>Insertion</vt:lpstr>
      <vt:lpstr>Insertion</vt:lpstr>
      <vt:lpstr>Insertion</vt:lpstr>
      <vt:lpstr>Insertion</vt:lpstr>
      <vt:lpstr>Insertion : Can’t rotate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: Can’t rotate key</vt:lpstr>
      <vt:lpstr>PowerPoint Presentation</vt:lpstr>
      <vt:lpstr>Insertion: Can’t rotate key</vt:lpstr>
      <vt:lpstr>Insertion: Can’t rotate key</vt:lpstr>
      <vt:lpstr>Insertion: Can’t rotate key</vt:lpstr>
      <vt:lpstr>Insertion: Can’t rotate key</vt:lpstr>
      <vt:lpstr>Insertion: Can’t rotate key</vt:lpstr>
      <vt:lpstr>A more complex example</vt:lpstr>
      <vt:lpstr>A more complex example</vt:lpstr>
      <vt:lpstr>A more complex example</vt:lpstr>
      <vt:lpstr>A more complex example</vt:lpstr>
      <vt:lpstr>A more complex example</vt:lpstr>
      <vt:lpstr>A more complex example</vt:lpstr>
      <vt:lpstr>A more complex example</vt:lpstr>
      <vt:lpstr>A more complex example</vt:lpstr>
      <vt:lpstr>A more complex example</vt:lpstr>
      <vt:lpstr>A more complex example</vt:lpstr>
      <vt:lpstr>A more complex example</vt:lpstr>
      <vt:lpstr>Mixing up splittings and rotations!</vt:lpstr>
      <vt:lpstr>Mixing up splittings and rotations!</vt:lpstr>
      <vt:lpstr>Mixing up splittings and rotations!</vt:lpstr>
      <vt:lpstr>Mixing up splittings and rotations!</vt:lpstr>
      <vt:lpstr>Mixing up splittings and rotations!</vt:lpstr>
      <vt:lpstr>Mixing up splittings and rotations!</vt:lpstr>
      <vt:lpstr>Mixing up splittings and rotations!</vt:lpstr>
      <vt:lpstr>Mixing up splittings and rotations!</vt:lpstr>
      <vt:lpstr>Take-home message #1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Problem 2 please!</vt:lpstr>
      <vt:lpstr>Deletion</vt:lpstr>
      <vt:lpstr>Take-home message #2</vt:lpstr>
      <vt:lpstr>Implementing 2-3 Trees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trees and Red-Black  Binary Search Trees</dc:title>
  <dc:creator>Jason Filippou</dc:creator>
  <cp:lastModifiedBy>Jason Filippou</cp:lastModifiedBy>
  <cp:revision>109</cp:revision>
  <cp:lastPrinted>2019-02-14T17:30:53Z</cp:lastPrinted>
  <dcterms:created xsi:type="dcterms:W3CDTF">2017-06-06T00:47:19Z</dcterms:created>
  <dcterms:modified xsi:type="dcterms:W3CDTF">2019-09-18T18:47:15Z</dcterms:modified>
</cp:coreProperties>
</file>