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57" r:id="rId3"/>
    <p:sldId id="258" r:id="rId4"/>
    <p:sldId id="259" r:id="rId5"/>
    <p:sldId id="341" r:id="rId6"/>
    <p:sldId id="260" r:id="rId7"/>
    <p:sldId id="342" r:id="rId8"/>
    <p:sldId id="261" r:id="rId9"/>
    <p:sldId id="264" r:id="rId10"/>
    <p:sldId id="272" r:id="rId11"/>
    <p:sldId id="345" r:id="rId12"/>
    <p:sldId id="343" r:id="rId13"/>
    <p:sldId id="346" r:id="rId14"/>
    <p:sldId id="339" r:id="rId15"/>
    <p:sldId id="334" r:id="rId16"/>
    <p:sldId id="340" r:id="rId17"/>
    <p:sldId id="335" r:id="rId18"/>
    <p:sldId id="336" r:id="rId19"/>
    <p:sldId id="337" r:id="rId20"/>
    <p:sldId id="273" r:id="rId21"/>
    <p:sldId id="274" r:id="rId22"/>
    <p:sldId id="276" r:id="rId23"/>
    <p:sldId id="277" r:id="rId24"/>
    <p:sldId id="280" r:id="rId25"/>
    <p:sldId id="281" r:id="rId26"/>
    <p:sldId id="282" r:id="rId27"/>
    <p:sldId id="284" r:id="rId28"/>
    <p:sldId id="285" r:id="rId29"/>
    <p:sldId id="286" r:id="rId30"/>
    <p:sldId id="287" r:id="rId31"/>
    <p:sldId id="292" r:id="rId32"/>
    <p:sldId id="293" r:id="rId33"/>
    <p:sldId id="327" r:id="rId34"/>
    <p:sldId id="294" r:id="rId35"/>
    <p:sldId id="302" r:id="rId36"/>
    <p:sldId id="300" r:id="rId37"/>
    <p:sldId id="303" r:id="rId38"/>
    <p:sldId id="304" r:id="rId39"/>
    <p:sldId id="305" r:id="rId40"/>
    <p:sldId id="306" r:id="rId41"/>
    <p:sldId id="313" r:id="rId42"/>
    <p:sldId id="314" r:id="rId43"/>
    <p:sldId id="307" r:id="rId44"/>
    <p:sldId id="309" r:id="rId45"/>
    <p:sldId id="317" r:id="rId46"/>
    <p:sldId id="310" r:id="rId47"/>
    <p:sldId id="318" r:id="rId48"/>
    <p:sldId id="308" r:id="rId49"/>
    <p:sldId id="315" r:id="rId50"/>
    <p:sldId id="311" r:id="rId51"/>
    <p:sldId id="347" r:id="rId52"/>
    <p:sldId id="319" r:id="rId53"/>
    <p:sldId id="320" r:id="rId54"/>
    <p:sldId id="321" r:id="rId55"/>
    <p:sldId id="322" r:id="rId56"/>
    <p:sldId id="263" r:id="rId57"/>
    <p:sldId id="265" r:id="rId58"/>
    <p:sldId id="266" r:id="rId59"/>
    <p:sldId id="267" r:id="rId60"/>
    <p:sldId id="268" r:id="rId61"/>
    <p:sldId id="269" r:id="rId62"/>
    <p:sldId id="271"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C55A11"/>
    <a:srgbClr val="CC3399"/>
    <a:srgbClr val="37A144"/>
    <a:srgbClr val="57FF46"/>
    <a:srgbClr val="0066FF"/>
    <a:srgbClr val="FFD966"/>
    <a:srgbClr val="28A832"/>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88" d="100"/>
          <a:sy n="88" d="100"/>
        </p:scale>
        <p:origin x="2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8F0A09-D4C3-CA45-B736-83FAEA08588A}" type="datetimeFigureOut">
              <a:rPr lang="en-US" smtClean="0"/>
              <a:t>3/2/2019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EB2B79-79FB-3345-8348-DB6CB5317AE8}" type="slidenum">
              <a:rPr lang="en-US" smtClean="0"/>
              <a:t>‹#›</a:t>
            </a:fld>
            <a:endParaRPr lang="en-US"/>
          </a:p>
        </p:txBody>
      </p:sp>
    </p:spTree>
    <p:extLst>
      <p:ext uri="{BB962C8B-B14F-4D97-AF65-F5344CB8AC3E}">
        <p14:creationId xmlns:p14="http://schemas.microsoft.com/office/powerpoint/2010/main" val="279740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EB2B79-79FB-3345-8348-DB6CB5317AE8}" type="slidenum">
              <a:rPr lang="en-US" smtClean="0"/>
              <a:t>17</a:t>
            </a:fld>
            <a:endParaRPr lang="en-US"/>
          </a:p>
        </p:txBody>
      </p:sp>
    </p:spTree>
    <p:extLst>
      <p:ext uri="{BB962C8B-B14F-4D97-AF65-F5344CB8AC3E}">
        <p14:creationId xmlns:p14="http://schemas.microsoft.com/office/powerpoint/2010/main" val="2908812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00DCB-7AF4-4AFD-8618-0FEE42CD03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87045A-1202-4A9D-BA8B-5C3D5EBF5B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2ABC22-0CEC-42B6-A69D-F982B9F18230}"/>
              </a:ext>
            </a:extLst>
          </p:cNvPr>
          <p:cNvSpPr>
            <a:spLocks noGrp="1"/>
          </p:cNvSpPr>
          <p:nvPr>
            <p:ph type="dt" sz="half" idx="10"/>
          </p:nvPr>
        </p:nvSpPr>
        <p:spPr/>
        <p:txBody>
          <a:bodyPr/>
          <a:lstStyle/>
          <a:p>
            <a:fld id="{B73696C9-EB48-4944-9656-944CE3B31BD4}" type="datetimeFigureOut">
              <a:rPr lang="en-US" smtClean="0"/>
              <a:t>3/2/2019</a:t>
            </a:fld>
            <a:endParaRPr lang="en-US"/>
          </a:p>
        </p:txBody>
      </p:sp>
      <p:sp>
        <p:nvSpPr>
          <p:cNvPr id="5" name="Footer Placeholder 4">
            <a:extLst>
              <a:ext uri="{FF2B5EF4-FFF2-40B4-BE49-F238E27FC236}">
                <a16:creationId xmlns:a16="http://schemas.microsoft.com/office/drawing/2014/main" id="{0F598F2E-F0F3-47D9-A7E6-D4B679F9E9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0D53D7-4257-49C9-AD43-450AD51228CD}"/>
              </a:ext>
            </a:extLst>
          </p:cNvPr>
          <p:cNvSpPr>
            <a:spLocks noGrp="1"/>
          </p:cNvSpPr>
          <p:nvPr>
            <p:ph type="sldNum" sz="quarter" idx="12"/>
          </p:nvPr>
        </p:nvSpPr>
        <p:spPr/>
        <p:txBody>
          <a:bodyPr/>
          <a:lstStyle/>
          <a:p>
            <a:fld id="{9CD1711C-58D0-46D2-8E64-9BDC2E20EB1F}" type="slidenum">
              <a:rPr lang="en-US" smtClean="0"/>
              <a:t>‹#›</a:t>
            </a:fld>
            <a:endParaRPr lang="en-US"/>
          </a:p>
        </p:txBody>
      </p:sp>
    </p:spTree>
    <p:extLst>
      <p:ext uri="{BB962C8B-B14F-4D97-AF65-F5344CB8AC3E}">
        <p14:creationId xmlns:p14="http://schemas.microsoft.com/office/powerpoint/2010/main" val="1297702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BCD10-F717-4749-867C-616DF96E81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05DA1C-5F0F-4146-8337-7AF676ABD0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4AB932-4FC5-494C-8A52-590298916954}"/>
              </a:ext>
            </a:extLst>
          </p:cNvPr>
          <p:cNvSpPr>
            <a:spLocks noGrp="1"/>
          </p:cNvSpPr>
          <p:nvPr>
            <p:ph type="dt" sz="half" idx="10"/>
          </p:nvPr>
        </p:nvSpPr>
        <p:spPr/>
        <p:txBody>
          <a:bodyPr/>
          <a:lstStyle/>
          <a:p>
            <a:fld id="{B73696C9-EB48-4944-9656-944CE3B31BD4}" type="datetimeFigureOut">
              <a:rPr lang="en-US" smtClean="0"/>
              <a:t>3/2/2019</a:t>
            </a:fld>
            <a:endParaRPr lang="en-US"/>
          </a:p>
        </p:txBody>
      </p:sp>
      <p:sp>
        <p:nvSpPr>
          <p:cNvPr id="5" name="Footer Placeholder 4">
            <a:extLst>
              <a:ext uri="{FF2B5EF4-FFF2-40B4-BE49-F238E27FC236}">
                <a16:creationId xmlns:a16="http://schemas.microsoft.com/office/drawing/2014/main" id="{32BD5490-2752-4A50-8812-F0B0EB4016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01829-848A-407B-A9C6-7954B81617C9}"/>
              </a:ext>
            </a:extLst>
          </p:cNvPr>
          <p:cNvSpPr>
            <a:spLocks noGrp="1"/>
          </p:cNvSpPr>
          <p:nvPr>
            <p:ph type="sldNum" sz="quarter" idx="12"/>
          </p:nvPr>
        </p:nvSpPr>
        <p:spPr/>
        <p:txBody>
          <a:bodyPr/>
          <a:lstStyle/>
          <a:p>
            <a:fld id="{9CD1711C-58D0-46D2-8E64-9BDC2E20EB1F}" type="slidenum">
              <a:rPr lang="en-US" smtClean="0"/>
              <a:t>‹#›</a:t>
            </a:fld>
            <a:endParaRPr lang="en-US"/>
          </a:p>
        </p:txBody>
      </p:sp>
    </p:spTree>
    <p:extLst>
      <p:ext uri="{BB962C8B-B14F-4D97-AF65-F5344CB8AC3E}">
        <p14:creationId xmlns:p14="http://schemas.microsoft.com/office/powerpoint/2010/main" val="4207622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BCF90E-6E06-4736-8747-BD92A7EC6D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239272-FD7F-4A26-992A-EAA30F4E95E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DA347-F9FB-4F46-92EC-4C2B16478E20}"/>
              </a:ext>
            </a:extLst>
          </p:cNvPr>
          <p:cNvSpPr>
            <a:spLocks noGrp="1"/>
          </p:cNvSpPr>
          <p:nvPr>
            <p:ph type="dt" sz="half" idx="10"/>
          </p:nvPr>
        </p:nvSpPr>
        <p:spPr/>
        <p:txBody>
          <a:bodyPr/>
          <a:lstStyle/>
          <a:p>
            <a:fld id="{B73696C9-EB48-4944-9656-944CE3B31BD4}" type="datetimeFigureOut">
              <a:rPr lang="en-US" smtClean="0"/>
              <a:t>3/2/2019</a:t>
            </a:fld>
            <a:endParaRPr lang="en-US"/>
          </a:p>
        </p:txBody>
      </p:sp>
      <p:sp>
        <p:nvSpPr>
          <p:cNvPr id="5" name="Footer Placeholder 4">
            <a:extLst>
              <a:ext uri="{FF2B5EF4-FFF2-40B4-BE49-F238E27FC236}">
                <a16:creationId xmlns:a16="http://schemas.microsoft.com/office/drawing/2014/main" id="{E544C530-7384-4837-BE79-047CC9B41A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182678-4B6F-4F83-8C4C-BB469F6E7C43}"/>
              </a:ext>
            </a:extLst>
          </p:cNvPr>
          <p:cNvSpPr>
            <a:spLocks noGrp="1"/>
          </p:cNvSpPr>
          <p:nvPr>
            <p:ph type="sldNum" sz="quarter" idx="12"/>
          </p:nvPr>
        </p:nvSpPr>
        <p:spPr/>
        <p:txBody>
          <a:bodyPr/>
          <a:lstStyle/>
          <a:p>
            <a:fld id="{9CD1711C-58D0-46D2-8E64-9BDC2E20EB1F}" type="slidenum">
              <a:rPr lang="en-US" smtClean="0"/>
              <a:t>‹#›</a:t>
            </a:fld>
            <a:endParaRPr lang="en-US"/>
          </a:p>
        </p:txBody>
      </p:sp>
    </p:spTree>
    <p:extLst>
      <p:ext uri="{BB962C8B-B14F-4D97-AF65-F5344CB8AC3E}">
        <p14:creationId xmlns:p14="http://schemas.microsoft.com/office/powerpoint/2010/main" val="1816960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ADA17-ACCB-4D7F-A26F-D0B4B335FD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F28A08-0E69-425F-8512-A46BF9B756A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A3F446-2AE1-4B3B-A01C-16C1287F5500}"/>
              </a:ext>
            </a:extLst>
          </p:cNvPr>
          <p:cNvSpPr>
            <a:spLocks noGrp="1"/>
          </p:cNvSpPr>
          <p:nvPr>
            <p:ph type="dt" sz="half" idx="10"/>
          </p:nvPr>
        </p:nvSpPr>
        <p:spPr/>
        <p:txBody>
          <a:bodyPr/>
          <a:lstStyle/>
          <a:p>
            <a:fld id="{B73696C9-EB48-4944-9656-944CE3B31BD4}" type="datetimeFigureOut">
              <a:rPr lang="en-US" smtClean="0"/>
              <a:t>3/2/2019</a:t>
            </a:fld>
            <a:endParaRPr lang="en-US"/>
          </a:p>
        </p:txBody>
      </p:sp>
      <p:sp>
        <p:nvSpPr>
          <p:cNvPr id="5" name="Footer Placeholder 4">
            <a:extLst>
              <a:ext uri="{FF2B5EF4-FFF2-40B4-BE49-F238E27FC236}">
                <a16:creationId xmlns:a16="http://schemas.microsoft.com/office/drawing/2014/main" id="{91ED0D89-E605-4258-A0C4-0EDB9662F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26AE3-4AD9-423E-9805-752C50439A0D}"/>
              </a:ext>
            </a:extLst>
          </p:cNvPr>
          <p:cNvSpPr>
            <a:spLocks noGrp="1"/>
          </p:cNvSpPr>
          <p:nvPr>
            <p:ph type="sldNum" sz="quarter" idx="12"/>
          </p:nvPr>
        </p:nvSpPr>
        <p:spPr/>
        <p:txBody>
          <a:bodyPr/>
          <a:lstStyle/>
          <a:p>
            <a:fld id="{9CD1711C-58D0-46D2-8E64-9BDC2E20EB1F}" type="slidenum">
              <a:rPr lang="en-US" smtClean="0"/>
              <a:t>‹#›</a:t>
            </a:fld>
            <a:endParaRPr lang="en-US"/>
          </a:p>
        </p:txBody>
      </p:sp>
    </p:spTree>
    <p:extLst>
      <p:ext uri="{BB962C8B-B14F-4D97-AF65-F5344CB8AC3E}">
        <p14:creationId xmlns:p14="http://schemas.microsoft.com/office/powerpoint/2010/main" val="1496882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9D8A6-629A-4992-B91C-45F2E4A455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93C5E7-CA13-4CC3-80D3-2A3B7EE550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720F378-DF61-469B-9DDF-7EC50F7B115E}"/>
              </a:ext>
            </a:extLst>
          </p:cNvPr>
          <p:cNvSpPr>
            <a:spLocks noGrp="1"/>
          </p:cNvSpPr>
          <p:nvPr>
            <p:ph type="dt" sz="half" idx="10"/>
          </p:nvPr>
        </p:nvSpPr>
        <p:spPr/>
        <p:txBody>
          <a:bodyPr/>
          <a:lstStyle/>
          <a:p>
            <a:fld id="{B73696C9-EB48-4944-9656-944CE3B31BD4}" type="datetimeFigureOut">
              <a:rPr lang="en-US" smtClean="0"/>
              <a:t>3/2/2019</a:t>
            </a:fld>
            <a:endParaRPr lang="en-US"/>
          </a:p>
        </p:txBody>
      </p:sp>
      <p:sp>
        <p:nvSpPr>
          <p:cNvPr id="5" name="Footer Placeholder 4">
            <a:extLst>
              <a:ext uri="{FF2B5EF4-FFF2-40B4-BE49-F238E27FC236}">
                <a16:creationId xmlns:a16="http://schemas.microsoft.com/office/drawing/2014/main" id="{95CF72C5-E1D5-47F6-8295-6E53A118B5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A874C5-29ED-4316-B06F-495825067EEC}"/>
              </a:ext>
            </a:extLst>
          </p:cNvPr>
          <p:cNvSpPr>
            <a:spLocks noGrp="1"/>
          </p:cNvSpPr>
          <p:nvPr>
            <p:ph type="sldNum" sz="quarter" idx="12"/>
          </p:nvPr>
        </p:nvSpPr>
        <p:spPr/>
        <p:txBody>
          <a:bodyPr/>
          <a:lstStyle/>
          <a:p>
            <a:fld id="{9CD1711C-58D0-46D2-8E64-9BDC2E20EB1F}" type="slidenum">
              <a:rPr lang="en-US" smtClean="0"/>
              <a:t>‹#›</a:t>
            </a:fld>
            <a:endParaRPr lang="en-US"/>
          </a:p>
        </p:txBody>
      </p:sp>
    </p:spTree>
    <p:extLst>
      <p:ext uri="{BB962C8B-B14F-4D97-AF65-F5344CB8AC3E}">
        <p14:creationId xmlns:p14="http://schemas.microsoft.com/office/powerpoint/2010/main" val="4176868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1D19F-A193-4FF7-B535-915E9B704C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228D5E-054B-432E-AEB9-56BAC18EA7C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D4C9E5-69EE-4D2D-8604-D9CCA8BB827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D7030C-8AB6-40C1-A894-4B2BF5BF2ED9}"/>
              </a:ext>
            </a:extLst>
          </p:cNvPr>
          <p:cNvSpPr>
            <a:spLocks noGrp="1"/>
          </p:cNvSpPr>
          <p:nvPr>
            <p:ph type="dt" sz="half" idx="10"/>
          </p:nvPr>
        </p:nvSpPr>
        <p:spPr/>
        <p:txBody>
          <a:bodyPr/>
          <a:lstStyle/>
          <a:p>
            <a:fld id="{B73696C9-EB48-4944-9656-944CE3B31BD4}" type="datetimeFigureOut">
              <a:rPr lang="en-US" smtClean="0"/>
              <a:t>3/2/2019</a:t>
            </a:fld>
            <a:endParaRPr lang="en-US"/>
          </a:p>
        </p:txBody>
      </p:sp>
      <p:sp>
        <p:nvSpPr>
          <p:cNvPr id="6" name="Footer Placeholder 5">
            <a:extLst>
              <a:ext uri="{FF2B5EF4-FFF2-40B4-BE49-F238E27FC236}">
                <a16:creationId xmlns:a16="http://schemas.microsoft.com/office/drawing/2014/main" id="{946F0CE5-598A-4C7F-818D-3FD722ACDA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4E2A54-0D42-498D-BF0F-B2916A57CAE7}"/>
              </a:ext>
            </a:extLst>
          </p:cNvPr>
          <p:cNvSpPr>
            <a:spLocks noGrp="1"/>
          </p:cNvSpPr>
          <p:nvPr>
            <p:ph type="sldNum" sz="quarter" idx="12"/>
          </p:nvPr>
        </p:nvSpPr>
        <p:spPr/>
        <p:txBody>
          <a:bodyPr/>
          <a:lstStyle/>
          <a:p>
            <a:fld id="{9CD1711C-58D0-46D2-8E64-9BDC2E20EB1F}" type="slidenum">
              <a:rPr lang="en-US" smtClean="0"/>
              <a:t>‹#›</a:t>
            </a:fld>
            <a:endParaRPr lang="en-US"/>
          </a:p>
        </p:txBody>
      </p:sp>
    </p:spTree>
    <p:extLst>
      <p:ext uri="{BB962C8B-B14F-4D97-AF65-F5344CB8AC3E}">
        <p14:creationId xmlns:p14="http://schemas.microsoft.com/office/powerpoint/2010/main" val="3862449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141B0-8D35-4B64-A8C1-30FF979A30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261D60-FF59-4943-94E0-03D33AC31B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F802C01-E867-4711-B1BC-AF6697DC69A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037FA1-5B4A-4E4A-83CB-A81F242171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FD6296F-3EC6-481D-825A-3E0CA1D6BDA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EFB299-6DBF-4A24-8AD7-CB2BE33FD207}"/>
              </a:ext>
            </a:extLst>
          </p:cNvPr>
          <p:cNvSpPr>
            <a:spLocks noGrp="1"/>
          </p:cNvSpPr>
          <p:nvPr>
            <p:ph type="dt" sz="half" idx="10"/>
          </p:nvPr>
        </p:nvSpPr>
        <p:spPr/>
        <p:txBody>
          <a:bodyPr/>
          <a:lstStyle/>
          <a:p>
            <a:fld id="{B73696C9-EB48-4944-9656-944CE3B31BD4}" type="datetimeFigureOut">
              <a:rPr lang="en-US" smtClean="0"/>
              <a:t>3/2/2019</a:t>
            </a:fld>
            <a:endParaRPr lang="en-US"/>
          </a:p>
        </p:txBody>
      </p:sp>
      <p:sp>
        <p:nvSpPr>
          <p:cNvPr id="8" name="Footer Placeholder 7">
            <a:extLst>
              <a:ext uri="{FF2B5EF4-FFF2-40B4-BE49-F238E27FC236}">
                <a16:creationId xmlns:a16="http://schemas.microsoft.com/office/drawing/2014/main" id="{7FFF4C8F-50DE-4BC5-8F48-079250FFDE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E48881-1F51-49C1-A216-CB06BB831349}"/>
              </a:ext>
            </a:extLst>
          </p:cNvPr>
          <p:cNvSpPr>
            <a:spLocks noGrp="1"/>
          </p:cNvSpPr>
          <p:nvPr>
            <p:ph type="sldNum" sz="quarter" idx="12"/>
          </p:nvPr>
        </p:nvSpPr>
        <p:spPr/>
        <p:txBody>
          <a:bodyPr/>
          <a:lstStyle/>
          <a:p>
            <a:fld id="{9CD1711C-58D0-46D2-8E64-9BDC2E20EB1F}" type="slidenum">
              <a:rPr lang="en-US" smtClean="0"/>
              <a:t>‹#›</a:t>
            </a:fld>
            <a:endParaRPr lang="en-US"/>
          </a:p>
        </p:txBody>
      </p:sp>
    </p:spTree>
    <p:extLst>
      <p:ext uri="{BB962C8B-B14F-4D97-AF65-F5344CB8AC3E}">
        <p14:creationId xmlns:p14="http://schemas.microsoft.com/office/powerpoint/2010/main" val="4125488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2F4A1-BBE0-4C4A-9BC8-96985810C8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CAEA0D-2E1F-42B5-A3AA-A4E7C4094523}"/>
              </a:ext>
            </a:extLst>
          </p:cNvPr>
          <p:cNvSpPr>
            <a:spLocks noGrp="1"/>
          </p:cNvSpPr>
          <p:nvPr>
            <p:ph type="dt" sz="half" idx="10"/>
          </p:nvPr>
        </p:nvSpPr>
        <p:spPr/>
        <p:txBody>
          <a:bodyPr/>
          <a:lstStyle/>
          <a:p>
            <a:fld id="{B73696C9-EB48-4944-9656-944CE3B31BD4}" type="datetimeFigureOut">
              <a:rPr lang="en-US" smtClean="0"/>
              <a:t>3/2/2019</a:t>
            </a:fld>
            <a:endParaRPr lang="en-US"/>
          </a:p>
        </p:txBody>
      </p:sp>
      <p:sp>
        <p:nvSpPr>
          <p:cNvPr id="4" name="Footer Placeholder 3">
            <a:extLst>
              <a:ext uri="{FF2B5EF4-FFF2-40B4-BE49-F238E27FC236}">
                <a16:creationId xmlns:a16="http://schemas.microsoft.com/office/drawing/2014/main" id="{01CA4689-3A8F-4643-81D0-D982FC3E39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DD02F1-D9BF-49F0-AFC4-D44681AA60AF}"/>
              </a:ext>
            </a:extLst>
          </p:cNvPr>
          <p:cNvSpPr>
            <a:spLocks noGrp="1"/>
          </p:cNvSpPr>
          <p:nvPr>
            <p:ph type="sldNum" sz="quarter" idx="12"/>
          </p:nvPr>
        </p:nvSpPr>
        <p:spPr/>
        <p:txBody>
          <a:bodyPr/>
          <a:lstStyle/>
          <a:p>
            <a:fld id="{9CD1711C-58D0-46D2-8E64-9BDC2E20EB1F}" type="slidenum">
              <a:rPr lang="en-US" smtClean="0"/>
              <a:t>‹#›</a:t>
            </a:fld>
            <a:endParaRPr lang="en-US"/>
          </a:p>
        </p:txBody>
      </p:sp>
    </p:spTree>
    <p:extLst>
      <p:ext uri="{BB962C8B-B14F-4D97-AF65-F5344CB8AC3E}">
        <p14:creationId xmlns:p14="http://schemas.microsoft.com/office/powerpoint/2010/main" val="2039579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95D3AF-11C8-495F-B384-D521F3F9C5B3}"/>
              </a:ext>
            </a:extLst>
          </p:cNvPr>
          <p:cNvSpPr>
            <a:spLocks noGrp="1"/>
          </p:cNvSpPr>
          <p:nvPr>
            <p:ph type="dt" sz="half" idx="10"/>
          </p:nvPr>
        </p:nvSpPr>
        <p:spPr/>
        <p:txBody>
          <a:bodyPr/>
          <a:lstStyle/>
          <a:p>
            <a:fld id="{B73696C9-EB48-4944-9656-944CE3B31BD4}" type="datetimeFigureOut">
              <a:rPr lang="en-US" smtClean="0"/>
              <a:t>3/2/2019</a:t>
            </a:fld>
            <a:endParaRPr lang="en-US"/>
          </a:p>
        </p:txBody>
      </p:sp>
      <p:sp>
        <p:nvSpPr>
          <p:cNvPr id="3" name="Footer Placeholder 2">
            <a:extLst>
              <a:ext uri="{FF2B5EF4-FFF2-40B4-BE49-F238E27FC236}">
                <a16:creationId xmlns:a16="http://schemas.microsoft.com/office/drawing/2014/main" id="{5350B3C4-D02B-4434-9A44-3D0F6DDE8D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810276-80DD-4CA5-889E-A172284753EF}"/>
              </a:ext>
            </a:extLst>
          </p:cNvPr>
          <p:cNvSpPr>
            <a:spLocks noGrp="1"/>
          </p:cNvSpPr>
          <p:nvPr>
            <p:ph type="sldNum" sz="quarter" idx="12"/>
          </p:nvPr>
        </p:nvSpPr>
        <p:spPr/>
        <p:txBody>
          <a:bodyPr/>
          <a:lstStyle/>
          <a:p>
            <a:fld id="{9CD1711C-58D0-46D2-8E64-9BDC2E20EB1F}" type="slidenum">
              <a:rPr lang="en-US" smtClean="0"/>
              <a:t>‹#›</a:t>
            </a:fld>
            <a:endParaRPr lang="en-US"/>
          </a:p>
        </p:txBody>
      </p:sp>
    </p:spTree>
    <p:extLst>
      <p:ext uri="{BB962C8B-B14F-4D97-AF65-F5344CB8AC3E}">
        <p14:creationId xmlns:p14="http://schemas.microsoft.com/office/powerpoint/2010/main" val="1938832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36F5C-A37F-4A7C-8B33-EE83FD2CCB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88DBAC-02DF-4B4C-AF33-F0BDFB4414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32FB0A-332B-4149-8CFB-F4310D836D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7B8FEF-9552-48AB-A440-98C20ADF9861}"/>
              </a:ext>
            </a:extLst>
          </p:cNvPr>
          <p:cNvSpPr>
            <a:spLocks noGrp="1"/>
          </p:cNvSpPr>
          <p:nvPr>
            <p:ph type="dt" sz="half" idx="10"/>
          </p:nvPr>
        </p:nvSpPr>
        <p:spPr/>
        <p:txBody>
          <a:bodyPr/>
          <a:lstStyle/>
          <a:p>
            <a:fld id="{B73696C9-EB48-4944-9656-944CE3B31BD4}" type="datetimeFigureOut">
              <a:rPr lang="en-US" smtClean="0"/>
              <a:t>3/2/2019</a:t>
            </a:fld>
            <a:endParaRPr lang="en-US"/>
          </a:p>
        </p:txBody>
      </p:sp>
      <p:sp>
        <p:nvSpPr>
          <p:cNvPr id="6" name="Footer Placeholder 5">
            <a:extLst>
              <a:ext uri="{FF2B5EF4-FFF2-40B4-BE49-F238E27FC236}">
                <a16:creationId xmlns:a16="http://schemas.microsoft.com/office/drawing/2014/main" id="{6BE625E1-C4F5-45E0-9AC7-CA16381D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9C2D3-A1DB-4F70-9256-447B7A3BE563}"/>
              </a:ext>
            </a:extLst>
          </p:cNvPr>
          <p:cNvSpPr>
            <a:spLocks noGrp="1"/>
          </p:cNvSpPr>
          <p:nvPr>
            <p:ph type="sldNum" sz="quarter" idx="12"/>
          </p:nvPr>
        </p:nvSpPr>
        <p:spPr/>
        <p:txBody>
          <a:bodyPr/>
          <a:lstStyle/>
          <a:p>
            <a:fld id="{9CD1711C-58D0-46D2-8E64-9BDC2E20EB1F}" type="slidenum">
              <a:rPr lang="en-US" smtClean="0"/>
              <a:t>‹#›</a:t>
            </a:fld>
            <a:endParaRPr lang="en-US"/>
          </a:p>
        </p:txBody>
      </p:sp>
    </p:spTree>
    <p:extLst>
      <p:ext uri="{BB962C8B-B14F-4D97-AF65-F5344CB8AC3E}">
        <p14:creationId xmlns:p14="http://schemas.microsoft.com/office/powerpoint/2010/main" val="2068345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C486F-7C4A-4B7B-8CA2-49B85EEBB6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AD23C4-DF6A-495E-B054-D61806451B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9A0A69-2099-4E18-A688-A0F61F3866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20BAF23-2D0A-4A8C-954E-734EC6270982}"/>
              </a:ext>
            </a:extLst>
          </p:cNvPr>
          <p:cNvSpPr>
            <a:spLocks noGrp="1"/>
          </p:cNvSpPr>
          <p:nvPr>
            <p:ph type="dt" sz="half" idx="10"/>
          </p:nvPr>
        </p:nvSpPr>
        <p:spPr/>
        <p:txBody>
          <a:bodyPr/>
          <a:lstStyle/>
          <a:p>
            <a:fld id="{B73696C9-EB48-4944-9656-944CE3B31BD4}" type="datetimeFigureOut">
              <a:rPr lang="en-US" smtClean="0"/>
              <a:t>3/2/2019</a:t>
            </a:fld>
            <a:endParaRPr lang="en-US"/>
          </a:p>
        </p:txBody>
      </p:sp>
      <p:sp>
        <p:nvSpPr>
          <p:cNvPr id="6" name="Footer Placeholder 5">
            <a:extLst>
              <a:ext uri="{FF2B5EF4-FFF2-40B4-BE49-F238E27FC236}">
                <a16:creationId xmlns:a16="http://schemas.microsoft.com/office/drawing/2014/main" id="{4B4C1663-BF1C-4251-8070-CC250E62E0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0294BB-9699-4006-A37E-C90EB6C578B7}"/>
              </a:ext>
            </a:extLst>
          </p:cNvPr>
          <p:cNvSpPr>
            <a:spLocks noGrp="1"/>
          </p:cNvSpPr>
          <p:nvPr>
            <p:ph type="sldNum" sz="quarter" idx="12"/>
          </p:nvPr>
        </p:nvSpPr>
        <p:spPr/>
        <p:txBody>
          <a:bodyPr/>
          <a:lstStyle/>
          <a:p>
            <a:fld id="{9CD1711C-58D0-46D2-8E64-9BDC2E20EB1F}" type="slidenum">
              <a:rPr lang="en-US" smtClean="0"/>
              <a:t>‹#›</a:t>
            </a:fld>
            <a:endParaRPr lang="en-US"/>
          </a:p>
        </p:txBody>
      </p:sp>
    </p:spTree>
    <p:extLst>
      <p:ext uri="{BB962C8B-B14F-4D97-AF65-F5344CB8AC3E}">
        <p14:creationId xmlns:p14="http://schemas.microsoft.com/office/powerpoint/2010/main" val="1539631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56FFD5-1CA0-4737-85E4-FCEC3053F5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D89010-A9DE-4642-99D5-AE8B40E1E3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49BD24-4FB9-483E-8C98-1EB60CE3AE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3696C9-EB48-4944-9656-944CE3B31BD4}" type="datetimeFigureOut">
              <a:rPr lang="en-US" smtClean="0"/>
              <a:t>3/2/2019</a:t>
            </a:fld>
            <a:endParaRPr lang="en-US"/>
          </a:p>
        </p:txBody>
      </p:sp>
      <p:sp>
        <p:nvSpPr>
          <p:cNvPr id="5" name="Footer Placeholder 4">
            <a:extLst>
              <a:ext uri="{FF2B5EF4-FFF2-40B4-BE49-F238E27FC236}">
                <a16:creationId xmlns:a16="http://schemas.microsoft.com/office/drawing/2014/main" id="{8C13EC56-0E1F-4B0E-A19E-222CF4C12E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0B2C84-9F9A-45E2-BD28-9DC057B88F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D1711C-58D0-46D2-8E64-9BDC2E20EB1F}" type="slidenum">
              <a:rPr lang="en-US" smtClean="0"/>
              <a:t>‹#›</a:t>
            </a:fld>
            <a:endParaRPr lang="en-US"/>
          </a:p>
        </p:txBody>
      </p:sp>
    </p:spTree>
    <p:extLst>
      <p:ext uri="{BB962C8B-B14F-4D97-AF65-F5344CB8AC3E}">
        <p14:creationId xmlns:p14="http://schemas.microsoft.com/office/powerpoint/2010/main" val="318786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17.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notesSlide" Target="../notesSlides/notesSlide1.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18.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36.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image" Target="../media/image35.png"/><Relationship Id="rId16"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10" Type="http://schemas.openxmlformats.org/officeDocument/2006/relationships/image" Target="../media/image42.png"/><Relationship Id="rId4" Type="http://schemas.openxmlformats.org/officeDocument/2006/relationships/image" Target="../media/image22.png"/><Relationship Id="rId9" Type="http://schemas.openxmlformats.org/officeDocument/2006/relationships/image" Target="../media/image41.png"/><Relationship Id="rId14" Type="http://schemas.openxmlformats.org/officeDocument/2006/relationships/image" Target="../media/image46.png"/></Relationships>
</file>

<file path=ppt/slides/_rels/slide19.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45.png"/><Relationship Id="rId3" Type="http://schemas.openxmlformats.org/officeDocument/2006/relationships/image" Target="../media/image50.png"/><Relationship Id="rId7" Type="http://schemas.openxmlformats.org/officeDocument/2006/relationships/image" Target="../media/image53.png"/><Relationship Id="rId12"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56.png"/><Relationship Id="rId5" Type="http://schemas.openxmlformats.org/officeDocument/2006/relationships/image" Target="../media/image52.png"/><Relationship Id="rId15" Type="http://schemas.openxmlformats.org/officeDocument/2006/relationships/image" Target="../media/image47.png"/><Relationship Id="rId10" Type="http://schemas.openxmlformats.org/officeDocument/2006/relationships/image" Target="../media/image42.png"/><Relationship Id="rId4" Type="http://schemas.openxmlformats.org/officeDocument/2006/relationships/image" Target="../media/image51.png"/><Relationship Id="rId9" Type="http://schemas.openxmlformats.org/officeDocument/2006/relationships/image" Target="../media/image55.png"/><Relationship Id="rId14" Type="http://schemas.openxmlformats.org/officeDocument/2006/relationships/image" Target="../media/image57.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10.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4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10.png"/><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image" Target="../media/image90.png"/></Relationships>
</file>

<file path=ppt/slides/_rels/slide4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10.png"/><Relationship Id="rId1" Type="http://schemas.openxmlformats.org/officeDocument/2006/relationships/slideLayout" Target="../slideLayouts/slideLayout2.xml"/><Relationship Id="rId5" Type="http://schemas.openxmlformats.org/officeDocument/2006/relationships/image" Target="../media/image120.png"/><Relationship Id="rId4" Type="http://schemas.openxmlformats.org/officeDocument/2006/relationships/image" Target="../media/image110.png"/></Relationships>
</file>

<file path=ppt/slides/_rels/slide4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2.xml"/><Relationship Id="rId5" Type="http://schemas.openxmlformats.org/officeDocument/2006/relationships/image" Target="../media/image160.png"/><Relationship Id="rId4" Type="http://schemas.openxmlformats.org/officeDocument/2006/relationships/image" Target="../media/image15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6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61.jpg"/></Relationships>
</file>

<file path=ppt/slides/_rels/slide6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CE5C7-2026-4D38-919E-3E10538D114F}"/>
              </a:ext>
            </a:extLst>
          </p:cNvPr>
          <p:cNvSpPr>
            <a:spLocks noGrp="1"/>
          </p:cNvSpPr>
          <p:nvPr>
            <p:ph type="ctrTitle"/>
          </p:nvPr>
        </p:nvSpPr>
        <p:spPr/>
        <p:txBody>
          <a:bodyPr/>
          <a:lstStyle/>
          <a:p>
            <a:r>
              <a:rPr lang="en-US" dirty="0"/>
              <a:t>Splay Trees</a:t>
            </a:r>
          </a:p>
        </p:txBody>
      </p:sp>
      <p:sp>
        <p:nvSpPr>
          <p:cNvPr id="3" name="Subtitle 2">
            <a:extLst>
              <a:ext uri="{FF2B5EF4-FFF2-40B4-BE49-F238E27FC236}">
                <a16:creationId xmlns:a16="http://schemas.microsoft.com/office/drawing/2014/main" id="{3AC7A27D-0168-492B-AB1B-C50D0D5DCD4E}"/>
              </a:ext>
            </a:extLst>
          </p:cNvPr>
          <p:cNvSpPr>
            <a:spLocks noGrp="1"/>
          </p:cNvSpPr>
          <p:nvPr>
            <p:ph type="subTitle" idx="1"/>
          </p:nvPr>
        </p:nvSpPr>
        <p:spPr/>
        <p:txBody>
          <a:bodyPr/>
          <a:lstStyle/>
          <a:p>
            <a:r>
              <a:rPr lang="en-US" dirty="0"/>
              <a:t>CMSC 420</a:t>
            </a:r>
            <a:br>
              <a:rPr lang="en-US" dirty="0"/>
            </a:br>
            <a:br>
              <a:rPr lang="en-US" dirty="0"/>
            </a:br>
            <a:r>
              <a:rPr lang="en-US" i="1" dirty="0">
                <a:solidFill>
                  <a:srgbClr val="FF0000"/>
                </a:solidFill>
              </a:rPr>
              <a:t>Splay trees were not covered in Spring 2019, yet we are still posting </a:t>
            </a:r>
            <a:br>
              <a:rPr lang="en-US" i="1" dirty="0">
                <a:solidFill>
                  <a:srgbClr val="FF0000"/>
                </a:solidFill>
              </a:rPr>
            </a:br>
            <a:r>
              <a:rPr lang="en-US" i="1" dirty="0">
                <a:solidFill>
                  <a:srgbClr val="FF0000"/>
                </a:solidFill>
              </a:rPr>
              <a:t>those slides for your knowledge.</a:t>
            </a:r>
          </a:p>
        </p:txBody>
      </p:sp>
    </p:spTree>
    <p:extLst>
      <p:ext uri="{BB962C8B-B14F-4D97-AF65-F5344CB8AC3E}">
        <p14:creationId xmlns:p14="http://schemas.microsoft.com/office/powerpoint/2010/main" val="729762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580C4-F037-41C5-95AF-E7490F9AB170}"/>
              </a:ext>
            </a:extLst>
          </p:cNvPr>
          <p:cNvSpPr>
            <a:spLocks noGrp="1"/>
          </p:cNvSpPr>
          <p:nvPr>
            <p:ph type="title"/>
          </p:nvPr>
        </p:nvSpPr>
        <p:spPr/>
        <p:txBody>
          <a:bodyPr/>
          <a:lstStyle/>
          <a:p>
            <a:pPr algn="ctr"/>
            <a:r>
              <a:rPr lang="en-US" dirty="0"/>
              <a:t>The “steroids” part</a:t>
            </a:r>
          </a:p>
        </p:txBody>
      </p:sp>
      <p:sp>
        <p:nvSpPr>
          <p:cNvPr id="3" name="Content Placeholder 2">
            <a:extLst>
              <a:ext uri="{FF2B5EF4-FFF2-40B4-BE49-F238E27FC236}">
                <a16:creationId xmlns:a16="http://schemas.microsoft.com/office/drawing/2014/main" id="{76C526F3-5227-426B-9813-B9DE99BC6E2C}"/>
              </a:ext>
            </a:extLst>
          </p:cNvPr>
          <p:cNvSpPr>
            <a:spLocks noGrp="1"/>
          </p:cNvSpPr>
          <p:nvPr>
            <p:ph idx="1"/>
          </p:nvPr>
        </p:nvSpPr>
        <p:spPr/>
        <p:txBody>
          <a:bodyPr/>
          <a:lstStyle/>
          <a:p>
            <a:r>
              <a:rPr lang="en-US" dirty="0"/>
              <a:t>Irrespective of which node we reached, our splaying operation will then start </a:t>
            </a:r>
            <a:r>
              <a:rPr lang="en-US" dirty="0">
                <a:solidFill>
                  <a:srgbClr val="FF0000"/>
                </a:solidFill>
              </a:rPr>
              <a:t>pulling the node upwards towards the root of our tree!</a:t>
            </a:r>
          </a:p>
          <a:p>
            <a:pPr lvl="1"/>
            <a:r>
              <a:rPr lang="en-US" dirty="0"/>
              <a:t>It will accomplish this </a:t>
            </a:r>
            <a:r>
              <a:rPr lang="en-US" b="1" dirty="0">
                <a:solidFill>
                  <a:srgbClr val="00B050"/>
                </a:solidFill>
              </a:rPr>
              <a:t>through slightly altered rotations</a:t>
            </a:r>
            <a:r>
              <a:rPr lang="en-US" dirty="0"/>
              <a:t>.</a:t>
            </a:r>
          </a:p>
          <a:p>
            <a:pPr lvl="1"/>
            <a:r>
              <a:rPr lang="en-US" dirty="0"/>
              <a:t>We will see how this works through some examples. </a:t>
            </a:r>
          </a:p>
          <a:p>
            <a:r>
              <a:rPr lang="en-US" dirty="0"/>
              <a:t>In those examples, we have an existing BST on the root of which we call our splay routine: </a:t>
            </a:r>
            <a:r>
              <a:rPr lang="en-US" dirty="0">
                <a:solidFill>
                  <a:schemeClr val="accent4">
                    <a:lumMod val="75000"/>
                  </a:schemeClr>
                </a:solidFill>
                <a:latin typeface="Consolas" panose="020B0609020204030204" pitchFamily="49" charset="0"/>
              </a:rPr>
              <a:t>splay(key, root)</a:t>
            </a:r>
          </a:p>
          <a:p>
            <a:pPr marL="685800" lvl="2">
              <a:spcBef>
                <a:spcPts val="1000"/>
              </a:spcBef>
            </a:pPr>
            <a:r>
              <a:rPr lang="en-US" sz="2400" dirty="0"/>
              <a:t>We </a:t>
            </a:r>
            <a:r>
              <a:rPr lang="en-US" sz="2400" b="1" dirty="0"/>
              <a:t>do not </a:t>
            </a:r>
            <a:r>
              <a:rPr lang="en-US" sz="2400" dirty="0">
                <a:solidFill>
                  <a:schemeClr val="accent1"/>
                </a:solidFill>
              </a:rPr>
              <a:t>insert</a:t>
            </a:r>
            <a:r>
              <a:rPr lang="en-US" sz="2400" dirty="0"/>
              <a:t> or </a:t>
            </a:r>
            <a:r>
              <a:rPr lang="en-US" sz="2400" dirty="0">
                <a:solidFill>
                  <a:schemeClr val="accent2">
                    <a:lumMod val="75000"/>
                  </a:schemeClr>
                </a:solidFill>
              </a:rPr>
              <a:t>remove</a:t>
            </a:r>
            <a:r>
              <a:rPr lang="en-US" sz="2400" dirty="0"/>
              <a:t> nodes from the tree: we are </a:t>
            </a:r>
            <a:r>
              <a:rPr lang="en-US" sz="2400" dirty="0">
                <a:solidFill>
                  <a:srgbClr val="7030A0"/>
                </a:solidFill>
              </a:rPr>
              <a:t>just searching for a key, with the stated intent of lifting </a:t>
            </a:r>
            <a:r>
              <a:rPr lang="en-US" sz="2400" b="1" dirty="0">
                <a:solidFill>
                  <a:srgbClr val="7030A0"/>
                </a:solidFill>
              </a:rPr>
              <a:t>it</a:t>
            </a:r>
            <a:r>
              <a:rPr lang="en-US" sz="2400" dirty="0">
                <a:solidFill>
                  <a:srgbClr val="7030A0"/>
                </a:solidFill>
              </a:rPr>
              <a:t> or </a:t>
            </a:r>
            <a:r>
              <a:rPr lang="en-US" sz="2400" b="1" dirty="0">
                <a:solidFill>
                  <a:srgbClr val="7030A0"/>
                </a:solidFill>
              </a:rPr>
              <a:t>its parent </a:t>
            </a:r>
            <a:r>
              <a:rPr lang="en-US" sz="2400" dirty="0">
                <a:solidFill>
                  <a:srgbClr val="7030A0"/>
                </a:solidFill>
              </a:rPr>
              <a:t>to the root</a:t>
            </a:r>
            <a:r>
              <a:rPr lang="en-US" sz="2400" dirty="0"/>
              <a:t>.</a:t>
            </a:r>
          </a:p>
          <a:p>
            <a:endParaRPr lang="en-US" dirty="0"/>
          </a:p>
        </p:txBody>
      </p:sp>
      <p:pic>
        <p:nvPicPr>
          <p:cNvPr id="5" name="Picture 4" descr="A picture containing indoor, table, wall, person&#10;&#10;Description generated with high confidence">
            <a:extLst>
              <a:ext uri="{FF2B5EF4-FFF2-40B4-BE49-F238E27FC236}">
                <a16:creationId xmlns:a16="http://schemas.microsoft.com/office/drawing/2014/main" id="{47369FBA-4296-480D-B387-C237BCFFEA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9991" y="365125"/>
            <a:ext cx="1912953" cy="1076036"/>
          </a:xfrm>
          <a:prstGeom prst="rect">
            <a:avLst/>
          </a:prstGeom>
        </p:spPr>
      </p:pic>
    </p:spTree>
    <p:extLst>
      <p:ext uri="{BB962C8B-B14F-4D97-AF65-F5344CB8AC3E}">
        <p14:creationId xmlns:p14="http://schemas.microsoft.com/office/powerpoint/2010/main" val="875307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A8594-B50F-784B-84FE-280C7CF111D4}"/>
              </a:ext>
            </a:extLst>
          </p:cNvPr>
          <p:cNvSpPr>
            <a:spLocks noGrp="1"/>
          </p:cNvSpPr>
          <p:nvPr>
            <p:ph type="title"/>
          </p:nvPr>
        </p:nvSpPr>
        <p:spPr/>
        <p:txBody>
          <a:bodyPr/>
          <a:lstStyle/>
          <a:p>
            <a:pPr algn="ctr"/>
            <a:r>
              <a:rPr lang="en-US" dirty="0"/>
              <a:t>Splay Tree rotations</a:t>
            </a:r>
          </a:p>
        </p:txBody>
      </p:sp>
      <p:sp>
        <p:nvSpPr>
          <p:cNvPr id="3" name="Content Placeholder 2">
            <a:extLst>
              <a:ext uri="{FF2B5EF4-FFF2-40B4-BE49-F238E27FC236}">
                <a16:creationId xmlns:a16="http://schemas.microsoft.com/office/drawing/2014/main" id="{191ECE4E-8DDF-C44A-A50D-8B38F1427C26}"/>
              </a:ext>
            </a:extLst>
          </p:cNvPr>
          <p:cNvSpPr>
            <a:spLocks noGrp="1"/>
          </p:cNvSpPr>
          <p:nvPr>
            <p:ph idx="1"/>
          </p:nvPr>
        </p:nvSpPr>
        <p:spPr/>
        <p:txBody>
          <a:bodyPr>
            <a:normAutofit/>
          </a:bodyPr>
          <a:lstStyle/>
          <a:p>
            <a:r>
              <a:rPr lang="en-US" dirty="0"/>
              <a:t>Since our goal is to pull the splayed key as close to the root as we can, we will try to do this faster than simple sequences of left and right rotations.</a:t>
            </a:r>
          </a:p>
          <a:p>
            <a:r>
              <a:rPr lang="en-US" dirty="0"/>
              <a:t>Maintain three pointers:</a:t>
            </a:r>
          </a:p>
          <a:p>
            <a:pPr marL="914400" lvl="1" indent="-457200">
              <a:buFont typeface="+mj-lt"/>
              <a:buAutoNum type="arabicPeriod"/>
            </a:pPr>
            <a:r>
              <a:rPr lang="en-US" dirty="0">
                <a:solidFill>
                  <a:srgbClr val="FF00FF"/>
                </a:solidFill>
              </a:rPr>
              <a:t>C</a:t>
            </a:r>
            <a:r>
              <a:rPr lang="en-US" dirty="0"/>
              <a:t>, representing the </a:t>
            </a:r>
            <a:r>
              <a:rPr lang="en-US" dirty="0">
                <a:solidFill>
                  <a:srgbClr val="FF00FF"/>
                </a:solidFill>
              </a:rPr>
              <a:t>c</a:t>
            </a:r>
            <a:r>
              <a:rPr lang="en-US" dirty="0"/>
              <a:t>hild node</a:t>
            </a:r>
          </a:p>
          <a:p>
            <a:pPr marL="914400" lvl="1" indent="-457200">
              <a:buFont typeface="+mj-lt"/>
              <a:buAutoNum type="arabicPeriod"/>
            </a:pPr>
            <a:r>
              <a:rPr lang="en-US" dirty="0">
                <a:solidFill>
                  <a:schemeClr val="accent2"/>
                </a:solidFill>
              </a:rPr>
              <a:t>P</a:t>
            </a:r>
            <a:r>
              <a:rPr lang="en-US" dirty="0"/>
              <a:t>, representing the </a:t>
            </a:r>
            <a:r>
              <a:rPr lang="en-US" dirty="0">
                <a:solidFill>
                  <a:schemeClr val="accent2"/>
                </a:solidFill>
              </a:rPr>
              <a:t>p</a:t>
            </a:r>
            <a:r>
              <a:rPr lang="en-US" dirty="0"/>
              <a:t>arent node</a:t>
            </a:r>
          </a:p>
          <a:p>
            <a:pPr marL="914400" lvl="1" indent="-457200">
              <a:buFont typeface="+mj-lt"/>
              <a:buAutoNum type="arabicPeriod"/>
            </a:pPr>
            <a:r>
              <a:rPr lang="en-US" dirty="0">
                <a:solidFill>
                  <a:schemeClr val="accent6">
                    <a:lumMod val="75000"/>
                  </a:schemeClr>
                </a:solidFill>
              </a:rPr>
              <a:t>G</a:t>
            </a:r>
            <a:r>
              <a:rPr lang="en-US" dirty="0"/>
              <a:t>, representing the </a:t>
            </a:r>
            <a:r>
              <a:rPr lang="en-US" dirty="0">
                <a:solidFill>
                  <a:schemeClr val="accent6">
                    <a:lumMod val="75000"/>
                  </a:schemeClr>
                </a:solidFill>
              </a:rPr>
              <a:t>g</a:t>
            </a:r>
            <a:r>
              <a:rPr lang="en-US" dirty="0"/>
              <a:t>randparent node</a:t>
            </a:r>
          </a:p>
          <a:p>
            <a:r>
              <a:rPr lang="en-US" b="1" dirty="0">
                <a:solidFill>
                  <a:schemeClr val="accent4">
                    <a:lumMod val="75000"/>
                  </a:schemeClr>
                </a:solidFill>
              </a:rPr>
              <a:t>SIX</a:t>
            </a:r>
            <a:r>
              <a:rPr lang="en-US" dirty="0"/>
              <a:t> different kinds of rotations:</a:t>
            </a:r>
          </a:p>
          <a:p>
            <a:pPr marL="914400" lvl="1" indent="-457200">
              <a:buFont typeface="+mj-lt"/>
              <a:buAutoNum type="arabicPeriod"/>
            </a:pPr>
            <a:r>
              <a:rPr lang="en-US" dirty="0">
                <a:solidFill>
                  <a:srgbClr val="0070C0"/>
                </a:solidFill>
              </a:rPr>
              <a:t>Left (a simple AVL-like left rotation)</a:t>
            </a:r>
          </a:p>
          <a:p>
            <a:pPr marL="914400" lvl="1" indent="-457200">
              <a:buFont typeface="+mj-lt"/>
              <a:buAutoNum type="arabicPeriod"/>
            </a:pPr>
            <a:r>
              <a:rPr lang="en-US" dirty="0">
                <a:solidFill>
                  <a:srgbClr val="0070C0"/>
                </a:solidFill>
              </a:rPr>
              <a:t>Right (a simple AVL-like left rotation</a:t>
            </a:r>
            <a:r>
              <a:rPr lang="en-US" dirty="0"/>
              <a:t>)</a:t>
            </a:r>
          </a:p>
        </p:txBody>
      </p:sp>
    </p:spTree>
    <p:extLst>
      <p:ext uri="{BB962C8B-B14F-4D97-AF65-F5344CB8AC3E}">
        <p14:creationId xmlns:p14="http://schemas.microsoft.com/office/powerpoint/2010/main" val="1511793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A8594-B50F-784B-84FE-280C7CF111D4}"/>
              </a:ext>
            </a:extLst>
          </p:cNvPr>
          <p:cNvSpPr>
            <a:spLocks noGrp="1"/>
          </p:cNvSpPr>
          <p:nvPr>
            <p:ph type="title"/>
          </p:nvPr>
        </p:nvSpPr>
        <p:spPr/>
        <p:txBody>
          <a:bodyPr/>
          <a:lstStyle/>
          <a:p>
            <a:pPr algn="ctr"/>
            <a:r>
              <a:rPr lang="en-US" dirty="0"/>
              <a:t>Splay Tree rotations</a:t>
            </a:r>
          </a:p>
        </p:txBody>
      </p:sp>
      <p:sp>
        <p:nvSpPr>
          <p:cNvPr id="3" name="Content Placeholder 2">
            <a:extLst>
              <a:ext uri="{FF2B5EF4-FFF2-40B4-BE49-F238E27FC236}">
                <a16:creationId xmlns:a16="http://schemas.microsoft.com/office/drawing/2014/main" id="{191ECE4E-8DDF-C44A-A50D-8B38F1427C26}"/>
              </a:ext>
            </a:extLst>
          </p:cNvPr>
          <p:cNvSpPr>
            <a:spLocks noGrp="1"/>
          </p:cNvSpPr>
          <p:nvPr>
            <p:ph idx="1"/>
          </p:nvPr>
        </p:nvSpPr>
        <p:spPr/>
        <p:txBody>
          <a:bodyPr>
            <a:normAutofit fontScale="92500"/>
          </a:bodyPr>
          <a:lstStyle/>
          <a:p>
            <a:r>
              <a:rPr lang="en-US" dirty="0"/>
              <a:t>Since our goal is to pull the splayed key as close to the root as we can, we will try to do this faster than simple sequences of left and right rotations.</a:t>
            </a:r>
          </a:p>
          <a:p>
            <a:r>
              <a:rPr lang="en-US" dirty="0"/>
              <a:t>Maintain three pointers:</a:t>
            </a:r>
          </a:p>
          <a:p>
            <a:pPr marL="914400" lvl="1" indent="-457200">
              <a:buFont typeface="+mj-lt"/>
              <a:buAutoNum type="arabicPeriod"/>
            </a:pPr>
            <a:r>
              <a:rPr lang="en-US" dirty="0">
                <a:solidFill>
                  <a:srgbClr val="FF00FF"/>
                </a:solidFill>
              </a:rPr>
              <a:t>C</a:t>
            </a:r>
            <a:r>
              <a:rPr lang="en-US" dirty="0"/>
              <a:t>, representing the </a:t>
            </a:r>
            <a:r>
              <a:rPr lang="en-US" dirty="0">
                <a:solidFill>
                  <a:srgbClr val="FF00FF"/>
                </a:solidFill>
              </a:rPr>
              <a:t>c</a:t>
            </a:r>
            <a:r>
              <a:rPr lang="en-US" dirty="0"/>
              <a:t>hild node</a:t>
            </a:r>
          </a:p>
          <a:p>
            <a:pPr marL="914400" lvl="1" indent="-457200">
              <a:buFont typeface="+mj-lt"/>
              <a:buAutoNum type="arabicPeriod"/>
            </a:pPr>
            <a:r>
              <a:rPr lang="en-US" dirty="0">
                <a:solidFill>
                  <a:schemeClr val="accent2"/>
                </a:solidFill>
              </a:rPr>
              <a:t>P</a:t>
            </a:r>
            <a:r>
              <a:rPr lang="en-US" dirty="0"/>
              <a:t>, representing the </a:t>
            </a:r>
            <a:r>
              <a:rPr lang="en-US" dirty="0">
                <a:solidFill>
                  <a:schemeClr val="accent2"/>
                </a:solidFill>
              </a:rPr>
              <a:t>p</a:t>
            </a:r>
            <a:r>
              <a:rPr lang="en-US" dirty="0"/>
              <a:t>arent node</a:t>
            </a:r>
          </a:p>
          <a:p>
            <a:pPr marL="914400" lvl="1" indent="-457200">
              <a:buFont typeface="+mj-lt"/>
              <a:buAutoNum type="arabicPeriod"/>
            </a:pPr>
            <a:r>
              <a:rPr lang="en-US" dirty="0">
                <a:solidFill>
                  <a:schemeClr val="accent6">
                    <a:lumMod val="75000"/>
                  </a:schemeClr>
                </a:solidFill>
              </a:rPr>
              <a:t>G</a:t>
            </a:r>
            <a:r>
              <a:rPr lang="en-US" dirty="0"/>
              <a:t>, representing the </a:t>
            </a:r>
            <a:r>
              <a:rPr lang="en-US" dirty="0">
                <a:solidFill>
                  <a:schemeClr val="accent6">
                    <a:lumMod val="75000"/>
                  </a:schemeClr>
                </a:solidFill>
              </a:rPr>
              <a:t>g</a:t>
            </a:r>
            <a:r>
              <a:rPr lang="en-US" dirty="0"/>
              <a:t>randparent node</a:t>
            </a:r>
          </a:p>
          <a:p>
            <a:r>
              <a:rPr lang="en-US" b="1" dirty="0">
                <a:solidFill>
                  <a:schemeClr val="accent4">
                    <a:lumMod val="75000"/>
                  </a:schemeClr>
                </a:solidFill>
              </a:rPr>
              <a:t>SIX</a:t>
            </a:r>
            <a:r>
              <a:rPr lang="en-US" dirty="0"/>
              <a:t> different kinds of rotations:</a:t>
            </a:r>
          </a:p>
          <a:p>
            <a:pPr marL="914400" lvl="1" indent="-457200">
              <a:buFont typeface="+mj-lt"/>
              <a:buAutoNum type="arabicPeriod"/>
            </a:pPr>
            <a:r>
              <a:rPr lang="en-US" dirty="0">
                <a:solidFill>
                  <a:srgbClr val="0070C0"/>
                </a:solidFill>
              </a:rPr>
              <a:t>Left (a simple AVL-like left rotation)</a:t>
            </a:r>
          </a:p>
          <a:p>
            <a:pPr marL="914400" lvl="1" indent="-457200">
              <a:buFont typeface="+mj-lt"/>
              <a:buAutoNum type="arabicPeriod"/>
            </a:pPr>
            <a:r>
              <a:rPr lang="en-US" dirty="0">
                <a:solidFill>
                  <a:srgbClr val="0070C0"/>
                </a:solidFill>
              </a:rPr>
              <a:t>Right (a simple AVL-like left rotation</a:t>
            </a:r>
            <a:r>
              <a:rPr lang="en-US" dirty="0"/>
              <a:t>)</a:t>
            </a:r>
          </a:p>
          <a:p>
            <a:pPr marL="914400" lvl="1" indent="-457200">
              <a:buFont typeface="+mj-lt"/>
              <a:buAutoNum type="arabicPeriod"/>
            </a:pPr>
            <a:r>
              <a:rPr lang="en-US" b="1" dirty="0">
                <a:solidFill>
                  <a:schemeClr val="accent2"/>
                </a:solidFill>
              </a:rPr>
              <a:t>Left-Right (“ZIG-ZAG”, like AVL LR rotation)</a:t>
            </a:r>
          </a:p>
          <a:p>
            <a:pPr marL="914400" lvl="1" indent="-457200">
              <a:buFont typeface="+mj-lt"/>
              <a:buAutoNum type="arabicPeriod"/>
            </a:pPr>
            <a:r>
              <a:rPr lang="en-US" b="1" dirty="0">
                <a:solidFill>
                  <a:schemeClr val="accent2"/>
                </a:solidFill>
              </a:rPr>
              <a:t>Right-Left (“ZAG-ZIG”, like AVL RL rotation)</a:t>
            </a:r>
            <a:endParaRPr lang="en-US" dirty="0">
              <a:solidFill>
                <a:schemeClr val="accent2"/>
              </a:solidFill>
            </a:endParaRPr>
          </a:p>
        </p:txBody>
      </p:sp>
    </p:spTree>
    <p:extLst>
      <p:ext uri="{BB962C8B-B14F-4D97-AF65-F5344CB8AC3E}">
        <p14:creationId xmlns:p14="http://schemas.microsoft.com/office/powerpoint/2010/main" val="1840244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A8594-B50F-784B-84FE-280C7CF111D4}"/>
              </a:ext>
            </a:extLst>
          </p:cNvPr>
          <p:cNvSpPr>
            <a:spLocks noGrp="1"/>
          </p:cNvSpPr>
          <p:nvPr>
            <p:ph type="title"/>
          </p:nvPr>
        </p:nvSpPr>
        <p:spPr/>
        <p:txBody>
          <a:bodyPr/>
          <a:lstStyle/>
          <a:p>
            <a:pPr algn="ctr"/>
            <a:r>
              <a:rPr lang="en-US" dirty="0"/>
              <a:t>Splay Tree rotations</a:t>
            </a:r>
          </a:p>
        </p:txBody>
      </p:sp>
      <p:sp>
        <p:nvSpPr>
          <p:cNvPr id="3" name="Content Placeholder 2">
            <a:extLst>
              <a:ext uri="{FF2B5EF4-FFF2-40B4-BE49-F238E27FC236}">
                <a16:creationId xmlns:a16="http://schemas.microsoft.com/office/drawing/2014/main" id="{191ECE4E-8DDF-C44A-A50D-8B38F1427C26}"/>
              </a:ext>
            </a:extLst>
          </p:cNvPr>
          <p:cNvSpPr>
            <a:spLocks noGrp="1"/>
          </p:cNvSpPr>
          <p:nvPr>
            <p:ph idx="1"/>
          </p:nvPr>
        </p:nvSpPr>
        <p:spPr/>
        <p:txBody>
          <a:bodyPr>
            <a:normAutofit fontScale="92500" lnSpcReduction="20000"/>
          </a:bodyPr>
          <a:lstStyle/>
          <a:p>
            <a:r>
              <a:rPr lang="en-US" dirty="0"/>
              <a:t>Since our goal is to pull the splayed key as close to the root as we can, we will try to do this faster than simple sequences of left and right rotations.</a:t>
            </a:r>
          </a:p>
          <a:p>
            <a:r>
              <a:rPr lang="en-US" dirty="0"/>
              <a:t>Maintain three pointers:</a:t>
            </a:r>
          </a:p>
          <a:p>
            <a:pPr marL="914400" lvl="1" indent="-457200">
              <a:buFont typeface="+mj-lt"/>
              <a:buAutoNum type="arabicPeriod"/>
            </a:pPr>
            <a:r>
              <a:rPr lang="en-US" dirty="0">
                <a:solidFill>
                  <a:srgbClr val="FF00FF"/>
                </a:solidFill>
              </a:rPr>
              <a:t>C</a:t>
            </a:r>
            <a:r>
              <a:rPr lang="en-US" dirty="0"/>
              <a:t>, representing the </a:t>
            </a:r>
            <a:r>
              <a:rPr lang="en-US" dirty="0">
                <a:solidFill>
                  <a:srgbClr val="FF00FF"/>
                </a:solidFill>
              </a:rPr>
              <a:t>c</a:t>
            </a:r>
            <a:r>
              <a:rPr lang="en-US" dirty="0"/>
              <a:t>hild node</a:t>
            </a:r>
          </a:p>
          <a:p>
            <a:pPr marL="914400" lvl="1" indent="-457200">
              <a:buFont typeface="+mj-lt"/>
              <a:buAutoNum type="arabicPeriod"/>
            </a:pPr>
            <a:r>
              <a:rPr lang="en-US" dirty="0">
                <a:solidFill>
                  <a:schemeClr val="accent2"/>
                </a:solidFill>
              </a:rPr>
              <a:t>P</a:t>
            </a:r>
            <a:r>
              <a:rPr lang="en-US" dirty="0"/>
              <a:t>, representing the </a:t>
            </a:r>
            <a:r>
              <a:rPr lang="en-US" dirty="0">
                <a:solidFill>
                  <a:schemeClr val="accent2"/>
                </a:solidFill>
              </a:rPr>
              <a:t>p</a:t>
            </a:r>
            <a:r>
              <a:rPr lang="en-US" dirty="0"/>
              <a:t>arent node</a:t>
            </a:r>
          </a:p>
          <a:p>
            <a:pPr marL="914400" lvl="1" indent="-457200">
              <a:buFont typeface="+mj-lt"/>
              <a:buAutoNum type="arabicPeriod"/>
            </a:pPr>
            <a:r>
              <a:rPr lang="en-US" dirty="0">
                <a:solidFill>
                  <a:schemeClr val="accent6">
                    <a:lumMod val="75000"/>
                  </a:schemeClr>
                </a:solidFill>
              </a:rPr>
              <a:t>G</a:t>
            </a:r>
            <a:r>
              <a:rPr lang="en-US" dirty="0"/>
              <a:t>, representing the </a:t>
            </a:r>
            <a:r>
              <a:rPr lang="en-US" dirty="0">
                <a:solidFill>
                  <a:schemeClr val="accent6">
                    <a:lumMod val="75000"/>
                  </a:schemeClr>
                </a:solidFill>
              </a:rPr>
              <a:t>g</a:t>
            </a:r>
            <a:r>
              <a:rPr lang="en-US" dirty="0"/>
              <a:t>randparent node</a:t>
            </a:r>
          </a:p>
          <a:p>
            <a:r>
              <a:rPr lang="en-US" b="1" dirty="0">
                <a:solidFill>
                  <a:schemeClr val="accent4">
                    <a:lumMod val="75000"/>
                  </a:schemeClr>
                </a:solidFill>
              </a:rPr>
              <a:t>SIX</a:t>
            </a:r>
            <a:r>
              <a:rPr lang="en-US" dirty="0"/>
              <a:t> different kinds of rotations:</a:t>
            </a:r>
          </a:p>
          <a:p>
            <a:pPr marL="914400" lvl="1" indent="-457200">
              <a:buFont typeface="+mj-lt"/>
              <a:buAutoNum type="arabicPeriod"/>
            </a:pPr>
            <a:r>
              <a:rPr lang="en-US" dirty="0">
                <a:solidFill>
                  <a:srgbClr val="0070C0"/>
                </a:solidFill>
              </a:rPr>
              <a:t>Left (a simple AVL-like left rotation)</a:t>
            </a:r>
          </a:p>
          <a:p>
            <a:pPr marL="914400" lvl="1" indent="-457200">
              <a:buFont typeface="+mj-lt"/>
              <a:buAutoNum type="arabicPeriod"/>
            </a:pPr>
            <a:r>
              <a:rPr lang="en-US" dirty="0">
                <a:solidFill>
                  <a:srgbClr val="0070C0"/>
                </a:solidFill>
              </a:rPr>
              <a:t>Right (a simple AVL-like left rotation</a:t>
            </a:r>
            <a:r>
              <a:rPr lang="en-US" dirty="0"/>
              <a:t>)</a:t>
            </a:r>
          </a:p>
          <a:p>
            <a:pPr marL="914400" lvl="1" indent="-457200">
              <a:buFont typeface="+mj-lt"/>
              <a:buAutoNum type="arabicPeriod"/>
            </a:pPr>
            <a:r>
              <a:rPr lang="en-US" b="1" dirty="0">
                <a:solidFill>
                  <a:schemeClr val="accent2"/>
                </a:solidFill>
              </a:rPr>
              <a:t>Left-Right (“ZIG-ZAG”, like AVL LR rotation)</a:t>
            </a:r>
          </a:p>
          <a:p>
            <a:pPr marL="914400" lvl="1" indent="-457200">
              <a:buFont typeface="+mj-lt"/>
              <a:buAutoNum type="arabicPeriod"/>
            </a:pPr>
            <a:r>
              <a:rPr lang="en-US" b="1" dirty="0">
                <a:solidFill>
                  <a:schemeClr val="accent2"/>
                </a:solidFill>
              </a:rPr>
              <a:t>Right-Left (“ZAG-ZIG”, like AVL RL rotation)</a:t>
            </a:r>
            <a:endParaRPr lang="en-US" dirty="0">
              <a:solidFill>
                <a:schemeClr val="accent2"/>
              </a:solidFill>
            </a:endParaRPr>
          </a:p>
          <a:p>
            <a:pPr marL="914400" lvl="1" indent="-457200">
              <a:buFont typeface="+mj-lt"/>
              <a:buAutoNum type="arabicPeriod"/>
            </a:pPr>
            <a:r>
              <a:rPr lang="en-US" b="1" dirty="0">
                <a:solidFill>
                  <a:schemeClr val="accent6"/>
                </a:solidFill>
              </a:rPr>
              <a:t>Left-Left (“ZIG-ZIG”, does </a:t>
            </a:r>
            <a:r>
              <a:rPr lang="en-US" b="1" u="sng" dirty="0">
                <a:solidFill>
                  <a:schemeClr val="accent6"/>
                </a:solidFill>
              </a:rPr>
              <a:t>not</a:t>
            </a:r>
            <a:r>
              <a:rPr lang="en-US" b="1" dirty="0">
                <a:solidFill>
                  <a:schemeClr val="accent6"/>
                </a:solidFill>
              </a:rPr>
              <a:t> happen in an AVL tree)</a:t>
            </a:r>
          </a:p>
          <a:p>
            <a:pPr marL="914400" lvl="1" indent="-457200">
              <a:buFont typeface="+mj-lt"/>
              <a:buAutoNum type="arabicPeriod"/>
            </a:pPr>
            <a:r>
              <a:rPr lang="en-US" b="1" dirty="0">
                <a:solidFill>
                  <a:schemeClr val="accent6"/>
                </a:solidFill>
              </a:rPr>
              <a:t>Right-Right (“ZAG-ZAG”, does </a:t>
            </a:r>
            <a:r>
              <a:rPr lang="en-US" b="1" u="sng" dirty="0">
                <a:solidFill>
                  <a:schemeClr val="accent6"/>
                </a:solidFill>
              </a:rPr>
              <a:t>not</a:t>
            </a:r>
            <a:r>
              <a:rPr lang="en-US" b="1" dirty="0">
                <a:solidFill>
                  <a:schemeClr val="accent6"/>
                </a:solidFill>
              </a:rPr>
              <a:t> happen in an AVL tree)</a:t>
            </a:r>
          </a:p>
        </p:txBody>
      </p:sp>
    </p:spTree>
    <p:extLst>
      <p:ext uri="{BB962C8B-B14F-4D97-AF65-F5344CB8AC3E}">
        <p14:creationId xmlns:p14="http://schemas.microsoft.com/office/powerpoint/2010/main" val="1965472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A8594-B50F-784B-84FE-280C7CF111D4}"/>
              </a:ext>
            </a:extLst>
          </p:cNvPr>
          <p:cNvSpPr>
            <a:spLocks noGrp="1"/>
          </p:cNvSpPr>
          <p:nvPr>
            <p:ph type="title"/>
          </p:nvPr>
        </p:nvSpPr>
        <p:spPr/>
        <p:txBody>
          <a:bodyPr/>
          <a:lstStyle/>
          <a:p>
            <a:pPr algn="ctr"/>
            <a:r>
              <a:rPr lang="en-US" dirty="0"/>
              <a:t>Splay Tree rotations</a:t>
            </a:r>
          </a:p>
        </p:txBody>
      </p:sp>
      <p:graphicFrame>
        <p:nvGraphicFramePr>
          <p:cNvPr id="4" name="Table 3">
            <a:extLst>
              <a:ext uri="{FF2B5EF4-FFF2-40B4-BE49-F238E27FC236}">
                <a16:creationId xmlns:a16="http://schemas.microsoft.com/office/drawing/2014/main" id="{0FF82437-1434-D64E-89A8-E8B97EB19994}"/>
              </a:ext>
            </a:extLst>
          </p:cNvPr>
          <p:cNvGraphicFramePr>
            <a:graphicFrameLocks noGrp="1"/>
          </p:cNvGraphicFramePr>
          <p:nvPr>
            <p:extLst>
              <p:ext uri="{D42A27DB-BD31-4B8C-83A1-F6EECF244321}">
                <p14:modId xmlns:p14="http://schemas.microsoft.com/office/powerpoint/2010/main" val="1757031464"/>
              </p:ext>
            </p:extLst>
          </p:nvPr>
        </p:nvGraphicFramePr>
        <p:xfrm>
          <a:off x="838200" y="2175102"/>
          <a:ext cx="3488906" cy="3114040"/>
        </p:xfrm>
        <a:graphic>
          <a:graphicData uri="http://schemas.openxmlformats.org/drawingml/2006/table">
            <a:tbl>
              <a:tblPr firstRow="1" bandRow="1">
                <a:tableStyleId>{5C22544A-7EE6-4342-B048-85BDC9FD1C3A}</a:tableStyleId>
              </a:tblPr>
              <a:tblGrid>
                <a:gridCol w="1744453">
                  <a:extLst>
                    <a:ext uri="{9D8B030D-6E8A-4147-A177-3AD203B41FA5}">
                      <a16:colId xmlns:a16="http://schemas.microsoft.com/office/drawing/2014/main" val="1965345403"/>
                    </a:ext>
                  </a:extLst>
                </a:gridCol>
                <a:gridCol w="1744453">
                  <a:extLst>
                    <a:ext uri="{9D8B030D-6E8A-4147-A177-3AD203B41FA5}">
                      <a16:colId xmlns:a16="http://schemas.microsoft.com/office/drawing/2014/main" val="3836970291"/>
                    </a:ext>
                  </a:extLst>
                </a:gridCol>
              </a:tblGrid>
              <a:tr h="370840">
                <a:tc>
                  <a:txBody>
                    <a:bodyPr/>
                    <a:lstStyle/>
                    <a:p>
                      <a:pPr algn="ctr"/>
                      <a:r>
                        <a:rPr lang="en-US" sz="1600" dirty="0"/>
                        <a:t>AVL Terminology</a:t>
                      </a:r>
                      <a:endParaRPr lang="en-US" sz="1600" b="1" dirty="0">
                        <a:solidFill>
                          <a:schemeClr val="bg1"/>
                        </a:solidFill>
                      </a:endParaRPr>
                    </a:p>
                  </a:txBody>
                  <a:tcPr/>
                </a:tc>
                <a:tc>
                  <a:txBody>
                    <a:bodyPr/>
                    <a:lstStyle/>
                    <a:p>
                      <a:pPr algn="ctr"/>
                      <a:r>
                        <a:rPr lang="en-US" sz="1600" dirty="0"/>
                        <a:t>Splay Terminology</a:t>
                      </a:r>
                      <a:endParaRPr lang="en-US" sz="1600" b="1" dirty="0">
                        <a:solidFill>
                          <a:schemeClr val="bg1"/>
                        </a:solidFill>
                      </a:endParaRPr>
                    </a:p>
                  </a:txBody>
                  <a:tcPr/>
                </a:tc>
                <a:extLst>
                  <a:ext uri="{0D108BD9-81ED-4DB2-BD59-A6C34878D82A}">
                    <a16:rowId xmlns:a16="http://schemas.microsoft.com/office/drawing/2014/main" val="1427630372"/>
                  </a:ext>
                </a:extLst>
              </a:tr>
              <a:tr h="370840">
                <a:tc>
                  <a:txBody>
                    <a:bodyPr/>
                    <a:lstStyle/>
                    <a:p>
                      <a:pPr algn="ctr"/>
                      <a:r>
                        <a:rPr lang="en-US" sz="2000" dirty="0">
                          <a:solidFill>
                            <a:schemeClr val="tx1"/>
                          </a:solidFill>
                        </a:rPr>
                        <a:t>L</a:t>
                      </a:r>
                    </a:p>
                  </a:txBody>
                  <a:tcPr/>
                </a:tc>
                <a:tc>
                  <a:txBody>
                    <a:bodyPr/>
                    <a:lstStyle/>
                    <a:p>
                      <a:pPr algn="ctr"/>
                      <a:r>
                        <a:rPr lang="en-US" sz="2000" dirty="0">
                          <a:solidFill>
                            <a:schemeClr val="tx1"/>
                          </a:solidFill>
                        </a:rPr>
                        <a:t>“ZIG”</a:t>
                      </a:r>
                    </a:p>
                  </a:txBody>
                  <a:tcPr/>
                </a:tc>
                <a:extLst>
                  <a:ext uri="{0D108BD9-81ED-4DB2-BD59-A6C34878D82A}">
                    <a16:rowId xmlns:a16="http://schemas.microsoft.com/office/drawing/2014/main" val="332726122"/>
                  </a:ext>
                </a:extLst>
              </a:tr>
              <a:tr h="370840">
                <a:tc>
                  <a:txBody>
                    <a:bodyPr/>
                    <a:lstStyle/>
                    <a:p>
                      <a:pPr algn="ctr"/>
                      <a:r>
                        <a:rPr lang="en-US" sz="2000" dirty="0">
                          <a:solidFill>
                            <a:schemeClr val="tx1"/>
                          </a:solidFill>
                        </a:rPr>
                        <a:t>R</a:t>
                      </a:r>
                    </a:p>
                  </a:txBody>
                  <a:tcPr/>
                </a:tc>
                <a:tc>
                  <a:txBody>
                    <a:bodyPr/>
                    <a:lstStyle/>
                    <a:p>
                      <a:pPr algn="ctr"/>
                      <a:r>
                        <a:rPr lang="en-US" sz="2000" dirty="0">
                          <a:solidFill>
                            <a:schemeClr val="tx1"/>
                          </a:solidFill>
                        </a:rPr>
                        <a:t>“ZAG”</a:t>
                      </a:r>
                    </a:p>
                  </a:txBody>
                  <a:tcPr/>
                </a:tc>
                <a:extLst>
                  <a:ext uri="{0D108BD9-81ED-4DB2-BD59-A6C34878D82A}">
                    <a16:rowId xmlns:a16="http://schemas.microsoft.com/office/drawing/2014/main" val="216535055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LR</a:t>
                      </a:r>
                    </a:p>
                  </a:txBody>
                  <a:tcPr/>
                </a:tc>
                <a:tc>
                  <a:txBody>
                    <a:bodyPr/>
                    <a:lstStyle/>
                    <a:p>
                      <a:pPr algn="ctr"/>
                      <a:r>
                        <a:rPr lang="en-US" sz="2000" dirty="0">
                          <a:solidFill>
                            <a:schemeClr val="tx1"/>
                          </a:solidFill>
                        </a:rPr>
                        <a:t>“ZIGZAG”</a:t>
                      </a:r>
                    </a:p>
                  </a:txBody>
                  <a:tcPr/>
                </a:tc>
                <a:extLst>
                  <a:ext uri="{0D108BD9-81ED-4DB2-BD59-A6C34878D82A}">
                    <a16:rowId xmlns:a16="http://schemas.microsoft.com/office/drawing/2014/main" val="3526169981"/>
                  </a:ext>
                </a:extLst>
              </a:tr>
              <a:tr h="370840">
                <a:tc>
                  <a:txBody>
                    <a:bodyPr/>
                    <a:lstStyle/>
                    <a:p>
                      <a:pPr algn="ctr"/>
                      <a:r>
                        <a:rPr lang="en-US" sz="2000" dirty="0">
                          <a:solidFill>
                            <a:schemeClr val="tx1"/>
                          </a:solidFill>
                        </a:rPr>
                        <a:t>RL</a:t>
                      </a:r>
                    </a:p>
                  </a:txBody>
                  <a:tcPr/>
                </a:tc>
                <a:tc>
                  <a:txBody>
                    <a:bodyPr/>
                    <a:lstStyle/>
                    <a:p>
                      <a:pPr algn="ctr"/>
                      <a:r>
                        <a:rPr lang="en-US" sz="2000" dirty="0">
                          <a:solidFill>
                            <a:schemeClr val="tx1"/>
                          </a:solidFill>
                        </a:rPr>
                        <a:t>“ZAGZIG”</a:t>
                      </a:r>
                    </a:p>
                  </a:txBody>
                  <a:tcPr/>
                </a:tc>
                <a:extLst>
                  <a:ext uri="{0D108BD9-81ED-4DB2-BD59-A6C34878D82A}">
                    <a16:rowId xmlns:a16="http://schemas.microsoft.com/office/drawing/2014/main" val="2958845501"/>
                  </a:ext>
                </a:extLst>
              </a:tr>
              <a:tr h="370840">
                <a:tc>
                  <a:txBody>
                    <a:bodyPr/>
                    <a:lstStyle/>
                    <a:p>
                      <a:pPr algn="ctr"/>
                      <a:r>
                        <a:rPr lang="en-US" sz="2000" dirty="0">
                          <a:solidFill>
                            <a:schemeClr val="tx1"/>
                          </a:solidFill>
                        </a:rPr>
                        <a:t>LL </a:t>
                      </a:r>
                      <a:r>
                        <a:rPr lang="en-US" sz="1200" i="1" dirty="0">
                          <a:solidFill>
                            <a:schemeClr val="bg2">
                              <a:lumMod val="50000"/>
                            </a:schemeClr>
                          </a:solidFill>
                        </a:rPr>
                        <a:t>(never used in AVL Trees)</a:t>
                      </a:r>
                    </a:p>
                  </a:txBody>
                  <a:tcPr/>
                </a:tc>
                <a:tc>
                  <a:txBody>
                    <a:bodyPr/>
                    <a:lstStyle/>
                    <a:p>
                      <a:pPr algn="ctr"/>
                      <a:r>
                        <a:rPr lang="en-US" sz="2000" dirty="0">
                          <a:solidFill>
                            <a:schemeClr val="tx1"/>
                          </a:solidFill>
                        </a:rPr>
                        <a:t>“ZIGZIG”</a:t>
                      </a:r>
                    </a:p>
                  </a:txBody>
                  <a:tcPr/>
                </a:tc>
                <a:extLst>
                  <a:ext uri="{0D108BD9-81ED-4DB2-BD59-A6C34878D82A}">
                    <a16:rowId xmlns:a16="http://schemas.microsoft.com/office/drawing/2014/main" val="1502871198"/>
                  </a:ext>
                </a:extLst>
              </a:tr>
              <a:tr h="370840">
                <a:tc>
                  <a:txBody>
                    <a:bodyPr/>
                    <a:lstStyle/>
                    <a:p>
                      <a:pPr algn="ctr"/>
                      <a:r>
                        <a:rPr lang="en-US" sz="2000" dirty="0">
                          <a:solidFill>
                            <a:schemeClr val="tx1"/>
                          </a:solidFill>
                        </a:rPr>
                        <a:t>RR </a:t>
                      </a:r>
                      <a:r>
                        <a:rPr lang="en-US" sz="1200" i="1" dirty="0">
                          <a:solidFill>
                            <a:schemeClr val="bg2">
                              <a:lumMod val="50000"/>
                            </a:schemeClr>
                          </a:solidFill>
                        </a:rPr>
                        <a:t>(never used in AVL Trees)</a:t>
                      </a:r>
                      <a:endParaRPr lang="en-US" sz="1200" dirty="0">
                        <a:solidFill>
                          <a:schemeClr val="tx1"/>
                        </a:solidFill>
                      </a:endParaRPr>
                    </a:p>
                  </a:txBody>
                  <a:tcPr/>
                </a:tc>
                <a:tc>
                  <a:txBody>
                    <a:bodyPr/>
                    <a:lstStyle/>
                    <a:p>
                      <a:pPr algn="ctr"/>
                      <a:r>
                        <a:rPr lang="en-US" sz="2000" dirty="0">
                          <a:solidFill>
                            <a:schemeClr val="tx1"/>
                          </a:solidFill>
                        </a:rPr>
                        <a:t>“ZAGZAG”</a:t>
                      </a:r>
                    </a:p>
                  </a:txBody>
                  <a:tcPr/>
                </a:tc>
                <a:extLst>
                  <a:ext uri="{0D108BD9-81ED-4DB2-BD59-A6C34878D82A}">
                    <a16:rowId xmlns:a16="http://schemas.microsoft.com/office/drawing/2014/main" val="2965760039"/>
                  </a:ext>
                </a:extLst>
              </a:tr>
            </a:tbl>
          </a:graphicData>
        </a:graphic>
      </p:graphicFrame>
      <p:sp>
        <p:nvSpPr>
          <p:cNvPr id="5" name="Rectangle 4">
            <a:extLst>
              <a:ext uri="{FF2B5EF4-FFF2-40B4-BE49-F238E27FC236}">
                <a16:creationId xmlns:a16="http://schemas.microsoft.com/office/drawing/2014/main" id="{599FB941-72B2-8C4D-A7DC-036AD9F2F6E1}"/>
              </a:ext>
            </a:extLst>
          </p:cNvPr>
          <p:cNvSpPr/>
          <p:nvPr/>
        </p:nvSpPr>
        <p:spPr>
          <a:xfrm>
            <a:off x="4327105" y="2175102"/>
            <a:ext cx="7536945" cy="3139321"/>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FF0000"/>
                </a:solidFill>
              </a:rPr>
              <a:t>It’s </a:t>
            </a:r>
            <a:r>
              <a:rPr lang="en-US" sz="2200" b="1" dirty="0">
                <a:solidFill>
                  <a:srgbClr val="FF0000"/>
                </a:solidFill>
              </a:rPr>
              <a:t>not</a:t>
            </a:r>
            <a:r>
              <a:rPr lang="en-US" sz="2200" dirty="0">
                <a:solidFill>
                  <a:srgbClr val="FF0000"/>
                </a:solidFill>
              </a:rPr>
              <a:t> important that you remember that </a:t>
            </a:r>
            <a:r>
              <a:rPr lang="en-US" sz="2200" u="sng" dirty="0">
                <a:solidFill>
                  <a:srgbClr val="FF0000"/>
                </a:solidFill>
              </a:rPr>
              <a:t>“Zig” </a:t>
            </a:r>
            <a:r>
              <a:rPr lang="en-US" sz="2200" dirty="0">
                <a:solidFill>
                  <a:srgbClr val="FF0000"/>
                </a:solidFill>
              </a:rPr>
              <a:t>means </a:t>
            </a:r>
            <a:r>
              <a:rPr lang="en-US" sz="2200" u="sng" dirty="0">
                <a:solidFill>
                  <a:srgbClr val="FF0000"/>
                </a:solidFill>
              </a:rPr>
              <a:t>left</a:t>
            </a:r>
            <a:r>
              <a:rPr lang="en-US" sz="2200" dirty="0">
                <a:solidFill>
                  <a:srgbClr val="FF0000"/>
                </a:solidFill>
              </a:rPr>
              <a:t> and “</a:t>
            </a:r>
            <a:r>
              <a:rPr lang="en-US" sz="2200" u="sng" dirty="0">
                <a:solidFill>
                  <a:srgbClr val="FF0000"/>
                </a:solidFill>
              </a:rPr>
              <a:t>Zag</a:t>
            </a:r>
            <a:r>
              <a:rPr lang="en-US" sz="2200" dirty="0">
                <a:solidFill>
                  <a:srgbClr val="FF0000"/>
                </a:solidFill>
              </a:rPr>
              <a:t>” means </a:t>
            </a:r>
            <a:r>
              <a:rPr lang="en-US" sz="2200" u="sng" dirty="0">
                <a:solidFill>
                  <a:srgbClr val="FF0000"/>
                </a:solidFill>
              </a:rPr>
              <a:t>right</a:t>
            </a:r>
            <a:r>
              <a:rPr lang="en-US" sz="2200" dirty="0">
                <a:solidFill>
                  <a:srgbClr val="FF0000"/>
                </a:solidFill>
              </a:rPr>
              <a:t>. </a:t>
            </a:r>
            <a:r>
              <a:rPr lang="en-US" sz="2200" b="1" dirty="0">
                <a:solidFill>
                  <a:srgbClr val="CC3399"/>
                </a:solidFill>
              </a:rPr>
              <a:t>Just remember that there exist two patterns</a:t>
            </a:r>
            <a:r>
              <a:rPr lang="en-US" sz="2200" dirty="0"/>
              <a:t>: </a:t>
            </a:r>
            <a:r>
              <a:rPr lang="en-US" sz="2200" b="1" dirty="0">
                <a:solidFill>
                  <a:srgbClr val="00B0F0"/>
                </a:solidFill>
              </a:rPr>
              <a:t>one that looks like pulling on a rope</a:t>
            </a:r>
            <a:r>
              <a:rPr lang="en-US" sz="2200" dirty="0"/>
              <a:t> (zig-zig, zag-zag) and </a:t>
            </a:r>
            <a:r>
              <a:rPr lang="en-US" sz="2200" b="1" dirty="0">
                <a:solidFill>
                  <a:schemeClr val="accent4">
                    <a:lumMod val="75000"/>
                  </a:schemeClr>
                </a:solidFill>
              </a:rPr>
              <a:t>one that looks like a ”zig-zag” pattern </a:t>
            </a:r>
            <a:r>
              <a:rPr lang="en-US" sz="2200" dirty="0"/>
              <a:t>(zig-zag, zag-zig).</a:t>
            </a:r>
          </a:p>
          <a:p>
            <a:pPr marL="742950" lvl="1" indent="-285750">
              <a:buFont typeface="Arial" panose="020B0604020202020204" pitchFamily="34" charset="0"/>
              <a:buChar char="•"/>
            </a:pPr>
            <a:r>
              <a:rPr lang="en-US" sz="2200" dirty="0"/>
              <a:t>In fact, </a:t>
            </a:r>
            <a:r>
              <a:rPr lang="en-US" sz="2200" dirty="0">
                <a:solidFill>
                  <a:schemeClr val="accent6">
                    <a:lumMod val="75000"/>
                  </a:schemeClr>
                </a:solidFill>
              </a:rPr>
              <a:t>Schaffer calls both “ZAGZAG” and “ZIGZIG” “ZIGZIG”, and the other two he calls “ZIGZAG”!</a:t>
            </a:r>
          </a:p>
          <a:p>
            <a:pPr marL="285750" indent="-285750">
              <a:buFont typeface="Arial" panose="020B0604020202020204" pitchFamily="34" charset="0"/>
              <a:buChar char="•"/>
            </a:pPr>
            <a:r>
              <a:rPr lang="en-US" sz="2200" dirty="0"/>
              <a:t>The rotations that look like “zig-zags” are </a:t>
            </a:r>
            <a:r>
              <a:rPr lang="en-US" sz="2200" b="1" dirty="0">
                <a:solidFill>
                  <a:srgbClr val="FF00FF"/>
                </a:solidFill>
              </a:rPr>
              <a:t>exactly the RL and LR rotations we have seen in AVL trees!</a:t>
            </a:r>
          </a:p>
        </p:txBody>
      </p:sp>
    </p:spTree>
    <p:extLst>
      <p:ext uri="{BB962C8B-B14F-4D97-AF65-F5344CB8AC3E}">
        <p14:creationId xmlns:p14="http://schemas.microsoft.com/office/powerpoint/2010/main" val="3304635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23C83-9620-0A4F-A66B-C674C7954D50}"/>
              </a:ext>
            </a:extLst>
          </p:cNvPr>
          <p:cNvSpPr>
            <a:spLocks noGrp="1"/>
          </p:cNvSpPr>
          <p:nvPr>
            <p:ph type="title"/>
          </p:nvPr>
        </p:nvSpPr>
        <p:spPr/>
        <p:txBody>
          <a:bodyPr/>
          <a:lstStyle/>
          <a:p>
            <a:pPr algn="ctr"/>
            <a:r>
              <a:rPr lang="en-US" dirty="0"/>
              <a:t>ZIG-ZIG</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9578C038-25CA-564C-9FFE-6D837E5883F4}"/>
                  </a:ext>
                </a:extLst>
              </p:cNvPr>
              <p:cNvSpPr/>
              <p:nvPr/>
            </p:nvSpPr>
            <p:spPr>
              <a:xfrm>
                <a:off x="838200" y="1829584"/>
                <a:ext cx="625033" cy="577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𝐺</m:t>
                      </m:r>
                    </m:oMath>
                  </m:oMathPara>
                </a14:m>
                <a:endParaRPr lang="en-US" dirty="0">
                  <a:solidFill>
                    <a:schemeClr val="tx1"/>
                  </a:solidFill>
                </a:endParaRPr>
              </a:p>
            </p:txBody>
          </p:sp>
        </mc:Choice>
        <mc:Fallback xmlns="">
          <p:sp>
            <p:nvSpPr>
              <p:cNvPr id="4" name="Oval 3">
                <a:extLst>
                  <a:ext uri="{FF2B5EF4-FFF2-40B4-BE49-F238E27FC236}">
                    <a16:creationId xmlns:a16="http://schemas.microsoft.com/office/drawing/2014/main" id="{9578C038-25CA-564C-9FFE-6D837E5883F4}"/>
                  </a:ext>
                </a:extLst>
              </p:cNvPr>
              <p:cNvSpPr>
                <a:spLocks noRot="1" noChangeAspect="1" noMove="1" noResize="1" noEditPoints="1" noAdjustHandles="1" noChangeArrowheads="1" noChangeShapeType="1" noTextEdit="1"/>
              </p:cNvSpPr>
              <p:nvPr/>
            </p:nvSpPr>
            <p:spPr>
              <a:xfrm>
                <a:off x="838200" y="1829584"/>
                <a:ext cx="625033" cy="577950"/>
              </a:xfrm>
              <a:prstGeom prst="ellipse">
                <a:avLst/>
              </a:prstGeo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43243A6A-D634-C048-AF41-62CEA5400D3E}"/>
                  </a:ext>
                </a:extLst>
              </p:cNvPr>
              <p:cNvSpPr/>
              <p:nvPr/>
            </p:nvSpPr>
            <p:spPr>
              <a:xfrm>
                <a:off x="2518458" y="3382521"/>
                <a:ext cx="625033" cy="577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𝐶</m:t>
                      </m:r>
                    </m:oMath>
                  </m:oMathPara>
                </a14:m>
                <a:endParaRPr lang="en-US" dirty="0">
                  <a:solidFill>
                    <a:schemeClr val="tx1"/>
                  </a:solidFill>
                </a:endParaRPr>
              </a:p>
            </p:txBody>
          </p:sp>
        </mc:Choice>
        <mc:Fallback xmlns="">
          <p:sp>
            <p:nvSpPr>
              <p:cNvPr id="5" name="Oval 4">
                <a:extLst>
                  <a:ext uri="{FF2B5EF4-FFF2-40B4-BE49-F238E27FC236}">
                    <a16:creationId xmlns:a16="http://schemas.microsoft.com/office/drawing/2014/main" id="{43243A6A-D634-C048-AF41-62CEA5400D3E}"/>
                  </a:ext>
                </a:extLst>
              </p:cNvPr>
              <p:cNvSpPr>
                <a:spLocks noRot="1" noChangeAspect="1" noMove="1" noResize="1" noEditPoints="1" noAdjustHandles="1" noChangeArrowheads="1" noChangeShapeType="1" noTextEdit="1"/>
              </p:cNvSpPr>
              <p:nvPr/>
            </p:nvSpPr>
            <p:spPr>
              <a:xfrm>
                <a:off x="2518458" y="3382521"/>
                <a:ext cx="625033" cy="577950"/>
              </a:xfrm>
              <a:prstGeom prst="ellipse">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5513E292-A5CB-AE4E-8EFC-D4FD1C7F8D46}"/>
                  </a:ext>
                </a:extLst>
              </p:cNvPr>
              <p:cNvSpPr/>
              <p:nvPr/>
            </p:nvSpPr>
            <p:spPr>
              <a:xfrm>
                <a:off x="1582839" y="2632096"/>
                <a:ext cx="625033" cy="577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𝑃</m:t>
                      </m:r>
                    </m:oMath>
                  </m:oMathPara>
                </a14:m>
                <a:endParaRPr lang="en-US" dirty="0">
                  <a:solidFill>
                    <a:schemeClr val="tx1"/>
                  </a:solidFill>
                </a:endParaRPr>
              </a:p>
            </p:txBody>
          </p:sp>
        </mc:Choice>
        <mc:Fallback xmlns="">
          <p:sp>
            <p:nvSpPr>
              <p:cNvPr id="6" name="Oval 5">
                <a:extLst>
                  <a:ext uri="{FF2B5EF4-FFF2-40B4-BE49-F238E27FC236}">
                    <a16:creationId xmlns:a16="http://schemas.microsoft.com/office/drawing/2014/main" id="{5513E292-A5CB-AE4E-8EFC-D4FD1C7F8D46}"/>
                  </a:ext>
                </a:extLst>
              </p:cNvPr>
              <p:cNvSpPr>
                <a:spLocks noRot="1" noChangeAspect="1" noMove="1" noResize="1" noEditPoints="1" noAdjustHandles="1" noChangeArrowheads="1" noChangeShapeType="1" noTextEdit="1"/>
              </p:cNvSpPr>
              <p:nvPr/>
            </p:nvSpPr>
            <p:spPr>
              <a:xfrm>
                <a:off x="1582839" y="2632096"/>
                <a:ext cx="625033" cy="577950"/>
              </a:xfrm>
              <a:prstGeom prst="ellipse">
                <a:avLst/>
              </a:prstGeom>
              <a:blipFill>
                <a:blip r:embed="rId4"/>
                <a:stretch>
                  <a:fillRect/>
                </a:stretch>
              </a:blipFill>
              <a:ln>
                <a:solidFill>
                  <a:schemeClr val="tx1"/>
                </a:solidFill>
              </a:ln>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CE06F4BF-5763-FA4F-B449-1256075FC49C}"/>
              </a:ext>
            </a:extLst>
          </p:cNvPr>
          <p:cNvCxnSpPr>
            <a:stCxn id="4" idx="5"/>
            <a:endCxn id="6" idx="1"/>
          </p:cNvCxnSpPr>
          <p:nvPr/>
        </p:nvCxnSpPr>
        <p:spPr>
          <a:xfrm>
            <a:off x="1371699" y="2322895"/>
            <a:ext cx="302674" cy="3938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5ACFE86-75CC-744E-B0CA-FF7A03241268}"/>
              </a:ext>
            </a:extLst>
          </p:cNvPr>
          <p:cNvCxnSpPr>
            <a:cxnSpLocks/>
            <a:endCxn id="5" idx="1"/>
          </p:cNvCxnSpPr>
          <p:nvPr/>
        </p:nvCxnSpPr>
        <p:spPr>
          <a:xfrm>
            <a:off x="2207872" y="3125165"/>
            <a:ext cx="402120" cy="3419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A39D452-A6A8-B340-935D-FDDF07192EFD}"/>
              </a:ext>
            </a:extLst>
          </p:cNvPr>
          <p:cNvCxnSpPr>
            <a:cxnSpLocks/>
          </p:cNvCxnSpPr>
          <p:nvPr/>
        </p:nvCxnSpPr>
        <p:spPr>
          <a:xfrm flipH="1">
            <a:off x="627060" y="2349510"/>
            <a:ext cx="312086" cy="367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riangle 14">
                <a:extLst>
                  <a:ext uri="{FF2B5EF4-FFF2-40B4-BE49-F238E27FC236}">
                    <a16:creationId xmlns:a16="http://schemas.microsoft.com/office/drawing/2014/main" id="{871C50BE-0516-464B-A020-EC36BC41F050}"/>
                  </a:ext>
                </a:extLst>
              </p:cNvPr>
              <p:cNvSpPr/>
              <p:nvPr/>
            </p:nvSpPr>
            <p:spPr>
              <a:xfrm>
                <a:off x="116918" y="2792393"/>
                <a:ext cx="822228" cy="674767"/>
              </a:xfrm>
              <a:prstGeom prst="triangl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𝑇</m:t>
                          </m:r>
                        </m:e>
                        <m:sub>
                          <m:r>
                            <a:rPr lang="en-US" sz="2400" b="0" i="1" dirty="0" smtClean="0">
                              <a:solidFill>
                                <a:schemeClr val="tx1"/>
                              </a:solidFill>
                              <a:latin typeface="Cambria Math" panose="02040503050406030204" pitchFamily="18" charset="0"/>
                            </a:rPr>
                            <m:t>1</m:t>
                          </m:r>
                        </m:sub>
                      </m:sSub>
                    </m:oMath>
                  </m:oMathPara>
                </a14:m>
                <a:endParaRPr lang="en-US" sz="2400" dirty="0">
                  <a:solidFill>
                    <a:schemeClr val="tx1"/>
                  </a:solidFill>
                </a:endParaRPr>
              </a:p>
            </p:txBody>
          </p:sp>
        </mc:Choice>
        <mc:Fallback xmlns="">
          <p:sp>
            <p:nvSpPr>
              <p:cNvPr id="15" name="Triangle 14">
                <a:extLst>
                  <a:ext uri="{FF2B5EF4-FFF2-40B4-BE49-F238E27FC236}">
                    <a16:creationId xmlns:a16="http://schemas.microsoft.com/office/drawing/2014/main" id="{871C50BE-0516-464B-A020-EC36BC41F050}"/>
                  </a:ext>
                </a:extLst>
              </p:cNvPr>
              <p:cNvSpPr>
                <a:spLocks noRot="1" noChangeAspect="1" noMove="1" noResize="1" noEditPoints="1" noAdjustHandles="1" noChangeArrowheads="1" noChangeShapeType="1" noTextEdit="1"/>
              </p:cNvSpPr>
              <p:nvPr/>
            </p:nvSpPr>
            <p:spPr>
              <a:xfrm>
                <a:off x="116918" y="2792393"/>
                <a:ext cx="822228" cy="674767"/>
              </a:xfrm>
              <a:prstGeom prst="triangle">
                <a:avLst/>
              </a:prstGeom>
              <a:blipFill>
                <a:blip r:embed="rId5"/>
                <a:stretch>
                  <a:fillRect b="-7273"/>
                </a:stretch>
              </a:blipFill>
              <a:ln>
                <a:solidFill>
                  <a:schemeClr val="tx1"/>
                </a:solidFill>
              </a:ln>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3E5AA40A-F113-6347-90F0-E8EB55EE5056}"/>
              </a:ext>
            </a:extLst>
          </p:cNvPr>
          <p:cNvCxnSpPr>
            <a:cxnSpLocks/>
          </p:cNvCxnSpPr>
          <p:nvPr/>
        </p:nvCxnSpPr>
        <p:spPr>
          <a:xfrm flipH="1">
            <a:off x="1298087" y="3154644"/>
            <a:ext cx="312086" cy="367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riangle 16">
                <a:extLst>
                  <a:ext uri="{FF2B5EF4-FFF2-40B4-BE49-F238E27FC236}">
                    <a16:creationId xmlns:a16="http://schemas.microsoft.com/office/drawing/2014/main" id="{1FF0163C-36D8-4B46-80F3-7D59EB6B07FA}"/>
                  </a:ext>
                </a:extLst>
              </p:cNvPr>
              <p:cNvSpPr/>
              <p:nvPr/>
            </p:nvSpPr>
            <p:spPr>
              <a:xfrm>
                <a:off x="787945" y="3597527"/>
                <a:ext cx="822228" cy="674767"/>
              </a:xfrm>
              <a:prstGeom prst="triangl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dirty="0" smtClean="0">
                              <a:solidFill>
                                <a:schemeClr val="tx1"/>
                              </a:solidFill>
                              <a:latin typeface="Cambria Math" panose="02040503050406030204" pitchFamily="18" charset="0"/>
                            </a:rPr>
                          </m:ctrlPr>
                        </m:sSubPr>
                        <m:e>
                          <m:r>
                            <a:rPr lang="en-US" sz="2400" i="1" dirty="0">
                              <a:solidFill>
                                <a:schemeClr val="tx1"/>
                              </a:solidFill>
                              <a:latin typeface="Cambria Math" panose="02040503050406030204" pitchFamily="18" charset="0"/>
                            </a:rPr>
                            <m:t>𝑇</m:t>
                          </m:r>
                        </m:e>
                        <m:sub>
                          <m:r>
                            <a:rPr lang="en-US" sz="2400" b="0" i="1" dirty="0" smtClean="0">
                              <a:solidFill>
                                <a:schemeClr val="tx1"/>
                              </a:solidFill>
                              <a:latin typeface="Cambria Math" panose="02040503050406030204" pitchFamily="18" charset="0"/>
                            </a:rPr>
                            <m:t>2</m:t>
                          </m:r>
                        </m:sub>
                      </m:sSub>
                    </m:oMath>
                  </m:oMathPara>
                </a14:m>
                <a:endParaRPr lang="en-US" sz="2400" dirty="0">
                  <a:solidFill>
                    <a:schemeClr val="tx1"/>
                  </a:solidFill>
                </a:endParaRPr>
              </a:p>
            </p:txBody>
          </p:sp>
        </mc:Choice>
        <mc:Fallback xmlns="">
          <p:sp>
            <p:nvSpPr>
              <p:cNvPr id="17" name="Triangle 16">
                <a:extLst>
                  <a:ext uri="{FF2B5EF4-FFF2-40B4-BE49-F238E27FC236}">
                    <a16:creationId xmlns:a16="http://schemas.microsoft.com/office/drawing/2014/main" id="{1FF0163C-36D8-4B46-80F3-7D59EB6B07FA}"/>
                  </a:ext>
                </a:extLst>
              </p:cNvPr>
              <p:cNvSpPr>
                <a:spLocks noRot="1" noChangeAspect="1" noMove="1" noResize="1" noEditPoints="1" noAdjustHandles="1" noChangeArrowheads="1" noChangeShapeType="1" noTextEdit="1"/>
              </p:cNvSpPr>
              <p:nvPr/>
            </p:nvSpPr>
            <p:spPr>
              <a:xfrm>
                <a:off x="787945" y="3597527"/>
                <a:ext cx="822228" cy="674767"/>
              </a:xfrm>
              <a:prstGeom prst="triangle">
                <a:avLst/>
              </a:prstGeom>
              <a:blipFill>
                <a:blip r:embed="rId6"/>
                <a:stretch>
                  <a:fillRect b="-9091"/>
                </a:stretch>
              </a:blipFill>
              <a:ln>
                <a:solidFill>
                  <a:schemeClr val="tx1"/>
                </a:solidFill>
              </a:ln>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FB949000-A83B-E245-8861-0D71A0036BF9}"/>
              </a:ext>
            </a:extLst>
          </p:cNvPr>
          <p:cNvCxnSpPr>
            <a:cxnSpLocks/>
          </p:cNvCxnSpPr>
          <p:nvPr/>
        </p:nvCxnSpPr>
        <p:spPr>
          <a:xfrm flipH="1">
            <a:off x="2282876" y="3958843"/>
            <a:ext cx="312086" cy="367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riangle 18">
                <a:extLst>
                  <a:ext uri="{FF2B5EF4-FFF2-40B4-BE49-F238E27FC236}">
                    <a16:creationId xmlns:a16="http://schemas.microsoft.com/office/drawing/2014/main" id="{925B891C-9701-054F-90B7-EE322DD57815}"/>
                  </a:ext>
                </a:extLst>
              </p:cNvPr>
              <p:cNvSpPr/>
              <p:nvPr/>
            </p:nvSpPr>
            <p:spPr>
              <a:xfrm>
                <a:off x="1772734" y="4401726"/>
                <a:ext cx="822228" cy="674767"/>
              </a:xfrm>
              <a:prstGeom prst="triangl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dirty="0" smtClean="0">
                              <a:solidFill>
                                <a:schemeClr val="tx1"/>
                              </a:solidFill>
                              <a:latin typeface="Cambria Math" panose="02040503050406030204" pitchFamily="18" charset="0"/>
                            </a:rPr>
                          </m:ctrlPr>
                        </m:sSubPr>
                        <m:e>
                          <m:r>
                            <a:rPr lang="en-US" sz="2400" i="1" dirty="0">
                              <a:solidFill>
                                <a:schemeClr val="tx1"/>
                              </a:solidFill>
                              <a:latin typeface="Cambria Math" panose="02040503050406030204" pitchFamily="18" charset="0"/>
                            </a:rPr>
                            <m:t>𝑇</m:t>
                          </m:r>
                        </m:e>
                        <m:sub>
                          <m:r>
                            <a:rPr lang="en-US" sz="2400" b="0" i="1" dirty="0" smtClean="0">
                              <a:solidFill>
                                <a:schemeClr val="tx1"/>
                              </a:solidFill>
                              <a:latin typeface="Cambria Math" panose="02040503050406030204" pitchFamily="18" charset="0"/>
                            </a:rPr>
                            <m:t>3</m:t>
                          </m:r>
                        </m:sub>
                      </m:sSub>
                    </m:oMath>
                  </m:oMathPara>
                </a14:m>
                <a:endParaRPr lang="en-US" sz="2400" dirty="0">
                  <a:solidFill>
                    <a:schemeClr val="tx1"/>
                  </a:solidFill>
                </a:endParaRPr>
              </a:p>
            </p:txBody>
          </p:sp>
        </mc:Choice>
        <mc:Fallback xmlns="">
          <p:sp>
            <p:nvSpPr>
              <p:cNvPr id="19" name="Triangle 18">
                <a:extLst>
                  <a:ext uri="{FF2B5EF4-FFF2-40B4-BE49-F238E27FC236}">
                    <a16:creationId xmlns:a16="http://schemas.microsoft.com/office/drawing/2014/main" id="{925B891C-9701-054F-90B7-EE322DD57815}"/>
                  </a:ext>
                </a:extLst>
              </p:cNvPr>
              <p:cNvSpPr>
                <a:spLocks noRot="1" noChangeAspect="1" noMove="1" noResize="1" noEditPoints="1" noAdjustHandles="1" noChangeArrowheads="1" noChangeShapeType="1" noTextEdit="1"/>
              </p:cNvSpPr>
              <p:nvPr/>
            </p:nvSpPr>
            <p:spPr>
              <a:xfrm>
                <a:off x="1772734" y="4401726"/>
                <a:ext cx="822228" cy="674767"/>
              </a:xfrm>
              <a:prstGeom prst="triangle">
                <a:avLst/>
              </a:prstGeom>
              <a:blipFill>
                <a:blip r:embed="rId7"/>
                <a:stretch>
                  <a:fillRect b="-7273"/>
                </a:stretch>
              </a:blipFill>
              <a:ln>
                <a:solidFill>
                  <a:schemeClr val="tx1"/>
                </a:solidFill>
              </a:ln>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0624B39C-C02C-684A-A253-D559701B1277}"/>
              </a:ext>
            </a:extLst>
          </p:cNvPr>
          <p:cNvCxnSpPr>
            <a:cxnSpLocks/>
          </p:cNvCxnSpPr>
          <p:nvPr/>
        </p:nvCxnSpPr>
        <p:spPr>
          <a:xfrm>
            <a:off x="3141130" y="3958843"/>
            <a:ext cx="274560" cy="367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riangle 20">
                <a:extLst>
                  <a:ext uri="{FF2B5EF4-FFF2-40B4-BE49-F238E27FC236}">
                    <a16:creationId xmlns:a16="http://schemas.microsoft.com/office/drawing/2014/main" id="{B970601E-CCB5-6D42-B2C5-02AF978C0D10}"/>
                  </a:ext>
                </a:extLst>
              </p:cNvPr>
              <p:cNvSpPr/>
              <p:nvPr/>
            </p:nvSpPr>
            <p:spPr>
              <a:xfrm>
                <a:off x="2905548" y="4401726"/>
                <a:ext cx="822228" cy="674767"/>
              </a:xfrm>
              <a:prstGeom prst="triangl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dirty="0" smtClean="0">
                              <a:solidFill>
                                <a:schemeClr val="tx1"/>
                              </a:solidFill>
                              <a:latin typeface="Cambria Math" panose="02040503050406030204" pitchFamily="18" charset="0"/>
                            </a:rPr>
                          </m:ctrlPr>
                        </m:sSubPr>
                        <m:e>
                          <m:r>
                            <a:rPr lang="en-US" sz="2400" i="1" dirty="0">
                              <a:solidFill>
                                <a:schemeClr val="tx1"/>
                              </a:solidFill>
                              <a:latin typeface="Cambria Math" panose="02040503050406030204" pitchFamily="18" charset="0"/>
                            </a:rPr>
                            <m:t>𝑇</m:t>
                          </m:r>
                        </m:e>
                        <m:sub>
                          <m:r>
                            <a:rPr lang="en-US" sz="2400" b="0" i="1" dirty="0" smtClean="0">
                              <a:solidFill>
                                <a:schemeClr val="tx1"/>
                              </a:solidFill>
                              <a:latin typeface="Cambria Math" panose="02040503050406030204" pitchFamily="18" charset="0"/>
                            </a:rPr>
                            <m:t>4</m:t>
                          </m:r>
                        </m:sub>
                      </m:sSub>
                    </m:oMath>
                  </m:oMathPara>
                </a14:m>
                <a:endParaRPr lang="en-US" sz="2400" dirty="0">
                  <a:solidFill>
                    <a:schemeClr val="tx1"/>
                  </a:solidFill>
                </a:endParaRPr>
              </a:p>
            </p:txBody>
          </p:sp>
        </mc:Choice>
        <mc:Fallback xmlns="">
          <p:sp>
            <p:nvSpPr>
              <p:cNvPr id="21" name="Triangle 20">
                <a:extLst>
                  <a:ext uri="{FF2B5EF4-FFF2-40B4-BE49-F238E27FC236}">
                    <a16:creationId xmlns:a16="http://schemas.microsoft.com/office/drawing/2014/main" id="{B970601E-CCB5-6D42-B2C5-02AF978C0D10}"/>
                  </a:ext>
                </a:extLst>
              </p:cNvPr>
              <p:cNvSpPr>
                <a:spLocks noRot="1" noChangeAspect="1" noMove="1" noResize="1" noEditPoints="1" noAdjustHandles="1" noChangeArrowheads="1" noChangeShapeType="1" noTextEdit="1"/>
              </p:cNvSpPr>
              <p:nvPr/>
            </p:nvSpPr>
            <p:spPr>
              <a:xfrm>
                <a:off x="2905548" y="4401726"/>
                <a:ext cx="822228" cy="674767"/>
              </a:xfrm>
              <a:prstGeom prst="triangle">
                <a:avLst/>
              </a:prstGeom>
              <a:blipFill>
                <a:blip r:embed="rId8"/>
                <a:stretch>
                  <a:fillRect b="-727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ight Arrow 23">
                <a:extLst>
                  <a:ext uri="{FF2B5EF4-FFF2-40B4-BE49-F238E27FC236}">
                    <a16:creationId xmlns:a16="http://schemas.microsoft.com/office/drawing/2014/main" id="{6361F47D-54E0-9841-BCBC-48FF1408C5FA}"/>
                  </a:ext>
                </a:extLst>
              </p:cNvPr>
              <p:cNvSpPr/>
              <p:nvPr/>
            </p:nvSpPr>
            <p:spPr>
              <a:xfrm>
                <a:off x="4421529" y="2674867"/>
                <a:ext cx="2662177" cy="9547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onsolas" panose="020B0609020204030204" pitchFamily="49" charset="0"/>
                    <a:cs typeface="Consolas" panose="020B0609020204030204" pitchFamily="49" charset="0"/>
                  </a:rPr>
                  <a:t>ZIG-ZIG(</a:t>
                </a:r>
                <a14:m>
                  <m:oMath xmlns:m="http://schemas.openxmlformats.org/officeDocument/2006/math">
                    <m:r>
                      <a:rPr lang="en-US" i="1" smtClean="0">
                        <a:solidFill>
                          <a:schemeClr val="tx1"/>
                        </a:solidFill>
                        <a:latin typeface="Cambria Math" panose="02040503050406030204" pitchFamily="18" charset="0"/>
                      </a:rPr>
                      <m:t>𝐺</m:t>
                    </m:r>
                  </m:oMath>
                </a14:m>
                <a:r>
                  <a:rPr lang="en-US" b="1" dirty="0">
                    <a:solidFill>
                      <a:schemeClr val="tx1"/>
                    </a:solidFill>
                    <a:latin typeface="Consolas" panose="020B0609020204030204" pitchFamily="49" charset="0"/>
                    <a:cs typeface="Consolas" panose="020B0609020204030204" pitchFamily="49" charset="0"/>
                  </a:rPr>
                  <a:t>)</a:t>
                </a:r>
              </a:p>
            </p:txBody>
          </p:sp>
        </mc:Choice>
        <mc:Fallback xmlns="">
          <p:sp>
            <p:nvSpPr>
              <p:cNvPr id="24" name="Right Arrow 23">
                <a:extLst>
                  <a:ext uri="{FF2B5EF4-FFF2-40B4-BE49-F238E27FC236}">
                    <a16:creationId xmlns:a16="http://schemas.microsoft.com/office/drawing/2014/main" id="{6361F47D-54E0-9841-BCBC-48FF1408C5FA}"/>
                  </a:ext>
                </a:extLst>
              </p:cNvPr>
              <p:cNvSpPr>
                <a:spLocks noRot="1" noChangeAspect="1" noMove="1" noResize="1" noEditPoints="1" noAdjustHandles="1" noChangeArrowheads="1" noChangeShapeType="1" noTextEdit="1"/>
              </p:cNvSpPr>
              <p:nvPr/>
            </p:nvSpPr>
            <p:spPr>
              <a:xfrm>
                <a:off x="4421529" y="2674867"/>
                <a:ext cx="2662177" cy="954761"/>
              </a:xfrm>
              <a:prstGeom prst="rightArrow">
                <a:avLst/>
              </a:prstGeom>
              <a:blipFill>
                <a:blip r:embed="rId9"/>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Oval 24">
                <a:extLst>
                  <a:ext uri="{FF2B5EF4-FFF2-40B4-BE49-F238E27FC236}">
                    <a16:creationId xmlns:a16="http://schemas.microsoft.com/office/drawing/2014/main" id="{9E92C8E5-B03C-1745-9CB0-E643F90D4D5E}"/>
                  </a:ext>
                </a:extLst>
              </p:cNvPr>
              <p:cNvSpPr/>
              <p:nvPr/>
            </p:nvSpPr>
            <p:spPr>
              <a:xfrm>
                <a:off x="7460848" y="3597527"/>
                <a:ext cx="625033" cy="577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𝐺</m:t>
                      </m:r>
                    </m:oMath>
                  </m:oMathPara>
                </a14:m>
                <a:endParaRPr lang="en-US" dirty="0">
                  <a:solidFill>
                    <a:schemeClr val="tx1"/>
                  </a:solidFill>
                </a:endParaRPr>
              </a:p>
            </p:txBody>
          </p:sp>
        </mc:Choice>
        <mc:Fallback xmlns="">
          <p:sp>
            <p:nvSpPr>
              <p:cNvPr id="25" name="Oval 24">
                <a:extLst>
                  <a:ext uri="{FF2B5EF4-FFF2-40B4-BE49-F238E27FC236}">
                    <a16:creationId xmlns:a16="http://schemas.microsoft.com/office/drawing/2014/main" id="{9E92C8E5-B03C-1745-9CB0-E643F90D4D5E}"/>
                  </a:ext>
                </a:extLst>
              </p:cNvPr>
              <p:cNvSpPr>
                <a:spLocks noRot="1" noChangeAspect="1" noMove="1" noResize="1" noEditPoints="1" noAdjustHandles="1" noChangeArrowheads="1" noChangeShapeType="1" noTextEdit="1"/>
              </p:cNvSpPr>
              <p:nvPr/>
            </p:nvSpPr>
            <p:spPr>
              <a:xfrm>
                <a:off x="7460848" y="3597527"/>
                <a:ext cx="625033" cy="577950"/>
              </a:xfrm>
              <a:prstGeom prst="ellipse">
                <a:avLst/>
              </a:prstGeom>
              <a:blipFill>
                <a:blip r:embed="rId10"/>
                <a:stretch>
                  <a:fillRect/>
                </a:stretch>
              </a:blipFill>
              <a:ln>
                <a:solidFill>
                  <a:schemeClr val="tx1"/>
                </a:solidFill>
              </a:ln>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2B1214AB-0FEC-DF4C-8649-6F9EC4B0621D}"/>
              </a:ext>
            </a:extLst>
          </p:cNvPr>
          <p:cNvCxnSpPr>
            <a:cxnSpLocks/>
          </p:cNvCxnSpPr>
          <p:nvPr/>
        </p:nvCxnSpPr>
        <p:spPr>
          <a:xfrm flipH="1">
            <a:off x="7249708" y="4117453"/>
            <a:ext cx="312086" cy="367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riangle 26">
                <a:extLst>
                  <a:ext uri="{FF2B5EF4-FFF2-40B4-BE49-F238E27FC236}">
                    <a16:creationId xmlns:a16="http://schemas.microsoft.com/office/drawing/2014/main" id="{0248CEBF-B7C9-EC48-B477-92525EE4484F}"/>
                  </a:ext>
                </a:extLst>
              </p:cNvPr>
              <p:cNvSpPr/>
              <p:nvPr/>
            </p:nvSpPr>
            <p:spPr>
              <a:xfrm>
                <a:off x="6739566" y="4560336"/>
                <a:ext cx="822228" cy="674767"/>
              </a:xfrm>
              <a:prstGeom prst="triangl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𝑇</m:t>
                          </m:r>
                        </m:e>
                        <m:sub>
                          <m:r>
                            <a:rPr lang="en-US" sz="2400" b="0" i="1" dirty="0" smtClean="0">
                              <a:solidFill>
                                <a:schemeClr val="tx1"/>
                              </a:solidFill>
                              <a:latin typeface="Cambria Math" panose="02040503050406030204" pitchFamily="18" charset="0"/>
                            </a:rPr>
                            <m:t>1</m:t>
                          </m:r>
                        </m:sub>
                      </m:sSub>
                    </m:oMath>
                  </m:oMathPara>
                </a14:m>
                <a:endParaRPr lang="en-US" sz="2400" dirty="0">
                  <a:solidFill>
                    <a:schemeClr val="tx1"/>
                  </a:solidFill>
                </a:endParaRPr>
              </a:p>
            </p:txBody>
          </p:sp>
        </mc:Choice>
        <mc:Fallback xmlns="">
          <p:sp>
            <p:nvSpPr>
              <p:cNvPr id="27" name="Triangle 26">
                <a:extLst>
                  <a:ext uri="{FF2B5EF4-FFF2-40B4-BE49-F238E27FC236}">
                    <a16:creationId xmlns:a16="http://schemas.microsoft.com/office/drawing/2014/main" id="{0248CEBF-B7C9-EC48-B477-92525EE4484F}"/>
                  </a:ext>
                </a:extLst>
              </p:cNvPr>
              <p:cNvSpPr>
                <a:spLocks noRot="1" noChangeAspect="1" noMove="1" noResize="1" noEditPoints="1" noAdjustHandles="1" noChangeArrowheads="1" noChangeShapeType="1" noTextEdit="1"/>
              </p:cNvSpPr>
              <p:nvPr/>
            </p:nvSpPr>
            <p:spPr>
              <a:xfrm>
                <a:off x="6739566" y="4560336"/>
                <a:ext cx="822228" cy="674767"/>
              </a:xfrm>
              <a:prstGeom prst="triangle">
                <a:avLst/>
              </a:prstGeom>
              <a:blipFill>
                <a:blip r:embed="rId11"/>
                <a:stretch>
                  <a:fillRect b="-9091"/>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Oval 27">
                <a:extLst>
                  <a:ext uri="{FF2B5EF4-FFF2-40B4-BE49-F238E27FC236}">
                    <a16:creationId xmlns:a16="http://schemas.microsoft.com/office/drawing/2014/main" id="{4021FBA2-C43A-3043-97EE-D2680ACA830C}"/>
                  </a:ext>
                </a:extLst>
              </p:cNvPr>
              <p:cNvSpPr/>
              <p:nvPr/>
            </p:nvSpPr>
            <p:spPr>
              <a:xfrm>
                <a:off x="8270210" y="2623920"/>
                <a:ext cx="625033" cy="577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𝑃</m:t>
                      </m:r>
                    </m:oMath>
                  </m:oMathPara>
                </a14:m>
                <a:endParaRPr lang="en-US" dirty="0">
                  <a:solidFill>
                    <a:schemeClr val="tx1"/>
                  </a:solidFill>
                </a:endParaRPr>
              </a:p>
            </p:txBody>
          </p:sp>
        </mc:Choice>
        <mc:Fallback xmlns="">
          <p:sp>
            <p:nvSpPr>
              <p:cNvPr id="28" name="Oval 27">
                <a:extLst>
                  <a:ext uri="{FF2B5EF4-FFF2-40B4-BE49-F238E27FC236}">
                    <a16:creationId xmlns:a16="http://schemas.microsoft.com/office/drawing/2014/main" id="{4021FBA2-C43A-3043-97EE-D2680ACA830C}"/>
                  </a:ext>
                </a:extLst>
              </p:cNvPr>
              <p:cNvSpPr>
                <a:spLocks noRot="1" noChangeAspect="1" noMove="1" noResize="1" noEditPoints="1" noAdjustHandles="1" noChangeArrowheads="1" noChangeShapeType="1" noTextEdit="1"/>
              </p:cNvSpPr>
              <p:nvPr/>
            </p:nvSpPr>
            <p:spPr>
              <a:xfrm>
                <a:off x="8270210" y="2623920"/>
                <a:ext cx="625033" cy="577950"/>
              </a:xfrm>
              <a:prstGeom prst="ellipse">
                <a:avLst/>
              </a:prstGeom>
              <a:blipFill>
                <a:blip r:embed="rId12"/>
                <a:stretch>
                  <a:fillRect/>
                </a:stretch>
              </a:blipFill>
              <a:ln>
                <a:solidFill>
                  <a:schemeClr val="tx1"/>
                </a:solidFill>
              </a:ln>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0077A585-2FAC-4F49-BC71-EC59300BB358}"/>
              </a:ext>
            </a:extLst>
          </p:cNvPr>
          <p:cNvCxnSpPr>
            <a:cxnSpLocks/>
          </p:cNvCxnSpPr>
          <p:nvPr/>
        </p:nvCxnSpPr>
        <p:spPr>
          <a:xfrm flipH="1">
            <a:off x="7994347" y="3209240"/>
            <a:ext cx="431906" cy="3967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riangle 30">
                <a:extLst>
                  <a:ext uri="{FF2B5EF4-FFF2-40B4-BE49-F238E27FC236}">
                    <a16:creationId xmlns:a16="http://schemas.microsoft.com/office/drawing/2014/main" id="{1624D21F-3A65-1D44-9876-20505AFA376E}"/>
                  </a:ext>
                </a:extLst>
              </p:cNvPr>
              <p:cNvSpPr/>
              <p:nvPr/>
            </p:nvSpPr>
            <p:spPr>
              <a:xfrm>
                <a:off x="7890720" y="4562717"/>
                <a:ext cx="822228" cy="674767"/>
              </a:xfrm>
              <a:prstGeom prst="triangl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dirty="0" smtClean="0">
                              <a:solidFill>
                                <a:schemeClr val="tx1"/>
                              </a:solidFill>
                              <a:latin typeface="Cambria Math" panose="02040503050406030204" pitchFamily="18" charset="0"/>
                            </a:rPr>
                          </m:ctrlPr>
                        </m:sSubPr>
                        <m:e>
                          <m:r>
                            <a:rPr lang="en-US" sz="2400" i="1" dirty="0">
                              <a:solidFill>
                                <a:schemeClr val="tx1"/>
                              </a:solidFill>
                              <a:latin typeface="Cambria Math" panose="02040503050406030204" pitchFamily="18" charset="0"/>
                            </a:rPr>
                            <m:t>𝑇</m:t>
                          </m:r>
                        </m:e>
                        <m:sub>
                          <m:r>
                            <a:rPr lang="en-US" sz="2400" b="0" i="1" dirty="0" smtClean="0">
                              <a:solidFill>
                                <a:schemeClr val="tx1"/>
                              </a:solidFill>
                              <a:latin typeface="Cambria Math" panose="02040503050406030204" pitchFamily="18" charset="0"/>
                            </a:rPr>
                            <m:t>2</m:t>
                          </m:r>
                        </m:sub>
                      </m:sSub>
                    </m:oMath>
                  </m:oMathPara>
                </a14:m>
                <a:endParaRPr lang="en-US" sz="2400" dirty="0">
                  <a:solidFill>
                    <a:schemeClr val="tx1"/>
                  </a:solidFill>
                </a:endParaRPr>
              </a:p>
            </p:txBody>
          </p:sp>
        </mc:Choice>
        <mc:Fallback xmlns="">
          <p:sp>
            <p:nvSpPr>
              <p:cNvPr id="31" name="Triangle 30">
                <a:extLst>
                  <a:ext uri="{FF2B5EF4-FFF2-40B4-BE49-F238E27FC236}">
                    <a16:creationId xmlns:a16="http://schemas.microsoft.com/office/drawing/2014/main" id="{1624D21F-3A65-1D44-9876-20505AFA376E}"/>
                  </a:ext>
                </a:extLst>
              </p:cNvPr>
              <p:cNvSpPr>
                <a:spLocks noRot="1" noChangeAspect="1" noMove="1" noResize="1" noEditPoints="1" noAdjustHandles="1" noChangeArrowheads="1" noChangeShapeType="1" noTextEdit="1"/>
              </p:cNvSpPr>
              <p:nvPr/>
            </p:nvSpPr>
            <p:spPr>
              <a:xfrm>
                <a:off x="7890720" y="4562717"/>
                <a:ext cx="822228" cy="674767"/>
              </a:xfrm>
              <a:prstGeom prst="triangle">
                <a:avLst/>
              </a:prstGeom>
              <a:blipFill>
                <a:blip r:embed="rId13"/>
                <a:stretch>
                  <a:fillRect b="-9091"/>
                </a:stretch>
              </a:blipFill>
              <a:ln>
                <a:solidFill>
                  <a:schemeClr val="tx1"/>
                </a:solidFill>
              </a:ln>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FF4E5393-CBA5-2946-9154-C8CDEF4E023F}"/>
              </a:ext>
            </a:extLst>
          </p:cNvPr>
          <p:cNvCxnSpPr>
            <a:cxnSpLocks/>
          </p:cNvCxnSpPr>
          <p:nvPr/>
        </p:nvCxnSpPr>
        <p:spPr>
          <a:xfrm>
            <a:off x="7948601" y="4142455"/>
            <a:ext cx="274560" cy="367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Oval 32">
                <a:extLst>
                  <a:ext uri="{FF2B5EF4-FFF2-40B4-BE49-F238E27FC236}">
                    <a16:creationId xmlns:a16="http://schemas.microsoft.com/office/drawing/2014/main" id="{43EF6416-AB14-C042-A118-69318B5B9889}"/>
                  </a:ext>
                </a:extLst>
              </p:cNvPr>
              <p:cNvSpPr/>
              <p:nvPr/>
            </p:nvSpPr>
            <p:spPr>
              <a:xfrm>
                <a:off x="9279136" y="1515780"/>
                <a:ext cx="625033" cy="577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𝐶</m:t>
                      </m:r>
                    </m:oMath>
                  </m:oMathPara>
                </a14:m>
                <a:endParaRPr lang="en-US" dirty="0">
                  <a:solidFill>
                    <a:schemeClr val="tx1"/>
                  </a:solidFill>
                </a:endParaRPr>
              </a:p>
            </p:txBody>
          </p:sp>
        </mc:Choice>
        <mc:Fallback xmlns="">
          <p:sp>
            <p:nvSpPr>
              <p:cNvPr id="33" name="Oval 32">
                <a:extLst>
                  <a:ext uri="{FF2B5EF4-FFF2-40B4-BE49-F238E27FC236}">
                    <a16:creationId xmlns:a16="http://schemas.microsoft.com/office/drawing/2014/main" id="{43EF6416-AB14-C042-A118-69318B5B9889}"/>
                  </a:ext>
                </a:extLst>
              </p:cNvPr>
              <p:cNvSpPr>
                <a:spLocks noRot="1" noChangeAspect="1" noMove="1" noResize="1" noEditPoints="1" noAdjustHandles="1" noChangeArrowheads="1" noChangeShapeType="1" noTextEdit="1"/>
              </p:cNvSpPr>
              <p:nvPr/>
            </p:nvSpPr>
            <p:spPr>
              <a:xfrm>
                <a:off x="9279136" y="1515780"/>
                <a:ext cx="625033" cy="577950"/>
              </a:xfrm>
              <a:prstGeom prst="ellipse">
                <a:avLst/>
              </a:prstGeom>
              <a:blipFill>
                <a:blip r:embed="rId14"/>
                <a:stretch>
                  <a:fillRect/>
                </a:stretch>
              </a:blipFill>
              <a:ln>
                <a:solidFill>
                  <a:schemeClr val="tx1"/>
                </a:solidFill>
              </a:ln>
            </p:spPr>
            <p:txBody>
              <a:bodyPr/>
              <a:lstStyle/>
              <a:p>
                <a:r>
                  <a:rPr lang="en-US">
                    <a:noFill/>
                  </a:rPr>
                  <a:t> </a:t>
                </a:r>
              </a:p>
            </p:txBody>
          </p:sp>
        </mc:Fallback>
      </mc:AlternateContent>
      <p:cxnSp>
        <p:nvCxnSpPr>
          <p:cNvPr id="34" name="Straight Arrow Connector 33">
            <a:extLst>
              <a:ext uri="{FF2B5EF4-FFF2-40B4-BE49-F238E27FC236}">
                <a16:creationId xmlns:a16="http://schemas.microsoft.com/office/drawing/2014/main" id="{214685C6-0E3B-DF45-875F-DF1887C6E66E}"/>
              </a:ext>
            </a:extLst>
          </p:cNvPr>
          <p:cNvCxnSpPr>
            <a:cxnSpLocks/>
          </p:cNvCxnSpPr>
          <p:nvPr/>
        </p:nvCxnSpPr>
        <p:spPr>
          <a:xfrm flipH="1">
            <a:off x="9003273" y="2101100"/>
            <a:ext cx="431906" cy="3967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95D9297-B076-824F-AA45-7C6B745C7564}"/>
              </a:ext>
            </a:extLst>
          </p:cNvPr>
          <p:cNvCxnSpPr>
            <a:cxnSpLocks/>
          </p:cNvCxnSpPr>
          <p:nvPr/>
        </p:nvCxnSpPr>
        <p:spPr>
          <a:xfrm>
            <a:off x="8865993" y="3209240"/>
            <a:ext cx="274560" cy="367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riangle 36">
                <a:extLst>
                  <a:ext uri="{FF2B5EF4-FFF2-40B4-BE49-F238E27FC236}">
                    <a16:creationId xmlns:a16="http://schemas.microsoft.com/office/drawing/2014/main" id="{C99AF1E9-5CDB-0C4B-AB65-57410FAEEE92}"/>
                  </a:ext>
                </a:extLst>
              </p:cNvPr>
              <p:cNvSpPr/>
              <p:nvPr/>
            </p:nvSpPr>
            <p:spPr>
              <a:xfrm>
                <a:off x="8943354" y="3560444"/>
                <a:ext cx="822228" cy="674767"/>
              </a:xfrm>
              <a:prstGeom prst="triangl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dirty="0" smtClean="0">
                              <a:solidFill>
                                <a:schemeClr val="tx1"/>
                              </a:solidFill>
                              <a:latin typeface="Cambria Math" panose="02040503050406030204" pitchFamily="18" charset="0"/>
                            </a:rPr>
                          </m:ctrlPr>
                        </m:sSubPr>
                        <m:e>
                          <m:r>
                            <a:rPr lang="en-US" sz="2400" i="1" dirty="0">
                              <a:solidFill>
                                <a:schemeClr val="tx1"/>
                              </a:solidFill>
                              <a:latin typeface="Cambria Math" panose="02040503050406030204" pitchFamily="18" charset="0"/>
                            </a:rPr>
                            <m:t>𝑇</m:t>
                          </m:r>
                        </m:e>
                        <m:sub>
                          <m:r>
                            <a:rPr lang="en-US" sz="2400" b="0" i="1" dirty="0" smtClean="0">
                              <a:solidFill>
                                <a:schemeClr val="tx1"/>
                              </a:solidFill>
                              <a:latin typeface="Cambria Math" panose="02040503050406030204" pitchFamily="18" charset="0"/>
                            </a:rPr>
                            <m:t>3</m:t>
                          </m:r>
                        </m:sub>
                      </m:sSub>
                    </m:oMath>
                  </m:oMathPara>
                </a14:m>
                <a:endParaRPr lang="en-US" sz="2400" dirty="0">
                  <a:solidFill>
                    <a:schemeClr val="tx1"/>
                  </a:solidFill>
                </a:endParaRPr>
              </a:p>
            </p:txBody>
          </p:sp>
        </mc:Choice>
        <mc:Fallback xmlns="">
          <p:sp>
            <p:nvSpPr>
              <p:cNvPr id="37" name="Triangle 36">
                <a:extLst>
                  <a:ext uri="{FF2B5EF4-FFF2-40B4-BE49-F238E27FC236}">
                    <a16:creationId xmlns:a16="http://schemas.microsoft.com/office/drawing/2014/main" id="{C99AF1E9-5CDB-0C4B-AB65-57410FAEEE92}"/>
                  </a:ext>
                </a:extLst>
              </p:cNvPr>
              <p:cNvSpPr>
                <a:spLocks noRot="1" noChangeAspect="1" noMove="1" noResize="1" noEditPoints="1" noAdjustHandles="1" noChangeArrowheads="1" noChangeShapeType="1" noTextEdit="1"/>
              </p:cNvSpPr>
              <p:nvPr/>
            </p:nvSpPr>
            <p:spPr>
              <a:xfrm>
                <a:off x="8943354" y="3560444"/>
                <a:ext cx="822228" cy="674767"/>
              </a:xfrm>
              <a:prstGeom prst="triangle">
                <a:avLst/>
              </a:prstGeom>
              <a:blipFill>
                <a:blip r:embed="rId15"/>
                <a:stretch>
                  <a:fillRect b="-9091"/>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riangle 37">
                <a:extLst>
                  <a:ext uri="{FF2B5EF4-FFF2-40B4-BE49-F238E27FC236}">
                    <a16:creationId xmlns:a16="http://schemas.microsoft.com/office/drawing/2014/main" id="{1F291A73-3C3C-0F4B-A5CD-4AC983515703}"/>
                  </a:ext>
                </a:extLst>
              </p:cNvPr>
              <p:cNvSpPr/>
              <p:nvPr/>
            </p:nvSpPr>
            <p:spPr>
              <a:xfrm>
                <a:off x="9904169" y="2345063"/>
                <a:ext cx="822228" cy="674767"/>
              </a:xfrm>
              <a:prstGeom prst="triangl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dirty="0" smtClean="0">
                              <a:solidFill>
                                <a:schemeClr val="tx1"/>
                              </a:solidFill>
                              <a:latin typeface="Cambria Math" panose="02040503050406030204" pitchFamily="18" charset="0"/>
                            </a:rPr>
                          </m:ctrlPr>
                        </m:sSubPr>
                        <m:e>
                          <m:r>
                            <a:rPr lang="en-US" sz="2400" i="1" dirty="0">
                              <a:solidFill>
                                <a:schemeClr val="tx1"/>
                              </a:solidFill>
                              <a:latin typeface="Cambria Math" panose="02040503050406030204" pitchFamily="18" charset="0"/>
                            </a:rPr>
                            <m:t>𝑇</m:t>
                          </m:r>
                        </m:e>
                        <m:sub>
                          <m:r>
                            <a:rPr lang="en-US" sz="2400" b="0" i="1" dirty="0" smtClean="0">
                              <a:solidFill>
                                <a:schemeClr val="tx1"/>
                              </a:solidFill>
                              <a:latin typeface="Cambria Math" panose="02040503050406030204" pitchFamily="18" charset="0"/>
                            </a:rPr>
                            <m:t>4</m:t>
                          </m:r>
                        </m:sub>
                      </m:sSub>
                    </m:oMath>
                  </m:oMathPara>
                </a14:m>
                <a:endParaRPr lang="en-US" sz="2400" dirty="0">
                  <a:solidFill>
                    <a:schemeClr val="tx1"/>
                  </a:solidFill>
                </a:endParaRPr>
              </a:p>
            </p:txBody>
          </p:sp>
        </mc:Choice>
        <mc:Fallback xmlns="">
          <p:sp>
            <p:nvSpPr>
              <p:cNvPr id="38" name="Triangle 37">
                <a:extLst>
                  <a:ext uri="{FF2B5EF4-FFF2-40B4-BE49-F238E27FC236}">
                    <a16:creationId xmlns:a16="http://schemas.microsoft.com/office/drawing/2014/main" id="{1F291A73-3C3C-0F4B-A5CD-4AC983515703}"/>
                  </a:ext>
                </a:extLst>
              </p:cNvPr>
              <p:cNvSpPr>
                <a:spLocks noRot="1" noChangeAspect="1" noMove="1" noResize="1" noEditPoints="1" noAdjustHandles="1" noChangeArrowheads="1" noChangeShapeType="1" noTextEdit="1"/>
              </p:cNvSpPr>
              <p:nvPr/>
            </p:nvSpPr>
            <p:spPr>
              <a:xfrm>
                <a:off x="9904169" y="2345063"/>
                <a:ext cx="822228" cy="674767"/>
              </a:xfrm>
              <a:prstGeom prst="triangle">
                <a:avLst/>
              </a:prstGeom>
              <a:blipFill>
                <a:blip r:embed="rId16"/>
                <a:stretch>
                  <a:fillRect b="-7273"/>
                </a:stretch>
              </a:blipFill>
              <a:ln>
                <a:solidFill>
                  <a:schemeClr val="tx1"/>
                </a:solidFill>
              </a:ln>
            </p:spPr>
            <p:txBody>
              <a:bodyPr/>
              <a:lstStyle/>
              <a:p>
                <a:r>
                  <a:rPr lang="en-US">
                    <a:noFill/>
                  </a:rPr>
                  <a:t> </a:t>
                </a:r>
              </a:p>
            </p:txBody>
          </p:sp>
        </mc:Fallback>
      </mc:AlternateContent>
      <p:cxnSp>
        <p:nvCxnSpPr>
          <p:cNvPr id="39" name="Straight Arrow Connector 38">
            <a:extLst>
              <a:ext uri="{FF2B5EF4-FFF2-40B4-BE49-F238E27FC236}">
                <a16:creationId xmlns:a16="http://schemas.microsoft.com/office/drawing/2014/main" id="{39BCA7C2-A6F3-0A4B-A62A-7E57B085B0A2}"/>
              </a:ext>
            </a:extLst>
          </p:cNvPr>
          <p:cNvCxnSpPr>
            <a:cxnSpLocks/>
          </p:cNvCxnSpPr>
          <p:nvPr/>
        </p:nvCxnSpPr>
        <p:spPr>
          <a:xfrm>
            <a:off x="9840749" y="2093270"/>
            <a:ext cx="274560" cy="367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347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23C83-9620-0A4F-A66B-C674C7954D50}"/>
              </a:ext>
            </a:extLst>
          </p:cNvPr>
          <p:cNvSpPr>
            <a:spLocks noGrp="1"/>
          </p:cNvSpPr>
          <p:nvPr>
            <p:ph type="title"/>
          </p:nvPr>
        </p:nvSpPr>
        <p:spPr/>
        <p:txBody>
          <a:bodyPr/>
          <a:lstStyle/>
          <a:p>
            <a:pPr algn="ctr"/>
            <a:r>
              <a:rPr lang="en-US" dirty="0"/>
              <a:t>ZIG-ZIG</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9578C038-25CA-564C-9FFE-6D837E5883F4}"/>
                  </a:ext>
                </a:extLst>
              </p:cNvPr>
              <p:cNvSpPr/>
              <p:nvPr/>
            </p:nvSpPr>
            <p:spPr>
              <a:xfrm>
                <a:off x="838200" y="1829584"/>
                <a:ext cx="625033" cy="577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𝐺</m:t>
                      </m:r>
                    </m:oMath>
                  </m:oMathPara>
                </a14:m>
                <a:endParaRPr lang="en-US" dirty="0">
                  <a:solidFill>
                    <a:schemeClr val="tx1"/>
                  </a:solidFill>
                </a:endParaRPr>
              </a:p>
            </p:txBody>
          </p:sp>
        </mc:Choice>
        <mc:Fallback xmlns="">
          <p:sp>
            <p:nvSpPr>
              <p:cNvPr id="4" name="Oval 3">
                <a:extLst>
                  <a:ext uri="{FF2B5EF4-FFF2-40B4-BE49-F238E27FC236}">
                    <a16:creationId xmlns:a16="http://schemas.microsoft.com/office/drawing/2014/main" id="{9578C038-25CA-564C-9FFE-6D837E5883F4}"/>
                  </a:ext>
                </a:extLst>
              </p:cNvPr>
              <p:cNvSpPr>
                <a:spLocks noRot="1" noChangeAspect="1" noMove="1" noResize="1" noEditPoints="1" noAdjustHandles="1" noChangeArrowheads="1" noChangeShapeType="1" noTextEdit="1"/>
              </p:cNvSpPr>
              <p:nvPr/>
            </p:nvSpPr>
            <p:spPr>
              <a:xfrm>
                <a:off x="838200" y="1829584"/>
                <a:ext cx="625033" cy="577950"/>
              </a:xfrm>
              <a:prstGeom prst="ellipse">
                <a:avLst/>
              </a:prstGeo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43243A6A-D634-C048-AF41-62CEA5400D3E}"/>
                  </a:ext>
                </a:extLst>
              </p:cNvPr>
              <p:cNvSpPr/>
              <p:nvPr/>
            </p:nvSpPr>
            <p:spPr>
              <a:xfrm>
                <a:off x="2518458" y="3382521"/>
                <a:ext cx="625033" cy="577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𝐶</m:t>
                      </m:r>
                    </m:oMath>
                  </m:oMathPara>
                </a14:m>
                <a:endParaRPr lang="en-US" dirty="0">
                  <a:solidFill>
                    <a:schemeClr val="tx1"/>
                  </a:solidFill>
                </a:endParaRPr>
              </a:p>
            </p:txBody>
          </p:sp>
        </mc:Choice>
        <mc:Fallback xmlns="">
          <p:sp>
            <p:nvSpPr>
              <p:cNvPr id="5" name="Oval 4">
                <a:extLst>
                  <a:ext uri="{FF2B5EF4-FFF2-40B4-BE49-F238E27FC236}">
                    <a16:creationId xmlns:a16="http://schemas.microsoft.com/office/drawing/2014/main" id="{43243A6A-D634-C048-AF41-62CEA5400D3E}"/>
                  </a:ext>
                </a:extLst>
              </p:cNvPr>
              <p:cNvSpPr>
                <a:spLocks noRot="1" noChangeAspect="1" noMove="1" noResize="1" noEditPoints="1" noAdjustHandles="1" noChangeArrowheads="1" noChangeShapeType="1" noTextEdit="1"/>
              </p:cNvSpPr>
              <p:nvPr/>
            </p:nvSpPr>
            <p:spPr>
              <a:xfrm>
                <a:off x="2518458" y="3382521"/>
                <a:ext cx="625033" cy="577950"/>
              </a:xfrm>
              <a:prstGeom prst="ellipse">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5513E292-A5CB-AE4E-8EFC-D4FD1C7F8D46}"/>
                  </a:ext>
                </a:extLst>
              </p:cNvPr>
              <p:cNvSpPr/>
              <p:nvPr/>
            </p:nvSpPr>
            <p:spPr>
              <a:xfrm>
                <a:off x="1582839" y="2632096"/>
                <a:ext cx="625033" cy="577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𝑃</m:t>
                      </m:r>
                    </m:oMath>
                  </m:oMathPara>
                </a14:m>
                <a:endParaRPr lang="en-US" dirty="0">
                  <a:solidFill>
                    <a:schemeClr val="tx1"/>
                  </a:solidFill>
                </a:endParaRPr>
              </a:p>
            </p:txBody>
          </p:sp>
        </mc:Choice>
        <mc:Fallback xmlns="">
          <p:sp>
            <p:nvSpPr>
              <p:cNvPr id="6" name="Oval 5">
                <a:extLst>
                  <a:ext uri="{FF2B5EF4-FFF2-40B4-BE49-F238E27FC236}">
                    <a16:creationId xmlns:a16="http://schemas.microsoft.com/office/drawing/2014/main" id="{5513E292-A5CB-AE4E-8EFC-D4FD1C7F8D46}"/>
                  </a:ext>
                </a:extLst>
              </p:cNvPr>
              <p:cNvSpPr>
                <a:spLocks noRot="1" noChangeAspect="1" noMove="1" noResize="1" noEditPoints="1" noAdjustHandles="1" noChangeArrowheads="1" noChangeShapeType="1" noTextEdit="1"/>
              </p:cNvSpPr>
              <p:nvPr/>
            </p:nvSpPr>
            <p:spPr>
              <a:xfrm>
                <a:off x="1582839" y="2632096"/>
                <a:ext cx="625033" cy="577950"/>
              </a:xfrm>
              <a:prstGeom prst="ellipse">
                <a:avLst/>
              </a:prstGeom>
              <a:blipFill>
                <a:blip r:embed="rId4"/>
                <a:stretch>
                  <a:fillRect/>
                </a:stretch>
              </a:blipFill>
              <a:ln>
                <a:solidFill>
                  <a:schemeClr val="tx1"/>
                </a:solidFill>
              </a:ln>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CE06F4BF-5763-FA4F-B449-1256075FC49C}"/>
              </a:ext>
            </a:extLst>
          </p:cNvPr>
          <p:cNvCxnSpPr>
            <a:stCxn id="4" idx="5"/>
            <a:endCxn id="6" idx="1"/>
          </p:cNvCxnSpPr>
          <p:nvPr/>
        </p:nvCxnSpPr>
        <p:spPr>
          <a:xfrm>
            <a:off x="1371699" y="2322895"/>
            <a:ext cx="302674" cy="3938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5ACFE86-75CC-744E-B0CA-FF7A03241268}"/>
              </a:ext>
            </a:extLst>
          </p:cNvPr>
          <p:cNvCxnSpPr>
            <a:cxnSpLocks/>
            <a:endCxn id="5" idx="1"/>
          </p:cNvCxnSpPr>
          <p:nvPr/>
        </p:nvCxnSpPr>
        <p:spPr>
          <a:xfrm>
            <a:off x="2207872" y="3125165"/>
            <a:ext cx="402120" cy="3419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A39D452-A6A8-B340-935D-FDDF07192EFD}"/>
              </a:ext>
            </a:extLst>
          </p:cNvPr>
          <p:cNvCxnSpPr>
            <a:cxnSpLocks/>
          </p:cNvCxnSpPr>
          <p:nvPr/>
        </p:nvCxnSpPr>
        <p:spPr>
          <a:xfrm flipH="1">
            <a:off x="627060" y="2349510"/>
            <a:ext cx="312086" cy="367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riangle 14">
                <a:extLst>
                  <a:ext uri="{FF2B5EF4-FFF2-40B4-BE49-F238E27FC236}">
                    <a16:creationId xmlns:a16="http://schemas.microsoft.com/office/drawing/2014/main" id="{871C50BE-0516-464B-A020-EC36BC41F050}"/>
                  </a:ext>
                </a:extLst>
              </p:cNvPr>
              <p:cNvSpPr/>
              <p:nvPr/>
            </p:nvSpPr>
            <p:spPr>
              <a:xfrm>
                <a:off x="116918" y="2792393"/>
                <a:ext cx="822228" cy="674767"/>
              </a:xfrm>
              <a:prstGeom prst="triangl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𝑇</m:t>
                          </m:r>
                        </m:e>
                        <m:sub>
                          <m:r>
                            <a:rPr lang="en-US" sz="2400" b="0" i="1" dirty="0" smtClean="0">
                              <a:solidFill>
                                <a:schemeClr val="tx1"/>
                              </a:solidFill>
                              <a:latin typeface="Cambria Math" panose="02040503050406030204" pitchFamily="18" charset="0"/>
                            </a:rPr>
                            <m:t>1</m:t>
                          </m:r>
                        </m:sub>
                      </m:sSub>
                    </m:oMath>
                  </m:oMathPara>
                </a14:m>
                <a:endParaRPr lang="en-US" sz="2400" dirty="0">
                  <a:solidFill>
                    <a:schemeClr val="tx1"/>
                  </a:solidFill>
                </a:endParaRPr>
              </a:p>
            </p:txBody>
          </p:sp>
        </mc:Choice>
        <mc:Fallback xmlns="">
          <p:sp>
            <p:nvSpPr>
              <p:cNvPr id="15" name="Triangle 14">
                <a:extLst>
                  <a:ext uri="{FF2B5EF4-FFF2-40B4-BE49-F238E27FC236}">
                    <a16:creationId xmlns:a16="http://schemas.microsoft.com/office/drawing/2014/main" id="{871C50BE-0516-464B-A020-EC36BC41F050}"/>
                  </a:ext>
                </a:extLst>
              </p:cNvPr>
              <p:cNvSpPr>
                <a:spLocks noRot="1" noChangeAspect="1" noMove="1" noResize="1" noEditPoints="1" noAdjustHandles="1" noChangeArrowheads="1" noChangeShapeType="1" noTextEdit="1"/>
              </p:cNvSpPr>
              <p:nvPr/>
            </p:nvSpPr>
            <p:spPr>
              <a:xfrm>
                <a:off x="116918" y="2792393"/>
                <a:ext cx="822228" cy="674767"/>
              </a:xfrm>
              <a:prstGeom prst="triangle">
                <a:avLst/>
              </a:prstGeom>
              <a:blipFill>
                <a:blip r:embed="rId5"/>
                <a:stretch>
                  <a:fillRect b="-7273"/>
                </a:stretch>
              </a:blipFill>
              <a:ln>
                <a:solidFill>
                  <a:schemeClr val="tx1"/>
                </a:solidFill>
              </a:ln>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3E5AA40A-F113-6347-90F0-E8EB55EE5056}"/>
              </a:ext>
            </a:extLst>
          </p:cNvPr>
          <p:cNvCxnSpPr>
            <a:cxnSpLocks/>
          </p:cNvCxnSpPr>
          <p:nvPr/>
        </p:nvCxnSpPr>
        <p:spPr>
          <a:xfrm flipH="1">
            <a:off x="1298087" y="3154644"/>
            <a:ext cx="312086" cy="367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riangle 16">
                <a:extLst>
                  <a:ext uri="{FF2B5EF4-FFF2-40B4-BE49-F238E27FC236}">
                    <a16:creationId xmlns:a16="http://schemas.microsoft.com/office/drawing/2014/main" id="{1FF0163C-36D8-4B46-80F3-7D59EB6B07FA}"/>
                  </a:ext>
                </a:extLst>
              </p:cNvPr>
              <p:cNvSpPr/>
              <p:nvPr/>
            </p:nvSpPr>
            <p:spPr>
              <a:xfrm>
                <a:off x="787945" y="3597527"/>
                <a:ext cx="822228" cy="674767"/>
              </a:xfrm>
              <a:prstGeom prst="triangl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dirty="0" smtClean="0">
                              <a:solidFill>
                                <a:schemeClr val="tx1"/>
                              </a:solidFill>
                              <a:latin typeface="Cambria Math" panose="02040503050406030204" pitchFamily="18" charset="0"/>
                            </a:rPr>
                          </m:ctrlPr>
                        </m:sSubPr>
                        <m:e>
                          <m:r>
                            <a:rPr lang="en-US" sz="2400" i="1" dirty="0">
                              <a:solidFill>
                                <a:schemeClr val="tx1"/>
                              </a:solidFill>
                              <a:latin typeface="Cambria Math" panose="02040503050406030204" pitchFamily="18" charset="0"/>
                            </a:rPr>
                            <m:t>𝑇</m:t>
                          </m:r>
                        </m:e>
                        <m:sub>
                          <m:r>
                            <a:rPr lang="en-US" sz="2400" b="0" i="1" dirty="0" smtClean="0">
                              <a:solidFill>
                                <a:schemeClr val="tx1"/>
                              </a:solidFill>
                              <a:latin typeface="Cambria Math" panose="02040503050406030204" pitchFamily="18" charset="0"/>
                            </a:rPr>
                            <m:t>2</m:t>
                          </m:r>
                        </m:sub>
                      </m:sSub>
                    </m:oMath>
                  </m:oMathPara>
                </a14:m>
                <a:endParaRPr lang="en-US" sz="2400" dirty="0">
                  <a:solidFill>
                    <a:schemeClr val="tx1"/>
                  </a:solidFill>
                </a:endParaRPr>
              </a:p>
            </p:txBody>
          </p:sp>
        </mc:Choice>
        <mc:Fallback xmlns="">
          <p:sp>
            <p:nvSpPr>
              <p:cNvPr id="17" name="Triangle 16">
                <a:extLst>
                  <a:ext uri="{FF2B5EF4-FFF2-40B4-BE49-F238E27FC236}">
                    <a16:creationId xmlns:a16="http://schemas.microsoft.com/office/drawing/2014/main" id="{1FF0163C-36D8-4B46-80F3-7D59EB6B07FA}"/>
                  </a:ext>
                </a:extLst>
              </p:cNvPr>
              <p:cNvSpPr>
                <a:spLocks noRot="1" noChangeAspect="1" noMove="1" noResize="1" noEditPoints="1" noAdjustHandles="1" noChangeArrowheads="1" noChangeShapeType="1" noTextEdit="1"/>
              </p:cNvSpPr>
              <p:nvPr/>
            </p:nvSpPr>
            <p:spPr>
              <a:xfrm>
                <a:off x="787945" y="3597527"/>
                <a:ext cx="822228" cy="674767"/>
              </a:xfrm>
              <a:prstGeom prst="triangle">
                <a:avLst/>
              </a:prstGeom>
              <a:blipFill>
                <a:blip r:embed="rId6"/>
                <a:stretch>
                  <a:fillRect b="-9091"/>
                </a:stretch>
              </a:blipFill>
              <a:ln>
                <a:solidFill>
                  <a:schemeClr val="tx1"/>
                </a:solidFill>
              </a:ln>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FB949000-A83B-E245-8861-0D71A0036BF9}"/>
              </a:ext>
            </a:extLst>
          </p:cNvPr>
          <p:cNvCxnSpPr>
            <a:cxnSpLocks/>
          </p:cNvCxnSpPr>
          <p:nvPr/>
        </p:nvCxnSpPr>
        <p:spPr>
          <a:xfrm flipH="1">
            <a:off x="2282876" y="3958843"/>
            <a:ext cx="312086" cy="367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riangle 18">
                <a:extLst>
                  <a:ext uri="{FF2B5EF4-FFF2-40B4-BE49-F238E27FC236}">
                    <a16:creationId xmlns:a16="http://schemas.microsoft.com/office/drawing/2014/main" id="{925B891C-9701-054F-90B7-EE322DD57815}"/>
                  </a:ext>
                </a:extLst>
              </p:cNvPr>
              <p:cNvSpPr/>
              <p:nvPr/>
            </p:nvSpPr>
            <p:spPr>
              <a:xfrm>
                <a:off x="1772734" y="4401726"/>
                <a:ext cx="822228" cy="674767"/>
              </a:xfrm>
              <a:prstGeom prst="triangl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dirty="0" smtClean="0">
                              <a:solidFill>
                                <a:schemeClr val="tx1"/>
                              </a:solidFill>
                              <a:latin typeface="Cambria Math" panose="02040503050406030204" pitchFamily="18" charset="0"/>
                            </a:rPr>
                          </m:ctrlPr>
                        </m:sSubPr>
                        <m:e>
                          <m:r>
                            <a:rPr lang="en-US" sz="2400" i="1" dirty="0">
                              <a:solidFill>
                                <a:schemeClr val="tx1"/>
                              </a:solidFill>
                              <a:latin typeface="Cambria Math" panose="02040503050406030204" pitchFamily="18" charset="0"/>
                            </a:rPr>
                            <m:t>𝑇</m:t>
                          </m:r>
                        </m:e>
                        <m:sub>
                          <m:r>
                            <a:rPr lang="en-US" sz="2400" b="0" i="1" dirty="0" smtClean="0">
                              <a:solidFill>
                                <a:schemeClr val="tx1"/>
                              </a:solidFill>
                              <a:latin typeface="Cambria Math" panose="02040503050406030204" pitchFamily="18" charset="0"/>
                            </a:rPr>
                            <m:t>3</m:t>
                          </m:r>
                        </m:sub>
                      </m:sSub>
                    </m:oMath>
                  </m:oMathPara>
                </a14:m>
                <a:endParaRPr lang="en-US" sz="2400" dirty="0">
                  <a:solidFill>
                    <a:schemeClr val="tx1"/>
                  </a:solidFill>
                </a:endParaRPr>
              </a:p>
            </p:txBody>
          </p:sp>
        </mc:Choice>
        <mc:Fallback xmlns="">
          <p:sp>
            <p:nvSpPr>
              <p:cNvPr id="19" name="Triangle 18">
                <a:extLst>
                  <a:ext uri="{FF2B5EF4-FFF2-40B4-BE49-F238E27FC236}">
                    <a16:creationId xmlns:a16="http://schemas.microsoft.com/office/drawing/2014/main" id="{925B891C-9701-054F-90B7-EE322DD57815}"/>
                  </a:ext>
                </a:extLst>
              </p:cNvPr>
              <p:cNvSpPr>
                <a:spLocks noRot="1" noChangeAspect="1" noMove="1" noResize="1" noEditPoints="1" noAdjustHandles="1" noChangeArrowheads="1" noChangeShapeType="1" noTextEdit="1"/>
              </p:cNvSpPr>
              <p:nvPr/>
            </p:nvSpPr>
            <p:spPr>
              <a:xfrm>
                <a:off x="1772734" y="4401726"/>
                <a:ext cx="822228" cy="674767"/>
              </a:xfrm>
              <a:prstGeom prst="triangle">
                <a:avLst/>
              </a:prstGeom>
              <a:blipFill>
                <a:blip r:embed="rId7"/>
                <a:stretch>
                  <a:fillRect b="-7273"/>
                </a:stretch>
              </a:blipFill>
              <a:ln>
                <a:solidFill>
                  <a:schemeClr val="tx1"/>
                </a:solidFill>
              </a:ln>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0624B39C-C02C-684A-A253-D559701B1277}"/>
              </a:ext>
            </a:extLst>
          </p:cNvPr>
          <p:cNvCxnSpPr>
            <a:cxnSpLocks/>
          </p:cNvCxnSpPr>
          <p:nvPr/>
        </p:nvCxnSpPr>
        <p:spPr>
          <a:xfrm>
            <a:off x="3141130" y="3958843"/>
            <a:ext cx="274560" cy="367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riangle 20">
                <a:extLst>
                  <a:ext uri="{FF2B5EF4-FFF2-40B4-BE49-F238E27FC236}">
                    <a16:creationId xmlns:a16="http://schemas.microsoft.com/office/drawing/2014/main" id="{B970601E-CCB5-6D42-B2C5-02AF978C0D10}"/>
                  </a:ext>
                </a:extLst>
              </p:cNvPr>
              <p:cNvSpPr/>
              <p:nvPr/>
            </p:nvSpPr>
            <p:spPr>
              <a:xfrm>
                <a:off x="2905548" y="4401726"/>
                <a:ext cx="822228" cy="674767"/>
              </a:xfrm>
              <a:prstGeom prst="triangl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dirty="0" smtClean="0">
                              <a:solidFill>
                                <a:schemeClr val="tx1"/>
                              </a:solidFill>
                              <a:latin typeface="Cambria Math" panose="02040503050406030204" pitchFamily="18" charset="0"/>
                            </a:rPr>
                          </m:ctrlPr>
                        </m:sSubPr>
                        <m:e>
                          <m:r>
                            <a:rPr lang="en-US" sz="2400" i="1" dirty="0">
                              <a:solidFill>
                                <a:schemeClr val="tx1"/>
                              </a:solidFill>
                              <a:latin typeface="Cambria Math" panose="02040503050406030204" pitchFamily="18" charset="0"/>
                            </a:rPr>
                            <m:t>𝑇</m:t>
                          </m:r>
                        </m:e>
                        <m:sub>
                          <m:r>
                            <a:rPr lang="en-US" sz="2400" b="0" i="1" dirty="0" smtClean="0">
                              <a:solidFill>
                                <a:schemeClr val="tx1"/>
                              </a:solidFill>
                              <a:latin typeface="Cambria Math" panose="02040503050406030204" pitchFamily="18" charset="0"/>
                            </a:rPr>
                            <m:t>4</m:t>
                          </m:r>
                        </m:sub>
                      </m:sSub>
                    </m:oMath>
                  </m:oMathPara>
                </a14:m>
                <a:endParaRPr lang="en-US" sz="2400" dirty="0">
                  <a:solidFill>
                    <a:schemeClr val="tx1"/>
                  </a:solidFill>
                </a:endParaRPr>
              </a:p>
            </p:txBody>
          </p:sp>
        </mc:Choice>
        <mc:Fallback xmlns="">
          <p:sp>
            <p:nvSpPr>
              <p:cNvPr id="21" name="Triangle 20">
                <a:extLst>
                  <a:ext uri="{FF2B5EF4-FFF2-40B4-BE49-F238E27FC236}">
                    <a16:creationId xmlns:a16="http://schemas.microsoft.com/office/drawing/2014/main" id="{B970601E-CCB5-6D42-B2C5-02AF978C0D10}"/>
                  </a:ext>
                </a:extLst>
              </p:cNvPr>
              <p:cNvSpPr>
                <a:spLocks noRot="1" noChangeAspect="1" noMove="1" noResize="1" noEditPoints="1" noAdjustHandles="1" noChangeArrowheads="1" noChangeShapeType="1" noTextEdit="1"/>
              </p:cNvSpPr>
              <p:nvPr/>
            </p:nvSpPr>
            <p:spPr>
              <a:xfrm>
                <a:off x="2905548" y="4401726"/>
                <a:ext cx="822228" cy="674767"/>
              </a:xfrm>
              <a:prstGeom prst="triangle">
                <a:avLst/>
              </a:prstGeom>
              <a:blipFill>
                <a:blip r:embed="rId8"/>
                <a:stretch>
                  <a:fillRect b="-727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ight Arrow 23">
                <a:extLst>
                  <a:ext uri="{FF2B5EF4-FFF2-40B4-BE49-F238E27FC236}">
                    <a16:creationId xmlns:a16="http://schemas.microsoft.com/office/drawing/2014/main" id="{6361F47D-54E0-9841-BCBC-48FF1408C5FA}"/>
                  </a:ext>
                </a:extLst>
              </p:cNvPr>
              <p:cNvSpPr/>
              <p:nvPr/>
            </p:nvSpPr>
            <p:spPr>
              <a:xfrm>
                <a:off x="4421529" y="2674867"/>
                <a:ext cx="2662177" cy="9547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onsolas" panose="020B0609020204030204" pitchFamily="49" charset="0"/>
                    <a:cs typeface="Consolas" panose="020B0609020204030204" pitchFamily="49" charset="0"/>
                  </a:rPr>
                  <a:t>ZIG-ZIG(</a:t>
                </a:r>
                <a14:m>
                  <m:oMath xmlns:m="http://schemas.openxmlformats.org/officeDocument/2006/math">
                    <m:r>
                      <a:rPr lang="en-US" i="1" smtClean="0">
                        <a:solidFill>
                          <a:schemeClr val="tx1"/>
                        </a:solidFill>
                        <a:latin typeface="Cambria Math" panose="02040503050406030204" pitchFamily="18" charset="0"/>
                      </a:rPr>
                      <m:t>𝐺</m:t>
                    </m:r>
                  </m:oMath>
                </a14:m>
                <a:r>
                  <a:rPr lang="en-US" b="1" dirty="0">
                    <a:solidFill>
                      <a:schemeClr val="tx1"/>
                    </a:solidFill>
                    <a:latin typeface="Consolas" panose="020B0609020204030204" pitchFamily="49" charset="0"/>
                    <a:cs typeface="Consolas" panose="020B0609020204030204" pitchFamily="49" charset="0"/>
                  </a:rPr>
                  <a:t>)</a:t>
                </a:r>
              </a:p>
            </p:txBody>
          </p:sp>
        </mc:Choice>
        <mc:Fallback xmlns="">
          <p:sp>
            <p:nvSpPr>
              <p:cNvPr id="24" name="Right Arrow 23">
                <a:extLst>
                  <a:ext uri="{FF2B5EF4-FFF2-40B4-BE49-F238E27FC236}">
                    <a16:creationId xmlns:a16="http://schemas.microsoft.com/office/drawing/2014/main" id="{6361F47D-54E0-9841-BCBC-48FF1408C5FA}"/>
                  </a:ext>
                </a:extLst>
              </p:cNvPr>
              <p:cNvSpPr>
                <a:spLocks noRot="1" noChangeAspect="1" noMove="1" noResize="1" noEditPoints="1" noAdjustHandles="1" noChangeArrowheads="1" noChangeShapeType="1" noTextEdit="1"/>
              </p:cNvSpPr>
              <p:nvPr/>
            </p:nvSpPr>
            <p:spPr>
              <a:xfrm>
                <a:off x="4421529" y="2674867"/>
                <a:ext cx="2662177" cy="954761"/>
              </a:xfrm>
              <a:prstGeom prst="rightArrow">
                <a:avLst/>
              </a:prstGeom>
              <a:blipFill>
                <a:blip r:embed="rId9"/>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Oval 24">
                <a:extLst>
                  <a:ext uri="{FF2B5EF4-FFF2-40B4-BE49-F238E27FC236}">
                    <a16:creationId xmlns:a16="http://schemas.microsoft.com/office/drawing/2014/main" id="{9E92C8E5-B03C-1745-9CB0-E643F90D4D5E}"/>
                  </a:ext>
                </a:extLst>
              </p:cNvPr>
              <p:cNvSpPr/>
              <p:nvPr/>
            </p:nvSpPr>
            <p:spPr>
              <a:xfrm>
                <a:off x="7460848" y="3597527"/>
                <a:ext cx="625033" cy="577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𝐺</m:t>
                      </m:r>
                    </m:oMath>
                  </m:oMathPara>
                </a14:m>
                <a:endParaRPr lang="en-US" dirty="0">
                  <a:solidFill>
                    <a:schemeClr val="tx1"/>
                  </a:solidFill>
                </a:endParaRPr>
              </a:p>
            </p:txBody>
          </p:sp>
        </mc:Choice>
        <mc:Fallback xmlns="">
          <p:sp>
            <p:nvSpPr>
              <p:cNvPr id="25" name="Oval 24">
                <a:extLst>
                  <a:ext uri="{FF2B5EF4-FFF2-40B4-BE49-F238E27FC236}">
                    <a16:creationId xmlns:a16="http://schemas.microsoft.com/office/drawing/2014/main" id="{9E92C8E5-B03C-1745-9CB0-E643F90D4D5E}"/>
                  </a:ext>
                </a:extLst>
              </p:cNvPr>
              <p:cNvSpPr>
                <a:spLocks noRot="1" noChangeAspect="1" noMove="1" noResize="1" noEditPoints="1" noAdjustHandles="1" noChangeArrowheads="1" noChangeShapeType="1" noTextEdit="1"/>
              </p:cNvSpPr>
              <p:nvPr/>
            </p:nvSpPr>
            <p:spPr>
              <a:xfrm>
                <a:off x="7460848" y="3597527"/>
                <a:ext cx="625033" cy="577950"/>
              </a:xfrm>
              <a:prstGeom prst="ellipse">
                <a:avLst/>
              </a:prstGeom>
              <a:blipFill>
                <a:blip r:embed="rId10"/>
                <a:stretch>
                  <a:fillRect/>
                </a:stretch>
              </a:blipFill>
              <a:ln>
                <a:solidFill>
                  <a:schemeClr val="tx1"/>
                </a:solidFill>
              </a:ln>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2B1214AB-0FEC-DF4C-8649-6F9EC4B0621D}"/>
              </a:ext>
            </a:extLst>
          </p:cNvPr>
          <p:cNvCxnSpPr>
            <a:cxnSpLocks/>
          </p:cNvCxnSpPr>
          <p:nvPr/>
        </p:nvCxnSpPr>
        <p:spPr>
          <a:xfrm flipH="1">
            <a:off x="7249708" y="4117453"/>
            <a:ext cx="312086" cy="367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riangle 26">
                <a:extLst>
                  <a:ext uri="{FF2B5EF4-FFF2-40B4-BE49-F238E27FC236}">
                    <a16:creationId xmlns:a16="http://schemas.microsoft.com/office/drawing/2014/main" id="{0248CEBF-B7C9-EC48-B477-92525EE4484F}"/>
                  </a:ext>
                </a:extLst>
              </p:cNvPr>
              <p:cNvSpPr/>
              <p:nvPr/>
            </p:nvSpPr>
            <p:spPr>
              <a:xfrm>
                <a:off x="6739566" y="4560336"/>
                <a:ext cx="822228" cy="674767"/>
              </a:xfrm>
              <a:prstGeom prst="triangl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𝑇</m:t>
                          </m:r>
                        </m:e>
                        <m:sub>
                          <m:r>
                            <a:rPr lang="en-US" sz="2400" b="0" i="1" dirty="0" smtClean="0">
                              <a:solidFill>
                                <a:schemeClr val="tx1"/>
                              </a:solidFill>
                              <a:latin typeface="Cambria Math" panose="02040503050406030204" pitchFamily="18" charset="0"/>
                            </a:rPr>
                            <m:t>1</m:t>
                          </m:r>
                        </m:sub>
                      </m:sSub>
                    </m:oMath>
                  </m:oMathPara>
                </a14:m>
                <a:endParaRPr lang="en-US" sz="2400" dirty="0">
                  <a:solidFill>
                    <a:schemeClr val="tx1"/>
                  </a:solidFill>
                </a:endParaRPr>
              </a:p>
            </p:txBody>
          </p:sp>
        </mc:Choice>
        <mc:Fallback xmlns="">
          <p:sp>
            <p:nvSpPr>
              <p:cNvPr id="27" name="Triangle 26">
                <a:extLst>
                  <a:ext uri="{FF2B5EF4-FFF2-40B4-BE49-F238E27FC236}">
                    <a16:creationId xmlns:a16="http://schemas.microsoft.com/office/drawing/2014/main" id="{0248CEBF-B7C9-EC48-B477-92525EE4484F}"/>
                  </a:ext>
                </a:extLst>
              </p:cNvPr>
              <p:cNvSpPr>
                <a:spLocks noRot="1" noChangeAspect="1" noMove="1" noResize="1" noEditPoints="1" noAdjustHandles="1" noChangeArrowheads="1" noChangeShapeType="1" noTextEdit="1"/>
              </p:cNvSpPr>
              <p:nvPr/>
            </p:nvSpPr>
            <p:spPr>
              <a:xfrm>
                <a:off x="6739566" y="4560336"/>
                <a:ext cx="822228" cy="674767"/>
              </a:xfrm>
              <a:prstGeom prst="triangle">
                <a:avLst/>
              </a:prstGeom>
              <a:blipFill>
                <a:blip r:embed="rId11"/>
                <a:stretch>
                  <a:fillRect b="-9091"/>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Oval 27">
                <a:extLst>
                  <a:ext uri="{FF2B5EF4-FFF2-40B4-BE49-F238E27FC236}">
                    <a16:creationId xmlns:a16="http://schemas.microsoft.com/office/drawing/2014/main" id="{4021FBA2-C43A-3043-97EE-D2680ACA830C}"/>
                  </a:ext>
                </a:extLst>
              </p:cNvPr>
              <p:cNvSpPr/>
              <p:nvPr/>
            </p:nvSpPr>
            <p:spPr>
              <a:xfrm>
                <a:off x="8270210" y="2623920"/>
                <a:ext cx="625033" cy="577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𝑃</m:t>
                      </m:r>
                    </m:oMath>
                  </m:oMathPara>
                </a14:m>
                <a:endParaRPr lang="en-US" dirty="0">
                  <a:solidFill>
                    <a:schemeClr val="tx1"/>
                  </a:solidFill>
                </a:endParaRPr>
              </a:p>
            </p:txBody>
          </p:sp>
        </mc:Choice>
        <mc:Fallback xmlns="">
          <p:sp>
            <p:nvSpPr>
              <p:cNvPr id="28" name="Oval 27">
                <a:extLst>
                  <a:ext uri="{FF2B5EF4-FFF2-40B4-BE49-F238E27FC236}">
                    <a16:creationId xmlns:a16="http://schemas.microsoft.com/office/drawing/2014/main" id="{4021FBA2-C43A-3043-97EE-D2680ACA830C}"/>
                  </a:ext>
                </a:extLst>
              </p:cNvPr>
              <p:cNvSpPr>
                <a:spLocks noRot="1" noChangeAspect="1" noMove="1" noResize="1" noEditPoints="1" noAdjustHandles="1" noChangeArrowheads="1" noChangeShapeType="1" noTextEdit="1"/>
              </p:cNvSpPr>
              <p:nvPr/>
            </p:nvSpPr>
            <p:spPr>
              <a:xfrm>
                <a:off x="8270210" y="2623920"/>
                <a:ext cx="625033" cy="577950"/>
              </a:xfrm>
              <a:prstGeom prst="ellipse">
                <a:avLst/>
              </a:prstGeom>
              <a:blipFill>
                <a:blip r:embed="rId12"/>
                <a:stretch>
                  <a:fillRect/>
                </a:stretch>
              </a:blipFill>
              <a:ln>
                <a:solidFill>
                  <a:schemeClr val="tx1"/>
                </a:solidFill>
              </a:ln>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0077A585-2FAC-4F49-BC71-EC59300BB358}"/>
              </a:ext>
            </a:extLst>
          </p:cNvPr>
          <p:cNvCxnSpPr>
            <a:cxnSpLocks/>
          </p:cNvCxnSpPr>
          <p:nvPr/>
        </p:nvCxnSpPr>
        <p:spPr>
          <a:xfrm flipH="1">
            <a:off x="7994347" y="3209240"/>
            <a:ext cx="431906" cy="3967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riangle 30">
                <a:extLst>
                  <a:ext uri="{FF2B5EF4-FFF2-40B4-BE49-F238E27FC236}">
                    <a16:creationId xmlns:a16="http://schemas.microsoft.com/office/drawing/2014/main" id="{1624D21F-3A65-1D44-9876-20505AFA376E}"/>
                  </a:ext>
                </a:extLst>
              </p:cNvPr>
              <p:cNvSpPr/>
              <p:nvPr/>
            </p:nvSpPr>
            <p:spPr>
              <a:xfrm>
                <a:off x="7890720" y="4562717"/>
                <a:ext cx="822228" cy="674767"/>
              </a:xfrm>
              <a:prstGeom prst="triangl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dirty="0" smtClean="0">
                              <a:solidFill>
                                <a:schemeClr val="tx1"/>
                              </a:solidFill>
                              <a:latin typeface="Cambria Math" panose="02040503050406030204" pitchFamily="18" charset="0"/>
                            </a:rPr>
                          </m:ctrlPr>
                        </m:sSubPr>
                        <m:e>
                          <m:r>
                            <a:rPr lang="en-US" sz="2400" i="1" dirty="0">
                              <a:solidFill>
                                <a:schemeClr val="tx1"/>
                              </a:solidFill>
                              <a:latin typeface="Cambria Math" panose="02040503050406030204" pitchFamily="18" charset="0"/>
                            </a:rPr>
                            <m:t>𝑇</m:t>
                          </m:r>
                        </m:e>
                        <m:sub>
                          <m:r>
                            <a:rPr lang="en-US" sz="2400" b="0" i="1" dirty="0" smtClean="0">
                              <a:solidFill>
                                <a:schemeClr val="tx1"/>
                              </a:solidFill>
                              <a:latin typeface="Cambria Math" panose="02040503050406030204" pitchFamily="18" charset="0"/>
                            </a:rPr>
                            <m:t>2</m:t>
                          </m:r>
                        </m:sub>
                      </m:sSub>
                    </m:oMath>
                  </m:oMathPara>
                </a14:m>
                <a:endParaRPr lang="en-US" sz="2400" dirty="0">
                  <a:solidFill>
                    <a:schemeClr val="tx1"/>
                  </a:solidFill>
                </a:endParaRPr>
              </a:p>
            </p:txBody>
          </p:sp>
        </mc:Choice>
        <mc:Fallback xmlns="">
          <p:sp>
            <p:nvSpPr>
              <p:cNvPr id="31" name="Triangle 30">
                <a:extLst>
                  <a:ext uri="{FF2B5EF4-FFF2-40B4-BE49-F238E27FC236}">
                    <a16:creationId xmlns:a16="http://schemas.microsoft.com/office/drawing/2014/main" id="{1624D21F-3A65-1D44-9876-20505AFA376E}"/>
                  </a:ext>
                </a:extLst>
              </p:cNvPr>
              <p:cNvSpPr>
                <a:spLocks noRot="1" noChangeAspect="1" noMove="1" noResize="1" noEditPoints="1" noAdjustHandles="1" noChangeArrowheads="1" noChangeShapeType="1" noTextEdit="1"/>
              </p:cNvSpPr>
              <p:nvPr/>
            </p:nvSpPr>
            <p:spPr>
              <a:xfrm>
                <a:off x="7890720" y="4562717"/>
                <a:ext cx="822228" cy="674767"/>
              </a:xfrm>
              <a:prstGeom prst="triangle">
                <a:avLst/>
              </a:prstGeom>
              <a:blipFill>
                <a:blip r:embed="rId13"/>
                <a:stretch>
                  <a:fillRect b="-9091"/>
                </a:stretch>
              </a:blipFill>
              <a:ln>
                <a:solidFill>
                  <a:schemeClr val="tx1"/>
                </a:solidFill>
              </a:ln>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FF4E5393-CBA5-2946-9154-C8CDEF4E023F}"/>
              </a:ext>
            </a:extLst>
          </p:cNvPr>
          <p:cNvCxnSpPr>
            <a:cxnSpLocks/>
          </p:cNvCxnSpPr>
          <p:nvPr/>
        </p:nvCxnSpPr>
        <p:spPr>
          <a:xfrm>
            <a:off x="7948601" y="4142455"/>
            <a:ext cx="274560" cy="367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Oval 32">
                <a:extLst>
                  <a:ext uri="{FF2B5EF4-FFF2-40B4-BE49-F238E27FC236}">
                    <a16:creationId xmlns:a16="http://schemas.microsoft.com/office/drawing/2014/main" id="{43EF6416-AB14-C042-A118-69318B5B9889}"/>
                  </a:ext>
                </a:extLst>
              </p:cNvPr>
              <p:cNvSpPr/>
              <p:nvPr/>
            </p:nvSpPr>
            <p:spPr>
              <a:xfrm>
                <a:off x="9279136" y="1515780"/>
                <a:ext cx="625033" cy="577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𝐶</m:t>
                      </m:r>
                    </m:oMath>
                  </m:oMathPara>
                </a14:m>
                <a:endParaRPr lang="en-US" dirty="0">
                  <a:solidFill>
                    <a:schemeClr val="tx1"/>
                  </a:solidFill>
                </a:endParaRPr>
              </a:p>
            </p:txBody>
          </p:sp>
        </mc:Choice>
        <mc:Fallback xmlns="">
          <p:sp>
            <p:nvSpPr>
              <p:cNvPr id="33" name="Oval 32">
                <a:extLst>
                  <a:ext uri="{FF2B5EF4-FFF2-40B4-BE49-F238E27FC236}">
                    <a16:creationId xmlns:a16="http://schemas.microsoft.com/office/drawing/2014/main" id="{43EF6416-AB14-C042-A118-69318B5B9889}"/>
                  </a:ext>
                </a:extLst>
              </p:cNvPr>
              <p:cNvSpPr>
                <a:spLocks noRot="1" noChangeAspect="1" noMove="1" noResize="1" noEditPoints="1" noAdjustHandles="1" noChangeArrowheads="1" noChangeShapeType="1" noTextEdit="1"/>
              </p:cNvSpPr>
              <p:nvPr/>
            </p:nvSpPr>
            <p:spPr>
              <a:xfrm>
                <a:off x="9279136" y="1515780"/>
                <a:ext cx="625033" cy="577950"/>
              </a:xfrm>
              <a:prstGeom prst="ellipse">
                <a:avLst/>
              </a:prstGeom>
              <a:blipFill>
                <a:blip r:embed="rId14"/>
                <a:stretch>
                  <a:fillRect/>
                </a:stretch>
              </a:blipFill>
              <a:ln>
                <a:solidFill>
                  <a:schemeClr val="tx1"/>
                </a:solidFill>
              </a:ln>
            </p:spPr>
            <p:txBody>
              <a:bodyPr/>
              <a:lstStyle/>
              <a:p>
                <a:r>
                  <a:rPr lang="en-US">
                    <a:noFill/>
                  </a:rPr>
                  <a:t> </a:t>
                </a:r>
              </a:p>
            </p:txBody>
          </p:sp>
        </mc:Fallback>
      </mc:AlternateContent>
      <p:cxnSp>
        <p:nvCxnSpPr>
          <p:cNvPr id="34" name="Straight Arrow Connector 33">
            <a:extLst>
              <a:ext uri="{FF2B5EF4-FFF2-40B4-BE49-F238E27FC236}">
                <a16:creationId xmlns:a16="http://schemas.microsoft.com/office/drawing/2014/main" id="{214685C6-0E3B-DF45-875F-DF1887C6E66E}"/>
              </a:ext>
            </a:extLst>
          </p:cNvPr>
          <p:cNvCxnSpPr>
            <a:cxnSpLocks/>
          </p:cNvCxnSpPr>
          <p:nvPr/>
        </p:nvCxnSpPr>
        <p:spPr>
          <a:xfrm flipH="1">
            <a:off x="9003273" y="2101100"/>
            <a:ext cx="431906" cy="3967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95D9297-B076-824F-AA45-7C6B745C7564}"/>
              </a:ext>
            </a:extLst>
          </p:cNvPr>
          <p:cNvCxnSpPr>
            <a:cxnSpLocks/>
          </p:cNvCxnSpPr>
          <p:nvPr/>
        </p:nvCxnSpPr>
        <p:spPr>
          <a:xfrm>
            <a:off x="8865993" y="3209240"/>
            <a:ext cx="274560" cy="367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riangle 36">
                <a:extLst>
                  <a:ext uri="{FF2B5EF4-FFF2-40B4-BE49-F238E27FC236}">
                    <a16:creationId xmlns:a16="http://schemas.microsoft.com/office/drawing/2014/main" id="{C99AF1E9-5CDB-0C4B-AB65-57410FAEEE92}"/>
                  </a:ext>
                </a:extLst>
              </p:cNvPr>
              <p:cNvSpPr/>
              <p:nvPr/>
            </p:nvSpPr>
            <p:spPr>
              <a:xfrm>
                <a:off x="8943354" y="3560444"/>
                <a:ext cx="822228" cy="674767"/>
              </a:xfrm>
              <a:prstGeom prst="triangl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dirty="0" smtClean="0">
                              <a:solidFill>
                                <a:schemeClr val="tx1"/>
                              </a:solidFill>
                              <a:latin typeface="Cambria Math" panose="02040503050406030204" pitchFamily="18" charset="0"/>
                            </a:rPr>
                          </m:ctrlPr>
                        </m:sSubPr>
                        <m:e>
                          <m:r>
                            <a:rPr lang="en-US" sz="2400" i="1" dirty="0">
                              <a:solidFill>
                                <a:schemeClr val="tx1"/>
                              </a:solidFill>
                              <a:latin typeface="Cambria Math" panose="02040503050406030204" pitchFamily="18" charset="0"/>
                            </a:rPr>
                            <m:t>𝑇</m:t>
                          </m:r>
                        </m:e>
                        <m:sub>
                          <m:r>
                            <a:rPr lang="en-US" sz="2400" b="0" i="1" dirty="0" smtClean="0">
                              <a:solidFill>
                                <a:schemeClr val="tx1"/>
                              </a:solidFill>
                              <a:latin typeface="Cambria Math" panose="02040503050406030204" pitchFamily="18" charset="0"/>
                            </a:rPr>
                            <m:t>3</m:t>
                          </m:r>
                        </m:sub>
                      </m:sSub>
                    </m:oMath>
                  </m:oMathPara>
                </a14:m>
                <a:endParaRPr lang="en-US" sz="2400" dirty="0">
                  <a:solidFill>
                    <a:schemeClr val="tx1"/>
                  </a:solidFill>
                </a:endParaRPr>
              </a:p>
            </p:txBody>
          </p:sp>
        </mc:Choice>
        <mc:Fallback xmlns="">
          <p:sp>
            <p:nvSpPr>
              <p:cNvPr id="37" name="Triangle 36">
                <a:extLst>
                  <a:ext uri="{FF2B5EF4-FFF2-40B4-BE49-F238E27FC236}">
                    <a16:creationId xmlns:a16="http://schemas.microsoft.com/office/drawing/2014/main" id="{C99AF1E9-5CDB-0C4B-AB65-57410FAEEE92}"/>
                  </a:ext>
                </a:extLst>
              </p:cNvPr>
              <p:cNvSpPr>
                <a:spLocks noRot="1" noChangeAspect="1" noMove="1" noResize="1" noEditPoints="1" noAdjustHandles="1" noChangeArrowheads="1" noChangeShapeType="1" noTextEdit="1"/>
              </p:cNvSpPr>
              <p:nvPr/>
            </p:nvSpPr>
            <p:spPr>
              <a:xfrm>
                <a:off x="8943354" y="3560444"/>
                <a:ext cx="822228" cy="674767"/>
              </a:xfrm>
              <a:prstGeom prst="triangle">
                <a:avLst/>
              </a:prstGeom>
              <a:blipFill>
                <a:blip r:embed="rId15"/>
                <a:stretch>
                  <a:fillRect b="-9091"/>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riangle 37">
                <a:extLst>
                  <a:ext uri="{FF2B5EF4-FFF2-40B4-BE49-F238E27FC236}">
                    <a16:creationId xmlns:a16="http://schemas.microsoft.com/office/drawing/2014/main" id="{1F291A73-3C3C-0F4B-A5CD-4AC983515703}"/>
                  </a:ext>
                </a:extLst>
              </p:cNvPr>
              <p:cNvSpPr/>
              <p:nvPr/>
            </p:nvSpPr>
            <p:spPr>
              <a:xfrm>
                <a:off x="9904169" y="2345063"/>
                <a:ext cx="822228" cy="674767"/>
              </a:xfrm>
              <a:prstGeom prst="triangl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dirty="0" smtClean="0">
                              <a:solidFill>
                                <a:schemeClr val="tx1"/>
                              </a:solidFill>
                              <a:latin typeface="Cambria Math" panose="02040503050406030204" pitchFamily="18" charset="0"/>
                            </a:rPr>
                          </m:ctrlPr>
                        </m:sSubPr>
                        <m:e>
                          <m:r>
                            <a:rPr lang="en-US" sz="2400" i="1" dirty="0">
                              <a:solidFill>
                                <a:schemeClr val="tx1"/>
                              </a:solidFill>
                              <a:latin typeface="Cambria Math" panose="02040503050406030204" pitchFamily="18" charset="0"/>
                            </a:rPr>
                            <m:t>𝑇</m:t>
                          </m:r>
                        </m:e>
                        <m:sub>
                          <m:r>
                            <a:rPr lang="en-US" sz="2400" b="0" i="1" dirty="0" smtClean="0">
                              <a:solidFill>
                                <a:schemeClr val="tx1"/>
                              </a:solidFill>
                              <a:latin typeface="Cambria Math" panose="02040503050406030204" pitchFamily="18" charset="0"/>
                            </a:rPr>
                            <m:t>4</m:t>
                          </m:r>
                        </m:sub>
                      </m:sSub>
                    </m:oMath>
                  </m:oMathPara>
                </a14:m>
                <a:endParaRPr lang="en-US" sz="2400" dirty="0">
                  <a:solidFill>
                    <a:schemeClr val="tx1"/>
                  </a:solidFill>
                </a:endParaRPr>
              </a:p>
            </p:txBody>
          </p:sp>
        </mc:Choice>
        <mc:Fallback xmlns="">
          <p:sp>
            <p:nvSpPr>
              <p:cNvPr id="38" name="Triangle 37">
                <a:extLst>
                  <a:ext uri="{FF2B5EF4-FFF2-40B4-BE49-F238E27FC236}">
                    <a16:creationId xmlns:a16="http://schemas.microsoft.com/office/drawing/2014/main" id="{1F291A73-3C3C-0F4B-A5CD-4AC983515703}"/>
                  </a:ext>
                </a:extLst>
              </p:cNvPr>
              <p:cNvSpPr>
                <a:spLocks noRot="1" noChangeAspect="1" noMove="1" noResize="1" noEditPoints="1" noAdjustHandles="1" noChangeArrowheads="1" noChangeShapeType="1" noTextEdit="1"/>
              </p:cNvSpPr>
              <p:nvPr/>
            </p:nvSpPr>
            <p:spPr>
              <a:xfrm>
                <a:off x="9904169" y="2345063"/>
                <a:ext cx="822228" cy="674767"/>
              </a:xfrm>
              <a:prstGeom prst="triangle">
                <a:avLst/>
              </a:prstGeom>
              <a:blipFill>
                <a:blip r:embed="rId16"/>
                <a:stretch>
                  <a:fillRect b="-7273"/>
                </a:stretch>
              </a:blipFill>
              <a:ln>
                <a:solidFill>
                  <a:schemeClr val="tx1"/>
                </a:solidFill>
              </a:ln>
            </p:spPr>
            <p:txBody>
              <a:bodyPr/>
              <a:lstStyle/>
              <a:p>
                <a:r>
                  <a:rPr lang="en-US">
                    <a:noFill/>
                  </a:rPr>
                  <a:t> </a:t>
                </a:r>
              </a:p>
            </p:txBody>
          </p:sp>
        </mc:Fallback>
      </mc:AlternateContent>
      <p:cxnSp>
        <p:nvCxnSpPr>
          <p:cNvPr id="39" name="Straight Arrow Connector 38">
            <a:extLst>
              <a:ext uri="{FF2B5EF4-FFF2-40B4-BE49-F238E27FC236}">
                <a16:creationId xmlns:a16="http://schemas.microsoft.com/office/drawing/2014/main" id="{39BCA7C2-A6F3-0A4B-A62A-7E57B085B0A2}"/>
              </a:ext>
            </a:extLst>
          </p:cNvPr>
          <p:cNvCxnSpPr>
            <a:cxnSpLocks/>
          </p:cNvCxnSpPr>
          <p:nvPr/>
        </p:nvCxnSpPr>
        <p:spPr>
          <a:xfrm>
            <a:off x="9840749" y="2093270"/>
            <a:ext cx="274560" cy="367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A02C771-85D9-3B4D-ADBB-873EEB600D4A}"/>
              </a:ext>
            </a:extLst>
          </p:cNvPr>
          <p:cNvSpPr txBox="1"/>
          <p:nvPr/>
        </p:nvSpPr>
        <p:spPr>
          <a:xfrm>
            <a:off x="7460848" y="5787342"/>
            <a:ext cx="3558251" cy="646331"/>
          </a:xfrm>
          <a:prstGeom prst="rect">
            <a:avLst/>
          </a:prstGeom>
          <a:noFill/>
        </p:spPr>
        <p:txBody>
          <a:bodyPr wrap="square" rtlCol="0">
            <a:spAutoFit/>
          </a:bodyPr>
          <a:lstStyle/>
          <a:p>
            <a:r>
              <a:rPr lang="en-US" b="1" i="1" dirty="0"/>
              <a:t>Make sure the subtree re-distributions make sense to you!</a:t>
            </a:r>
          </a:p>
        </p:txBody>
      </p:sp>
    </p:spTree>
    <p:extLst>
      <p:ext uri="{BB962C8B-B14F-4D97-AF65-F5344CB8AC3E}">
        <p14:creationId xmlns:p14="http://schemas.microsoft.com/office/powerpoint/2010/main" val="2746179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3D46F-20CB-3647-843E-CC433EABB4C9}"/>
              </a:ext>
            </a:extLst>
          </p:cNvPr>
          <p:cNvSpPr>
            <a:spLocks noGrp="1"/>
          </p:cNvSpPr>
          <p:nvPr>
            <p:ph type="title"/>
          </p:nvPr>
        </p:nvSpPr>
        <p:spPr/>
        <p:txBody>
          <a:bodyPr/>
          <a:lstStyle/>
          <a:p>
            <a:pPr algn="ctr"/>
            <a:r>
              <a:rPr lang="en-US" dirty="0"/>
              <a:t>ZAG-ZAG</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B0EC658A-1A78-A64D-81D9-AD3C2CA99D54}"/>
                  </a:ext>
                </a:extLst>
              </p:cNvPr>
              <p:cNvSpPr/>
              <p:nvPr/>
            </p:nvSpPr>
            <p:spPr>
              <a:xfrm>
                <a:off x="1164221" y="4338307"/>
                <a:ext cx="625033" cy="577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𝐶</m:t>
                      </m:r>
                    </m:oMath>
                  </m:oMathPara>
                </a14:m>
                <a:endParaRPr lang="en-US" dirty="0">
                  <a:solidFill>
                    <a:schemeClr val="tx1"/>
                  </a:solidFill>
                </a:endParaRPr>
              </a:p>
            </p:txBody>
          </p:sp>
        </mc:Choice>
        <mc:Fallback xmlns="">
          <p:sp>
            <p:nvSpPr>
              <p:cNvPr id="4" name="Oval 3">
                <a:extLst>
                  <a:ext uri="{FF2B5EF4-FFF2-40B4-BE49-F238E27FC236}">
                    <a16:creationId xmlns:a16="http://schemas.microsoft.com/office/drawing/2014/main" id="{B0EC658A-1A78-A64D-81D9-AD3C2CA99D54}"/>
                  </a:ext>
                </a:extLst>
              </p:cNvPr>
              <p:cNvSpPr>
                <a:spLocks noRot="1" noChangeAspect="1" noMove="1" noResize="1" noEditPoints="1" noAdjustHandles="1" noChangeArrowheads="1" noChangeShapeType="1" noTextEdit="1"/>
              </p:cNvSpPr>
              <p:nvPr/>
            </p:nvSpPr>
            <p:spPr>
              <a:xfrm>
                <a:off x="1164221" y="4338307"/>
                <a:ext cx="625033" cy="577950"/>
              </a:xfrm>
              <a:prstGeom prst="ellipse">
                <a:avLst/>
              </a:prstGeom>
              <a:blipFill>
                <a:blip r:embed="rId3"/>
                <a:stretch>
                  <a:fillRect/>
                </a:stretch>
              </a:blipFill>
              <a:ln>
                <a:solidFill>
                  <a:schemeClr val="tx1"/>
                </a:solidFill>
              </a:ln>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BD39D99C-FD02-2E46-A26B-AF06ECF013F7}"/>
              </a:ext>
            </a:extLst>
          </p:cNvPr>
          <p:cNvCxnSpPr>
            <a:cxnSpLocks/>
          </p:cNvCxnSpPr>
          <p:nvPr/>
        </p:nvCxnSpPr>
        <p:spPr>
          <a:xfrm flipH="1">
            <a:off x="953081" y="4858233"/>
            <a:ext cx="312086" cy="367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riangle 5">
                <a:extLst>
                  <a:ext uri="{FF2B5EF4-FFF2-40B4-BE49-F238E27FC236}">
                    <a16:creationId xmlns:a16="http://schemas.microsoft.com/office/drawing/2014/main" id="{005A4BAA-4E21-F147-BFE8-47F317252762}"/>
                  </a:ext>
                </a:extLst>
              </p:cNvPr>
              <p:cNvSpPr/>
              <p:nvPr/>
            </p:nvSpPr>
            <p:spPr>
              <a:xfrm>
                <a:off x="442939" y="5301116"/>
                <a:ext cx="822228" cy="674767"/>
              </a:xfrm>
              <a:prstGeom prst="triangl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𝑇</m:t>
                          </m:r>
                        </m:e>
                        <m:sub>
                          <m:r>
                            <a:rPr lang="en-US" sz="2400" b="0" i="1" dirty="0" smtClean="0">
                              <a:solidFill>
                                <a:schemeClr val="tx1"/>
                              </a:solidFill>
                              <a:latin typeface="Cambria Math" panose="02040503050406030204" pitchFamily="18" charset="0"/>
                            </a:rPr>
                            <m:t>1</m:t>
                          </m:r>
                        </m:sub>
                      </m:sSub>
                    </m:oMath>
                  </m:oMathPara>
                </a14:m>
                <a:endParaRPr lang="en-US" sz="2400" dirty="0">
                  <a:solidFill>
                    <a:schemeClr val="tx1"/>
                  </a:solidFill>
                </a:endParaRPr>
              </a:p>
            </p:txBody>
          </p:sp>
        </mc:Choice>
        <mc:Fallback xmlns="">
          <p:sp>
            <p:nvSpPr>
              <p:cNvPr id="6" name="Triangle 5">
                <a:extLst>
                  <a:ext uri="{FF2B5EF4-FFF2-40B4-BE49-F238E27FC236}">
                    <a16:creationId xmlns:a16="http://schemas.microsoft.com/office/drawing/2014/main" id="{005A4BAA-4E21-F147-BFE8-47F317252762}"/>
                  </a:ext>
                </a:extLst>
              </p:cNvPr>
              <p:cNvSpPr>
                <a:spLocks noRot="1" noChangeAspect="1" noMove="1" noResize="1" noEditPoints="1" noAdjustHandles="1" noChangeArrowheads="1" noChangeShapeType="1" noTextEdit="1"/>
              </p:cNvSpPr>
              <p:nvPr/>
            </p:nvSpPr>
            <p:spPr>
              <a:xfrm>
                <a:off x="442939" y="5301116"/>
                <a:ext cx="822228" cy="674767"/>
              </a:xfrm>
              <a:prstGeom prst="triangle">
                <a:avLst/>
              </a:prstGeom>
              <a:blipFill>
                <a:blip r:embed="rId4"/>
                <a:stretch>
                  <a:fillRect b="-714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353966CF-0B53-564E-AA55-0B72DB115883}"/>
                  </a:ext>
                </a:extLst>
              </p:cNvPr>
              <p:cNvSpPr/>
              <p:nvPr/>
            </p:nvSpPr>
            <p:spPr>
              <a:xfrm>
                <a:off x="1973583" y="3364700"/>
                <a:ext cx="625033" cy="577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𝑃</m:t>
                      </m:r>
                    </m:oMath>
                  </m:oMathPara>
                </a14:m>
                <a:endParaRPr lang="en-US" dirty="0">
                  <a:solidFill>
                    <a:schemeClr val="tx1"/>
                  </a:solidFill>
                </a:endParaRPr>
              </a:p>
            </p:txBody>
          </p:sp>
        </mc:Choice>
        <mc:Fallback xmlns="">
          <p:sp>
            <p:nvSpPr>
              <p:cNvPr id="7" name="Oval 6">
                <a:extLst>
                  <a:ext uri="{FF2B5EF4-FFF2-40B4-BE49-F238E27FC236}">
                    <a16:creationId xmlns:a16="http://schemas.microsoft.com/office/drawing/2014/main" id="{353966CF-0B53-564E-AA55-0B72DB115883}"/>
                  </a:ext>
                </a:extLst>
              </p:cNvPr>
              <p:cNvSpPr>
                <a:spLocks noRot="1" noChangeAspect="1" noMove="1" noResize="1" noEditPoints="1" noAdjustHandles="1" noChangeArrowheads="1" noChangeShapeType="1" noTextEdit="1"/>
              </p:cNvSpPr>
              <p:nvPr/>
            </p:nvSpPr>
            <p:spPr>
              <a:xfrm>
                <a:off x="1973583" y="3364700"/>
                <a:ext cx="625033" cy="577950"/>
              </a:xfrm>
              <a:prstGeom prst="ellipse">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riangle 7">
                <a:extLst>
                  <a:ext uri="{FF2B5EF4-FFF2-40B4-BE49-F238E27FC236}">
                    <a16:creationId xmlns:a16="http://schemas.microsoft.com/office/drawing/2014/main" id="{F30600B7-3285-7D41-B87F-F2E43B2226C3}"/>
                  </a:ext>
                </a:extLst>
              </p:cNvPr>
              <p:cNvSpPr/>
              <p:nvPr/>
            </p:nvSpPr>
            <p:spPr>
              <a:xfrm>
                <a:off x="1594093" y="5303497"/>
                <a:ext cx="822228" cy="674767"/>
              </a:xfrm>
              <a:prstGeom prst="triangl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dirty="0" smtClean="0">
                              <a:solidFill>
                                <a:schemeClr val="tx1"/>
                              </a:solidFill>
                              <a:latin typeface="Cambria Math" panose="02040503050406030204" pitchFamily="18" charset="0"/>
                            </a:rPr>
                          </m:ctrlPr>
                        </m:sSubPr>
                        <m:e>
                          <m:r>
                            <a:rPr lang="en-US" sz="2400" i="1" dirty="0">
                              <a:solidFill>
                                <a:schemeClr val="tx1"/>
                              </a:solidFill>
                              <a:latin typeface="Cambria Math" panose="02040503050406030204" pitchFamily="18" charset="0"/>
                            </a:rPr>
                            <m:t>𝑇</m:t>
                          </m:r>
                        </m:e>
                        <m:sub>
                          <m:r>
                            <a:rPr lang="en-US" sz="2400" b="0" i="1" dirty="0" smtClean="0">
                              <a:solidFill>
                                <a:schemeClr val="tx1"/>
                              </a:solidFill>
                              <a:latin typeface="Cambria Math" panose="02040503050406030204" pitchFamily="18" charset="0"/>
                            </a:rPr>
                            <m:t>2</m:t>
                          </m:r>
                        </m:sub>
                      </m:sSub>
                    </m:oMath>
                  </m:oMathPara>
                </a14:m>
                <a:endParaRPr lang="en-US" sz="2400" dirty="0">
                  <a:solidFill>
                    <a:schemeClr val="tx1"/>
                  </a:solidFill>
                </a:endParaRPr>
              </a:p>
            </p:txBody>
          </p:sp>
        </mc:Choice>
        <mc:Fallback xmlns="">
          <p:sp>
            <p:nvSpPr>
              <p:cNvPr id="8" name="Triangle 7">
                <a:extLst>
                  <a:ext uri="{FF2B5EF4-FFF2-40B4-BE49-F238E27FC236}">
                    <a16:creationId xmlns:a16="http://schemas.microsoft.com/office/drawing/2014/main" id="{F30600B7-3285-7D41-B87F-F2E43B2226C3}"/>
                  </a:ext>
                </a:extLst>
              </p:cNvPr>
              <p:cNvSpPr>
                <a:spLocks noRot="1" noChangeAspect="1" noMove="1" noResize="1" noEditPoints="1" noAdjustHandles="1" noChangeArrowheads="1" noChangeShapeType="1" noTextEdit="1"/>
              </p:cNvSpPr>
              <p:nvPr/>
            </p:nvSpPr>
            <p:spPr>
              <a:xfrm>
                <a:off x="1594093" y="5303497"/>
                <a:ext cx="822228" cy="674767"/>
              </a:xfrm>
              <a:prstGeom prst="triangle">
                <a:avLst/>
              </a:prstGeom>
              <a:blipFill>
                <a:blip r:embed="rId6"/>
                <a:stretch>
                  <a:fillRect b="-7273"/>
                </a:stretch>
              </a:blipFill>
              <a:ln>
                <a:solidFill>
                  <a:schemeClr val="tx1"/>
                </a:solidFill>
              </a:ln>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86263180-1574-1E49-9C0A-A77520E5AC85}"/>
              </a:ext>
            </a:extLst>
          </p:cNvPr>
          <p:cNvCxnSpPr>
            <a:cxnSpLocks/>
          </p:cNvCxnSpPr>
          <p:nvPr/>
        </p:nvCxnSpPr>
        <p:spPr>
          <a:xfrm>
            <a:off x="1651974" y="4883235"/>
            <a:ext cx="274560" cy="367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0E2130B8-0059-5848-A560-28AFDD55BA29}"/>
                  </a:ext>
                </a:extLst>
              </p:cNvPr>
              <p:cNvSpPr/>
              <p:nvPr/>
            </p:nvSpPr>
            <p:spPr>
              <a:xfrm>
                <a:off x="2982509" y="2256560"/>
                <a:ext cx="625033" cy="577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𝐺</m:t>
                      </m:r>
                    </m:oMath>
                  </m:oMathPara>
                </a14:m>
                <a:endParaRPr lang="en-US" dirty="0">
                  <a:solidFill>
                    <a:schemeClr val="tx1"/>
                  </a:solidFill>
                </a:endParaRPr>
              </a:p>
            </p:txBody>
          </p:sp>
        </mc:Choice>
        <mc:Fallback xmlns="">
          <p:sp>
            <p:nvSpPr>
              <p:cNvPr id="10" name="Oval 9">
                <a:extLst>
                  <a:ext uri="{FF2B5EF4-FFF2-40B4-BE49-F238E27FC236}">
                    <a16:creationId xmlns:a16="http://schemas.microsoft.com/office/drawing/2014/main" id="{0E2130B8-0059-5848-A560-28AFDD55BA29}"/>
                  </a:ext>
                </a:extLst>
              </p:cNvPr>
              <p:cNvSpPr>
                <a:spLocks noRot="1" noChangeAspect="1" noMove="1" noResize="1" noEditPoints="1" noAdjustHandles="1" noChangeArrowheads="1" noChangeShapeType="1" noTextEdit="1"/>
              </p:cNvSpPr>
              <p:nvPr/>
            </p:nvSpPr>
            <p:spPr>
              <a:xfrm>
                <a:off x="2982509" y="2256560"/>
                <a:ext cx="625033" cy="577950"/>
              </a:xfrm>
              <a:prstGeom prst="ellipse">
                <a:avLst/>
              </a:prstGeom>
              <a:blipFill>
                <a:blip r:embed="rId7"/>
                <a:stretch>
                  <a:fillRect/>
                </a:stretch>
              </a:blipFill>
              <a:ln>
                <a:solidFill>
                  <a:schemeClr val="tx1"/>
                </a:solidFill>
              </a:ln>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D3D78DAF-8CD8-D546-832E-D991DEF525A8}"/>
              </a:ext>
            </a:extLst>
          </p:cNvPr>
          <p:cNvCxnSpPr>
            <a:cxnSpLocks/>
          </p:cNvCxnSpPr>
          <p:nvPr/>
        </p:nvCxnSpPr>
        <p:spPr>
          <a:xfrm flipH="1">
            <a:off x="2706646" y="2841880"/>
            <a:ext cx="431906" cy="3967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11AFD11-D397-7D42-8135-26B18F8EE5EF}"/>
              </a:ext>
            </a:extLst>
          </p:cNvPr>
          <p:cNvCxnSpPr>
            <a:cxnSpLocks/>
          </p:cNvCxnSpPr>
          <p:nvPr/>
        </p:nvCxnSpPr>
        <p:spPr>
          <a:xfrm>
            <a:off x="2569366" y="3950020"/>
            <a:ext cx="274560" cy="367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riangle 12">
                <a:extLst>
                  <a:ext uri="{FF2B5EF4-FFF2-40B4-BE49-F238E27FC236}">
                    <a16:creationId xmlns:a16="http://schemas.microsoft.com/office/drawing/2014/main" id="{7F9DA38E-8E94-AD4B-8F73-600FCCB77163}"/>
                  </a:ext>
                </a:extLst>
              </p:cNvPr>
              <p:cNvSpPr/>
              <p:nvPr/>
            </p:nvSpPr>
            <p:spPr>
              <a:xfrm>
                <a:off x="2646727" y="4301224"/>
                <a:ext cx="822228" cy="674767"/>
              </a:xfrm>
              <a:prstGeom prst="triangl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dirty="0" smtClean="0">
                              <a:solidFill>
                                <a:schemeClr val="tx1"/>
                              </a:solidFill>
                              <a:latin typeface="Cambria Math" panose="02040503050406030204" pitchFamily="18" charset="0"/>
                            </a:rPr>
                          </m:ctrlPr>
                        </m:sSubPr>
                        <m:e>
                          <m:r>
                            <a:rPr lang="en-US" sz="2400" i="1" dirty="0">
                              <a:solidFill>
                                <a:schemeClr val="tx1"/>
                              </a:solidFill>
                              <a:latin typeface="Cambria Math" panose="02040503050406030204" pitchFamily="18" charset="0"/>
                            </a:rPr>
                            <m:t>𝑇</m:t>
                          </m:r>
                        </m:e>
                        <m:sub>
                          <m:r>
                            <a:rPr lang="en-US" sz="2400" b="0" i="1" dirty="0" smtClean="0">
                              <a:solidFill>
                                <a:schemeClr val="tx1"/>
                              </a:solidFill>
                              <a:latin typeface="Cambria Math" panose="02040503050406030204" pitchFamily="18" charset="0"/>
                            </a:rPr>
                            <m:t>3</m:t>
                          </m:r>
                        </m:sub>
                      </m:sSub>
                    </m:oMath>
                  </m:oMathPara>
                </a14:m>
                <a:endParaRPr lang="en-US" sz="2400" dirty="0">
                  <a:solidFill>
                    <a:schemeClr val="tx1"/>
                  </a:solidFill>
                </a:endParaRPr>
              </a:p>
            </p:txBody>
          </p:sp>
        </mc:Choice>
        <mc:Fallback xmlns="">
          <p:sp>
            <p:nvSpPr>
              <p:cNvPr id="13" name="Triangle 12">
                <a:extLst>
                  <a:ext uri="{FF2B5EF4-FFF2-40B4-BE49-F238E27FC236}">
                    <a16:creationId xmlns:a16="http://schemas.microsoft.com/office/drawing/2014/main" id="{7F9DA38E-8E94-AD4B-8F73-600FCCB77163}"/>
                  </a:ext>
                </a:extLst>
              </p:cNvPr>
              <p:cNvSpPr>
                <a:spLocks noRot="1" noChangeAspect="1" noMove="1" noResize="1" noEditPoints="1" noAdjustHandles="1" noChangeArrowheads="1" noChangeShapeType="1" noTextEdit="1"/>
              </p:cNvSpPr>
              <p:nvPr/>
            </p:nvSpPr>
            <p:spPr>
              <a:xfrm>
                <a:off x="2646727" y="4301224"/>
                <a:ext cx="822228" cy="674767"/>
              </a:xfrm>
              <a:prstGeom prst="triangle">
                <a:avLst/>
              </a:prstGeom>
              <a:blipFill>
                <a:blip r:embed="rId8"/>
                <a:stretch>
                  <a:fillRect b="-727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riangle 13">
                <a:extLst>
                  <a:ext uri="{FF2B5EF4-FFF2-40B4-BE49-F238E27FC236}">
                    <a16:creationId xmlns:a16="http://schemas.microsoft.com/office/drawing/2014/main" id="{4431FDFE-C3A5-614A-8F28-CF753BEB04CC}"/>
                  </a:ext>
                </a:extLst>
              </p:cNvPr>
              <p:cNvSpPr/>
              <p:nvPr/>
            </p:nvSpPr>
            <p:spPr>
              <a:xfrm>
                <a:off x="3607542" y="3085843"/>
                <a:ext cx="822228" cy="674767"/>
              </a:xfrm>
              <a:prstGeom prst="triangl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dirty="0" smtClean="0">
                              <a:solidFill>
                                <a:schemeClr val="tx1"/>
                              </a:solidFill>
                              <a:latin typeface="Cambria Math" panose="02040503050406030204" pitchFamily="18" charset="0"/>
                            </a:rPr>
                          </m:ctrlPr>
                        </m:sSubPr>
                        <m:e>
                          <m:r>
                            <a:rPr lang="en-US" sz="2400" i="1" dirty="0">
                              <a:solidFill>
                                <a:schemeClr val="tx1"/>
                              </a:solidFill>
                              <a:latin typeface="Cambria Math" panose="02040503050406030204" pitchFamily="18" charset="0"/>
                            </a:rPr>
                            <m:t>𝑇</m:t>
                          </m:r>
                        </m:e>
                        <m:sub>
                          <m:r>
                            <a:rPr lang="en-US" sz="2400" b="0" i="1" dirty="0" smtClean="0">
                              <a:solidFill>
                                <a:schemeClr val="tx1"/>
                              </a:solidFill>
                              <a:latin typeface="Cambria Math" panose="02040503050406030204" pitchFamily="18" charset="0"/>
                            </a:rPr>
                            <m:t>4</m:t>
                          </m:r>
                        </m:sub>
                      </m:sSub>
                    </m:oMath>
                  </m:oMathPara>
                </a14:m>
                <a:endParaRPr lang="en-US" sz="2400" dirty="0">
                  <a:solidFill>
                    <a:schemeClr val="tx1"/>
                  </a:solidFill>
                </a:endParaRPr>
              </a:p>
            </p:txBody>
          </p:sp>
        </mc:Choice>
        <mc:Fallback xmlns="">
          <p:sp>
            <p:nvSpPr>
              <p:cNvPr id="14" name="Triangle 13">
                <a:extLst>
                  <a:ext uri="{FF2B5EF4-FFF2-40B4-BE49-F238E27FC236}">
                    <a16:creationId xmlns:a16="http://schemas.microsoft.com/office/drawing/2014/main" id="{4431FDFE-C3A5-614A-8F28-CF753BEB04CC}"/>
                  </a:ext>
                </a:extLst>
              </p:cNvPr>
              <p:cNvSpPr>
                <a:spLocks noRot="1" noChangeAspect="1" noMove="1" noResize="1" noEditPoints="1" noAdjustHandles="1" noChangeArrowheads="1" noChangeShapeType="1" noTextEdit="1"/>
              </p:cNvSpPr>
              <p:nvPr/>
            </p:nvSpPr>
            <p:spPr>
              <a:xfrm>
                <a:off x="3607542" y="3085843"/>
                <a:ext cx="822228" cy="674767"/>
              </a:xfrm>
              <a:prstGeom prst="triangle">
                <a:avLst/>
              </a:prstGeom>
              <a:blipFill>
                <a:blip r:embed="rId9"/>
                <a:stretch>
                  <a:fillRect b="-7273"/>
                </a:stretch>
              </a:blipFill>
              <a:ln>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EEC20FB5-2B40-B545-9F67-7754D0261ECE}"/>
              </a:ext>
            </a:extLst>
          </p:cNvPr>
          <p:cNvCxnSpPr>
            <a:cxnSpLocks/>
          </p:cNvCxnSpPr>
          <p:nvPr/>
        </p:nvCxnSpPr>
        <p:spPr>
          <a:xfrm>
            <a:off x="3544122" y="2834050"/>
            <a:ext cx="274560" cy="367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CF2C869-2EF7-6547-9F27-8A44A9BB401E}"/>
              </a:ext>
            </a:extLst>
          </p:cNvPr>
          <p:cNvCxnSpPr>
            <a:cxnSpLocks/>
          </p:cNvCxnSpPr>
          <p:nvPr/>
        </p:nvCxnSpPr>
        <p:spPr>
          <a:xfrm flipH="1">
            <a:off x="1594093" y="3888566"/>
            <a:ext cx="431906" cy="3967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Right Arrow 16">
                <a:extLst>
                  <a:ext uri="{FF2B5EF4-FFF2-40B4-BE49-F238E27FC236}">
                    <a16:creationId xmlns:a16="http://schemas.microsoft.com/office/drawing/2014/main" id="{AD877391-7926-6A40-B6BE-856BBCE660CB}"/>
                  </a:ext>
                </a:extLst>
              </p:cNvPr>
              <p:cNvSpPr/>
              <p:nvPr/>
            </p:nvSpPr>
            <p:spPr>
              <a:xfrm>
                <a:off x="4764911" y="3924941"/>
                <a:ext cx="2662177" cy="9547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onsolas" panose="020B0609020204030204" pitchFamily="49" charset="0"/>
                    <a:cs typeface="Consolas" panose="020B0609020204030204" pitchFamily="49" charset="0"/>
                  </a:rPr>
                  <a:t>ZAG-ZAG(</a:t>
                </a:r>
                <a14:m>
                  <m:oMath xmlns:m="http://schemas.openxmlformats.org/officeDocument/2006/math">
                    <m:r>
                      <a:rPr lang="en-US" i="1" smtClean="0">
                        <a:solidFill>
                          <a:schemeClr val="tx1"/>
                        </a:solidFill>
                        <a:latin typeface="Cambria Math" panose="02040503050406030204" pitchFamily="18" charset="0"/>
                      </a:rPr>
                      <m:t>𝐺</m:t>
                    </m:r>
                  </m:oMath>
                </a14:m>
                <a:r>
                  <a:rPr lang="en-US" b="1" dirty="0">
                    <a:solidFill>
                      <a:schemeClr val="tx1"/>
                    </a:solidFill>
                    <a:latin typeface="Consolas" panose="020B0609020204030204" pitchFamily="49" charset="0"/>
                    <a:cs typeface="Consolas" panose="020B0609020204030204" pitchFamily="49" charset="0"/>
                  </a:rPr>
                  <a:t>)</a:t>
                </a:r>
              </a:p>
            </p:txBody>
          </p:sp>
        </mc:Choice>
        <mc:Fallback xmlns="">
          <p:sp>
            <p:nvSpPr>
              <p:cNvPr id="17" name="Right Arrow 16">
                <a:extLst>
                  <a:ext uri="{FF2B5EF4-FFF2-40B4-BE49-F238E27FC236}">
                    <a16:creationId xmlns:a16="http://schemas.microsoft.com/office/drawing/2014/main" id="{AD877391-7926-6A40-B6BE-856BBCE660CB}"/>
                  </a:ext>
                </a:extLst>
              </p:cNvPr>
              <p:cNvSpPr>
                <a:spLocks noRot="1" noChangeAspect="1" noMove="1" noResize="1" noEditPoints="1" noAdjustHandles="1" noChangeArrowheads="1" noChangeShapeType="1" noTextEdit="1"/>
              </p:cNvSpPr>
              <p:nvPr/>
            </p:nvSpPr>
            <p:spPr>
              <a:xfrm>
                <a:off x="4764911" y="3924941"/>
                <a:ext cx="2662177" cy="954761"/>
              </a:xfrm>
              <a:prstGeom prst="rightArrow">
                <a:avLst/>
              </a:prstGeom>
              <a:blipFill>
                <a:blip r:embed="rId10"/>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Oval 30">
                <a:extLst>
                  <a:ext uri="{FF2B5EF4-FFF2-40B4-BE49-F238E27FC236}">
                    <a16:creationId xmlns:a16="http://schemas.microsoft.com/office/drawing/2014/main" id="{C0381B2E-11D9-0047-B9AE-4669BDD90365}"/>
                  </a:ext>
                </a:extLst>
              </p:cNvPr>
              <p:cNvSpPr/>
              <p:nvPr/>
            </p:nvSpPr>
            <p:spPr>
              <a:xfrm>
                <a:off x="8723040" y="2350445"/>
                <a:ext cx="625033" cy="577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𝐶</m:t>
                      </m:r>
                    </m:oMath>
                  </m:oMathPara>
                </a14:m>
                <a:endParaRPr lang="en-US" dirty="0">
                  <a:solidFill>
                    <a:schemeClr val="tx1"/>
                  </a:solidFill>
                </a:endParaRPr>
              </a:p>
            </p:txBody>
          </p:sp>
        </mc:Choice>
        <mc:Fallback xmlns="">
          <p:sp>
            <p:nvSpPr>
              <p:cNvPr id="31" name="Oval 30">
                <a:extLst>
                  <a:ext uri="{FF2B5EF4-FFF2-40B4-BE49-F238E27FC236}">
                    <a16:creationId xmlns:a16="http://schemas.microsoft.com/office/drawing/2014/main" id="{C0381B2E-11D9-0047-B9AE-4669BDD90365}"/>
                  </a:ext>
                </a:extLst>
              </p:cNvPr>
              <p:cNvSpPr>
                <a:spLocks noRot="1" noChangeAspect="1" noMove="1" noResize="1" noEditPoints="1" noAdjustHandles="1" noChangeArrowheads="1" noChangeShapeType="1" noTextEdit="1"/>
              </p:cNvSpPr>
              <p:nvPr/>
            </p:nvSpPr>
            <p:spPr>
              <a:xfrm>
                <a:off x="8723040" y="2350445"/>
                <a:ext cx="625033" cy="577950"/>
              </a:xfrm>
              <a:prstGeom prst="ellipse">
                <a:avLst/>
              </a:prstGeom>
              <a:blipFill>
                <a:blip r:embed="rId11"/>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Oval 31">
                <a:extLst>
                  <a:ext uri="{FF2B5EF4-FFF2-40B4-BE49-F238E27FC236}">
                    <a16:creationId xmlns:a16="http://schemas.microsoft.com/office/drawing/2014/main" id="{160D2E27-01EB-F341-8E30-F6E4F4FBD127}"/>
                  </a:ext>
                </a:extLst>
              </p:cNvPr>
              <p:cNvSpPr/>
              <p:nvPr/>
            </p:nvSpPr>
            <p:spPr>
              <a:xfrm>
                <a:off x="10403298" y="3903382"/>
                <a:ext cx="625033" cy="577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𝐺</m:t>
                      </m:r>
                    </m:oMath>
                  </m:oMathPara>
                </a14:m>
                <a:endParaRPr lang="en-US" dirty="0">
                  <a:solidFill>
                    <a:schemeClr val="tx1"/>
                  </a:solidFill>
                </a:endParaRPr>
              </a:p>
            </p:txBody>
          </p:sp>
        </mc:Choice>
        <mc:Fallback xmlns="">
          <p:sp>
            <p:nvSpPr>
              <p:cNvPr id="32" name="Oval 31">
                <a:extLst>
                  <a:ext uri="{FF2B5EF4-FFF2-40B4-BE49-F238E27FC236}">
                    <a16:creationId xmlns:a16="http://schemas.microsoft.com/office/drawing/2014/main" id="{160D2E27-01EB-F341-8E30-F6E4F4FBD127}"/>
                  </a:ext>
                </a:extLst>
              </p:cNvPr>
              <p:cNvSpPr>
                <a:spLocks noRot="1" noChangeAspect="1" noMove="1" noResize="1" noEditPoints="1" noAdjustHandles="1" noChangeArrowheads="1" noChangeShapeType="1" noTextEdit="1"/>
              </p:cNvSpPr>
              <p:nvPr/>
            </p:nvSpPr>
            <p:spPr>
              <a:xfrm>
                <a:off x="10403298" y="3903382"/>
                <a:ext cx="625033" cy="577950"/>
              </a:xfrm>
              <a:prstGeom prst="ellipse">
                <a:avLst/>
              </a:prstGeom>
              <a:blipFill>
                <a:blip r:embed="rId1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Oval 32">
                <a:extLst>
                  <a:ext uri="{FF2B5EF4-FFF2-40B4-BE49-F238E27FC236}">
                    <a16:creationId xmlns:a16="http://schemas.microsoft.com/office/drawing/2014/main" id="{9EA31A49-97D9-7743-8933-3DDFAB03F3E1}"/>
                  </a:ext>
                </a:extLst>
              </p:cNvPr>
              <p:cNvSpPr/>
              <p:nvPr/>
            </p:nvSpPr>
            <p:spPr>
              <a:xfrm>
                <a:off x="9467679" y="3152957"/>
                <a:ext cx="625033" cy="577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𝑃</m:t>
                      </m:r>
                    </m:oMath>
                  </m:oMathPara>
                </a14:m>
                <a:endParaRPr lang="en-US" dirty="0">
                  <a:solidFill>
                    <a:schemeClr val="tx1"/>
                  </a:solidFill>
                </a:endParaRPr>
              </a:p>
            </p:txBody>
          </p:sp>
        </mc:Choice>
        <mc:Fallback xmlns="">
          <p:sp>
            <p:nvSpPr>
              <p:cNvPr id="33" name="Oval 32">
                <a:extLst>
                  <a:ext uri="{FF2B5EF4-FFF2-40B4-BE49-F238E27FC236}">
                    <a16:creationId xmlns:a16="http://schemas.microsoft.com/office/drawing/2014/main" id="{9EA31A49-97D9-7743-8933-3DDFAB03F3E1}"/>
                  </a:ext>
                </a:extLst>
              </p:cNvPr>
              <p:cNvSpPr>
                <a:spLocks noRot="1" noChangeAspect="1" noMove="1" noResize="1" noEditPoints="1" noAdjustHandles="1" noChangeArrowheads="1" noChangeShapeType="1" noTextEdit="1"/>
              </p:cNvSpPr>
              <p:nvPr/>
            </p:nvSpPr>
            <p:spPr>
              <a:xfrm>
                <a:off x="9467679" y="3152957"/>
                <a:ext cx="625033" cy="577950"/>
              </a:xfrm>
              <a:prstGeom prst="ellipse">
                <a:avLst/>
              </a:prstGeom>
              <a:blipFill>
                <a:blip r:embed="rId13"/>
                <a:stretch>
                  <a:fillRect/>
                </a:stretch>
              </a:blipFill>
              <a:ln>
                <a:solidFill>
                  <a:schemeClr val="tx1"/>
                </a:solidFill>
              </a:ln>
            </p:spPr>
            <p:txBody>
              <a:bodyPr/>
              <a:lstStyle/>
              <a:p>
                <a:r>
                  <a:rPr lang="en-US">
                    <a:noFill/>
                  </a:rPr>
                  <a:t> </a:t>
                </a:r>
              </a:p>
            </p:txBody>
          </p:sp>
        </mc:Fallback>
      </mc:AlternateContent>
      <p:cxnSp>
        <p:nvCxnSpPr>
          <p:cNvPr id="34" name="Straight Arrow Connector 33">
            <a:extLst>
              <a:ext uri="{FF2B5EF4-FFF2-40B4-BE49-F238E27FC236}">
                <a16:creationId xmlns:a16="http://schemas.microsoft.com/office/drawing/2014/main" id="{81DFCC70-EA9F-7240-883A-0BBD0F0ABCBC}"/>
              </a:ext>
            </a:extLst>
          </p:cNvPr>
          <p:cNvCxnSpPr>
            <a:stCxn id="31" idx="5"/>
            <a:endCxn id="33" idx="1"/>
          </p:cNvCxnSpPr>
          <p:nvPr/>
        </p:nvCxnSpPr>
        <p:spPr>
          <a:xfrm>
            <a:off x="9256539" y="2843756"/>
            <a:ext cx="302674" cy="3938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80F6917-8AF6-E242-B6FF-39EB49065274}"/>
              </a:ext>
            </a:extLst>
          </p:cNvPr>
          <p:cNvCxnSpPr>
            <a:cxnSpLocks/>
            <a:endCxn id="32" idx="1"/>
          </p:cNvCxnSpPr>
          <p:nvPr/>
        </p:nvCxnSpPr>
        <p:spPr>
          <a:xfrm>
            <a:off x="10092712" y="3646026"/>
            <a:ext cx="402120" cy="3419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0BFC867-5FDD-834A-8679-6B84262A727E}"/>
              </a:ext>
            </a:extLst>
          </p:cNvPr>
          <p:cNvCxnSpPr>
            <a:cxnSpLocks/>
          </p:cNvCxnSpPr>
          <p:nvPr/>
        </p:nvCxnSpPr>
        <p:spPr>
          <a:xfrm flipH="1">
            <a:off x="8511900" y="2870371"/>
            <a:ext cx="312086" cy="367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riangle 36">
                <a:extLst>
                  <a:ext uri="{FF2B5EF4-FFF2-40B4-BE49-F238E27FC236}">
                    <a16:creationId xmlns:a16="http://schemas.microsoft.com/office/drawing/2014/main" id="{C591FFAF-9659-304B-9C2B-FBAFBCBB2DEA}"/>
                  </a:ext>
                </a:extLst>
              </p:cNvPr>
              <p:cNvSpPr/>
              <p:nvPr/>
            </p:nvSpPr>
            <p:spPr>
              <a:xfrm>
                <a:off x="8001758" y="3313254"/>
                <a:ext cx="822228" cy="674767"/>
              </a:xfrm>
              <a:prstGeom prst="triangl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𝑇</m:t>
                          </m:r>
                        </m:e>
                        <m:sub>
                          <m:r>
                            <a:rPr lang="en-US" sz="2400" b="0" i="1" dirty="0" smtClean="0">
                              <a:solidFill>
                                <a:schemeClr val="tx1"/>
                              </a:solidFill>
                              <a:latin typeface="Cambria Math" panose="02040503050406030204" pitchFamily="18" charset="0"/>
                            </a:rPr>
                            <m:t>1</m:t>
                          </m:r>
                        </m:sub>
                      </m:sSub>
                    </m:oMath>
                  </m:oMathPara>
                </a14:m>
                <a:endParaRPr lang="en-US" sz="2400" dirty="0">
                  <a:solidFill>
                    <a:schemeClr val="tx1"/>
                  </a:solidFill>
                </a:endParaRPr>
              </a:p>
            </p:txBody>
          </p:sp>
        </mc:Choice>
        <mc:Fallback xmlns="">
          <p:sp>
            <p:nvSpPr>
              <p:cNvPr id="37" name="Triangle 36">
                <a:extLst>
                  <a:ext uri="{FF2B5EF4-FFF2-40B4-BE49-F238E27FC236}">
                    <a16:creationId xmlns:a16="http://schemas.microsoft.com/office/drawing/2014/main" id="{C591FFAF-9659-304B-9C2B-FBAFBCBB2DEA}"/>
                  </a:ext>
                </a:extLst>
              </p:cNvPr>
              <p:cNvSpPr>
                <a:spLocks noRot="1" noChangeAspect="1" noMove="1" noResize="1" noEditPoints="1" noAdjustHandles="1" noChangeArrowheads="1" noChangeShapeType="1" noTextEdit="1"/>
              </p:cNvSpPr>
              <p:nvPr/>
            </p:nvSpPr>
            <p:spPr>
              <a:xfrm>
                <a:off x="8001758" y="3313254"/>
                <a:ext cx="822228" cy="674767"/>
              </a:xfrm>
              <a:prstGeom prst="triangle">
                <a:avLst/>
              </a:prstGeom>
              <a:blipFill>
                <a:blip r:embed="rId14"/>
                <a:stretch>
                  <a:fillRect b="-9091"/>
                </a:stretch>
              </a:blipFill>
              <a:ln>
                <a:solidFill>
                  <a:schemeClr val="tx1"/>
                </a:solidFill>
              </a:ln>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7D410C8C-2C39-6443-81FE-930E7F87394B}"/>
              </a:ext>
            </a:extLst>
          </p:cNvPr>
          <p:cNvCxnSpPr>
            <a:cxnSpLocks/>
          </p:cNvCxnSpPr>
          <p:nvPr/>
        </p:nvCxnSpPr>
        <p:spPr>
          <a:xfrm flipH="1">
            <a:off x="9182927" y="3675505"/>
            <a:ext cx="312086" cy="367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riangle 38">
                <a:extLst>
                  <a:ext uri="{FF2B5EF4-FFF2-40B4-BE49-F238E27FC236}">
                    <a16:creationId xmlns:a16="http://schemas.microsoft.com/office/drawing/2014/main" id="{C29F56AF-8447-464C-BE7C-189BA06E3590}"/>
                  </a:ext>
                </a:extLst>
              </p:cNvPr>
              <p:cNvSpPr/>
              <p:nvPr/>
            </p:nvSpPr>
            <p:spPr>
              <a:xfrm>
                <a:off x="8672785" y="4118388"/>
                <a:ext cx="822228" cy="674767"/>
              </a:xfrm>
              <a:prstGeom prst="triangl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dirty="0" smtClean="0">
                              <a:solidFill>
                                <a:schemeClr val="tx1"/>
                              </a:solidFill>
                              <a:latin typeface="Cambria Math" panose="02040503050406030204" pitchFamily="18" charset="0"/>
                            </a:rPr>
                          </m:ctrlPr>
                        </m:sSubPr>
                        <m:e>
                          <m:r>
                            <a:rPr lang="en-US" sz="2400" i="1" dirty="0">
                              <a:solidFill>
                                <a:schemeClr val="tx1"/>
                              </a:solidFill>
                              <a:latin typeface="Cambria Math" panose="02040503050406030204" pitchFamily="18" charset="0"/>
                            </a:rPr>
                            <m:t>𝑇</m:t>
                          </m:r>
                        </m:e>
                        <m:sub>
                          <m:r>
                            <a:rPr lang="en-US" sz="2400" b="0" i="1" dirty="0" smtClean="0">
                              <a:solidFill>
                                <a:schemeClr val="tx1"/>
                              </a:solidFill>
                              <a:latin typeface="Cambria Math" panose="02040503050406030204" pitchFamily="18" charset="0"/>
                            </a:rPr>
                            <m:t>2</m:t>
                          </m:r>
                        </m:sub>
                      </m:sSub>
                    </m:oMath>
                  </m:oMathPara>
                </a14:m>
                <a:endParaRPr lang="en-US" sz="2400" dirty="0">
                  <a:solidFill>
                    <a:schemeClr val="tx1"/>
                  </a:solidFill>
                </a:endParaRPr>
              </a:p>
            </p:txBody>
          </p:sp>
        </mc:Choice>
        <mc:Fallback xmlns="">
          <p:sp>
            <p:nvSpPr>
              <p:cNvPr id="39" name="Triangle 38">
                <a:extLst>
                  <a:ext uri="{FF2B5EF4-FFF2-40B4-BE49-F238E27FC236}">
                    <a16:creationId xmlns:a16="http://schemas.microsoft.com/office/drawing/2014/main" id="{C29F56AF-8447-464C-BE7C-189BA06E3590}"/>
                  </a:ext>
                </a:extLst>
              </p:cNvPr>
              <p:cNvSpPr>
                <a:spLocks noRot="1" noChangeAspect="1" noMove="1" noResize="1" noEditPoints="1" noAdjustHandles="1" noChangeArrowheads="1" noChangeShapeType="1" noTextEdit="1"/>
              </p:cNvSpPr>
              <p:nvPr/>
            </p:nvSpPr>
            <p:spPr>
              <a:xfrm>
                <a:off x="8672785" y="4118388"/>
                <a:ext cx="822228" cy="674767"/>
              </a:xfrm>
              <a:prstGeom prst="triangle">
                <a:avLst/>
              </a:prstGeom>
              <a:blipFill>
                <a:blip r:embed="rId15"/>
                <a:stretch>
                  <a:fillRect b="-9091"/>
                </a:stretch>
              </a:blipFill>
              <a:ln>
                <a:solidFill>
                  <a:schemeClr val="tx1"/>
                </a:solidFill>
              </a:ln>
            </p:spPr>
            <p:txBody>
              <a:bodyPr/>
              <a:lstStyle/>
              <a:p>
                <a:r>
                  <a:rPr lang="en-US">
                    <a:noFill/>
                  </a:rPr>
                  <a:t> </a:t>
                </a:r>
              </a:p>
            </p:txBody>
          </p:sp>
        </mc:Fallback>
      </mc:AlternateContent>
      <p:cxnSp>
        <p:nvCxnSpPr>
          <p:cNvPr id="40" name="Straight Arrow Connector 39">
            <a:extLst>
              <a:ext uri="{FF2B5EF4-FFF2-40B4-BE49-F238E27FC236}">
                <a16:creationId xmlns:a16="http://schemas.microsoft.com/office/drawing/2014/main" id="{64E27C74-2168-A645-BC22-6CEE97267399}"/>
              </a:ext>
            </a:extLst>
          </p:cNvPr>
          <p:cNvCxnSpPr>
            <a:cxnSpLocks/>
          </p:cNvCxnSpPr>
          <p:nvPr/>
        </p:nvCxnSpPr>
        <p:spPr>
          <a:xfrm flipH="1">
            <a:off x="10167716" y="4479704"/>
            <a:ext cx="312086" cy="367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riangle 40">
                <a:extLst>
                  <a:ext uri="{FF2B5EF4-FFF2-40B4-BE49-F238E27FC236}">
                    <a16:creationId xmlns:a16="http://schemas.microsoft.com/office/drawing/2014/main" id="{C2C9C41D-4F74-3045-8A6C-498DA9A6D1AE}"/>
                  </a:ext>
                </a:extLst>
              </p:cNvPr>
              <p:cNvSpPr/>
              <p:nvPr/>
            </p:nvSpPr>
            <p:spPr>
              <a:xfrm>
                <a:off x="9657574" y="4922587"/>
                <a:ext cx="822228" cy="674767"/>
              </a:xfrm>
              <a:prstGeom prst="triangl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dirty="0" smtClean="0">
                              <a:solidFill>
                                <a:schemeClr val="tx1"/>
                              </a:solidFill>
                              <a:latin typeface="Cambria Math" panose="02040503050406030204" pitchFamily="18" charset="0"/>
                            </a:rPr>
                          </m:ctrlPr>
                        </m:sSubPr>
                        <m:e>
                          <m:r>
                            <a:rPr lang="en-US" sz="2400" i="1" dirty="0">
                              <a:solidFill>
                                <a:schemeClr val="tx1"/>
                              </a:solidFill>
                              <a:latin typeface="Cambria Math" panose="02040503050406030204" pitchFamily="18" charset="0"/>
                            </a:rPr>
                            <m:t>𝑇</m:t>
                          </m:r>
                        </m:e>
                        <m:sub>
                          <m:r>
                            <a:rPr lang="en-US" sz="2400" b="0" i="1" dirty="0" smtClean="0">
                              <a:solidFill>
                                <a:schemeClr val="tx1"/>
                              </a:solidFill>
                              <a:latin typeface="Cambria Math" panose="02040503050406030204" pitchFamily="18" charset="0"/>
                            </a:rPr>
                            <m:t>3</m:t>
                          </m:r>
                        </m:sub>
                      </m:sSub>
                    </m:oMath>
                  </m:oMathPara>
                </a14:m>
                <a:endParaRPr lang="en-US" sz="2400" dirty="0">
                  <a:solidFill>
                    <a:schemeClr val="tx1"/>
                  </a:solidFill>
                </a:endParaRPr>
              </a:p>
            </p:txBody>
          </p:sp>
        </mc:Choice>
        <mc:Fallback xmlns="">
          <p:sp>
            <p:nvSpPr>
              <p:cNvPr id="41" name="Triangle 40">
                <a:extLst>
                  <a:ext uri="{FF2B5EF4-FFF2-40B4-BE49-F238E27FC236}">
                    <a16:creationId xmlns:a16="http://schemas.microsoft.com/office/drawing/2014/main" id="{C2C9C41D-4F74-3045-8A6C-498DA9A6D1AE}"/>
                  </a:ext>
                </a:extLst>
              </p:cNvPr>
              <p:cNvSpPr>
                <a:spLocks noRot="1" noChangeAspect="1" noMove="1" noResize="1" noEditPoints="1" noAdjustHandles="1" noChangeArrowheads="1" noChangeShapeType="1" noTextEdit="1"/>
              </p:cNvSpPr>
              <p:nvPr/>
            </p:nvSpPr>
            <p:spPr>
              <a:xfrm>
                <a:off x="9657574" y="4922587"/>
                <a:ext cx="822228" cy="674767"/>
              </a:xfrm>
              <a:prstGeom prst="triangle">
                <a:avLst/>
              </a:prstGeom>
              <a:blipFill>
                <a:blip r:embed="rId16"/>
                <a:stretch>
                  <a:fillRect b="-7273"/>
                </a:stretch>
              </a:blipFill>
              <a:ln>
                <a:solidFill>
                  <a:schemeClr val="tx1"/>
                </a:solidFill>
              </a:ln>
            </p:spPr>
            <p:txBody>
              <a:bodyPr/>
              <a:lstStyle/>
              <a:p>
                <a:r>
                  <a:rPr lang="en-US">
                    <a:noFill/>
                  </a:rPr>
                  <a:t> </a:t>
                </a:r>
              </a:p>
            </p:txBody>
          </p:sp>
        </mc:Fallback>
      </mc:AlternateContent>
      <p:cxnSp>
        <p:nvCxnSpPr>
          <p:cNvPr id="42" name="Straight Arrow Connector 41">
            <a:extLst>
              <a:ext uri="{FF2B5EF4-FFF2-40B4-BE49-F238E27FC236}">
                <a16:creationId xmlns:a16="http://schemas.microsoft.com/office/drawing/2014/main" id="{4AB8042E-D1CF-9A43-A5B4-40DB7B03AFD5}"/>
              </a:ext>
            </a:extLst>
          </p:cNvPr>
          <p:cNvCxnSpPr>
            <a:cxnSpLocks/>
          </p:cNvCxnSpPr>
          <p:nvPr/>
        </p:nvCxnSpPr>
        <p:spPr>
          <a:xfrm>
            <a:off x="11025970" y="4479704"/>
            <a:ext cx="274560" cy="367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riangle 42">
                <a:extLst>
                  <a:ext uri="{FF2B5EF4-FFF2-40B4-BE49-F238E27FC236}">
                    <a16:creationId xmlns:a16="http://schemas.microsoft.com/office/drawing/2014/main" id="{87D2873D-4311-4A41-8949-EDD55E25295E}"/>
                  </a:ext>
                </a:extLst>
              </p:cNvPr>
              <p:cNvSpPr/>
              <p:nvPr/>
            </p:nvSpPr>
            <p:spPr>
              <a:xfrm>
                <a:off x="10790388" y="4922587"/>
                <a:ext cx="822228" cy="674767"/>
              </a:xfrm>
              <a:prstGeom prst="triangl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dirty="0" smtClean="0">
                              <a:solidFill>
                                <a:schemeClr val="tx1"/>
                              </a:solidFill>
                              <a:latin typeface="Cambria Math" panose="02040503050406030204" pitchFamily="18" charset="0"/>
                            </a:rPr>
                          </m:ctrlPr>
                        </m:sSubPr>
                        <m:e>
                          <m:r>
                            <a:rPr lang="en-US" sz="2400" i="1" dirty="0">
                              <a:solidFill>
                                <a:schemeClr val="tx1"/>
                              </a:solidFill>
                              <a:latin typeface="Cambria Math" panose="02040503050406030204" pitchFamily="18" charset="0"/>
                            </a:rPr>
                            <m:t>𝑇</m:t>
                          </m:r>
                        </m:e>
                        <m:sub>
                          <m:r>
                            <a:rPr lang="en-US" sz="2400" b="0" i="1" dirty="0" smtClean="0">
                              <a:solidFill>
                                <a:schemeClr val="tx1"/>
                              </a:solidFill>
                              <a:latin typeface="Cambria Math" panose="02040503050406030204" pitchFamily="18" charset="0"/>
                            </a:rPr>
                            <m:t>4</m:t>
                          </m:r>
                        </m:sub>
                      </m:sSub>
                    </m:oMath>
                  </m:oMathPara>
                </a14:m>
                <a:endParaRPr lang="en-US" sz="2400" dirty="0">
                  <a:solidFill>
                    <a:schemeClr val="tx1"/>
                  </a:solidFill>
                </a:endParaRPr>
              </a:p>
            </p:txBody>
          </p:sp>
        </mc:Choice>
        <mc:Fallback xmlns="">
          <p:sp>
            <p:nvSpPr>
              <p:cNvPr id="43" name="Triangle 42">
                <a:extLst>
                  <a:ext uri="{FF2B5EF4-FFF2-40B4-BE49-F238E27FC236}">
                    <a16:creationId xmlns:a16="http://schemas.microsoft.com/office/drawing/2014/main" id="{87D2873D-4311-4A41-8949-EDD55E25295E}"/>
                  </a:ext>
                </a:extLst>
              </p:cNvPr>
              <p:cNvSpPr>
                <a:spLocks noRot="1" noChangeAspect="1" noMove="1" noResize="1" noEditPoints="1" noAdjustHandles="1" noChangeArrowheads="1" noChangeShapeType="1" noTextEdit="1"/>
              </p:cNvSpPr>
              <p:nvPr/>
            </p:nvSpPr>
            <p:spPr>
              <a:xfrm>
                <a:off x="10790388" y="4922587"/>
                <a:ext cx="822228" cy="674767"/>
              </a:xfrm>
              <a:prstGeom prst="triangle">
                <a:avLst/>
              </a:prstGeom>
              <a:blipFill>
                <a:blip r:embed="rId17"/>
                <a:stretch>
                  <a:fillRect b="-7273"/>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56268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06843-74BB-7444-B867-66B3CABB5D87}"/>
              </a:ext>
            </a:extLst>
          </p:cNvPr>
          <p:cNvSpPr>
            <a:spLocks noGrp="1"/>
          </p:cNvSpPr>
          <p:nvPr>
            <p:ph type="title"/>
          </p:nvPr>
        </p:nvSpPr>
        <p:spPr/>
        <p:txBody>
          <a:bodyPr/>
          <a:lstStyle/>
          <a:p>
            <a:pPr algn="ctr"/>
            <a:r>
              <a:rPr lang="en-US" dirty="0"/>
              <a:t>ZIG-ZAG</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365335C-ABAC-3541-A013-A18EA442F57D}"/>
                  </a:ext>
                </a:extLst>
              </p:cNvPr>
              <p:cNvSpPr/>
              <p:nvPr/>
            </p:nvSpPr>
            <p:spPr>
              <a:xfrm>
                <a:off x="2094798" y="4092043"/>
                <a:ext cx="625033" cy="577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𝐶</m:t>
                      </m:r>
                    </m:oMath>
                  </m:oMathPara>
                </a14:m>
                <a:endParaRPr lang="en-US" dirty="0">
                  <a:solidFill>
                    <a:schemeClr val="tx1"/>
                  </a:solidFill>
                </a:endParaRPr>
              </a:p>
            </p:txBody>
          </p:sp>
        </mc:Choice>
        <mc:Fallback xmlns="">
          <p:sp>
            <p:nvSpPr>
              <p:cNvPr id="4" name="Oval 3">
                <a:extLst>
                  <a:ext uri="{FF2B5EF4-FFF2-40B4-BE49-F238E27FC236}">
                    <a16:creationId xmlns:a16="http://schemas.microsoft.com/office/drawing/2014/main" id="{A365335C-ABAC-3541-A013-A18EA442F57D}"/>
                  </a:ext>
                </a:extLst>
              </p:cNvPr>
              <p:cNvSpPr>
                <a:spLocks noRot="1" noChangeAspect="1" noMove="1" noResize="1" noEditPoints="1" noAdjustHandles="1" noChangeArrowheads="1" noChangeShapeType="1" noTextEdit="1"/>
              </p:cNvSpPr>
              <p:nvPr/>
            </p:nvSpPr>
            <p:spPr>
              <a:xfrm>
                <a:off x="2094798" y="4092043"/>
                <a:ext cx="625033" cy="577950"/>
              </a:xfrm>
              <a:prstGeom prst="ellipse">
                <a:avLst/>
              </a:prstGeom>
              <a:blipFill>
                <a:blip r:embed="rId2"/>
                <a:stretch>
                  <a:fillRect/>
                </a:stretch>
              </a:blipFill>
              <a:ln>
                <a:solidFill>
                  <a:schemeClr val="tx1"/>
                </a:solidFill>
              </a:ln>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7816932E-0B64-3F40-ABAC-FB337D636416}"/>
              </a:ext>
            </a:extLst>
          </p:cNvPr>
          <p:cNvCxnSpPr>
            <a:cxnSpLocks/>
          </p:cNvCxnSpPr>
          <p:nvPr/>
        </p:nvCxnSpPr>
        <p:spPr>
          <a:xfrm flipH="1">
            <a:off x="1883658" y="4611969"/>
            <a:ext cx="312086" cy="367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riangle 5">
                <a:extLst>
                  <a:ext uri="{FF2B5EF4-FFF2-40B4-BE49-F238E27FC236}">
                    <a16:creationId xmlns:a16="http://schemas.microsoft.com/office/drawing/2014/main" id="{D75F21F9-F631-224E-9E35-2EA9880BEBC9}"/>
                  </a:ext>
                </a:extLst>
              </p:cNvPr>
              <p:cNvSpPr/>
              <p:nvPr/>
            </p:nvSpPr>
            <p:spPr>
              <a:xfrm>
                <a:off x="190018" y="4077076"/>
                <a:ext cx="822228" cy="674767"/>
              </a:xfrm>
              <a:prstGeom prst="triangl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𝑇</m:t>
                          </m:r>
                        </m:e>
                        <m:sub>
                          <m:r>
                            <a:rPr lang="en-US" sz="2400" b="0" i="1" dirty="0" smtClean="0">
                              <a:solidFill>
                                <a:schemeClr val="tx1"/>
                              </a:solidFill>
                              <a:latin typeface="Cambria Math" panose="02040503050406030204" pitchFamily="18" charset="0"/>
                            </a:rPr>
                            <m:t>1</m:t>
                          </m:r>
                        </m:sub>
                      </m:sSub>
                    </m:oMath>
                  </m:oMathPara>
                </a14:m>
                <a:endParaRPr lang="en-US" sz="2400" dirty="0">
                  <a:solidFill>
                    <a:schemeClr val="tx1"/>
                  </a:solidFill>
                </a:endParaRPr>
              </a:p>
            </p:txBody>
          </p:sp>
        </mc:Choice>
        <mc:Fallback xmlns="">
          <p:sp>
            <p:nvSpPr>
              <p:cNvPr id="6" name="Triangle 5">
                <a:extLst>
                  <a:ext uri="{FF2B5EF4-FFF2-40B4-BE49-F238E27FC236}">
                    <a16:creationId xmlns:a16="http://schemas.microsoft.com/office/drawing/2014/main" id="{D75F21F9-F631-224E-9E35-2EA9880BEBC9}"/>
                  </a:ext>
                </a:extLst>
              </p:cNvPr>
              <p:cNvSpPr>
                <a:spLocks noRot="1" noChangeAspect="1" noMove="1" noResize="1" noEditPoints="1" noAdjustHandles="1" noChangeArrowheads="1" noChangeShapeType="1" noTextEdit="1"/>
              </p:cNvSpPr>
              <p:nvPr/>
            </p:nvSpPr>
            <p:spPr>
              <a:xfrm>
                <a:off x="190018" y="4077076"/>
                <a:ext cx="822228" cy="674767"/>
              </a:xfrm>
              <a:prstGeom prst="triangle">
                <a:avLst/>
              </a:prstGeom>
              <a:blipFill>
                <a:blip r:embed="rId3"/>
                <a:stretch>
                  <a:fillRect b="-9091"/>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51FCA231-01B7-8842-8234-7344042DFD69}"/>
                  </a:ext>
                </a:extLst>
              </p:cNvPr>
              <p:cNvSpPr/>
              <p:nvPr/>
            </p:nvSpPr>
            <p:spPr>
              <a:xfrm>
                <a:off x="1325401" y="3109166"/>
                <a:ext cx="625033" cy="577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𝑃</m:t>
                      </m:r>
                    </m:oMath>
                  </m:oMathPara>
                </a14:m>
                <a:endParaRPr lang="en-US" dirty="0">
                  <a:solidFill>
                    <a:schemeClr val="tx1"/>
                  </a:solidFill>
                </a:endParaRPr>
              </a:p>
            </p:txBody>
          </p:sp>
        </mc:Choice>
        <mc:Fallback xmlns="">
          <p:sp>
            <p:nvSpPr>
              <p:cNvPr id="7" name="Oval 6">
                <a:extLst>
                  <a:ext uri="{FF2B5EF4-FFF2-40B4-BE49-F238E27FC236}">
                    <a16:creationId xmlns:a16="http://schemas.microsoft.com/office/drawing/2014/main" id="{51FCA231-01B7-8842-8234-7344042DFD69}"/>
                  </a:ext>
                </a:extLst>
              </p:cNvPr>
              <p:cNvSpPr>
                <a:spLocks noRot="1" noChangeAspect="1" noMove="1" noResize="1" noEditPoints="1" noAdjustHandles="1" noChangeArrowheads="1" noChangeShapeType="1" noTextEdit="1"/>
              </p:cNvSpPr>
              <p:nvPr/>
            </p:nvSpPr>
            <p:spPr>
              <a:xfrm>
                <a:off x="1325401" y="3109166"/>
                <a:ext cx="625033" cy="577950"/>
              </a:xfrm>
              <a:prstGeom prst="ellipse">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riangle 7">
                <a:extLst>
                  <a:ext uri="{FF2B5EF4-FFF2-40B4-BE49-F238E27FC236}">
                    <a16:creationId xmlns:a16="http://schemas.microsoft.com/office/drawing/2014/main" id="{CC4461FC-0437-7845-A8B5-AF4F7BFE848C}"/>
                  </a:ext>
                </a:extLst>
              </p:cNvPr>
              <p:cNvSpPr/>
              <p:nvPr/>
            </p:nvSpPr>
            <p:spPr>
              <a:xfrm>
                <a:off x="1325401" y="5123694"/>
                <a:ext cx="822228" cy="674767"/>
              </a:xfrm>
              <a:prstGeom prst="triangl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dirty="0" smtClean="0">
                              <a:solidFill>
                                <a:schemeClr val="tx1"/>
                              </a:solidFill>
                              <a:latin typeface="Cambria Math" panose="02040503050406030204" pitchFamily="18" charset="0"/>
                            </a:rPr>
                          </m:ctrlPr>
                        </m:sSubPr>
                        <m:e>
                          <m:r>
                            <a:rPr lang="en-US" sz="2400" i="1" dirty="0">
                              <a:solidFill>
                                <a:schemeClr val="tx1"/>
                              </a:solidFill>
                              <a:latin typeface="Cambria Math" panose="02040503050406030204" pitchFamily="18" charset="0"/>
                            </a:rPr>
                            <m:t>𝑇</m:t>
                          </m:r>
                        </m:e>
                        <m:sub>
                          <m:r>
                            <a:rPr lang="en-US" sz="2400" b="0" i="1" dirty="0" smtClean="0">
                              <a:solidFill>
                                <a:schemeClr val="tx1"/>
                              </a:solidFill>
                              <a:latin typeface="Cambria Math" panose="02040503050406030204" pitchFamily="18" charset="0"/>
                            </a:rPr>
                            <m:t>2</m:t>
                          </m:r>
                        </m:sub>
                      </m:sSub>
                    </m:oMath>
                  </m:oMathPara>
                </a14:m>
                <a:endParaRPr lang="en-US" sz="2400" dirty="0">
                  <a:solidFill>
                    <a:schemeClr val="tx1"/>
                  </a:solidFill>
                </a:endParaRPr>
              </a:p>
            </p:txBody>
          </p:sp>
        </mc:Choice>
        <mc:Fallback xmlns="">
          <p:sp>
            <p:nvSpPr>
              <p:cNvPr id="8" name="Triangle 7">
                <a:extLst>
                  <a:ext uri="{FF2B5EF4-FFF2-40B4-BE49-F238E27FC236}">
                    <a16:creationId xmlns:a16="http://schemas.microsoft.com/office/drawing/2014/main" id="{CC4461FC-0437-7845-A8B5-AF4F7BFE848C}"/>
                  </a:ext>
                </a:extLst>
              </p:cNvPr>
              <p:cNvSpPr>
                <a:spLocks noRot="1" noChangeAspect="1" noMove="1" noResize="1" noEditPoints="1" noAdjustHandles="1" noChangeArrowheads="1" noChangeShapeType="1" noTextEdit="1"/>
              </p:cNvSpPr>
              <p:nvPr/>
            </p:nvSpPr>
            <p:spPr>
              <a:xfrm>
                <a:off x="1325401" y="5123694"/>
                <a:ext cx="822228" cy="674767"/>
              </a:xfrm>
              <a:prstGeom prst="triangle">
                <a:avLst/>
              </a:prstGeom>
              <a:blipFill>
                <a:blip r:embed="rId5"/>
                <a:stretch>
                  <a:fillRect b="-7143"/>
                </a:stretch>
              </a:blipFill>
              <a:ln>
                <a:solidFill>
                  <a:schemeClr val="tx1"/>
                </a:solidFill>
              </a:ln>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C2236916-97A3-CA46-8F7F-93A752EE12BB}"/>
              </a:ext>
            </a:extLst>
          </p:cNvPr>
          <p:cNvCxnSpPr>
            <a:cxnSpLocks/>
          </p:cNvCxnSpPr>
          <p:nvPr/>
        </p:nvCxnSpPr>
        <p:spPr>
          <a:xfrm>
            <a:off x="2582551" y="4636971"/>
            <a:ext cx="274560" cy="367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9D262D4F-158F-AB44-8EFF-4DBF1D0F48AF}"/>
                  </a:ext>
                </a:extLst>
              </p:cNvPr>
              <p:cNvSpPr/>
              <p:nvPr/>
            </p:nvSpPr>
            <p:spPr>
              <a:xfrm>
                <a:off x="2334327" y="2001026"/>
                <a:ext cx="625033" cy="577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𝐺</m:t>
                      </m:r>
                    </m:oMath>
                  </m:oMathPara>
                </a14:m>
                <a:endParaRPr lang="en-US" dirty="0">
                  <a:solidFill>
                    <a:schemeClr val="tx1"/>
                  </a:solidFill>
                </a:endParaRPr>
              </a:p>
            </p:txBody>
          </p:sp>
        </mc:Choice>
        <mc:Fallback xmlns="">
          <p:sp>
            <p:nvSpPr>
              <p:cNvPr id="10" name="Oval 9">
                <a:extLst>
                  <a:ext uri="{FF2B5EF4-FFF2-40B4-BE49-F238E27FC236}">
                    <a16:creationId xmlns:a16="http://schemas.microsoft.com/office/drawing/2014/main" id="{9D262D4F-158F-AB44-8EFF-4DBF1D0F48AF}"/>
                  </a:ext>
                </a:extLst>
              </p:cNvPr>
              <p:cNvSpPr>
                <a:spLocks noRot="1" noChangeAspect="1" noMove="1" noResize="1" noEditPoints="1" noAdjustHandles="1" noChangeArrowheads="1" noChangeShapeType="1" noTextEdit="1"/>
              </p:cNvSpPr>
              <p:nvPr/>
            </p:nvSpPr>
            <p:spPr>
              <a:xfrm>
                <a:off x="2334327" y="2001026"/>
                <a:ext cx="625033" cy="577950"/>
              </a:xfrm>
              <a:prstGeom prst="ellipse">
                <a:avLst/>
              </a:prstGeom>
              <a:blipFill>
                <a:blip r:embed="rId6"/>
                <a:stretch>
                  <a:fillRect/>
                </a:stretch>
              </a:blipFill>
              <a:ln>
                <a:solidFill>
                  <a:schemeClr val="tx1"/>
                </a:solidFill>
              </a:ln>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D0324EDC-2351-F94E-8FEA-C2C185518C92}"/>
              </a:ext>
            </a:extLst>
          </p:cNvPr>
          <p:cNvCxnSpPr>
            <a:cxnSpLocks/>
          </p:cNvCxnSpPr>
          <p:nvPr/>
        </p:nvCxnSpPr>
        <p:spPr>
          <a:xfrm flipH="1">
            <a:off x="2058464" y="2586346"/>
            <a:ext cx="431906" cy="3967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CE07F23-D16D-9946-9B53-5D42E1A8EE74}"/>
              </a:ext>
            </a:extLst>
          </p:cNvPr>
          <p:cNvCxnSpPr>
            <a:cxnSpLocks/>
          </p:cNvCxnSpPr>
          <p:nvPr/>
        </p:nvCxnSpPr>
        <p:spPr>
          <a:xfrm>
            <a:off x="1921184" y="3694486"/>
            <a:ext cx="274560" cy="367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riangle 12">
                <a:extLst>
                  <a:ext uri="{FF2B5EF4-FFF2-40B4-BE49-F238E27FC236}">
                    <a16:creationId xmlns:a16="http://schemas.microsoft.com/office/drawing/2014/main" id="{97D583D5-4225-0E43-AAF5-2624603903D1}"/>
                  </a:ext>
                </a:extLst>
              </p:cNvPr>
              <p:cNvSpPr/>
              <p:nvPr/>
            </p:nvSpPr>
            <p:spPr>
              <a:xfrm>
                <a:off x="2548246" y="5123694"/>
                <a:ext cx="822228" cy="674767"/>
              </a:xfrm>
              <a:prstGeom prst="triangl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dirty="0" smtClean="0">
                              <a:solidFill>
                                <a:schemeClr val="tx1"/>
                              </a:solidFill>
                              <a:latin typeface="Cambria Math" panose="02040503050406030204" pitchFamily="18" charset="0"/>
                            </a:rPr>
                          </m:ctrlPr>
                        </m:sSubPr>
                        <m:e>
                          <m:r>
                            <a:rPr lang="en-US" sz="2400" i="1" dirty="0">
                              <a:solidFill>
                                <a:schemeClr val="tx1"/>
                              </a:solidFill>
                              <a:latin typeface="Cambria Math" panose="02040503050406030204" pitchFamily="18" charset="0"/>
                            </a:rPr>
                            <m:t>𝑇</m:t>
                          </m:r>
                        </m:e>
                        <m:sub>
                          <m:r>
                            <a:rPr lang="en-US" sz="2400" b="0" i="1" dirty="0" smtClean="0">
                              <a:solidFill>
                                <a:schemeClr val="tx1"/>
                              </a:solidFill>
                              <a:latin typeface="Cambria Math" panose="02040503050406030204" pitchFamily="18" charset="0"/>
                            </a:rPr>
                            <m:t>3</m:t>
                          </m:r>
                        </m:sub>
                      </m:sSub>
                    </m:oMath>
                  </m:oMathPara>
                </a14:m>
                <a:endParaRPr lang="en-US" sz="2400" dirty="0">
                  <a:solidFill>
                    <a:schemeClr val="tx1"/>
                  </a:solidFill>
                </a:endParaRPr>
              </a:p>
            </p:txBody>
          </p:sp>
        </mc:Choice>
        <mc:Fallback xmlns="">
          <p:sp>
            <p:nvSpPr>
              <p:cNvPr id="13" name="Triangle 12">
                <a:extLst>
                  <a:ext uri="{FF2B5EF4-FFF2-40B4-BE49-F238E27FC236}">
                    <a16:creationId xmlns:a16="http://schemas.microsoft.com/office/drawing/2014/main" id="{97D583D5-4225-0E43-AAF5-2624603903D1}"/>
                  </a:ext>
                </a:extLst>
              </p:cNvPr>
              <p:cNvSpPr>
                <a:spLocks noRot="1" noChangeAspect="1" noMove="1" noResize="1" noEditPoints="1" noAdjustHandles="1" noChangeArrowheads="1" noChangeShapeType="1" noTextEdit="1"/>
              </p:cNvSpPr>
              <p:nvPr/>
            </p:nvSpPr>
            <p:spPr>
              <a:xfrm>
                <a:off x="2548246" y="5123694"/>
                <a:ext cx="822228" cy="674767"/>
              </a:xfrm>
              <a:prstGeom prst="triangle">
                <a:avLst/>
              </a:prstGeom>
              <a:blipFill>
                <a:blip r:embed="rId7"/>
                <a:stretch>
                  <a:fillRect b="-714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riangle 13">
                <a:extLst>
                  <a:ext uri="{FF2B5EF4-FFF2-40B4-BE49-F238E27FC236}">
                    <a16:creationId xmlns:a16="http://schemas.microsoft.com/office/drawing/2014/main" id="{857AEB5F-B960-E445-9F76-FADA4997EF20}"/>
                  </a:ext>
                </a:extLst>
              </p:cNvPr>
              <p:cNvSpPr/>
              <p:nvPr/>
            </p:nvSpPr>
            <p:spPr>
              <a:xfrm>
                <a:off x="2959360" y="2830309"/>
                <a:ext cx="822228" cy="674767"/>
              </a:xfrm>
              <a:prstGeom prst="triangl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dirty="0" smtClean="0">
                              <a:solidFill>
                                <a:schemeClr val="tx1"/>
                              </a:solidFill>
                              <a:latin typeface="Cambria Math" panose="02040503050406030204" pitchFamily="18" charset="0"/>
                            </a:rPr>
                          </m:ctrlPr>
                        </m:sSubPr>
                        <m:e>
                          <m:r>
                            <a:rPr lang="en-US" sz="2400" i="1" dirty="0">
                              <a:solidFill>
                                <a:schemeClr val="tx1"/>
                              </a:solidFill>
                              <a:latin typeface="Cambria Math" panose="02040503050406030204" pitchFamily="18" charset="0"/>
                            </a:rPr>
                            <m:t>𝑇</m:t>
                          </m:r>
                        </m:e>
                        <m:sub>
                          <m:r>
                            <a:rPr lang="en-US" sz="2400" b="0" i="1" dirty="0" smtClean="0">
                              <a:solidFill>
                                <a:schemeClr val="tx1"/>
                              </a:solidFill>
                              <a:latin typeface="Cambria Math" panose="02040503050406030204" pitchFamily="18" charset="0"/>
                            </a:rPr>
                            <m:t>4</m:t>
                          </m:r>
                        </m:sub>
                      </m:sSub>
                    </m:oMath>
                  </m:oMathPara>
                </a14:m>
                <a:endParaRPr lang="en-US" sz="2400" dirty="0">
                  <a:solidFill>
                    <a:schemeClr val="tx1"/>
                  </a:solidFill>
                </a:endParaRPr>
              </a:p>
            </p:txBody>
          </p:sp>
        </mc:Choice>
        <mc:Fallback xmlns="">
          <p:sp>
            <p:nvSpPr>
              <p:cNvPr id="14" name="Triangle 13">
                <a:extLst>
                  <a:ext uri="{FF2B5EF4-FFF2-40B4-BE49-F238E27FC236}">
                    <a16:creationId xmlns:a16="http://schemas.microsoft.com/office/drawing/2014/main" id="{857AEB5F-B960-E445-9F76-FADA4997EF20}"/>
                  </a:ext>
                </a:extLst>
              </p:cNvPr>
              <p:cNvSpPr>
                <a:spLocks noRot="1" noChangeAspect="1" noMove="1" noResize="1" noEditPoints="1" noAdjustHandles="1" noChangeArrowheads="1" noChangeShapeType="1" noTextEdit="1"/>
              </p:cNvSpPr>
              <p:nvPr/>
            </p:nvSpPr>
            <p:spPr>
              <a:xfrm>
                <a:off x="2959360" y="2830309"/>
                <a:ext cx="822228" cy="674767"/>
              </a:xfrm>
              <a:prstGeom prst="triangle">
                <a:avLst/>
              </a:prstGeom>
              <a:blipFill>
                <a:blip r:embed="rId8"/>
                <a:stretch>
                  <a:fillRect b="-7273"/>
                </a:stretch>
              </a:blipFill>
              <a:ln>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0E6E4E2F-3ABE-F040-943F-053FF4B14677}"/>
              </a:ext>
            </a:extLst>
          </p:cNvPr>
          <p:cNvCxnSpPr>
            <a:cxnSpLocks/>
          </p:cNvCxnSpPr>
          <p:nvPr/>
        </p:nvCxnSpPr>
        <p:spPr>
          <a:xfrm>
            <a:off x="2895940" y="2578516"/>
            <a:ext cx="274560" cy="367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D567F25-7105-BD4F-8631-1E80A51331C0}"/>
              </a:ext>
            </a:extLst>
          </p:cNvPr>
          <p:cNvCxnSpPr>
            <a:cxnSpLocks/>
          </p:cNvCxnSpPr>
          <p:nvPr/>
        </p:nvCxnSpPr>
        <p:spPr>
          <a:xfrm flipH="1">
            <a:off x="945911" y="3633032"/>
            <a:ext cx="431906" cy="3967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Right Arrow 16">
                <a:extLst>
                  <a:ext uri="{FF2B5EF4-FFF2-40B4-BE49-F238E27FC236}">
                    <a16:creationId xmlns:a16="http://schemas.microsoft.com/office/drawing/2014/main" id="{0C775685-9D08-6846-92B9-E94553963963}"/>
                  </a:ext>
                </a:extLst>
              </p:cNvPr>
              <p:cNvSpPr/>
              <p:nvPr/>
            </p:nvSpPr>
            <p:spPr>
              <a:xfrm>
                <a:off x="4424198" y="3505076"/>
                <a:ext cx="2662177" cy="9547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onsolas" panose="020B0609020204030204" pitchFamily="49" charset="0"/>
                    <a:cs typeface="Consolas" panose="020B0609020204030204" pitchFamily="49" charset="0"/>
                  </a:rPr>
                  <a:t>ZIG-ZAG(</a:t>
                </a:r>
                <a14:m>
                  <m:oMath xmlns:m="http://schemas.openxmlformats.org/officeDocument/2006/math">
                    <m:r>
                      <a:rPr lang="en-US" i="1" smtClean="0">
                        <a:solidFill>
                          <a:schemeClr val="tx1"/>
                        </a:solidFill>
                        <a:latin typeface="Cambria Math" panose="02040503050406030204" pitchFamily="18" charset="0"/>
                      </a:rPr>
                      <m:t>𝐺</m:t>
                    </m:r>
                  </m:oMath>
                </a14:m>
                <a:r>
                  <a:rPr lang="en-US" b="1" dirty="0">
                    <a:solidFill>
                      <a:schemeClr val="tx1"/>
                    </a:solidFill>
                    <a:latin typeface="Consolas" panose="020B0609020204030204" pitchFamily="49" charset="0"/>
                    <a:cs typeface="Consolas" panose="020B0609020204030204" pitchFamily="49" charset="0"/>
                  </a:rPr>
                  <a:t>)</a:t>
                </a:r>
              </a:p>
            </p:txBody>
          </p:sp>
        </mc:Choice>
        <mc:Fallback xmlns="">
          <p:sp>
            <p:nvSpPr>
              <p:cNvPr id="17" name="Right Arrow 16">
                <a:extLst>
                  <a:ext uri="{FF2B5EF4-FFF2-40B4-BE49-F238E27FC236}">
                    <a16:creationId xmlns:a16="http://schemas.microsoft.com/office/drawing/2014/main" id="{0C775685-9D08-6846-92B9-E94553963963}"/>
                  </a:ext>
                </a:extLst>
              </p:cNvPr>
              <p:cNvSpPr>
                <a:spLocks noRot="1" noChangeAspect="1" noMove="1" noResize="1" noEditPoints="1" noAdjustHandles="1" noChangeArrowheads="1" noChangeShapeType="1" noTextEdit="1"/>
              </p:cNvSpPr>
              <p:nvPr/>
            </p:nvSpPr>
            <p:spPr>
              <a:xfrm>
                <a:off x="4424198" y="3505076"/>
                <a:ext cx="2662177" cy="954761"/>
              </a:xfrm>
              <a:prstGeom prst="rightArrow">
                <a:avLst/>
              </a:prstGeom>
              <a:blipFill>
                <a:blip r:embed="rId9"/>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B280B963-295E-DA44-90C2-2780ABB6AEAC}"/>
                  </a:ext>
                </a:extLst>
              </p:cNvPr>
              <p:cNvSpPr/>
              <p:nvPr/>
            </p:nvSpPr>
            <p:spPr>
              <a:xfrm>
                <a:off x="9022764" y="2257438"/>
                <a:ext cx="625033" cy="577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𝐶</m:t>
                      </m:r>
                    </m:oMath>
                  </m:oMathPara>
                </a14:m>
                <a:endParaRPr lang="en-US" dirty="0">
                  <a:solidFill>
                    <a:schemeClr val="tx1"/>
                  </a:solidFill>
                </a:endParaRPr>
              </a:p>
            </p:txBody>
          </p:sp>
        </mc:Choice>
        <mc:Fallback xmlns="">
          <p:sp>
            <p:nvSpPr>
              <p:cNvPr id="18" name="Oval 17">
                <a:extLst>
                  <a:ext uri="{FF2B5EF4-FFF2-40B4-BE49-F238E27FC236}">
                    <a16:creationId xmlns:a16="http://schemas.microsoft.com/office/drawing/2014/main" id="{B280B963-295E-DA44-90C2-2780ABB6AEAC}"/>
                  </a:ext>
                </a:extLst>
              </p:cNvPr>
              <p:cNvSpPr>
                <a:spLocks noRot="1" noChangeAspect="1" noMove="1" noResize="1" noEditPoints="1" noAdjustHandles="1" noChangeArrowheads="1" noChangeShapeType="1" noTextEdit="1"/>
              </p:cNvSpPr>
              <p:nvPr/>
            </p:nvSpPr>
            <p:spPr>
              <a:xfrm>
                <a:off x="9022764" y="2257438"/>
                <a:ext cx="625033" cy="577950"/>
              </a:xfrm>
              <a:prstGeom prst="ellipse">
                <a:avLst/>
              </a:prstGeom>
              <a:blipFill>
                <a:blip r:embed="rId10"/>
                <a:stretch>
                  <a:fillRect/>
                </a:stretch>
              </a:blipFill>
              <a:ln>
                <a:solidFill>
                  <a:schemeClr val="tx1"/>
                </a:solidFill>
              </a:ln>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126453FF-5874-A148-98CF-D32561A62ADA}"/>
              </a:ext>
            </a:extLst>
          </p:cNvPr>
          <p:cNvCxnSpPr>
            <a:cxnSpLocks/>
          </p:cNvCxnSpPr>
          <p:nvPr/>
        </p:nvCxnSpPr>
        <p:spPr>
          <a:xfrm flipH="1">
            <a:off x="8549933" y="2861366"/>
            <a:ext cx="548394" cy="4387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CC3638A-F041-E242-B969-C20F6EA69A30}"/>
              </a:ext>
            </a:extLst>
          </p:cNvPr>
          <p:cNvCxnSpPr>
            <a:cxnSpLocks/>
          </p:cNvCxnSpPr>
          <p:nvPr/>
        </p:nvCxnSpPr>
        <p:spPr>
          <a:xfrm>
            <a:off x="9514390" y="2861366"/>
            <a:ext cx="626105" cy="4387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Oval 20">
                <a:extLst>
                  <a:ext uri="{FF2B5EF4-FFF2-40B4-BE49-F238E27FC236}">
                    <a16:creationId xmlns:a16="http://schemas.microsoft.com/office/drawing/2014/main" id="{8893FC29-9A6E-EF4C-90E2-93103AC52815}"/>
                  </a:ext>
                </a:extLst>
              </p:cNvPr>
              <p:cNvSpPr/>
              <p:nvPr/>
            </p:nvSpPr>
            <p:spPr>
              <a:xfrm>
                <a:off x="7924900" y="3300148"/>
                <a:ext cx="625033" cy="577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𝑃</m:t>
                      </m:r>
                    </m:oMath>
                  </m:oMathPara>
                </a14:m>
                <a:endParaRPr lang="en-US" dirty="0">
                  <a:solidFill>
                    <a:schemeClr val="tx1"/>
                  </a:solidFill>
                </a:endParaRPr>
              </a:p>
            </p:txBody>
          </p:sp>
        </mc:Choice>
        <mc:Fallback xmlns="">
          <p:sp>
            <p:nvSpPr>
              <p:cNvPr id="21" name="Oval 20">
                <a:extLst>
                  <a:ext uri="{FF2B5EF4-FFF2-40B4-BE49-F238E27FC236}">
                    <a16:creationId xmlns:a16="http://schemas.microsoft.com/office/drawing/2014/main" id="{8893FC29-9A6E-EF4C-90E2-93103AC52815}"/>
                  </a:ext>
                </a:extLst>
              </p:cNvPr>
              <p:cNvSpPr>
                <a:spLocks noRot="1" noChangeAspect="1" noMove="1" noResize="1" noEditPoints="1" noAdjustHandles="1" noChangeArrowheads="1" noChangeShapeType="1" noTextEdit="1"/>
              </p:cNvSpPr>
              <p:nvPr/>
            </p:nvSpPr>
            <p:spPr>
              <a:xfrm>
                <a:off x="7924900" y="3300148"/>
                <a:ext cx="625033" cy="577950"/>
              </a:xfrm>
              <a:prstGeom prst="ellipse">
                <a:avLst/>
              </a:prstGeom>
              <a:blipFill>
                <a:blip r:embed="rId11"/>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riangle 21">
                <a:extLst>
                  <a:ext uri="{FF2B5EF4-FFF2-40B4-BE49-F238E27FC236}">
                    <a16:creationId xmlns:a16="http://schemas.microsoft.com/office/drawing/2014/main" id="{7B7DCB44-D8DA-6C4F-9887-AF2DBDB762A3}"/>
                  </a:ext>
                </a:extLst>
              </p:cNvPr>
              <p:cNvSpPr/>
              <p:nvPr/>
            </p:nvSpPr>
            <p:spPr>
              <a:xfrm>
                <a:off x="7086375" y="4332609"/>
                <a:ext cx="822228" cy="674767"/>
              </a:xfrm>
              <a:prstGeom prst="triangl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𝑇</m:t>
                          </m:r>
                        </m:e>
                        <m:sub>
                          <m:r>
                            <a:rPr lang="en-US" sz="2400" b="0" i="1" dirty="0" smtClean="0">
                              <a:solidFill>
                                <a:schemeClr val="tx1"/>
                              </a:solidFill>
                              <a:latin typeface="Cambria Math" panose="02040503050406030204" pitchFamily="18" charset="0"/>
                            </a:rPr>
                            <m:t>1</m:t>
                          </m:r>
                        </m:sub>
                      </m:sSub>
                    </m:oMath>
                  </m:oMathPara>
                </a14:m>
                <a:endParaRPr lang="en-US" sz="2400" dirty="0">
                  <a:solidFill>
                    <a:schemeClr val="tx1"/>
                  </a:solidFill>
                </a:endParaRPr>
              </a:p>
            </p:txBody>
          </p:sp>
        </mc:Choice>
        <mc:Fallback xmlns="">
          <p:sp>
            <p:nvSpPr>
              <p:cNvPr id="22" name="Triangle 21">
                <a:extLst>
                  <a:ext uri="{FF2B5EF4-FFF2-40B4-BE49-F238E27FC236}">
                    <a16:creationId xmlns:a16="http://schemas.microsoft.com/office/drawing/2014/main" id="{7B7DCB44-D8DA-6C4F-9887-AF2DBDB762A3}"/>
                  </a:ext>
                </a:extLst>
              </p:cNvPr>
              <p:cNvSpPr>
                <a:spLocks noRot="1" noChangeAspect="1" noMove="1" noResize="1" noEditPoints="1" noAdjustHandles="1" noChangeArrowheads="1" noChangeShapeType="1" noTextEdit="1"/>
              </p:cNvSpPr>
              <p:nvPr/>
            </p:nvSpPr>
            <p:spPr>
              <a:xfrm>
                <a:off x="7086375" y="4332609"/>
                <a:ext cx="822228" cy="674767"/>
              </a:xfrm>
              <a:prstGeom prst="triangle">
                <a:avLst/>
              </a:prstGeom>
              <a:blipFill>
                <a:blip r:embed="rId12"/>
                <a:stretch>
                  <a:fillRect b="-9091"/>
                </a:stretch>
              </a:blipFill>
              <a:ln>
                <a:solidFill>
                  <a:schemeClr val="tx1"/>
                </a:solidFill>
              </a:ln>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271E3B12-B7A1-8640-9D81-94DBDB9F5DCD}"/>
              </a:ext>
            </a:extLst>
          </p:cNvPr>
          <p:cNvCxnSpPr>
            <a:cxnSpLocks/>
          </p:cNvCxnSpPr>
          <p:nvPr/>
        </p:nvCxnSpPr>
        <p:spPr>
          <a:xfrm flipH="1">
            <a:off x="7552951" y="3878098"/>
            <a:ext cx="431906" cy="3967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EA563F3-A5F5-DA40-875F-AD5AAA6CB1B0}"/>
              </a:ext>
            </a:extLst>
          </p:cNvPr>
          <p:cNvCxnSpPr>
            <a:cxnSpLocks/>
          </p:cNvCxnSpPr>
          <p:nvPr/>
        </p:nvCxnSpPr>
        <p:spPr>
          <a:xfrm>
            <a:off x="8412653" y="3907577"/>
            <a:ext cx="274560" cy="367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riangle 26">
                <a:extLst>
                  <a:ext uri="{FF2B5EF4-FFF2-40B4-BE49-F238E27FC236}">
                    <a16:creationId xmlns:a16="http://schemas.microsoft.com/office/drawing/2014/main" id="{14B99217-16EB-174E-96F6-BF0779FF3D1B}"/>
                  </a:ext>
                </a:extLst>
              </p:cNvPr>
              <p:cNvSpPr/>
              <p:nvPr/>
            </p:nvSpPr>
            <p:spPr>
              <a:xfrm>
                <a:off x="8276099" y="4399948"/>
                <a:ext cx="822228" cy="674767"/>
              </a:xfrm>
              <a:prstGeom prst="triangl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dirty="0" smtClean="0">
                              <a:solidFill>
                                <a:schemeClr val="tx1"/>
                              </a:solidFill>
                              <a:latin typeface="Cambria Math" panose="02040503050406030204" pitchFamily="18" charset="0"/>
                            </a:rPr>
                          </m:ctrlPr>
                        </m:sSubPr>
                        <m:e>
                          <m:r>
                            <a:rPr lang="en-US" sz="2400" i="1" dirty="0">
                              <a:solidFill>
                                <a:schemeClr val="tx1"/>
                              </a:solidFill>
                              <a:latin typeface="Cambria Math" panose="02040503050406030204" pitchFamily="18" charset="0"/>
                            </a:rPr>
                            <m:t>𝑇</m:t>
                          </m:r>
                        </m:e>
                        <m:sub>
                          <m:r>
                            <a:rPr lang="en-US" sz="2400" b="0" i="1" dirty="0" smtClean="0">
                              <a:solidFill>
                                <a:schemeClr val="tx1"/>
                              </a:solidFill>
                              <a:latin typeface="Cambria Math" panose="02040503050406030204" pitchFamily="18" charset="0"/>
                            </a:rPr>
                            <m:t>2</m:t>
                          </m:r>
                        </m:sub>
                      </m:sSub>
                    </m:oMath>
                  </m:oMathPara>
                </a14:m>
                <a:endParaRPr lang="en-US" sz="2400" dirty="0">
                  <a:solidFill>
                    <a:schemeClr val="tx1"/>
                  </a:solidFill>
                </a:endParaRPr>
              </a:p>
            </p:txBody>
          </p:sp>
        </mc:Choice>
        <mc:Fallback xmlns="">
          <p:sp>
            <p:nvSpPr>
              <p:cNvPr id="27" name="Triangle 26">
                <a:extLst>
                  <a:ext uri="{FF2B5EF4-FFF2-40B4-BE49-F238E27FC236}">
                    <a16:creationId xmlns:a16="http://schemas.microsoft.com/office/drawing/2014/main" id="{14B99217-16EB-174E-96F6-BF0779FF3D1B}"/>
                  </a:ext>
                </a:extLst>
              </p:cNvPr>
              <p:cNvSpPr>
                <a:spLocks noRot="1" noChangeAspect="1" noMove="1" noResize="1" noEditPoints="1" noAdjustHandles="1" noChangeArrowheads="1" noChangeShapeType="1" noTextEdit="1"/>
              </p:cNvSpPr>
              <p:nvPr/>
            </p:nvSpPr>
            <p:spPr>
              <a:xfrm>
                <a:off x="8276099" y="4399948"/>
                <a:ext cx="822228" cy="674767"/>
              </a:xfrm>
              <a:prstGeom prst="triangle">
                <a:avLst/>
              </a:prstGeom>
              <a:blipFill>
                <a:blip r:embed="rId13"/>
                <a:stretch>
                  <a:fillRect b="-714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Oval 27">
                <a:extLst>
                  <a:ext uri="{FF2B5EF4-FFF2-40B4-BE49-F238E27FC236}">
                    <a16:creationId xmlns:a16="http://schemas.microsoft.com/office/drawing/2014/main" id="{C6BD570F-7CC9-CF4A-867B-5DA6E3AFFE35}"/>
                  </a:ext>
                </a:extLst>
              </p:cNvPr>
              <p:cNvSpPr/>
              <p:nvPr/>
            </p:nvSpPr>
            <p:spPr>
              <a:xfrm>
                <a:off x="9941271" y="3300148"/>
                <a:ext cx="625033" cy="577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𝐺</m:t>
                      </m:r>
                    </m:oMath>
                  </m:oMathPara>
                </a14:m>
                <a:endParaRPr lang="en-US" dirty="0">
                  <a:solidFill>
                    <a:schemeClr val="tx1"/>
                  </a:solidFill>
                </a:endParaRPr>
              </a:p>
            </p:txBody>
          </p:sp>
        </mc:Choice>
        <mc:Fallback xmlns="">
          <p:sp>
            <p:nvSpPr>
              <p:cNvPr id="28" name="Oval 27">
                <a:extLst>
                  <a:ext uri="{FF2B5EF4-FFF2-40B4-BE49-F238E27FC236}">
                    <a16:creationId xmlns:a16="http://schemas.microsoft.com/office/drawing/2014/main" id="{C6BD570F-7CC9-CF4A-867B-5DA6E3AFFE35}"/>
                  </a:ext>
                </a:extLst>
              </p:cNvPr>
              <p:cNvSpPr>
                <a:spLocks noRot="1" noChangeAspect="1" noMove="1" noResize="1" noEditPoints="1" noAdjustHandles="1" noChangeArrowheads="1" noChangeShapeType="1" noTextEdit="1"/>
              </p:cNvSpPr>
              <p:nvPr/>
            </p:nvSpPr>
            <p:spPr>
              <a:xfrm>
                <a:off x="9941271" y="3300148"/>
                <a:ext cx="625033" cy="577950"/>
              </a:xfrm>
              <a:prstGeom prst="ellipse">
                <a:avLst/>
              </a:prstGeom>
              <a:blipFill>
                <a:blip r:embed="rId1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riangle 28">
                <a:extLst>
                  <a:ext uri="{FF2B5EF4-FFF2-40B4-BE49-F238E27FC236}">
                    <a16:creationId xmlns:a16="http://schemas.microsoft.com/office/drawing/2014/main" id="{D6307011-E83E-6647-8A96-C7419C2F74F2}"/>
                  </a:ext>
                </a:extLst>
              </p:cNvPr>
              <p:cNvSpPr/>
              <p:nvPr/>
            </p:nvSpPr>
            <p:spPr>
              <a:xfrm>
                <a:off x="9389663" y="4381018"/>
                <a:ext cx="822228" cy="674767"/>
              </a:xfrm>
              <a:prstGeom prst="triangl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dirty="0" smtClean="0">
                              <a:solidFill>
                                <a:schemeClr val="tx1"/>
                              </a:solidFill>
                              <a:latin typeface="Cambria Math" panose="02040503050406030204" pitchFamily="18" charset="0"/>
                            </a:rPr>
                          </m:ctrlPr>
                        </m:sSubPr>
                        <m:e>
                          <m:r>
                            <a:rPr lang="en-US" sz="2400" i="1" dirty="0">
                              <a:solidFill>
                                <a:schemeClr val="tx1"/>
                              </a:solidFill>
                              <a:latin typeface="Cambria Math" panose="02040503050406030204" pitchFamily="18" charset="0"/>
                            </a:rPr>
                            <m:t>𝑇</m:t>
                          </m:r>
                        </m:e>
                        <m:sub>
                          <m:r>
                            <a:rPr lang="en-US" sz="2400" b="0" i="1" dirty="0" smtClean="0">
                              <a:solidFill>
                                <a:schemeClr val="tx1"/>
                              </a:solidFill>
                              <a:latin typeface="Cambria Math" panose="02040503050406030204" pitchFamily="18" charset="0"/>
                            </a:rPr>
                            <m:t>3</m:t>
                          </m:r>
                        </m:sub>
                      </m:sSub>
                    </m:oMath>
                  </m:oMathPara>
                </a14:m>
                <a:endParaRPr lang="en-US" sz="2400" dirty="0">
                  <a:solidFill>
                    <a:schemeClr val="tx1"/>
                  </a:solidFill>
                </a:endParaRPr>
              </a:p>
            </p:txBody>
          </p:sp>
        </mc:Choice>
        <mc:Fallback xmlns="">
          <p:sp>
            <p:nvSpPr>
              <p:cNvPr id="29" name="Triangle 28">
                <a:extLst>
                  <a:ext uri="{FF2B5EF4-FFF2-40B4-BE49-F238E27FC236}">
                    <a16:creationId xmlns:a16="http://schemas.microsoft.com/office/drawing/2014/main" id="{D6307011-E83E-6647-8A96-C7419C2F74F2}"/>
                  </a:ext>
                </a:extLst>
              </p:cNvPr>
              <p:cNvSpPr>
                <a:spLocks noRot="1" noChangeAspect="1" noMove="1" noResize="1" noEditPoints="1" noAdjustHandles="1" noChangeArrowheads="1" noChangeShapeType="1" noTextEdit="1"/>
              </p:cNvSpPr>
              <p:nvPr/>
            </p:nvSpPr>
            <p:spPr>
              <a:xfrm>
                <a:off x="9389663" y="4381018"/>
                <a:ext cx="822228" cy="674767"/>
              </a:xfrm>
              <a:prstGeom prst="triangle">
                <a:avLst/>
              </a:prstGeom>
              <a:blipFill>
                <a:blip r:embed="rId15"/>
                <a:stretch>
                  <a:fillRect b="-9091"/>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riangle 29">
                <a:extLst>
                  <a:ext uri="{FF2B5EF4-FFF2-40B4-BE49-F238E27FC236}">
                    <a16:creationId xmlns:a16="http://schemas.microsoft.com/office/drawing/2014/main" id="{A3E41C5B-B6ED-4046-9F2F-0EEEE154E269}"/>
                  </a:ext>
                </a:extLst>
              </p:cNvPr>
              <p:cNvSpPr/>
              <p:nvPr/>
            </p:nvSpPr>
            <p:spPr>
              <a:xfrm>
                <a:off x="10253788" y="4418392"/>
                <a:ext cx="822228" cy="674767"/>
              </a:xfrm>
              <a:prstGeom prst="triangl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dirty="0" smtClean="0">
                              <a:solidFill>
                                <a:schemeClr val="tx1"/>
                              </a:solidFill>
                              <a:latin typeface="Cambria Math" panose="02040503050406030204" pitchFamily="18" charset="0"/>
                            </a:rPr>
                          </m:ctrlPr>
                        </m:sSubPr>
                        <m:e>
                          <m:r>
                            <a:rPr lang="en-US" sz="2400" i="1" dirty="0">
                              <a:solidFill>
                                <a:schemeClr val="tx1"/>
                              </a:solidFill>
                              <a:latin typeface="Cambria Math" panose="02040503050406030204" pitchFamily="18" charset="0"/>
                            </a:rPr>
                            <m:t>𝑇</m:t>
                          </m:r>
                        </m:e>
                        <m:sub>
                          <m:r>
                            <a:rPr lang="en-US" sz="2400" b="0" i="1" dirty="0" smtClean="0">
                              <a:solidFill>
                                <a:schemeClr val="tx1"/>
                              </a:solidFill>
                              <a:latin typeface="Cambria Math" panose="02040503050406030204" pitchFamily="18" charset="0"/>
                            </a:rPr>
                            <m:t>4</m:t>
                          </m:r>
                        </m:sub>
                      </m:sSub>
                    </m:oMath>
                  </m:oMathPara>
                </a14:m>
                <a:endParaRPr lang="en-US" sz="2400" dirty="0">
                  <a:solidFill>
                    <a:schemeClr val="tx1"/>
                  </a:solidFill>
                </a:endParaRPr>
              </a:p>
            </p:txBody>
          </p:sp>
        </mc:Choice>
        <mc:Fallback xmlns="">
          <p:sp>
            <p:nvSpPr>
              <p:cNvPr id="30" name="Triangle 29">
                <a:extLst>
                  <a:ext uri="{FF2B5EF4-FFF2-40B4-BE49-F238E27FC236}">
                    <a16:creationId xmlns:a16="http://schemas.microsoft.com/office/drawing/2014/main" id="{A3E41C5B-B6ED-4046-9F2F-0EEEE154E269}"/>
                  </a:ext>
                </a:extLst>
              </p:cNvPr>
              <p:cNvSpPr>
                <a:spLocks noRot="1" noChangeAspect="1" noMove="1" noResize="1" noEditPoints="1" noAdjustHandles="1" noChangeArrowheads="1" noChangeShapeType="1" noTextEdit="1"/>
              </p:cNvSpPr>
              <p:nvPr/>
            </p:nvSpPr>
            <p:spPr>
              <a:xfrm>
                <a:off x="10253788" y="4418392"/>
                <a:ext cx="822228" cy="674767"/>
              </a:xfrm>
              <a:prstGeom prst="triangle">
                <a:avLst/>
              </a:prstGeom>
              <a:blipFill>
                <a:blip r:embed="rId16"/>
                <a:stretch>
                  <a:fillRect b="-9091"/>
                </a:stretch>
              </a:blipFill>
              <a:ln>
                <a:solidFill>
                  <a:schemeClr val="tx1"/>
                </a:solidFill>
              </a:ln>
            </p:spPr>
            <p:txBody>
              <a:bodyPr/>
              <a:lstStyle/>
              <a:p>
                <a:r>
                  <a:rPr lang="en-US">
                    <a:noFill/>
                  </a:rPr>
                  <a:t> </a:t>
                </a:r>
              </a:p>
            </p:txBody>
          </p:sp>
        </mc:Fallback>
      </mc:AlternateContent>
      <p:cxnSp>
        <p:nvCxnSpPr>
          <p:cNvPr id="33" name="Straight Arrow Connector 32">
            <a:extLst>
              <a:ext uri="{FF2B5EF4-FFF2-40B4-BE49-F238E27FC236}">
                <a16:creationId xmlns:a16="http://schemas.microsoft.com/office/drawing/2014/main" id="{0561B6FA-1954-8246-83B8-CCA8191084BA}"/>
              </a:ext>
            </a:extLst>
          </p:cNvPr>
          <p:cNvCxnSpPr>
            <a:cxnSpLocks/>
          </p:cNvCxnSpPr>
          <p:nvPr/>
        </p:nvCxnSpPr>
        <p:spPr>
          <a:xfrm flipH="1">
            <a:off x="9826906" y="3914757"/>
            <a:ext cx="220364" cy="4178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8F52FB9-F92B-4C4C-8B5B-88A5BF8780F5}"/>
              </a:ext>
            </a:extLst>
          </p:cNvPr>
          <p:cNvCxnSpPr>
            <a:cxnSpLocks/>
          </p:cNvCxnSpPr>
          <p:nvPr/>
        </p:nvCxnSpPr>
        <p:spPr>
          <a:xfrm>
            <a:off x="10444960" y="3907577"/>
            <a:ext cx="219942" cy="4367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2942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06843-74BB-7444-B867-66B3CABB5D87}"/>
              </a:ext>
            </a:extLst>
          </p:cNvPr>
          <p:cNvSpPr>
            <a:spLocks noGrp="1"/>
          </p:cNvSpPr>
          <p:nvPr>
            <p:ph type="title"/>
          </p:nvPr>
        </p:nvSpPr>
        <p:spPr/>
        <p:txBody>
          <a:bodyPr/>
          <a:lstStyle/>
          <a:p>
            <a:pPr algn="ctr"/>
            <a:r>
              <a:rPr lang="en-US" dirty="0"/>
              <a:t>ZAG-ZIG</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4D54222D-FF88-EC4E-8084-82043047E430}"/>
                  </a:ext>
                </a:extLst>
              </p:cNvPr>
              <p:cNvSpPr/>
              <p:nvPr/>
            </p:nvSpPr>
            <p:spPr>
              <a:xfrm>
                <a:off x="2289910" y="3902205"/>
                <a:ext cx="625033" cy="577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𝐶</m:t>
                      </m:r>
                    </m:oMath>
                  </m:oMathPara>
                </a14:m>
                <a:endParaRPr lang="en-US" dirty="0">
                  <a:solidFill>
                    <a:schemeClr val="tx1"/>
                  </a:solidFill>
                </a:endParaRPr>
              </a:p>
            </p:txBody>
          </p:sp>
        </mc:Choice>
        <mc:Fallback xmlns="">
          <p:sp>
            <p:nvSpPr>
              <p:cNvPr id="4" name="Oval 3">
                <a:extLst>
                  <a:ext uri="{FF2B5EF4-FFF2-40B4-BE49-F238E27FC236}">
                    <a16:creationId xmlns:a16="http://schemas.microsoft.com/office/drawing/2014/main" id="{4D54222D-FF88-EC4E-8084-82043047E430}"/>
                  </a:ext>
                </a:extLst>
              </p:cNvPr>
              <p:cNvSpPr>
                <a:spLocks noRot="1" noChangeAspect="1" noMove="1" noResize="1" noEditPoints="1" noAdjustHandles="1" noChangeArrowheads="1" noChangeShapeType="1" noTextEdit="1"/>
              </p:cNvSpPr>
              <p:nvPr/>
            </p:nvSpPr>
            <p:spPr>
              <a:xfrm>
                <a:off x="2289910" y="3902205"/>
                <a:ext cx="625033" cy="577950"/>
              </a:xfrm>
              <a:prstGeom prst="ellipse">
                <a:avLst/>
              </a:prstGeom>
              <a:blipFill>
                <a:blip r:embed="rId2"/>
                <a:stretch>
                  <a:fillRect/>
                </a:stretch>
              </a:blipFill>
              <a:ln>
                <a:solidFill>
                  <a:schemeClr val="tx1"/>
                </a:solidFill>
              </a:ln>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61182521-2CE4-3A4C-864C-2C10C295369A}"/>
              </a:ext>
            </a:extLst>
          </p:cNvPr>
          <p:cNvCxnSpPr>
            <a:cxnSpLocks/>
          </p:cNvCxnSpPr>
          <p:nvPr/>
        </p:nvCxnSpPr>
        <p:spPr>
          <a:xfrm flipH="1">
            <a:off x="2103191" y="4483286"/>
            <a:ext cx="312086" cy="367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riangle 5">
                <a:extLst>
                  <a:ext uri="{FF2B5EF4-FFF2-40B4-BE49-F238E27FC236}">
                    <a16:creationId xmlns:a16="http://schemas.microsoft.com/office/drawing/2014/main" id="{7AD41F41-E3D9-6541-A672-96F933A72C01}"/>
                  </a:ext>
                </a:extLst>
              </p:cNvPr>
              <p:cNvSpPr/>
              <p:nvPr/>
            </p:nvSpPr>
            <p:spPr>
              <a:xfrm>
                <a:off x="1555016" y="3013917"/>
                <a:ext cx="822228" cy="674767"/>
              </a:xfrm>
              <a:prstGeom prst="triangl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𝑇</m:t>
                          </m:r>
                        </m:e>
                        <m:sub>
                          <m:r>
                            <a:rPr lang="en-US" sz="2400" b="0" i="1" dirty="0" smtClean="0">
                              <a:solidFill>
                                <a:schemeClr val="tx1"/>
                              </a:solidFill>
                              <a:latin typeface="Cambria Math" panose="02040503050406030204" pitchFamily="18" charset="0"/>
                            </a:rPr>
                            <m:t>1</m:t>
                          </m:r>
                        </m:sub>
                      </m:sSub>
                    </m:oMath>
                  </m:oMathPara>
                </a14:m>
                <a:endParaRPr lang="en-US" sz="2400" dirty="0">
                  <a:solidFill>
                    <a:schemeClr val="tx1"/>
                  </a:solidFill>
                </a:endParaRPr>
              </a:p>
            </p:txBody>
          </p:sp>
        </mc:Choice>
        <mc:Fallback xmlns="">
          <p:sp>
            <p:nvSpPr>
              <p:cNvPr id="6" name="Triangle 5">
                <a:extLst>
                  <a:ext uri="{FF2B5EF4-FFF2-40B4-BE49-F238E27FC236}">
                    <a16:creationId xmlns:a16="http://schemas.microsoft.com/office/drawing/2014/main" id="{7AD41F41-E3D9-6541-A672-96F933A72C01}"/>
                  </a:ext>
                </a:extLst>
              </p:cNvPr>
              <p:cNvSpPr>
                <a:spLocks noRot="1" noChangeAspect="1" noMove="1" noResize="1" noEditPoints="1" noAdjustHandles="1" noChangeArrowheads="1" noChangeShapeType="1" noTextEdit="1"/>
              </p:cNvSpPr>
              <p:nvPr/>
            </p:nvSpPr>
            <p:spPr>
              <a:xfrm>
                <a:off x="1555016" y="3013917"/>
                <a:ext cx="822228" cy="674767"/>
              </a:xfrm>
              <a:prstGeom prst="triangle">
                <a:avLst/>
              </a:prstGeom>
              <a:blipFill>
                <a:blip r:embed="rId3"/>
                <a:stretch>
                  <a:fillRect b="-9091"/>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AE9CC34E-60A4-714D-A09D-E6CA912B231C}"/>
                  </a:ext>
                </a:extLst>
              </p:cNvPr>
              <p:cNvSpPr/>
              <p:nvPr/>
            </p:nvSpPr>
            <p:spPr>
              <a:xfrm>
                <a:off x="3078683" y="2985212"/>
                <a:ext cx="625033" cy="577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𝑃</m:t>
                      </m:r>
                    </m:oMath>
                  </m:oMathPara>
                </a14:m>
                <a:endParaRPr lang="en-US" dirty="0">
                  <a:solidFill>
                    <a:schemeClr val="tx1"/>
                  </a:solidFill>
                </a:endParaRPr>
              </a:p>
            </p:txBody>
          </p:sp>
        </mc:Choice>
        <mc:Fallback xmlns="">
          <p:sp>
            <p:nvSpPr>
              <p:cNvPr id="7" name="Oval 6">
                <a:extLst>
                  <a:ext uri="{FF2B5EF4-FFF2-40B4-BE49-F238E27FC236}">
                    <a16:creationId xmlns:a16="http://schemas.microsoft.com/office/drawing/2014/main" id="{AE9CC34E-60A4-714D-A09D-E6CA912B231C}"/>
                  </a:ext>
                </a:extLst>
              </p:cNvPr>
              <p:cNvSpPr>
                <a:spLocks noRot="1" noChangeAspect="1" noMove="1" noResize="1" noEditPoints="1" noAdjustHandles="1" noChangeArrowheads="1" noChangeShapeType="1" noTextEdit="1"/>
              </p:cNvSpPr>
              <p:nvPr/>
            </p:nvSpPr>
            <p:spPr>
              <a:xfrm>
                <a:off x="3078683" y="2985212"/>
                <a:ext cx="625033" cy="577950"/>
              </a:xfrm>
              <a:prstGeom prst="ellipse">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riangle 7">
                <a:extLst>
                  <a:ext uri="{FF2B5EF4-FFF2-40B4-BE49-F238E27FC236}">
                    <a16:creationId xmlns:a16="http://schemas.microsoft.com/office/drawing/2014/main" id="{6F5178E4-CE85-A942-AC37-2565559AF6D9}"/>
                  </a:ext>
                </a:extLst>
              </p:cNvPr>
              <p:cNvSpPr/>
              <p:nvPr/>
            </p:nvSpPr>
            <p:spPr>
              <a:xfrm>
                <a:off x="1684121" y="4887180"/>
                <a:ext cx="822228" cy="674767"/>
              </a:xfrm>
              <a:prstGeom prst="triangl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dirty="0" smtClean="0">
                              <a:solidFill>
                                <a:schemeClr val="tx1"/>
                              </a:solidFill>
                              <a:latin typeface="Cambria Math" panose="02040503050406030204" pitchFamily="18" charset="0"/>
                            </a:rPr>
                          </m:ctrlPr>
                        </m:sSubPr>
                        <m:e>
                          <m:r>
                            <a:rPr lang="en-US" sz="2400" i="1" dirty="0">
                              <a:solidFill>
                                <a:schemeClr val="tx1"/>
                              </a:solidFill>
                              <a:latin typeface="Cambria Math" panose="02040503050406030204" pitchFamily="18" charset="0"/>
                            </a:rPr>
                            <m:t>𝑇</m:t>
                          </m:r>
                        </m:e>
                        <m:sub>
                          <m:r>
                            <a:rPr lang="en-US" sz="2400" b="0" i="1" dirty="0" smtClean="0">
                              <a:solidFill>
                                <a:schemeClr val="tx1"/>
                              </a:solidFill>
                              <a:latin typeface="Cambria Math" panose="02040503050406030204" pitchFamily="18" charset="0"/>
                            </a:rPr>
                            <m:t>2</m:t>
                          </m:r>
                        </m:sub>
                      </m:sSub>
                    </m:oMath>
                  </m:oMathPara>
                </a14:m>
                <a:endParaRPr lang="en-US" sz="2400" dirty="0">
                  <a:solidFill>
                    <a:schemeClr val="tx1"/>
                  </a:solidFill>
                </a:endParaRPr>
              </a:p>
            </p:txBody>
          </p:sp>
        </mc:Choice>
        <mc:Fallback xmlns="">
          <p:sp>
            <p:nvSpPr>
              <p:cNvPr id="8" name="Triangle 7">
                <a:extLst>
                  <a:ext uri="{FF2B5EF4-FFF2-40B4-BE49-F238E27FC236}">
                    <a16:creationId xmlns:a16="http://schemas.microsoft.com/office/drawing/2014/main" id="{6F5178E4-CE85-A942-AC37-2565559AF6D9}"/>
                  </a:ext>
                </a:extLst>
              </p:cNvPr>
              <p:cNvSpPr>
                <a:spLocks noRot="1" noChangeAspect="1" noMove="1" noResize="1" noEditPoints="1" noAdjustHandles="1" noChangeArrowheads="1" noChangeShapeType="1" noTextEdit="1"/>
              </p:cNvSpPr>
              <p:nvPr/>
            </p:nvSpPr>
            <p:spPr>
              <a:xfrm>
                <a:off x="1684121" y="4887180"/>
                <a:ext cx="822228" cy="674767"/>
              </a:xfrm>
              <a:prstGeom prst="triangle">
                <a:avLst/>
              </a:prstGeom>
              <a:blipFill>
                <a:blip r:embed="rId5"/>
                <a:stretch>
                  <a:fillRect b="-9091"/>
                </a:stretch>
              </a:blipFill>
              <a:ln>
                <a:solidFill>
                  <a:schemeClr val="tx1"/>
                </a:solidFill>
              </a:ln>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B1B476FF-41FE-8B4A-AE60-73DD43E7D53A}"/>
              </a:ext>
            </a:extLst>
          </p:cNvPr>
          <p:cNvCxnSpPr>
            <a:cxnSpLocks/>
          </p:cNvCxnSpPr>
          <p:nvPr/>
        </p:nvCxnSpPr>
        <p:spPr>
          <a:xfrm>
            <a:off x="2745904" y="4500213"/>
            <a:ext cx="274560" cy="367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575EE1D1-A25F-8D47-B897-40EC27AB7FB8}"/>
                  </a:ext>
                </a:extLst>
              </p:cNvPr>
              <p:cNvSpPr/>
              <p:nvPr/>
            </p:nvSpPr>
            <p:spPr>
              <a:xfrm>
                <a:off x="2334327" y="2001026"/>
                <a:ext cx="625033" cy="577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𝐺</m:t>
                      </m:r>
                    </m:oMath>
                  </m:oMathPara>
                </a14:m>
                <a:endParaRPr lang="en-US" dirty="0">
                  <a:solidFill>
                    <a:schemeClr val="tx1"/>
                  </a:solidFill>
                </a:endParaRPr>
              </a:p>
            </p:txBody>
          </p:sp>
        </mc:Choice>
        <mc:Fallback xmlns="">
          <p:sp>
            <p:nvSpPr>
              <p:cNvPr id="10" name="Oval 9">
                <a:extLst>
                  <a:ext uri="{FF2B5EF4-FFF2-40B4-BE49-F238E27FC236}">
                    <a16:creationId xmlns:a16="http://schemas.microsoft.com/office/drawing/2014/main" id="{575EE1D1-A25F-8D47-B897-40EC27AB7FB8}"/>
                  </a:ext>
                </a:extLst>
              </p:cNvPr>
              <p:cNvSpPr>
                <a:spLocks noRot="1" noChangeAspect="1" noMove="1" noResize="1" noEditPoints="1" noAdjustHandles="1" noChangeArrowheads="1" noChangeShapeType="1" noTextEdit="1"/>
              </p:cNvSpPr>
              <p:nvPr/>
            </p:nvSpPr>
            <p:spPr>
              <a:xfrm>
                <a:off x="2334327" y="2001026"/>
                <a:ext cx="625033" cy="577950"/>
              </a:xfrm>
              <a:prstGeom prst="ellipse">
                <a:avLst/>
              </a:prstGeom>
              <a:blipFill>
                <a:blip r:embed="rId6"/>
                <a:stretch>
                  <a:fillRect/>
                </a:stretch>
              </a:blipFill>
              <a:ln>
                <a:solidFill>
                  <a:schemeClr val="tx1"/>
                </a:solidFill>
              </a:ln>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CB40469C-A154-854A-A820-7658D23B5D50}"/>
              </a:ext>
            </a:extLst>
          </p:cNvPr>
          <p:cNvCxnSpPr>
            <a:cxnSpLocks/>
          </p:cNvCxnSpPr>
          <p:nvPr/>
        </p:nvCxnSpPr>
        <p:spPr>
          <a:xfrm flipH="1">
            <a:off x="2058464" y="2586346"/>
            <a:ext cx="431906" cy="3967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riangle 12">
                <a:extLst>
                  <a:ext uri="{FF2B5EF4-FFF2-40B4-BE49-F238E27FC236}">
                    <a16:creationId xmlns:a16="http://schemas.microsoft.com/office/drawing/2014/main" id="{CF2AA317-9287-EF4A-BCBB-A4D918ED24B6}"/>
                  </a:ext>
                </a:extLst>
              </p:cNvPr>
              <p:cNvSpPr/>
              <p:nvPr/>
            </p:nvSpPr>
            <p:spPr>
              <a:xfrm>
                <a:off x="2672965" y="4901467"/>
                <a:ext cx="822228" cy="674767"/>
              </a:xfrm>
              <a:prstGeom prst="triangl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dirty="0" smtClean="0">
                              <a:solidFill>
                                <a:schemeClr val="tx1"/>
                              </a:solidFill>
                              <a:latin typeface="Cambria Math" panose="02040503050406030204" pitchFamily="18" charset="0"/>
                            </a:rPr>
                          </m:ctrlPr>
                        </m:sSubPr>
                        <m:e>
                          <m:r>
                            <a:rPr lang="en-US" sz="2400" i="1" dirty="0">
                              <a:solidFill>
                                <a:schemeClr val="tx1"/>
                              </a:solidFill>
                              <a:latin typeface="Cambria Math" panose="02040503050406030204" pitchFamily="18" charset="0"/>
                            </a:rPr>
                            <m:t>𝑇</m:t>
                          </m:r>
                        </m:e>
                        <m:sub>
                          <m:r>
                            <a:rPr lang="en-US" sz="2400" b="0" i="1" dirty="0" smtClean="0">
                              <a:solidFill>
                                <a:schemeClr val="tx1"/>
                              </a:solidFill>
                              <a:latin typeface="Cambria Math" panose="02040503050406030204" pitchFamily="18" charset="0"/>
                            </a:rPr>
                            <m:t>3</m:t>
                          </m:r>
                        </m:sub>
                      </m:sSub>
                    </m:oMath>
                  </m:oMathPara>
                </a14:m>
                <a:endParaRPr lang="en-US" sz="2400" dirty="0">
                  <a:solidFill>
                    <a:schemeClr val="tx1"/>
                  </a:solidFill>
                </a:endParaRPr>
              </a:p>
            </p:txBody>
          </p:sp>
        </mc:Choice>
        <mc:Fallback xmlns="">
          <p:sp>
            <p:nvSpPr>
              <p:cNvPr id="13" name="Triangle 12">
                <a:extLst>
                  <a:ext uri="{FF2B5EF4-FFF2-40B4-BE49-F238E27FC236}">
                    <a16:creationId xmlns:a16="http://schemas.microsoft.com/office/drawing/2014/main" id="{CF2AA317-9287-EF4A-BCBB-A4D918ED24B6}"/>
                  </a:ext>
                </a:extLst>
              </p:cNvPr>
              <p:cNvSpPr>
                <a:spLocks noRot="1" noChangeAspect="1" noMove="1" noResize="1" noEditPoints="1" noAdjustHandles="1" noChangeArrowheads="1" noChangeShapeType="1" noTextEdit="1"/>
              </p:cNvSpPr>
              <p:nvPr/>
            </p:nvSpPr>
            <p:spPr>
              <a:xfrm>
                <a:off x="2672965" y="4901467"/>
                <a:ext cx="822228" cy="674767"/>
              </a:xfrm>
              <a:prstGeom prst="triangle">
                <a:avLst/>
              </a:prstGeom>
              <a:blipFill>
                <a:blip r:embed="rId7"/>
                <a:stretch>
                  <a:fillRect b="-727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riangle 13">
                <a:extLst>
                  <a:ext uri="{FF2B5EF4-FFF2-40B4-BE49-F238E27FC236}">
                    <a16:creationId xmlns:a16="http://schemas.microsoft.com/office/drawing/2014/main" id="{EC336EB9-181B-6C41-BD6B-B5108059356D}"/>
                  </a:ext>
                </a:extLst>
              </p:cNvPr>
              <p:cNvSpPr/>
              <p:nvPr/>
            </p:nvSpPr>
            <p:spPr>
              <a:xfrm>
                <a:off x="3506222" y="3914757"/>
                <a:ext cx="822228" cy="674767"/>
              </a:xfrm>
              <a:prstGeom prst="triangl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dirty="0" smtClean="0">
                              <a:solidFill>
                                <a:schemeClr val="tx1"/>
                              </a:solidFill>
                              <a:latin typeface="Cambria Math" panose="02040503050406030204" pitchFamily="18" charset="0"/>
                            </a:rPr>
                          </m:ctrlPr>
                        </m:sSubPr>
                        <m:e>
                          <m:r>
                            <a:rPr lang="en-US" sz="2400" i="1" dirty="0">
                              <a:solidFill>
                                <a:schemeClr val="tx1"/>
                              </a:solidFill>
                              <a:latin typeface="Cambria Math" panose="02040503050406030204" pitchFamily="18" charset="0"/>
                            </a:rPr>
                            <m:t>𝑇</m:t>
                          </m:r>
                        </m:e>
                        <m:sub>
                          <m:r>
                            <a:rPr lang="en-US" sz="2400" b="0" i="1" dirty="0" smtClean="0">
                              <a:solidFill>
                                <a:schemeClr val="tx1"/>
                              </a:solidFill>
                              <a:latin typeface="Cambria Math" panose="02040503050406030204" pitchFamily="18" charset="0"/>
                            </a:rPr>
                            <m:t>4</m:t>
                          </m:r>
                        </m:sub>
                      </m:sSub>
                    </m:oMath>
                  </m:oMathPara>
                </a14:m>
                <a:endParaRPr lang="en-US" sz="2400" dirty="0">
                  <a:solidFill>
                    <a:schemeClr val="tx1"/>
                  </a:solidFill>
                </a:endParaRPr>
              </a:p>
            </p:txBody>
          </p:sp>
        </mc:Choice>
        <mc:Fallback xmlns="">
          <p:sp>
            <p:nvSpPr>
              <p:cNvPr id="14" name="Triangle 13">
                <a:extLst>
                  <a:ext uri="{FF2B5EF4-FFF2-40B4-BE49-F238E27FC236}">
                    <a16:creationId xmlns:a16="http://schemas.microsoft.com/office/drawing/2014/main" id="{EC336EB9-181B-6C41-BD6B-B5108059356D}"/>
                  </a:ext>
                </a:extLst>
              </p:cNvPr>
              <p:cNvSpPr>
                <a:spLocks noRot="1" noChangeAspect="1" noMove="1" noResize="1" noEditPoints="1" noAdjustHandles="1" noChangeArrowheads="1" noChangeShapeType="1" noTextEdit="1"/>
              </p:cNvSpPr>
              <p:nvPr/>
            </p:nvSpPr>
            <p:spPr>
              <a:xfrm>
                <a:off x="3506222" y="3914757"/>
                <a:ext cx="822228" cy="674767"/>
              </a:xfrm>
              <a:prstGeom prst="triangle">
                <a:avLst/>
              </a:prstGeom>
              <a:blipFill>
                <a:blip r:embed="rId8"/>
                <a:stretch>
                  <a:fillRect b="-9091"/>
                </a:stretch>
              </a:blipFill>
              <a:ln>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19DBF7A7-59AF-074A-81BB-D7C180AACD11}"/>
              </a:ext>
            </a:extLst>
          </p:cNvPr>
          <p:cNvCxnSpPr>
            <a:cxnSpLocks/>
          </p:cNvCxnSpPr>
          <p:nvPr/>
        </p:nvCxnSpPr>
        <p:spPr>
          <a:xfrm>
            <a:off x="2895940" y="2578516"/>
            <a:ext cx="274560" cy="367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Right Arrow 16">
                <a:extLst>
                  <a:ext uri="{FF2B5EF4-FFF2-40B4-BE49-F238E27FC236}">
                    <a16:creationId xmlns:a16="http://schemas.microsoft.com/office/drawing/2014/main" id="{07F43C47-2647-C142-B192-235A77C83550}"/>
                  </a:ext>
                </a:extLst>
              </p:cNvPr>
              <p:cNvSpPr/>
              <p:nvPr/>
            </p:nvSpPr>
            <p:spPr>
              <a:xfrm>
                <a:off x="4424198" y="3505076"/>
                <a:ext cx="2662177" cy="9547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onsolas" panose="020B0609020204030204" pitchFamily="49" charset="0"/>
                    <a:cs typeface="Consolas" panose="020B0609020204030204" pitchFamily="49" charset="0"/>
                  </a:rPr>
                  <a:t>ZAG-ZIG(</a:t>
                </a:r>
                <a14:m>
                  <m:oMath xmlns:m="http://schemas.openxmlformats.org/officeDocument/2006/math">
                    <m:r>
                      <a:rPr lang="en-US" i="1" smtClean="0">
                        <a:solidFill>
                          <a:schemeClr val="tx1"/>
                        </a:solidFill>
                        <a:latin typeface="Cambria Math" panose="02040503050406030204" pitchFamily="18" charset="0"/>
                      </a:rPr>
                      <m:t>𝐺</m:t>
                    </m:r>
                  </m:oMath>
                </a14:m>
                <a:r>
                  <a:rPr lang="en-US" b="1" dirty="0">
                    <a:solidFill>
                      <a:schemeClr val="tx1"/>
                    </a:solidFill>
                    <a:latin typeface="Consolas" panose="020B0609020204030204" pitchFamily="49" charset="0"/>
                    <a:cs typeface="Consolas" panose="020B0609020204030204" pitchFamily="49" charset="0"/>
                  </a:rPr>
                  <a:t>)</a:t>
                </a:r>
              </a:p>
            </p:txBody>
          </p:sp>
        </mc:Choice>
        <mc:Fallback xmlns="">
          <p:sp>
            <p:nvSpPr>
              <p:cNvPr id="17" name="Right Arrow 16">
                <a:extLst>
                  <a:ext uri="{FF2B5EF4-FFF2-40B4-BE49-F238E27FC236}">
                    <a16:creationId xmlns:a16="http://schemas.microsoft.com/office/drawing/2014/main" id="{07F43C47-2647-C142-B192-235A77C83550}"/>
                  </a:ext>
                </a:extLst>
              </p:cNvPr>
              <p:cNvSpPr>
                <a:spLocks noRot="1" noChangeAspect="1" noMove="1" noResize="1" noEditPoints="1" noAdjustHandles="1" noChangeArrowheads="1" noChangeShapeType="1" noTextEdit="1"/>
              </p:cNvSpPr>
              <p:nvPr/>
            </p:nvSpPr>
            <p:spPr>
              <a:xfrm>
                <a:off x="4424198" y="3505076"/>
                <a:ext cx="2662177" cy="954761"/>
              </a:xfrm>
              <a:prstGeom prst="rightArrow">
                <a:avLst/>
              </a:prstGeom>
              <a:blipFill>
                <a:blip r:embed="rId9"/>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44675FE6-3C0F-D54D-979F-2F30FB1E4205}"/>
                  </a:ext>
                </a:extLst>
              </p:cNvPr>
              <p:cNvSpPr/>
              <p:nvPr/>
            </p:nvSpPr>
            <p:spPr>
              <a:xfrm>
                <a:off x="9022764" y="2257438"/>
                <a:ext cx="625033" cy="577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𝐶</m:t>
                      </m:r>
                    </m:oMath>
                  </m:oMathPara>
                </a14:m>
                <a:endParaRPr lang="en-US" dirty="0">
                  <a:solidFill>
                    <a:schemeClr val="tx1"/>
                  </a:solidFill>
                </a:endParaRPr>
              </a:p>
            </p:txBody>
          </p:sp>
        </mc:Choice>
        <mc:Fallback xmlns="">
          <p:sp>
            <p:nvSpPr>
              <p:cNvPr id="18" name="Oval 17">
                <a:extLst>
                  <a:ext uri="{FF2B5EF4-FFF2-40B4-BE49-F238E27FC236}">
                    <a16:creationId xmlns:a16="http://schemas.microsoft.com/office/drawing/2014/main" id="{44675FE6-3C0F-D54D-979F-2F30FB1E4205}"/>
                  </a:ext>
                </a:extLst>
              </p:cNvPr>
              <p:cNvSpPr>
                <a:spLocks noRot="1" noChangeAspect="1" noMove="1" noResize="1" noEditPoints="1" noAdjustHandles="1" noChangeArrowheads="1" noChangeShapeType="1" noTextEdit="1"/>
              </p:cNvSpPr>
              <p:nvPr/>
            </p:nvSpPr>
            <p:spPr>
              <a:xfrm>
                <a:off x="9022764" y="2257438"/>
                <a:ext cx="625033" cy="577950"/>
              </a:xfrm>
              <a:prstGeom prst="ellipse">
                <a:avLst/>
              </a:prstGeom>
              <a:blipFill>
                <a:blip r:embed="rId10"/>
                <a:stretch>
                  <a:fillRect/>
                </a:stretch>
              </a:blipFill>
              <a:ln>
                <a:solidFill>
                  <a:schemeClr val="tx1"/>
                </a:solidFill>
              </a:ln>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5C2BDBF5-86E2-474D-B94B-0412EF5B05E1}"/>
              </a:ext>
            </a:extLst>
          </p:cNvPr>
          <p:cNvCxnSpPr>
            <a:cxnSpLocks/>
          </p:cNvCxnSpPr>
          <p:nvPr/>
        </p:nvCxnSpPr>
        <p:spPr>
          <a:xfrm flipH="1">
            <a:off x="8549933" y="2861366"/>
            <a:ext cx="548394" cy="4387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50845E2-D767-0047-8CA3-31850733AEE8}"/>
              </a:ext>
            </a:extLst>
          </p:cNvPr>
          <p:cNvCxnSpPr>
            <a:cxnSpLocks/>
          </p:cNvCxnSpPr>
          <p:nvPr/>
        </p:nvCxnSpPr>
        <p:spPr>
          <a:xfrm>
            <a:off x="9514390" y="2861366"/>
            <a:ext cx="626105" cy="4387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Oval 20">
                <a:extLst>
                  <a:ext uri="{FF2B5EF4-FFF2-40B4-BE49-F238E27FC236}">
                    <a16:creationId xmlns:a16="http://schemas.microsoft.com/office/drawing/2014/main" id="{BCD7C687-FCC1-3D40-B520-A1444DE3E08D}"/>
                  </a:ext>
                </a:extLst>
              </p:cNvPr>
              <p:cNvSpPr/>
              <p:nvPr/>
            </p:nvSpPr>
            <p:spPr>
              <a:xfrm>
                <a:off x="7924900" y="3300148"/>
                <a:ext cx="625033" cy="577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𝐺</m:t>
                      </m:r>
                    </m:oMath>
                  </m:oMathPara>
                </a14:m>
                <a:endParaRPr lang="en-US" dirty="0">
                  <a:solidFill>
                    <a:schemeClr val="tx1"/>
                  </a:solidFill>
                </a:endParaRPr>
              </a:p>
            </p:txBody>
          </p:sp>
        </mc:Choice>
        <mc:Fallback xmlns="">
          <p:sp>
            <p:nvSpPr>
              <p:cNvPr id="21" name="Oval 20">
                <a:extLst>
                  <a:ext uri="{FF2B5EF4-FFF2-40B4-BE49-F238E27FC236}">
                    <a16:creationId xmlns:a16="http://schemas.microsoft.com/office/drawing/2014/main" id="{BCD7C687-FCC1-3D40-B520-A1444DE3E08D}"/>
                  </a:ext>
                </a:extLst>
              </p:cNvPr>
              <p:cNvSpPr>
                <a:spLocks noRot="1" noChangeAspect="1" noMove="1" noResize="1" noEditPoints="1" noAdjustHandles="1" noChangeArrowheads="1" noChangeShapeType="1" noTextEdit="1"/>
              </p:cNvSpPr>
              <p:nvPr/>
            </p:nvSpPr>
            <p:spPr>
              <a:xfrm>
                <a:off x="7924900" y="3300148"/>
                <a:ext cx="625033" cy="577950"/>
              </a:xfrm>
              <a:prstGeom prst="ellipse">
                <a:avLst/>
              </a:prstGeom>
              <a:blipFill>
                <a:blip r:embed="rId11"/>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riangle 21">
                <a:extLst>
                  <a:ext uri="{FF2B5EF4-FFF2-40B4-BE49-F238E27FC236}">
                    <a16:creationId xmlns:a16="http://schemas.microsoft.com/office/drawing/2014/main" id="{76E21585-B53B-6742-99B7-C6FE64104C89}"/>
                  </a:ext>
                </a:extLst>
              </p:cNvPr>
              <p:cNvSpPr/>
              <p:nvPr/>
            </p:nvSpPr>
            <p:spPr>
              <a:xfrm>
                <a:off x="7086375" y="4332609"/>
                <a:ext cx="822228" cy="674767"/>
              </a:xfrm>
              <a:prstGeom prst="triangl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𝑇</m:t>
                          </m:r>
                        </m:e>
                        <m:sub>
                          <m:r>
                            <a:rPr lang="en-US" sz="2400" b="0" i="1" dirty="0" smtClean="0">
                              <a:solidFill>
                                <a:schemeClr val="tx1"/>
                              </a:solidFill>
                              <a:latin typeface="Cambria Math" panose="02040503050406030204" pitchFamily="18" charset="0"/>
                            </a:rPr>
                            <m:t>1</m:t>
                          </m:r>
                        </m:sub>
                      </m:sSub>
                    </m:oMath>
                  </m:oMathPara>
                </a14:m>
                <a:endParaRPr lang="en-US" sz="2400" dirty="0">
                  <a:solidFill>
                    <a:schemeClr val="tx1"/>
                  </a:solidFill>
                </a:endParaRPr>
              </a:p>
            </p:txBody>
          </p:sp>
        </mc:Choice>
        <mc:Fallback xmlns="">
          <p:sp>
            <p:nvSpPr>
              <p:cNvPr id="22" name="Triangle 21">
                <a:extLst>
                  <a:ext uri="{FF2B5EF4-FFF2-40B4-BE49-F238E27FC236}">
                    <a16:creationId xmlns:a16="http://schemas.microsoft.com/office/drawing/2014/main" id="{76E21585-B53B-6742-99B7-C6FE64104C89}"/>
                  </a:ext>
                </a:extLst>
              </p:cNvPr>
              <p:cNvSpPr>
                <a:spLocks noRot="1" noChangeAspect="1" noMove="1" noResize="1" noEditPoints="1" noAdjustHandles="1" noChangeArrowheads="1" noChangeShapeType="1" noTextEdit="1"/>
              </p:cNvSpPr>
              <p:nvPr/>
            </p:nvSpPr>
            <p:spPr>
              <a:xfrm>
                <a:off x="7086375" y="4332609"/>
                <a:ext cx="822228" cy="674767"/>
              </a:xfrm>
              <a:prstGeom prst="triangle">
                <a:avLst/>
              </a:prstGeom>
              <a:blipFill>
                <a:blip r:embed="rId12"/>
                <a:stretch>
                  <a:fillRect b="-9091"/>
                </a:stretch>
              </a:blipFill>
              <a:ln>
                <a:solidFill>
                  <a:schemeClr val="tx1"/>
                </a:solidFill>
              </a:ln>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DA6C8651-4814-B44B-A95A-7A946C7C09A7}"/>
              </a:ext>
            </a:extLst>
          </p:cNvPr>
          <p:cNvCxnSpPr>
            <a:cxnSpLocks/>
          </p:cNvCxnSpPr>
          <p:nvPr/>
        </p:nvCxnSpPr>
        <p:spPr>
          <a:xfrm flipH="1">
            <a:off x="7552951" y="3878098"/>
            <a:ext cx="431906" cy="3967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7637729-B9CE-E44B-A182-0D1B5A448F6D}"/>
              </a:ext>
            </a:extLst>
          </p:cNvPr>
          <p:cNvCxnSpPr>
            <a:cxnSpLocks/>
          </p:cNvCxnSpPr>
          <p:nvPr/>
        </p:nvCxnSpPr>
        <p:spPr>
          <a:xfrm>
            <a:off x="8412653" y="3907577"/>
            <a:ext cx="274560" cy="367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riangle 24">
                <a:extLst>
                  <a:ext uri="{FF2B5EF4-FFF2-40B4-BE49-F238E27FC236}">
                    <a16:creationId xmlns:a16="http://schemas.microsoft.com/office/drawing/2014/main" id="{190CC000-E582-224F-8839-CC1A9923F6FD}"/>
                  </a:ext>
                </a:extLst>
              </p:cNvPr>
              <p:cNvSpPr/>
              <p:nvPr/>
            </p:nvSpPr>
            <p:spPr>
              <a:xfrm>
                <a:off x="8276099" y="4399948"/>
                <a:ext cx="822228" cy="674767"/>
              </a:xfrm>
              <a:prstGeom prst="triangl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dirty="0" smtClean="0">
                              <a:solidFill>
                                <a:schemeClr val="tx1"/>
                              </a:solidFill>
                              <a:latin typeface="Cambria Math" panose="02040503050406030204" pitchFamily="18" charset="0"/>
                            </a:rPr>
                          </m:ctrlPr>
                        </m:sSubPr>
                        <m:e>
                          <m:r>
                            <a:rPr lang="en-US" sz="2400" i="1" dirty="0">
                              <a:solidFill>
                                <a:schemeClr val="tx1"/>
                              </a:solidFill>
                              <a:latin typeface="Cambria Math" panose="02040503050406030204" pitchFamily="18" charset="0"/>
                            </a:rPr>
                            <m:t>𝑇</m:t>
                          </m:r>
                        </m:e>
                        <m:sub>
                          <m:r>
                            <a:rPr lang="en-US" sz="2400" b="0" i="1" dirty="0" smtClean="0">
                              <a:solidFill>
                                <a:schemeClr val="tx1"/>
                              </a:solidFill>
                              <a:latin typeface="Cambria Math" panose="02040503050406030204" pitchFamily="18" charset="0"/>
                            </a:rPr>
                            <m:t>2</m:t>
                          </m:r>
                        </m:sub>
                      </m:sSub>
                    </m:oMath>
                  </m:oMathPara>
                </a14:m>
                <a:endParaRPr lang="en-US" sz="2400" dirty="0">
                  <a:solidFill>
                    <a:schemeClr val="tx1"/>
                  </a:solidFill>
                </a:endParaRPr>
              </a:p>
            </p:txBody>
          </p:sp>
        </mc:Choice>
        <mc:Fallback xmlns="">
          <p:sp>
            <p:nvSpPr>
              <p:cNvPr id="25" name="Triangle 24">
                <a:extLst>
                  <a:ext uri="{FF2B5EF4-FFF2-40B4-BE49-F238E27FC236}">
                    <a16:creationId xmlns:a16="http://schemas.microsoft.com/office/drawing/2014/main" id="{190CC000-E582-224F-8839-CC1A9923F6FD}"/>
                  </a:ext>
                </a:extLst>
              </p:cNvPr>
              <p:cNvSpPr>
                <a:spLocks noRot="1" noChangeAspect="1" noMove="1" noResize="1" noEditPoints="1" noAdjustHandles="1" noChangeArrowheads="1" noChangeShapeType="1" noTextEdit="1"/>
              </p:cNvSpPr>
              <p:nvPr/>
            </p:nvSpPr>
            <p:spPr>
              <a:xfrm>
                <a:off x="8276099" y="4399948"/>
                <a:ext cx="822228" cy="674767"/>
              </a:xfrm>
              <a:prstGeom prst="triangle">
                <a:avLst/>
              </a:prstGeom>
              <a:blipFill>
                <a:blip r:embed="rId13"/>
                <a:stretch>
                  <a:fillRect b="-714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Oval 25">
                <a:extLst>
                  <a:ext uri="{FF2B5EF4-FFF2-40B4-BE49-F238E27FC236}">
                    <a16:creationId xmlns:a16="http://schemas.microsoft.com/office/drawing/2014/main" id="{0B44998A-57B0-B24B-8CBE-4EE14A2AC804}"/>
                  </a:ext>
                </a:extLst>
              </p:cNvPr>
              <p:cNvSpPr/>
              <p:nvPr/>
            </p:nvSpPr>
            <p:spPr>
              <a:xfrm>
                <a:off x="9941271" y="3300148"/>
                <a:ext cx="625033" cy="577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𝑃</m:t>
                      </m:r>
                    </m:oMath>
                  </m:oMathPara>
                </a14:m>
                <a:endParaRPr lang="en-US" dirty="0">
                  <a:solidFill>
                    <a:schemeClr val="tx1"/>
                  </a:solidFill>
                </a:endParaRPr>
              </a:p>
            </p:txBody>
          </p:sp>
        </mc:Choice>
        <mc:Fallback xmlns="">
          <p:sp>
            <p:nvSpPr>
              <p:cNvPr id="26" name="Oval 25">
                <a:extLst>
                  <a:ext uri="{FF2B5EF4-FFF2-40B4-BE49-F238E27FC236}">
                    <a16:creationId xmlns:a16="http://schemas.microsoft.com/office/drawing/2014/main" id="{0B44998A-57B0-B24B-8CBE-4EE14A2AC804}"/>
                  </a:ext>
                </a:extLst>
              </p:cNvPr>
              <p:cNvSpPr>
                <a:spLocks noRot="1" noChangeAspect="1" noMove="1" noResize="1" noEditPoints="1" noAdjustHandles="1" noChangeArrowheads="1" noChangeShapeType="1" noTextEdit="1"/>
              </p:cNvSpPr>
              <p:nvPr/>
            </p:nvSpPr>
            <p:spPr>
              <a:xfrm>
                <a:off x="9941271" y="3300148"/>
                <a:ext cx="625033" cy="577950"/>
              </a:xfrm>
              <a:prstGeom prst="ellipse">
                <a:avLst/>
              </a:prstGeom>
              <a:blipFill>
                <a:blip r:embed="rId1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riangle 26">
                <a:extLst>
                  <a:ext uri="{FF2B5EF4-FFF2-40B4-BE49-F238E27FC236}">
                    <a16:creationId xmlns:a16="http://schemas.microsoft.com/office/drawing/2014/main" id="{9AB63CF5-76EE-2F47-A880-5F9E36633091}"/>
                  </a:ext>
                </a:extLst>
              </p:cNvPr>
              <p:cNvSpPr/>
              <p:nvPr/>
            </p:nvSpPr>
            <p:spPr>
              <a:xfrm>
                <a:off x="9389663" y="4381018"/>
                <a:ext cx="822228" cy="674767"/>
              </a:xfrm>
              <a:prstGeom prst="triangl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dirty="0" smtClean="0">
                              <a:solidFill>
                                <a:schemeClr val="tx1"/>
                              </a:solidFill>
                              <a:latin typeface="Cambria Math" panose="02040503050406030204" pitchFamily="18" charset="0"/>
                            </a:rPr>
                          </m:ctrlPr>
                        </m:sSubPr>
                        <m:e>
                          <m:r>
                            <a:rPr lang="en-US" sz="2400" i="1" dirty="0">
                              <a:solidFill>
                                <a:schemeClr val="tx1"/>
                              </a:solidFill>
                              <a:latin typeface="Cambria Math" panose="02040503050406030204" pitchFamily="18" charset="0"/>
                            </a:rPr>
                            <m:t>𝑇</m:t>
                          </m:r>
                        </m:e>
                        <m:sub>
                          <m:r>
                            <a:rPr lang="en-US" sz="2400" b="0" i="1" dirty="0" smtClean="0">
                              <a:solidFill>
                                <a:schemeClr val="tx1"/>
                              </a:solidFill>
                              <a:latin typeface="Cambria Math" panose="02040503050406030204" pitchFamily="18" charset="0"/>
                            </a:rPr>
                            <m:t>3</m:t>
                          </m:r>
                        </m:sub>
                      </m:sSub>
                    </m:oMath>
                  </m:oMathPara>
                </a14:m>
                <a:endParaRPr lang="en-US" sz="2400" dirty="0">
                  <a:solidFill>
                    <a:schemeClr val="tx1"/>
                  </a:solidFill>
                </a:endParaRPr>
              </a:p>
            </p:txBody>
          </p:sp>
        </mc:Choice>
        <mc:Fallback xmlns="">
          <p:sp>
            <p:nvSpPr>
              <p:cNvPr id="27" name="Triangle 26">
                <a:extLst>
                  <a:ext uri="{FF2B5EF4-FFF2-40B4-BE49-F238E27FC236}">
                    <a16:creationId xmlns:a16="http://schemas.microsoft.com/office/drawing/2014/main" id="{9AB63CF5-76EE-2F47-A880-5F9E36633091}"/>
                  </a:ext>
                </a:extLst>
              </p:cNvPr>
              <p:cNvSpPr>
                <a:spLocks noRot="1" noChangeAspect="1" noMove="1" noResize="1" noEditPoints="1" noAdjustHandles="1" noChangeArrowheads="1" noChangeShapeType="1" noTextEdit="1"/>
              </p:cNvSpPr>
              <p:nvPr/>
            </p:nvSpPr>
            <p:spPr>
              <a:xfrm>
                <a:off x="9389663" y="4381018"/>
                <a:ext cx="822228" cy="674767"/>
              </a:xfrm>
              <a:prstGeom prst="triangle">
                <a:avLst/>
              </a:prstGeom>
              <a:blipFill>
                <a:blip r:embed="rId15"/>
                <a:stretch>
                  <a:fillRect b="-9091"/>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riangle 27">
                <a:extLst>
                  <a:ext uri="{FF2B5EF4-FFF2-40B4-BE49-F238E27FC236}">
                    <a16:creationId xmlns:a16="http://schemas.microsoft.com/office/drawing/2014/main" id="{8048BC5A-FCB1-0148-8C79-CE3A010C9329}"/>
                  </a:ext>
                </a:extLst>
              </p:cNvPr>
              <p:cNvSpPr/>
              <p:nvPr/>
            </p:nvSpPr>
            <p:spPr>
              <a:xfrm>
                <a:off x="10253788" y="4418392"/>
                <a:ext cx="822228" cy="674767"/>
              </a:xfrm>
              <a:prstGeom prst="triangl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dirty="0" smtClean="0">
                              <a:solidFill>
                                <a:schemeClr val="tx1"/>
                              </a:solidFill>
                              <a:latin typeface="Cambria Math" panose="02040503050406030204" pitchFamily="18" charset="0"/>
                            </a:rPr>
                          </m:ctrlPr>
                        </m:sSubPr>
                        <m:e>
                          <m:r>
                            <a:rPr lang="en-US" sz="2400" i="1" dirty="0">
                              <a:solidFill>
                                <a:schemeClr val="tx1"/>
                              </a:solidFill>
                              <a:latin typeface="Cambria Math" panose="02040503050406030204" pitchFamily="18" charset="0"/>
                            </a:rPr>
                            <m:t>𝑇</m:t>
                          </m:r>
                        </m:e>
                        <m:sub>
                          <m:r>
                            <a:rPr lang="en-US" sz="2400" b="0" i="1" dirty="0" smtClean="0">
                              <a:solidFill>
                                <a:schemeClr val="tx1"/>
                              </a:solidFill>
                              <a:latin typeface="Cambria Math" panose="02040503050406030204" pitchFamily="18" charset="0"/>
                            </a:rPr>
                            <m:t>4</m:t>
                          </m:r>
                        </m:sub>
                      </m:sSub>
                    </m:oMath>
                  </m:oMathPara>
                </a14:m>
                <a:endParaRPr lang="en-US" sz="2400" dirty="0">
                  <a:solidFill>
                    <a:schemeClr val="tx1"/>
                  </a:solidFill>
                </a:endParaRPr>
              </a:p>
            </p:txBody>
          </p:sp>
        </mc:Choice>
        <mc:Fallback xmlns="">
          <p:sp>
            <p:nvSpPr>
              <p:cNvPr id="28" name="Triangle 27">
                <a:extLst>
                  <a:ext uri="{FF2B5EF4-FFF2-40B4-BE49-F238E27FC236}">
                    <a16:creationId xmlns:a16="http://schemas.microsoft.com/office/drawing/2014/main" id="{8048BC5A-FCB1-0148-8C79-CE3A010C9329}"/>
                  </a:ext>
                </a:extLst>
              </p:cNvPr>
              <p:cNvSpPr>
                <a:spLocks noRot="1" noChangeAspect="1" noMove="1" noResize="1" noEditPoints="1" noAdjustHandles="1" noChangeArrowheads="1" noChangeShapeType="1" noTextEdit="1"/>
              </p:cNvSpPr>
              <p:nvPr/>
            </p:nvSpPr>
            <p:spPr>
              <a:xfrm>
                <a:off x="10253788" y="4418392"/>
                <a:ext cx="822228" cy="674767"/>
              </a:xfrm>
              <a:prstGeom prst="triangle">
                <a:avLst/>
              </a:prstGeom>
              <a:blipFill>
                <a:blip r:embed="rId16"/>
                <a:stretch>
                  <a:fillRect b="-9091"/>
                </a:stretch>
              </a:blipFill>
              <a:ln>
                <a:solidFill>
                  <a:schemeClr val="tx1"/>
                </a:solidFill>
              </a:ln>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93E9C572-39A4-8849-B05A-79396D579E8E}"/>
              </a:ext>
            </a:extLst>
          </p:cNvPr>
          <p:cNvCxnSpPr>
            <a:cxnSpLocks/>
          </p:cNvCxnSpPr>
          <p:nvPr/>
        </p:nvCxnSpPr>
        <p:spPr>
          <a:xfrm flipH="1">
            <a:off x="9826906" y="3914757"/>
            <a:ext cx="220364" cy="4178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9B908D7-2FE2-F34E-BE5D-6D8CE0FB5FEE}"/>
              </a:ext>
            </a:extLst>
          </p:cNvPr>
          <p:cNvCxnSpPr>
            <a:cxnSpLocks/>
          </p:cNvCxnSpPr>
          <p:nvPr/>
        </p:nvCxnSpPr>
        <p:spPr>
          <a:xfrm>
            <a:off x="10444960" y="3907577"/>
            <a:ext cx="219942" cy="4367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33B0C73-FD49-F047-B290-D55D1EEF537D}"/>
              </a:ext>
            </a:extLst>
          </p:cNvPr>
          <p:cNvCxnSpPr>
            <a:cxnSpLocks/>
          </p:cNvCxnSpPr>
          <p:nvPr/>
        </p:nvCxnSpPr>
        <p:spPr>
          <a:xfrm>
            <a:off x="3588205" y="3514596"/>
            <a:ext cx="270917" cy="3635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A19C343-9189-0B4D-9A38-1CC2CCC2F7B3}"/>
              </a:ext>
            </a:extLst>
          </p:cNvPr>
          <p:cNvCxnSpPr>
            <a:cxnSpLocks/>
          </p:cNvCxnSpPr>
          <p:nvPr/>
        </p:nvCxnSpPr>
        <p:spPr>
          <a:xfrm flipH="1">
            <a:off x="2777936" y="3514596"/>
            <a:ext cx="431906" cy="3967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903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C8372-A755-40A5-928C-BCCE12B06489}"/>
              </a:ext>
            </a:extLst>
          </p:cNvPr>
          <p:cNvSpPr>
            <a:spLocks noGrp="1"/>
          </p:cNvSpPr>
          <p:nvPr>
            <p:ph type="title"/>
          </p:nvPr>
        </p:nvSpPr>
        <p:spPr/>
        <p:txBody>
          <a:bodyPr/>
          <a:lstStyle/>
          <a:p>
            <a:pPr algn="ctr"/>
            <a:r>
              <a:rPr lang="en-US" dirty="0"/>
              <a:t>“Splaying”</a:t>
            </a:r>
          </a:p>
        </p:txBody>
      </p:sp>
      <p:pic>
        <p:nvPicPr>
          <p:cNvPr id="7" name="Content Placeholder 6" descr="A picture containing screenshot&#10;&#10;Description generated with very high confidence">
            <a:extLst>
              <a:ext uri="{FF2B5EF4-FFF2-40B4-BE49-F238E27FC236}">
                <a16:creationId xmlns:a16="http://schemas.microsoft.com/office/drawing/2014/main" id="{5789C662-F114-43A5-8DAE-655BCB7574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4902" y="1505187"/>
            <a:ext cx="8322196" cy="5101573"/>
          </a:xfrm>
        </p:spPr>
      </p:pic>
    </p:spTree>
    <p:extLst>
      <p:ext uri="{BB962C8B-B14F-4D97-AF65-F5344CB8AC3E}">
        <p14:creationId xmlns:p14="http://schemas.microsoft.com/office/powerpoint/2010/main" val="3383696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55460-012B-4235-A78F-74DA14786F78}"/>
              </a:ext>
            </a:extLst>
          </p:cNvPr>
          <p:cNvSpPr>
            <a:spLocks noGrp="1"/>
          </p:cNvSpPr>
          <p:nvPr>
            <p:ph type="title"/>
          </p:nvPr>
        </p:nvSpPr>
        <p:spPr/>
        <p:txBody>
          <a:bodyPr/>
          <a:lstStyle/>
          <a:p>
            <a:pPr algn="ctr"/>
            <a:r>
              <a:rPr lang="en-US" dirty="0"/>
              <a:t>Splaying example</a:t>
            </a:r>
          </a:p>
        </p:txBody>
      </p:sp>
      <p:sp>
        <p:nvSpPr>
          <p:cNvPr id="4" name="Oval 3">
            <a:extLst>
              <a:ext uri="{FF2B5EF4-FFF2-40B4-BE49-F238E27FC236}">
                <a16:creationId xmlns:a16="http://schemas.microsoft.com/office/drawing/2014/main" id="{8CFD6E70-2B60-45DE-821F-F19F9A43399F}"/>
              </a:ext>
            </a:extLst>
          </p:cNvPr>
          <p:cNvSpPr/>
          <p:nvPr/>
        </p:nvSpPr>
        <p:spPr>
          <a:xfrm>
            <a:off x="5106692" y="2187844"/>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a:t>
            </a:r>
          </a:p>
        </p:txBody>
      </p:sp>
      <p:sp>
        <p:nvSpPr>
          <p:cNvPr id="5" name="Oval 4">
            <a:extLst>
              <a:ext uri="{FF2B5EF4-FFF2-40B4-BE49-F238E27FC236}">
                <a16:creationId xmlns:a16="http://schemas.microsoft.com/office/drawing/2014/main" id="{E16E9DE7-6397-4B44-AA0E-A8077D7EBACB}"/>
              </a:ext>
            </a:extLst>
          </p:cNvPr>
          <p:cNvSpPr/>
          <p:nvPr/>
        </p:nvSpPr>
        <p:spPr>
          <a:xfrm>
            <a:off x="4065768" y="3247217"/>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6" name="Oval 5">
            <a:extLst>
              <a:ext uri="{FF2B5EF4-FFF2-40B4-BE49-F238E27FC236}">
                <a16:creationId xmlns:a16="http://schemas.microsoft.com/office/drawing/2014/main" id="{DE5C0C3A-56E9-4FBC-A1CD-3F69E442FB19}"/>
              </a:ext>
            </a:extLst>
          </p:cNvPr>
          <p:cNvSpPr/>
          <p:nvPr/>
        </p:nvSpPr>
        <p:spPr>
          <a:xfrm>
            <a:off x="4911693" y="4343317"/>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p>
        </p:txBody>
      </p:sp>
      <p:sp>
        <p:nvSpPr>
          <p:cNvPr id="7" name="Oval 6">
            <a:extLst>
              <a:ext uri="{FF2B5EF4-FFF2-40B4-BE49-F238E27FC236}">
                <a16:creationId xmlns:a16="http://schemas.microsoft.com/office/drawing/2014/main" id="{4C5D9A72-8763-44F7-B344-05DC887C9826}"/>
              </a:ext>
            </a:extLst>
          </p:cNvPr>
          <p:cNvSpPr/>
          <p:nvPr/>
        </p:nvSpPr>
        <p:spPr>
          <a:xfrm>
            <a:off x="4154792" y="5061405"/>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8" name="Oval 7">
            <a:extLst>
              <a:ext uri="{FF2B5EF4-FFF2-40B4-BE49-F238E27FC236}">
                <a16:creationId xmlns:a16="http://schemas.microsoft.com/office/drawing/2014/main" id="{5213E848-3E83-4041-A26D-48A3FF4919B6}"/>
              </a:ext>
            </a:extLst>
          </p:cNvPr>
          <p:cNvSpPr/>
          <p:nvPr/>
        </p:nvSpPr>
        <p:spPr>
          <a:xfrm>
            <a:off x="6506706" y="3060915"/>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sp>
        <p:nvSpPr>
          <p:cNvPr id="9" name="Oval 8">
            <a:extLst>
              <a:ext uri="{FF2B5EF4-FFF2-40B4-BE49-F238E27FC236}">
                <a16:creationId xmlns:a16="http://schemas.microsoft.com/office/drawing/2014/main" id="{F09BE137-C931-45A5-9F7B-2880DFB04A1C}"/>
              </a:ext>
            </a:extLst>
          </p:cNvPr>
          <p:cNvSpPr/>
          <p:nvPr/>
        </p:nvSpPr>
        <p:spPr>
          <a:xfrm>
            <a:off x="7406900" y="4254441"/>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p>
        </p:txBody>
      </p:sp>
      <p:sp>
        <p:nvSpPr>
          <p:cNvPr id="10" name="Oval 9">
            <a:extLst>
              <a:ext uri="{FF2B5EF4-FFF2-40B4-BE49-F238E27FC236}">
                <a16:creationId xmlns:a16="http://schemas.microsoft.com/office/drawing/2014/main" id="{FE156F85-D9CD-41D6-90CD-9B2A3CE6E3C8}"/>
              </a:ext>
            </a:extLst>
          </p:cNvPr>
          <p:cNvSpPr/>
          <p:nvPr/>
        </p:nvSpPr>
        <p:spPr>
          <a:xfrm>
            <a:off x="4806445" y="5869654"/>
            <a:ext cx="729733"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cxnSp>
        <p:nvCxnSpPr>
          <p:cNvPr id="12" name="Straight Arrow Connector 11">
            <a:extLst>
              <a:ext uri="{FF2B5EF4-FFF2-40B4-BE49-F238E27FC236}">
                <a16:creationId xmlns:a16="http://schemas.microsoft.com/office/drawing/2014/main" id="{0846F902-7392-4FD4-848B-C3AA99D25AD5}"/>
              </a:ext>
            </a:extLst>
          </p:cNvPr>
          <p:cNvCxnSpPr>
            <a:cxnSpLocks/>
            <a:stCxn id="4" idx="3"/>
            <a:endCxn id="5" idx="7"/>
          </p:cNvCxnSpPr>
          <p:nvPr/>
        </p:nvCxnSpPr>
        <p:spPr>
          <a:xfrm flipH="1">
            <a:off x="4614756" y="2637617"/>
            <a:ext cx="586127" cy="6867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604DAD3-A267-4C93-916B-0FDCDFB45308}"/>
              </a:ext>
            </a:extLst>
          </p:cNvPr>
          <p:cNvCxnSpPr>
            <a:cxnSpLocks/>
            <a:stCxn id="4" idx="5"/>
            <a:endCxn id="8" idx="1"/>
          </p:cNvCxnSpPr>
          <p:nvPr/>
        </p:nvCxnSpPr>
        <p:spPr>
          <a:xfrm>
            <a:off x="5655680" y="2637617"/>
            <a:ext cx="945217" cy="5004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B011606-A4DC-4FD4-B09B-889E9D38E300}"/>
              </a:ext>
            </a:extLst>
          </p:cNvPr>
          <p:cNvCxnSpPr>
            <a:cxnSpLocks/>
            <a:stCxn id="8" idx="5"/>
            <a:endCxn id="9" idx="0"/>
          </p:cNvCxnSpPr>
          <p:nvPr/>
        </p:nvCxnSpPr>
        <p:spPr>
          <a:xfrm>
            <a:off x="7055694" y="3510688"/>
            <a:ext cx="672796" cy="7437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ECDD53-8AD5-4BED-8D81-896D6829F5B0}"/>
              </a:ext>
            </a:extLst>
          </p:cNvPr>
          <p:cNvCxnSpPr>
            <a:cxnSpLocks/>
            <a:stCxn id="5" idx="5"/>
            <a:endCxn id="6" idx="1"/>
          </p:cNvCxnSpPr>
          <p:nvPr/>
        </p:nvCxnSpPr>
        <p:spPr>
          <a:xfrm>
            <a:off x="4614756" y="3696990"/>
            <a:ext cx="391128" cy="7234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3185CF8-6DCF-4CDD-AF79-759FB9E9C8F9}"/>
              </a:ext>
            </a:extLst>
          </p:cNvPr>
          <p:cNvCxnSpPr>
            <a:cxnSpLocks/>
            <a:stCxn id="6" idx="3"/>
            <a:endCxn id="7" idx="7"/>
          </p:cNvCxnSpPr>
          <p:nvPr/>
        </p:nvCxnSpPr>
        <p:spPr>
          <a:xfrm flipH="1">
            <a:off x="4703780" y="4793090"/>
            <a:ext cx="302104" cy="3454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0F73F15-4C78-4D38-89B2-2D01D6650A3C}"/>
              </a:ext>
            </a:extLst>
          </p:cNvPr>
          <p:cNvCxnSpPr>
            <a:cxnSpLocks/>
            <a:stCxn id="7" idx="5"/>
            <a:endCxn id="10" idx="1"/>
          </p:cNvCxnSpPr>
          <p:nvPr/>
        </p:nvCxnSpPr>
        <p:spPr>
          <a:xfrm>
            <a:off x="4703780" y="5511178"/>
            <a:ext cx="209532" cy="4356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E49F5CA-4799-45A8-B64E-B1F86E835928}"/>
              </a:ext>
            </a:extLst>
          </p:cNvPr>
          <p:cNvCxnSpPr>
            <a:cxnSpLocks/>
            <a:stCxn id="6" idx="5"/>
            <a:endCxn id="33" idx="1"/>
          </p:cNvCxnSpPr>
          <p:nvPr/>
        </p:nvCxnSpPr>
        <p:spPr>
          <a:xfrm>
            <a:off x="5460681" y="4793090"/>
            <a:ext cx="287899" cy="330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B0E9580C-A641-4E03-9205-5DCDDBB272B9}"/>
              </a:ext>
            </a:extLst>
          </p:cNvPr>
          <p:cNvSpPr/>
          <p:nvPr/>
        </p:nvSpPr>
        <p:spPr>
          <a:xfrm>
            <a:off x="5654389" y="5046065"/>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64" name="TextBox 63">
            <a:extLst>
              <a:ext uri="{FF2B5EF4-FFF2-40B4-BE49-F238E27FC236}">
                <a16:creationId xmlns:a16="http://schemas.microsoft.com/office/drawing/2014/main" id="{AE107D2E-F6F3-46FF-A096-FF5A5C5F24C2}"/>
              </a:ext>
            </a:extLst>
          </p:cNvPr>
          <p:cNvSpPr txBox="1"/>
          <p:nvPr/>
        </p:nvSpPr>
        <p:spPr>
          <a:xfrm>
            <a:off x="4476381" y="1473492"/>
            <a:ext cx="991892" cy="369332"/>
          </a:xfrm>
          <a:prstGeom prst="rect">
            <a:avLst/>
          </a:prstGeom>
          <a:noFill/>
        </p:spPr>
        <p:txBody>
          <a:bodyPr wrap="square" rtlCol="0">
            <a:spAutoFit/>
          </a:bodyPr>
          <a:lstStyle/>
          <a:p>
            <a:r>
              <a:rPr lang="en-US" dirty="0"/>
              <a:t>root</a:t>
            </a:r>
          </a:p>
        </p:txBody>
      </p:sp>
      <p:cxnSp>
        <p:nvCxnSpPr>
          <p:cNvPr id="66" name="Straight Arrow Connector 65">
            <a:extLst>
              <a:ext uri="{FF2B5EF4-FFF2-40B4-BE49-F238E27FC236}">
                <a16:creationId xmlns:a16="http://schemas.microsoft.com/office/drawing/2014/main" id="{333713A7-E203-4D3E-A0C6-E8C47DE045FE}"/>
              </a:ext>
            </a:extLst>
          </p:cNvPr>
          <p:cNvCxnSpPr>
            <a:cxnSpLocks/>
            <a:stCxn id="64" idx="2"/>
          </p:cNvCxnSpPr>
          <p:nvPr/>
        </p:nvCxnSpPr>
        <p:spPr>
          <a:xfrm>
            <a:off x="4972327" y="1842824"/>
            <a:ext cx="228556" cy="2976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5701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55460-012B-4235-A78F-74DA14786F78}"/>
              </a:ext>
            </a:extLst>
          </p:cNvPr>
          <p:cNvSpPr>
            <a:spLocks noGrp="1"/>
          </p:cNvSpPr>
          <p:nvPr>
            <p:ph type="title"/>
          </p:nvPr>
        </p:nvSpPr>
        <p:spPr/>
        <p:txBody>
          <a:bodyPr/>
          <a:lstStyle/>
          <a:p>
            <a:pPr algn="ctr"/>
            <a:r>
              <a:rPr lang="en-US" dirty="0"/>
              <a:t>Splaying example</a:t>
            </a:r>
          </a:p>
        </p:txBody>
      </p:sp>
      <p:sp>
        <p:nvSpPr>
          <p:cNvPr id="4" name="Oval 3">
            <a:extLst>
              <a:ext uri="{FF2B5EF4-FFF2-40B4-BE49-F238E27FC236}">
                <a16:creationId xmlns:a16="http://schemas.microsoft.com/office/drawing/2014/main" id="{8CFD6E70-2B60-45DE-821F-F19F9A43399F}"/>
              </a:ext>
            </a:extLst>
          </p:cNvPr>
          <p:cNvSpPr/>
          <p:nvPr/>
        </p:nvSpPr>
        <p:spPr>
          <a:xfrm>
            <a:off x="5106692" y="2187844"/>
            <a:ext cx="643179" cy="526942"/>
          </a:xfrm>
          <a:prstGeom prst="ellipse">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15</a:t>
            </a:r>
          </a:p>
        </p:txBody>
      </p:sp>
      <p:sp>
        <p:nvSpPr>
          <p:cNvPr id="5" name="Oval 4">
            <a:extLst>
              <a:ext uri="{FF2B5EF4-FFF2-40B4-BE49-F238E27FC236}">
                <a16:creationId xmlns:a16="http://schemas.microsoft.com/office/drawing/2014/main" id="{E16E9DE7-6397-4B44-AA0E-A8077D7EBACB}"/>
              </a:ext>
            </a:extLst>
          </p:cNvPr>
          <p:cNvSpPr/>
          <p:nvPr/>
        </p:nvSpPr>
        <p:spPr>
          <a:xfrm>
            <a:off x="4065768" y="3247217"/>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6" name="Oval 5">
            <a:extLst>
              <a:ext uri="{FF2B5EF4-FFF2-40B4-BE49-F238E27FC236}">
                <a16:creationId xmlns:a16="http://schemas.microsoft.com/office/drawing/2014/main" id="{DE5C0C3A-56E9-4FBC-A1CD-3F69E442FB19}"/>
              </a:ext>
            </a:extLst>
          </p:cNvPr>
          <p:cNvSpPr/>
          <p:nvPr/>
        </p:nvSpPr>
        <p:spPr>
          <a:xfrm>
            <a:off x="4911693" y="4343317"/>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p>
        </p:txBody>
      </p:sp>
      <p:sp>
        <p:nvSpPr>
          <p:cNvPr id="7" name="Oval 6">
            <a:extLst>
              <a:ext uri="{FF2B5EF4-FFF2-40B4-BE49-F238E27FC236}">
                <a16:creationId xmlns:a16="http://schemas.microsoft.com/office/drawing/2014/main" id="{4C5D9A72-8763-44F7-B344-05DC887C9826}"/>
              </a:ext>
            </a:extLst>
          </p:cNvPr>
          <p:cNvSpPr/>
          <p:nvPr/>
        </p:nvSpPr>
        <p:spPr>
          <a:xfrm>
            <a:off x="4154792" y="5061405"/>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8" name="Oval 7">
            <a:extLst>
              <a:ext uri="{FF2B5EF4-FFF2-40B4-BE49-F238E27FC236}">
                <a16:creationId xmlns:a16="http://schemas.microsoft.com/office/drawing/2014/main" id="{5213E848-3E83-4041-A26D-48A3FF4919B6}"/>
              </a:ext>
            </a:extLst>
          </p:cNvPr>
          <p:cNvSpPr/>
          <p:nvPr/>
        </p:nvSpPr>
        <p:spPr>
          <a:xfrm>
            <a:off x="6506706" y="3060915"/>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sp>
        <p:nvSpPr>
          <p:cNvPr id="9" name="Oval 8">
            <a:extLst>
              <a:ext uri="{FF2B5EF4-FFF2-40B4-BE49-F238E27FC236}">
                <a16:creationId xmlns:a16="http://schemas.microsoft.com/office/drawing/2014/main" id="{F09BE137-C931-45A5-9F7B-2880DFB04A1C}"/>
              </a:ext>
            </a:extLst>
          </p:cNvPr>
          <p:cNvSpPr/>
          <p:nvPr/>
        </p:nvSpPr>
        <p:spPr>
          <a:xfrm>
            <a:off x="7406900" y="4254441"/>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p>
        </p:txBody>
      </p:sp>
      <p:sp>
        <p:nvSpPr>
          <p:cNvPr id="10" name="Oval 9">
            <a:extLst>
              <a:ext uri="{FF2B5EF4-FFF2-40B4-BE49-F238E27FC236}">
                <a16:creationId xmlns:a16="http://schemas.microsoft.com/office/drawing/2014/main" id="{FE156F85-D9CD-41D6-90CD-9B2A3CE6E3C8}"/>
              </a:ext>
            </a:extLst>
          </p:cNvPr>
          <p:cNvSpPr/>
          <p:nvPr/>
        </p:nvSpPr>
        <p:spPr>
          <a:xfrm>
            <a:off x="4806445" y="5869654"/>
            <a:ext cx="729733"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cxnSp>
        <p:nvCxnSpPr>
          <p:cNvPr id="12" name="Straight Arrow Connector 11">
            <a:extLst>
              <a:ext uri="{FF2B5EF4-FFF2-40B4-BE49-F238E27FC236}">
                <a16:creationId xmlns:a16="http://schemas.microsoft.com/office/drawing/2014/main" id="{0846F902-7392-4FD4-848B-C3AA99D25AD5}"/>
              </a:ext>
            </a:extLst>
          </p:cNvPr>
          <p:cNvCxnSpPr>
            <a:cxnSpLocks/>
            <a:stCxn id="4" idx="3"/>
            <a:endCxn id="5" idx="7"/>
          </p:cNvCxnSpPr>
          <p:nvPr/>
        </p:nvCxnSpPr>
        <p:spPr>
          <a:xfrm flipH="1">
            <a:off x="4614756" y="2637617"/>
            <a:ext cx="586127" cy="6867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604DAD3-A267-4C93-916B-0FDCDFB45308}"/>
              </a:ext>
            </a:extLst>
          </p:cNvPr>
          <p:cNvCxnSpPr>
            <a:cxnSpLocks/>
            <a:stCxn id="4" idx="5"/>
            <a:endCxn id="8" idx="1"/>
          </p:cNvCxnSpPr>
          <p:nvPr/>
        </p:nvCxnSpPr>
        <p:spPr>
          <a:xfrm>
            <a:off x="5655680" y="2637617"/>
            <a:ext cx="945217" cy="5004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B011606-A4DC-4FD4-B09B-889E9D38E300}"/>
              </a:ext>
            </a:extLst>
          </p:cNvPr>
          <p:cNvCxnSpPr>
            <a:cxnSpLocks/>
            <a:stCxn id="8" idx="5"/>
            <a:endCxn id="9" idx="0"/>
          </p:cNvCxnSpPr>
          <p:nvPr/>
        </p:nvCxnSpPr>
        <p:spPr>
          <a:xfrm>
            <a:off x="7055694" y="3510688"/>
            <a:ext cx="672796" cy="7437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ECDD53-8AD5-4BED-8D81-896D6829F5B0}"/>
              </a:ext>
            </a:extLst>
          </p:cNvPr>
          <p:cNvCxnSpPr>
            <a:cxnSpLocks/>
            <a:stCxn id="5" idx="5"/>
            <a:endCxn id="6" idx="1"/>
          </p:cNvCxnSpPr>
          <p:nvPr/>
        </p:nvCxnSpPr>
        <p:spPr>
          <a:xfrm>
            <a:off x="4614756" y="3696990"/>
            <a:ext cx="391128" cy="7234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3185CF8-6DCF-4CDD-AF79-759FB9E9C8F9}"/>
              </a:ext>
            </a:extLst>
          </p:cNvPr>
          <p:cNvCxnSpPr>
            <a:cxnSpLocks/>
            <a:stCxn id="6" idx="3"/>
            <a:endCxn id="7" idx="7"/>
          </p:cNvCxnSpPr>
          <p:nvPr/>
        </p:nvCxnSpPr>
        <p:spPr>
          <a:xfrm flipH="1">
            <a:off x="4703780" y="4793090"/>
            <a:ext cx="302104" cy="3454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0F73F15-4C78-4D38-89B2-2D01D6650A3C}"/>
              </a:ext>
            </a:extLst>
          </p:cNvPr>
          <p:cNvCxnSpPr>
            <a:cxnSpLocks/>
            <a:stCxn id="7" idx="5"/>
            <a:endCxn id="10" idx="1"/>
          </p:cNvCxnSpPr>
          <p:nvPr/>
        </p:nvCxnSpPr>
        <p:spPr>
          <a:xfrm>
            <a:off x="4703780" y="5511178"/>
            <a:ext cx="209532" cy="4356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E49F5CA-4799-45A8-B64E-B1F86E835928}"/>
              </a:ext>
            </a:extLst>
          </p:cNvPr>
          <p:cNvCxnSpPr>
            <a:cxnSpLocks/>
            <a:stCxn id="6" idx="5"/>
            <a:endCxn id="33" idx="1"/>
          </p:cNvCxnSpPr>
          <p:nvPr/>
        </p:nvCxnSpPr>
        <p:spPr>
          <a:xfrm>
            <a:off x="5460681" y="4793090"/>
            <a:ext cx="287899" cy="330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B0E9580C-A641-4E03-9205-5DCDDBB272B9}"/>
              </a:ext>
            </a:extLst>
          </p:cNvPr>
          <p:cNvSpPr/>
          <p:nvPr/>
        </p:nvSpPr>
        <p:spPr>
          <a:xfrm>
            <a:off x="5654389" y="5046065"/>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18" name="TextBox 17">
            <a:extLst>
              <a:ext uri="{FF2B5EF4-FFF2-40B4-BE49-F238E27FC236}">
                <a16:creationId xmlns:a16="http://schemas.microsoft.com/office/drawing/2014/main" id="{EA8D8E37-43A2-4C2F-B240-A7E103EDCDC9}"/>
              </a:ext>
            </a:extLst>
          </p:cNvPr>
          <p:cNvSpPr txBox="1"/>
          <p:nvPr/>
        </p:nvSpPr>
        <p:spPr>
          <a:xfrm>
            <a:off x="4476381" y="1473492"/>
            <a:ext cx="991892" cy="369332"/>
          </a:xfrm>
          <a:prstGeom prst="rect">
            <a:avLst/>
          </a:prstGeom>
          <a:noFill/>
        </p:spPr>
        <p:txBody>
          <a:bodyPr wrap="square" rtlCol="0">
            <a:spAutoFit/>
          </a:bodyPr>
          <a:lstStyle/>
          <a:p>
            <a:r>
              <a:rPr lang="en-US" dirty="0"/>
              <a:t>root</a:t>
            </a:r>
          </a:p>
        </p:txBody>
      </p:sp>
      <p:cxnSp>
        <p:nvCxnSpPr>
          <p:cNvPr id="19" name="Straight Arrow Connector 18">
            <a:extLst>
              <a:ext uri="{FF2B5EF4-FFF2-40B4-BE49-F238E27FC236}">
                <a16:creationId xmlns:a16="http://schemas.microsoft.com/office/drawing/2014/main" id="{9E380E11-76D6-4D48-9192-4B51B4E3313A}"/>
              </a:ext>
            </a:extLst>
          </p:cNvPr>
          <p:cNvCxnSpPr>
            <a:cxnSpLocks/>
            <a:stCxn id="18" idx="2"/>
          </p:cNvCxnSpPr>
          <p:nvPr/>
        </p:nvCxnSpPr>
        <p:spPr>
          <a:xfrm>
            <a:off x="4972327" y="1842824"/>
            <a:ext cx="228556" cy="2976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BA874BC-A6CE-4957-9189-EFDDA91F109B}"/>
              </a:ext>
            </a:extLst>
          </p:cNvPr>
          <p:cNvSpPr txBox="1"/>
          <p:nvPr/>
        </p:nvSpPr>
        <p:spPr>
          <a:xfrm>
            <a:off x="333214" y="1278610"/>
            <a:ext cx="2278250" cy="369332"/>
          </a:xfrm>
          <a:prstGeom prst="rect">
            <a:avLst/>
          </a:prstGeom>
          <a:noFill/>
        </p:spPr>
        <p:txBody>
          <a:bodyPr wrap="square" rtlCol="0">
            <a:spAutoFit/>
          </a:bodyPr>
          <a:lstStyle/>
          <a:p>
            <a:r>
              <a:rPr lang="en-US" b="1" dirty="0">
                <a:solidFill>
                  <a:schemeClr val="accent2">
                    <a:lumMod val="50000"/>
                  </a:schemeClr>
                </a:solidFill>
                <a:latin typeface="Consolas" panose="020B0609020204030204" pitchFamily="49" charset="0"/>
              </a:rPr>
              <a:t>splay(15, root)</a:t>
            </a:r>
          </a:p>
        </p:txBody>
      </p:sp>
      <p:sp>
        <p:nvSpPr>
          <p:cNvPr id="11" name="TextBox 10">
            <a:extLst>
              <a:ext uri="{FF2B5EF4-FFF2-40B4-BE49-F238E27FC236}">
                <a16:creationId xmlns:a16="http://schemas.microsoft.com/office/drawing/2014/main" id="{E1AAAF23-09B1-4B61-B7FA-70B34540D168}"/>
              </a:ext>
            </a:extLst>
          </p:cNvPr>
          <p:cNvSpPr txBox="1"/>
          <p:nvPr/>
        </p:nvSpPr>
        <p:spPr>
          <a:xfrm>
            <a:off x="333214" y="2378990"/>
            <a:ext cx="2426731" cy="1200329"/>
          </a:xfrm>
          <a:prstGeom prst="rect">
            <a:avLst/>
          </a:prstGeom>
          <a:noFill/>
        </p:spPr>
        <p:txBody>
          <a:bodyPr wrap="square" rtlCol="0">
            <a:spAutoFit/>
          </a:bodyPr>
          <a:lstStyle/>
          <a:p>
            <a:r>
              <a:rPr lang="en-US" dirty="0"/>
              <a:t>15 is already at the root, so there is </a:t>
            </a:r>
            <a:r>
              <a:rPr lang="en-US" dirty="0">
                <a:solidFill>
                  <a:schemeClr val="accent1"/>
                </a:solidFill>
              </a:rPr>
              <a:t>nothing to do</a:t>
            </a:r>
            <a:r>
              <a:rPr lang="en-US" dirty="0"/>
              <a:t> (best case scenario for search!)</a:t>
            </a:r>
          </a:p>
        </p:txBody>
      </p:sp>
    </p:spTree>
    <p:extLst>
      <p:ext uri="{BB962C8B-B14F-4D97-AF65-F5344CB8AC3E}">
        <p14:creationId xmlns:p14="http://schemas.microsoft.com/office/powerpoint/2010/main" val="3090025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55460-012B-4235-A78F-74DA14786F78}"/>
              </a:ext>
            </a:extLst>
          </p:cNvPr>
          <p:cNvSpPr>
            <a:spLocks noGrp="1"/>
          </p:cNvSpPr>
          <p:nvPr>
            <p:ph type="title"/>
          </p:nvPr>
        </p:nvSpPr>
        <p:spPr>
          <a:xfrm>
            <a:off x="838200" y="365125"/>
            <a:ext cx="10515600" cy="1325563"/>
          </a:xfrm>
        </p:spPr>
        <p:txBody>
          <a:bodyPr/>
          <a:lstStyle/>
          <a:p>
            <a:pPr algn="ctr"/>
            <a:r>
              <a:rPr lang="en-US" dirty="0"/>
              <a:t>Splaying example</a:t>
            </a:r>
          </a:p>
        </p:txBody>
      </p:sp>
      <p:sp>
        <p:nvSpPr>
          <p:cNvPr id="4" name="Oval 3">
            <a:extLst>
              <a:ext uri="{FF2B5EF4-FFF2-40B4-BE49-F238E27FC236}">
                <a16:creationId xmlns:a16="http://schemas.microsoft.com/office/drawing/2014/main" id="{8CFD6E70-2B60-45DE-821F-F19F9A43399F}"/>
              </a:ext>
            </a:extLst>
          </p:cNvPr>
          <p:cNvSpPr/>
          <p:nvPr/>
        </p:nvSpPr>
        <p:spPr>
          <a:xfrm>
            <a:off x="2181978" y="2583051"/>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a:t>
            </a:r>
          </a:p>
        </p:txBody>
      </p:sp>
      <p:sp>
        <p:nvSpPr>
          <p:cNvPr id="5" name="Oval 4">
            <a:extLst>
              <a:ext uri="{FF2B5EF4-FFF2-40B4-BE49-F238E27FC236}">
                <a16:creationId xmlns:a16="http://schemas.microsoft.com/office/drawing/2014/main" id="{E16E9DE7-6397-4B44-AA0E-A8077D7EBACB}"/>
              </a:ext>
            </a:extLst>
          </p:cNvPr>
          <p:cNvSpPr/>
          <p:nvPr/>
        </p:nvSpPr>
        <p:spPr>
          <a:xfrm>
            <a:off x="1135887" y="3642424"/>
            <a:ext cx="643179" cy="526942"/>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sp>
        <p:nvSpPr>
          <p:cNvPr id="6" name="Oval 5">
            <a:extLst>
              <a:ext uri="{FF2B5EF4-FFF2-40B4-BE49-F238E27FC236}">
                <a16:creationId xmlns:a16="http://schemas.microsoft.com/office/drawing/2014/main" id="{DE5C0C3A-56E9-4FBC-A1CD-3F69E442FB19}"/>
              </a:ext>
            </a:extLst>
          </p:cNvPr>
          <p:cNvSpPr/>
          <p:nvPr/>
        </p:nvSpPr>
        <p:spPr>
          <a:xfrm>
            <a:off x="1986979" y="4738524"/>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p>
        </p:txBody>
      </p:sp>
      <p:sp>
        <p:nvSpPr>
          <p:cNvPr id="7" name="Oval 6">
            <a:extLst>
              <a:ext uri="{FF2B5EF4-FFF2-40B4-BE49-F238E27FC236}">
                <a16:creationId xmlns:a16="http://schemas.microsoft.com/office/drawing/2014/main" id="{4C5D9A72-8763-44F7-B344-05DC887C9826}"/>
              </a:ext>
            </a:extLst>
          </p:cNvPr>
          <p:cNvSpPr/>
          <p:nvPr/>
        </p:nvSpPr>
        <p:spPr>
          <a:xfrm>
            <a:off x="1230078" y="5456612"/>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8" name="Oval 7">
            <a:extLst>
              <a:ext uri="{FF2B5EF4-FFF2-40B4-BE49-F238E27FC236}">
                <a16:creationId xmlns:a16="http://schemas.microsoft.com/office/drawing/2014/main" id="{5213E848-3E83-4041-A26D-48A3FF4919B6}"/>
              </a:ext>
            </a:extLst>
          </p:cNvPr>
          <p:cNvSpPr/>
          <p:nvPr/>
        </p:nvSpPr>
        <p:spPr>
          <a:xfrm>
            <a:off x="3581992" y="3456122"/>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sp>
        <p:nvSpPr>
          <p:cNvPr id="9" name="Oval 8">
            <a:extLst>
              <a:ext uri="{FF2B5EF4-FFF2-40B4-BE49-F238E27FC236}">
                <a16:creationId xmlns:a16="http://schemas.microsoft.com/office/drawing/2014/main" id="{F09BE137-C931-45A5-9F7B-2880DFB04A1C}"/>
              </a:ext>
            </a:extLst>
          </p:cNvPr>
          <p:cNvSpPr/>
          <p:nvPr/>
        </p:nvSpPr>
        <p:spPr>
          <a:xfrm>
            <a:off x="4482186" y="4649648"/>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p>
        </p:txBody>
      </p:sp>
      <p:sp>
        <p:nvSpPr>
          <p:cNvPr id="10" name="Oval 9">
            <a:extLst>
              <a:ext uri="{FF2B5EF4-FFF2-40B4-BE49-F238E27FC236}">
                <a16:creationId xmlns:a16="http://schemas.microsoft.com/office/drawing/2014/main" id="{FE156F85-D9CD-41D6-90CD-9B2A3CE6E3C8}"/>
              </a:ext>
            </a:extLst>
          </p:cNvPr>
          <p:cNvSpPr/>
          <p:nvPr/>
        </p:nvSpPr>
        <p:spPr>
          <a:xfrm>
            <a:off x="1881731" y="6264861"/>
            <a:ext cx="729733"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cxnSp>
        <p:nvCxnSpPr>
          <p:cNvPr id="12" name="Straight Arrow Connector 11">
            <a:extLst>
              <a:ext uri="{FF2B5EF4-FFF2-40B4-BE49-F238E27FC236}">
                <a16:creationId xmlns:a16="http://schemas.microsoft.com/office/drawing/2014/main" id="{0846F902-7392-4FD4-848B-C3AA99D25AD5}"/>
              </a:ext>
            </a:extLst>
          </p:cNvPr>
          <p:cNvCxnSpPr>
            <a:cxnSpLocks/>
            <a:stCxn id="4" idx="3"/>
            <a:endCxn id="5" idx="7"/>
          </p:cNvCxnSpPr>
          <p:nvPr/>
        </p:nvCxnSpPr>
        <p:spPr>
          <a:xfrm flipH="1">
            <a:off x="1684875" y="3032824"/>
            <a:ext cx="591294" cy="6867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604DAD3-A267-4C93-916B-0FDCDFB45308}"/>
              </a:ext>
            </a:extLst>
          </p:cNvPr>
          <p:cNvCxnSpPr>
            <a:cxnSpLocks/>
            <a:stCxn id="4" idx="5"/>
            <a:endCxn id="8" idx="1"/>
          </p:cNvCxnSpPr>
          <p:nvPr/>
        </p:nvCxnSpPr>
        <p:spPr>
          <a:xfrm>
            <a:off x="2730966" y="3032824"/>
            <a:ext cx="945217" cy="5004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B011606-A4DC-4FD4-B09B-889E9D38E300}"/>
              </a:ext>
            </a:extLst>
          </p:cNvPr>
          <p:cNvCxnSpPr>
            <a:cxnSpLocks/>
            <a:stCxn id="8" idx="5"/>
            <a:endCxn id="9" idx="0"/>
          </p:cNvCxnSpPr>
          <p:nvPr/>
        </p:nvCxnSpPr>
        <p:spPr>
          <a:xfrm>
            <a:off x="4130980" y="3905895"/>
            <a:ext cx="672796" cy="7437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ECDD53-8AD5-4BED-8D81-896D6829F5B0}"/>
              </a:ext>
            </a:extLst>
          </p:cNvPr>
          <p:cNvCxnSpPr>
            <a:cxnSpLocks/>
            <a:stCxn id="5" idx="5"/>
            <a:endCxn id="6" idx="1"/>
          </p:cNvCxnSpPr>
          <p:nvPr/>
        </p:nvCxnSpPr>
        <p:spPr>
          <a:xfrm>
            <a:off x="1684875" y="4092197"/>
            <a:ext cx="396295" cy="7234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3185CF8-6DCF-4CDD-AF79-759FB9E9C8F9}"/>
              </a:ext>
            </a:extLst>
          </p:cNvPr>
          <p:cNvCxnSpPr>
            <a:cxnSpLocks/>
            <a:stCxn id="6" idx="3"/>
            <a:endCxn id="7" idx="7"/>
          </p:cNvCxnSpPr>
          <p:nvPr/>
        </p:nvCxnSpPr>
        <p:spPr>
          <a:xfrm flipH="1">
            <a:off x="1779066" y="5188297"/>
            <a:ext cx="302104" cy="3454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0F73F15-4C78-4D38-89B2-2D01D6650A3C}"/>
              </a:ext>
            </a:extLst>
          </p:cNvPr>
          <p:cNvCxnSpPr>
            <a:cxnSpLocks/>
            <a:stCxn id="7" idx="5"/>
            <a:endCxn id="10" idx="1"/>
          </p:cNvCxnSpPr>
          <p:nvPr/>
        </p:nvCxnSpPr>
        <p:spPr>
          <a:xfrm>
            <a:off x="1779066" y="5906385"/>
            <a:ext cx="209532" cy="4356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E49F5CA-4799-45A8-B64E-B1F86E835928}"/>
              </a:ext>
            </a:extLst>
          </p:cNvPr>
          <p:cNvCxnSpPr>
            <a:cxnSpLocks/>
            <a:stCxn id="6" idx="5"/>
            <a:endCxn id="33" idx="1"/>
          </p:cNvCxnSpPr>
          <p:nvPr/>
        </p:nvCxnSpPr>
        <p:spPr>
          <a:xfrm>
            <a:off x="2535967" y="5188297"/>
            <a:ext cx="287899" cy="330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B0E9580C-A641-4E03-9205-5DCDDBB272B9}"/>
              </a:ext>
            </a:extLst>
          </p:cNvPr>
          <p:cNvSpPr/>
          <p:nvPr/>
        </p:nvSpPr>
        <p:spPr>
          <a:xfrm>
            <a:off x="2729675" y="5441272"/>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64" name="TextBox 63">
            <a:extLst>
              <a:ext uri="{FF2B5EF4-FFF2-40B4-BE49-F238E27FC236}">
                <a16:creationId xmlns:a16="http://schemas.microsoft.com/office/drawing/2014/main" id="{AE107D2E-F6F3-46FF-A096-FF5A5C5F24C2}"/>
              </a:ext>
            </a:extLst>
          </p:cNvPr>
          <p:cNvSpPr txBox="1"/>
          <p:nvPr/>
        </p:nvSpPr>
        <p:spPr>
          <a:xfrm>
            <a:off x="639941" y="1937673"/>
            <a:ext cx="991892" cy="369332"/>
          </a:xfrm>
          <a:prstGeom prst="rect">
            <a:avLst/>
          </a:prstGeom>
          <a:noFill/>
        </p:spPr>
        <p:txBody>
          <a:bodyPr wrap="square" rtlCol="0">
            <a:spAutoFit/>
          </a:bodyPr>
          <a:lstStyle/>
          <a:p>
            <a:r>
              <a:rPr lang="en-US" dirty="0"/>
              <a:t>root</a:t>
            </a:r>
          </a:p>
        </p:txBody>
      </p:sp>
      <p:cxnSp>
        <p:nvCxnSpPr>
          <p:cNvPr id="66" name="Straight Arrow Connector 65">
            <a:extLst>
              <a:ext uri="{FF2B5EF4-FFF2-40B4-BE49-F238E27FC236}">
                <a16:creationId xmlns:a16="http://schemas.microsoft.com/office/drawing/2014/main" id="{333713A7-E203-4D3E-A0C6-E8C47DE045FE}"/>
              </a:ext>
            </a:extLst>
          </p:cNvPr>
          <p:cNvCxnSpPr>
            <a:cxnSpLocks/>
          </p:cNvCxnSpPr>
          <p:nvPr/>
        </p:nvCxnSpPr>
        <p:spPr>
          <a:xfrm>
            <a:off x="1230078" y="2247931"/>
            <a:ext cx="1046091" cy="2877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10CFCF2-E173-432A-878C-F0679F6D429A}"/>
              </a:ext>
            </a:extLst>
          </p:cNvPr>
          <p:cNvSpPr txBox="1"/>
          <p:nvPr/>
        </p:nvSpPr>
        <p:spPr>
          <a:xfrm>
            <a:off x="333214" y="1278610"/>
            <a:ext cx="2278250" cy="369332"/>
          </a:xfrm>
          <a:prstGeom prst="rect">
            <a:avLst/>
          </a:prstGeom>
          <a:noFill/>
        </p:spPr>
        <p:txBody>
          <a:bodyPr wrap="square" rtlCol="0">
            <a:spAutoFit/>
          </a:bodyPr>
          <a:lstStyle/>
          <a:p>
            <a:r>
              <a:rPr lang="en-US" b="1" dirty="0">
                <a:solidFill>
                  <a:schemeClr val="accent6">
                    <a:lumMod val="75000"/>
                  </a:schemeClr>
                </a:solidFill>
                <a:latin typeface="Consolas" panose="020B0609020204030204" pitchFamily="49" charset="0"/>
              </a:rPr>
              <a:t>splay(8, root)</a:t>
            </a:r>
          </a:p>
        </p:txBody>
      </p:sp>
    </p:spTree>
    <p:extLst>
      <p:ext uri="{BB962C8B-B14F-4D97-AF65-F5344CB8AC3E}">
        <p14:creationId xmlns:p14="http://schemas.microsoft.com/office/powerpoint/2010/main" val="1626234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Isosceles Triangle 62">
            <a:extLst>
              <a:ext uri="{FF2B5EF4-FFF2-40B4-BE49-F238E27FC236}">
                <a16:creationId xmlns:a16="http://schemas.microsoft.com/office/drawing/2014/main" id="{D81191A0-82CC-4F72-B967-C8A6D3A918BD}"/>
              </a:ext>
            </a:extLst>
          </p:cNvPr>
          <p:cNvSpPr/>
          <p:nvPr/>
        </p:nvSpPr>
        <p:spPr>
          <a:xfrm rot="2406734">
            <a:off x="130988" y="4281840"/>
            <a:ext cx="1321348" cy="919022"/>
          </a:xfrm>
          <a:prstGeom prst="triangle">
            <a:avLst/>
          </a:prstGeom>
          <a:solidFill>
            <a:schemeClr val="accent4">
              <a:alpha val="219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B55460-012B-4235-A78F-74DA14786F78}"/>
              </a:ext>
            </a:extLst>
          </p:cNvPr>
          <p:cNvSpPr>
            <a:spLocks noGrp="1"/>
          </p:cNvSpPr>
          <p:nvPr>
            <p:ph type="title"/>
          </p:nvPr>
        </p:nvSpPr>
        <p:spPr>
          <a:xfrm>
            <a:off x="838200" y="365125"/>
            <a:ext cx="10515600" cy="1325563"/>
          </a:xfrm>
        </p:spPr>
        <p:txBody>
          <a:bodyPr/>
          <a:lstStyle/>
          <a:p>
            <a:pPr algn="ctr"/>
            <a:r>
              <a:rPr lang="en-US" dirty="0"/>
              <a:t>Splaying example</a:t>
            </a:r>
          </a:p>
        </p:txBody>
      </p:sp>
      <p:sp>
        <p:nvSpPr>
          <p:cNvPr id="4" name="Oval 3">
            <a:extLst>
              <a:ext uri="{FF2B5EF4-FFF2-40B4-BE49-F238E27FC236}">
                <a16:creationId xmlns:a16="http://schemas.microsoft.com/office/drawing/2014/main" id="{8CFD6E70-2B60-45DE-821F-F19F9A43399F}"/>
              </a:ext>
            </a:extLst>
          </p:cNvPr>
          <p:cNvSpPr/>
          <p:nvPr/>
        </p:nvSpPr>
        <p:spPr>
          <a:xfrm>
            <a:off x="2181978" y="2583051"/>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a:t>
            </a:r>
          </a:p>
        </p:txBody>
      </p:sp>
      <p:sp>
        <p:nvSpPr>
          <p:cNvPr id="5" name="Oval 4">
            <a:extLst>
              <a:ext uri="{FF2B5EF4-FFF2-40B4-BE49-F238E27FC236}">
                <a16:creationId xmlns:a16="http://schemas.microsoft.com/office/drawing/2014/main" id="{E16E9DE7-6397-4B44-AA0E-A8077D7EBACB}"/>
              </a:ext>
            </a:extLst>
          </p:cNvPr>
          <p:cNvSpPr/>
          <p:nvPr/>
        </p:nvSpPr>
        <p:spPr>
          <a:xfrm>
            <a:off x="1135887" y="3642424"/>
            <a:ext cx="643179" cy="526942"/>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sp>
        <p:nvSpPr>
          <p:cNvPr id="6" name="Oval 5">
            <a:extLst>
              <a:ext uri="{FF2B5EF4-FFF2-40B4-BE49-F238E27FC236}">
                <a16:creationId xmlns:a16="http://schemas.microsoft.com/office/drawing/2014/main" id="{DE5C0C3A-56E9-4FBC-A1CD-3F69E442FB19}"/>
              </a:ext>
            </a:extLst>
          </p:cNvPr>
          <p:cNvSpPr/>
          <p:nvPr/>
        </p:nvSpPr>
        <p:spPr>
          <a:xfrm>
            <a:off x="1986979" y="4738524"/>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p>
        </p:txBody>
      </p:sp>
      <p:sp>
        <p:nvSpPr>
          <p:cNvPr id="7" name="Oval 6">
            <a:extLst>
              <a:ext uri="{FF2B5EF4-FFF2-40B4-BE49-F238E27FC236}">
                <a16:creationId xmlns:a16="http://schemas.microsoft.com/office/drawing/2014/main" id="{4C5D9A72-8763-44F7-B344-05DC887C9826}"/>
              </a:ext>
            </a:extLst>
          </p:cNvPr>
          <p:cNvSpPr/>
          <p:nvPr/>
        </p:nvSpPr>
        <p:spPr>
          <a:xfrm>
            <a:off x="1230078" y="5456612"/>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8" name="Oval 7">
            <a:extLst>
              <a:ext uri="{FF2B5EF4-FFF2-40B4-BE49-F238E27FC236}">
                <a16:creationId xmlns:a16="http://schemas.microsoft.com/office/drawing/2014/main" id="{5213E848-3E83-4041-A26D-48A3FF4919B6}"/>
              </a:ext>
            </a:extLst>
          </p:cNvPr>
          <p:cNvSpPr/>
          <p:nvPr/>
        </p:nvSpPr>
        <p:spPr>
          <a:xfrm>
            <a:off x="3581992" y="3456122"/>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sp>
        <p:nvSpPr>
          <p:cNvPr id="9" name="Oval 8">
            <a:extLst>
              <a:ext uri="{FF2B5EF4-FFF2-40B4-BE49-F238E27FC236}">
                <a16:creationId xmlns:a16="http://schemas.microsoft.com/office/drawing/2014/main" id="{F09BE137-C931-45A5-9F7B-2880DFB04A1C}"/>
              </a:ext>
            </a:extLst>
          </p:cNvPr>
          <p:cNvSpPr/>
          <p:nvPr/>
        </p:nvSpPr>
        <p:spPr>
          <a:xfrm>
            <a:off x="4482186" y="4649648"/>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p>
        </p:txBody>
      </p:sp>
      <p:sp>
        <p:nvSpPr>
          <p:cNvPr id="10" name="Oval 9">
            <a:extLst>
              <a:ext uri="{FF2B5EF4-FFF2-40B4-BE49-F238E27FC236}">
                <a16:creationId xmlns:a16="http://schemas.microsoft.com/office/drawing/2014/main" id="{FE156F85-D9CD-41D6-90CD-9B2A3CE6E3C8}"/>
              </a:ext>
            </a:extLst>
          </p:cNvPr>
          <p:cNvSpPr/>
          <p:nvPr/>
        </p:nvSpPr>
        <p:spPr>
          <a:xfrm>
            <a:off x="1881731" y="6264861"/>
            <a:ext cx="729733"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cxnSp>
        <p:nvCxnSpPr>
          <p:cNvPr id="12" name="Straight Arrow Connector 11">
            <a:extLst>
              <a:ext uri="{FF2B5EF4-FFF2-40B4-BE49-F238E27FC236}">
                <a16:creationId xmlns:a16="http://schemas.microsoft.com/office/drawing/2014/main" id="{0846F902-7392-4FD4-848B-C3AA99D25AD5}"/>
              </a:ext>
            </a:extLst>
          </p:cNvPr>
          <p:cNvCxnSpPr>
            <a:cxnSpLocks/>
            <a:stCxn id="4" idx="3"/>
            <a:endCxn id="5" idx="7"/>
          </p:cNvCxnSpPr>
          <p:nvPr/>
        </p:nvCxnSpPr>
        <p:spPr>
          <a:xfrm flipH="1">
            <a:off x="1684875" y="3032824"/>
            <a:ext cx="591294" cy="6867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604DAD3-A267-4C93-916B-0FDCDFB45308}"/>
              </a:ext>
            </a:extLst>
          </p:cNvPr>
          <p:cNvCxnSpPr>
            <a:cxnSpLocks/>
            <a:stCxn id="4" idx="5"/>
            <a:endCxn id="8" idx="1"/>
          </p:cNvCxnSpPr>
          <p:nvPr/>
        </p:nvCxnSpPr>
        <p:spPr>
          <a:xfrm>
            <a:off x="2730966" y="3032824"/>
            <a:ext cx="945217" cy="5004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B011606-A4DC-4FD4-B09B-889E9D38E300}"/>
              </a:ext>
            </a:extLst>
          </p:cNvPr>
          <p:cNvCxnSpPr>
            <a:cxnSpLocks/>
            <a:stCxn id="8" idx="5"/>
            <a:endCxn id="9" idx="0"/>
          </p:cNvCxnSpPr>
          <p:nvPr/>
        </p:nvCxnSpPr>
        <p:spPr>
          <a:xfrm>
            <a:off x="4130980" y="3905895"/>
            <a:ext cx="672796" cy="7437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ECDD53-8AD5-4BED-8D81-896D6829F5B0}"/>
              </a:ext>
            </a:extLst>
          </p:cNvPr>
          <p:cNvCxnSpPr>
            <a:cxnSpLocks/>
            <a:stCxn id="5" idx="5"/>
            <a:endCxn id="6" idx="1"/>
          </p:cNvCxnSpPr>
          <p:nvPr/>
        </p:nvCxnSpPr>
        <p:spPr>
          <a:xfrm>
            <a:off x="1684875" y="4092197"/>
            <a:ext cx="396295" cy="7234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3185CF8-6DCF-4CDD-AF79-759FB9E9C8F9}"/>
              </a:ext>
            </a:extLst>
          </p:cNvPr>
          <p:cNvCxnSpPr>
            <a:cxnSpLocks/>
            <a:stCxn id="6" idx="3"/>
            <a:endCxn id="7" idx="7"/>
          </p:cNvCxnSpPr>
          <p:nvPr/>
        </p:nvCxnSpPr>
        <p:spPr>
          <a:xfrm flipH="1">
            <a:off x="1779066" y="5188297"/>
            <a:ext cx="302104" cy="3454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0F73F15-4C78-4D38-89B2-2D01D6650A3C}"/>
              </a:ext>
            </a:extLst>
          </p:cNvPr>
          <p:cNvCxnSpPr>
            <a:cxnSpLocks/>
            <a:stCxn id="7" idx="5"/>
            <a:endCxn id="10" idx="1"/>
          </p:cNvCxnSpPr>
          <p:nvPr/>
        </p:nvCxnSpPr>
        <p:spPr>
          <a:xfrm>
            <a:off x="1779066" y="5906385"/>
            <a:ext cx="209532" cy="4356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E49F5CA-4799-45A8-B64E-B1F86E835928}"/>
              </a:ext>
            </a:extLst>
          </p:cNvPr>
          <p:cNvCxnSpPr>
            <a:cxnSpLocks/>
            <a:stCxn id="6" idx="5"/>
            <a:endCxn id="33" idx="1"/>
          </p:cNvCxnSpPr>
          <p:nvPr/>
        </p:nvCxnSpPr>
        <p:spPr>
          <a:xfrm>
            <a:off x="2535967" y="5188297"/>
            <a:ext cx="287899" cy="330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B0E9580C-A641-4E03-9205-5DCDDBB272B9}"/>
              </a:ext>
            </a:extLst>
          </p:cNvPr>
          <p:cNvSpPr/>
          <p:nvPr/>
        </p:nvSpPr>
        <p:spPr>
          <a:xfrm>
            <a:off x="2729675" y="5441272"/>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64" name="TextBox 63">
            <a:extLst>
              <a:ext uri="{FF2B5EF4-FFF2-40B4-BE49-F238E27FC236}">
                <a16:creationId xmlns:a16="http://schemas.microsoft.com/office/drawing/2014/main" id="{AE107D2E-F6F3-46FF-A096-FF5A5C5F24C2}"/>
              </a:ext>
            </a:extLst>
          </p:cNvPr>
          <p:cNvSpPr txBox="1"/>
          <p:nvPr/>
        </p:nvSpPr>
        <p:spPr>
          <a:xfrm>
            <a:off x="639941" y="1937673"/>
            <a:ext cx="991892" cy="369332"/>
          </a:xfrm>
          <a:prstGeom prst="rect">
            <a:avLst/>
          </a:prstGeom>
          <a:noFill/>
        </p:spPr>
        <p:txBody>
          <a:bodyPr wrap="square" rtlCol="0">
            <a:spAutoFit/>
          </a:bodyPr>
          <a:lstStyle/>
          <a:p>
            <a:r>
              <a:rPr lang="en-US" dirty="0"/>
              <a:t>root</a:t>
            </a:r>
          </a:p>
        </p:txBody>
      </p:sp>
      <p:cxnSp>
        <p:nvCxnSpPr>
          <p:cNvPr id="66" name="Straight Arrow Connector 65">
            <a:extLst>
              <a:ext uri="{FF2B5EF4-FFF2-40B4-BE49-F238E27FC236}">
                <a16:creationId xmlns:a16="http://schemas.microsoft.com/office/drawing/2014/main" id="{333713A7-E203-4D3E-A0C6-E8C47DE045FE}"/>
              </a:ext>
            </a:extLst>
          </p:cNvPr>
          <p:cNvCxnSpPr>
            <a:cxnSpLocks/>
          </p:cNvCxnSpPr>
          <p:nvPr/>
        </p:nvCxnSpPr>
        <p:spPr>
          <a:xfrm>
            <a:off x="1230078" y="2247931"/>
            <a:ext cx="1046091" cy="2877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10CFCF2-E173-432A-878C-F0679F6D429A}"/>
              </a:ext>
            </a:extLst>
          </p:cNvPr>
          <p:cNvSpPr txBox="1"/>
          <p:nvPr/>
        </p:nvSpPr>
        <p:spPr>
          <a:xfrm>
            <a:off x="333214" y="1278610"/>
            <a:ext cx="2278250" cy="369332"/>
          </a:xfrm>
          <a:prstGeom prst="rect">
            <a:avLst/>
          </a:prstGeom>
          <a:noFill/>
        </p:spPr>
        <p:txBody>
          <a:bodyPr wrap="square" rtlCol="0">
            <a:spAutoFit/>
          </a:bodyPr>
          <a:lstStyle/>
          <a:p>
            <a:r>
              <a:rPr lang="en-US" b="1" dirty="0">
                <a:solidFill>
                  <a:schemeClr val="accent6">
                    <a:lumMod val="75000"/>
                  </a:schemeClr>
                </a:solidFill>
                <a:latin typeface="Consolas" panose="020B0609020204030204" pitchFamily="49" charset="0"/>
              </a:rPr>
              <a:t>splay(8, root)</a:t>
            </a:r>
          </a:p>
        </p:txBody>
      </p:sp>
      <p:sp>
        <p:nvSpPr>
          <p:cNvPr id="3" name="Arrow: Curved Down 2">
            <a:extLst>
              <a:ext uri="{FF2B5EF4-FFF2-40B4-BE49-F238E27FC236}">
                <a16:creationId xmlns:a16="http://schemas.microsoft.com/office/drawing/2014/main" id="{C98ED769-B29A-4603-B0B5-1BBFC3E0F239}"/>
              </a:ext>
            </a:extLst>
          </p:cNvPr>
          <p:cNvSpPr/>
          <p:nvPr/>
        </p:nvSpPr>
        <p:spPr>
          <a:xfrm>
            <a:off x="1787294" y="1973451"/>
            <a:ext cx="1272199" cy="656663"/>
          </a:xfrm>
          <a:prstGeom prst="curvedDownArrow">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FD66B31E-838B-48BA-9ED9-2C71FA0F534A}"/>
              </a:ext>
            </a:extLst>
          </p:cNvPr>
          <p:cNvSpPr txBox="1"/>
          <p:nvPr/>
        </p:nvSpPr>
        <p:spPr>
          <a:xfrm>
            <a:off x="3203574" y="1944910"/>
            <a:ext cx="3560824" cy="923330"/>
          </a:xfrm>
          <a:prstGeom prst="rect">
            <a:avLst/>
          </a:prstGeom>
          <a:noFill/>
        </p:spPr>
        <p:txBody>
          <a:bodyPr wrap="square" rtlCol="0">
            <a:spAutoFit/>
          </a:bodyPr>
          <a:lstStyle/>
          <a:p>
            <a:r>
              <a:rPr lang="en-US" b="1" dirty="0">
                <a:solidFill>
                  <a:schemeClr val="accent4">
                    <a:lumMod val="75000"/>
                  </a:schemeClr>
                </a:solidFill>
              </a:rPr>
              <a:t>When we splay an element right below the root, a simple AVL-like </a:t>
            </a:r>
            <a:r>
              <a:rPr lang="en-US" b="1" u="sng" dirty="0">
                <a:solidFill>
                  <a:schemeClr val="accent4">
                    <a:lumMod val="75000"/>
                  </a:schemeClr>
                </a:solidFill>
              </a:rPr>
              <a:t>right</a:t>
            </a:r>
            <a:r>
              <a:rPr lang="en-US" b="1" dirty="0">
                <a:solidFill>
                  <a:schemeClr val="accent4">
                    <a:lumMod val="75000"/>
                  </a:schemeClr>
                </a:solidFill>
              </a:rPr>
              <a:t> rotation will work!</a:t>
            </a:r>
          </a:p>
        </p:txBody>
      </p:sp>
      <p:sp>
        <p:nvSpPr>
          <p:cNvPr id="25" name="Oval 24">
            <a:extLst>
              <a:ext uri="{FF2B5EF4-FFF2-40B4-BE49-F238E27FC236}">
                <a16:creationId xmlns:a16="http://schemas.microsoft.com/office/drawing/2014/main" id="{69D32FD8-1FC9-475F-A213-1B2E3DC814D0}"/>
              </a:ext>
            </a:extLst>
          </p:cNvPr>
          <p:cNvSpPr/>
          <p:nvPr/>
        </p:nvSpPr>
        <p:spPr>
          <a:xfrm>
            <a:off x="7363042" y="2177090"/>
            <a:ext cx="643179" cy="526942"/>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26" name="Straight Arrow Connector 25">
            <a:extLst>
              <a:ext uri="{FF2B5EF4-FFF2-40B4-BE49-F238E27FC236}">
                <a16:creationId xmlns:a16="http://schemas.microsoft.com/office/drawing/2014/main" id="{32B02D00-8A38-49AD-86F3-578FF6A1280E}"/>
              </a:ext>
            </a:extLst>
          </p:cNvPr>
          <p:cNvCxnSpPr>
            <a:cxnSpLocks/>
            <a:endCxn id="28" idx="1"/>
          </p:cNvCxnSpPr>
          <p:nvPr/>
        </p:nvCxnSpPr>
        <p:spPr>
          <a:xfrm>
            <a:off x="7962819" y="2622644"/>
            <a:ext cx="821099" cy="452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D9AD7F0D-5A42-477D-9321-EBBCCF6AFF6F}"/>
              </a:ext>
            </a:extLst>
          </p:cNvPr>
          <p:cNvSpPr/>
          <p:nvPr/>
        </p:nvSpPr>
        <p:spPr>
          <a:xfrm>
            <a:off x="8689727" y="2997950"/>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a:t>
            </a:r>
          </a:p>
        </p:txBody>
      </p:sp>
      <p:sp>
        <p:nvSpPr>
          <p:cNvPr id="29" name="Oval 28">
            <a:extLst>
              <a:ext uri="{FF2B5EF4-FFF2-40B4-BE49-F238E27FC236}">
                <a16:creationId xmlns:a16="http://schemas.microsoft.com/office/drawing/2014/main" id="{12BE5287-D31E-471D-8CB9-E16F3BAC3AD8}"/>
              </a:ext>
            </a:extLst>
          </p:cNvPr>
          <p:cNvSpPr/>
          <p:nvPr/>
        </p:nvSpPr>
        <p:spPr>
          <a:xfrm>
            <a:off x="9606051" y="3890719"/>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sp>
        <p:nvSpPr>
          <p:cNvPr id="31" name="Oval 30">
            <a:extLst>
              <a:ext uri="{FF2B5EF4-FFF2-40B4-BE49-F238E27FC236}">
                <a16:creationId xmlns:a16="http://schemas.microsoft.com/office/drawing/2014/main" id="{33C98E47-81A4-48B9-BD77-90E24AFCDC4B}"/>
              </a:ext>
            </a:extLst>
          </p:cNvPr>
          <p:cNvSpPr/>
          <p:nvPr/>
        </p:nvSpPr>
        <p:spPr>
          <a:xfrm>
            <a:off x="10506245" y="5084245"/>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p>
        </p:txBody>
      </p:sp>
      <p:cxnSp>
        <p:nvCxnSpPr>
          <p:cNvPr id="32" name="Straight Arrow Connector 31">
            <a:extLst>
              <a:ext uri="{FF2B5EF4-FFF2-40B4-BE49-F238E27FC236}">
                <a16:creationId xmlns:a16="http://schemas.microsoft.com/office/drawing/2014/main" id="{640D6B0E-DA14-4D5B-9C8C-F5499EC4E644}"/>
              </a:ext>
            </a:extLst>
          </p:cNvPr>
          <p:cNvCxnSpPr>
            <a:cxnSpLocks/>
            <a:stCxn id="28" idx="5"/>
            <a:endCxn id="29" idx="1"/>
          </p:cNvCxnSpPr>
          <p:nvPr/>
        </p:nvCxnSpPr>
        <p:spPr>
          <a:xfrm>
            <a:off x="9238715" y="3447723"/>
            <a:ext cx="461527" cy="5201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77E577E-75EA-446D-8F1B-C2D78747AB10}"/>
              </a:ext>
            </a:extLst>
          </p:cNvPr>
          <p:cNvCxnSpPr>
            <a:cxnSpLocks/>
            <a:stCxn id="29" idx="5"/>
            <a:endCxn id="31" idx="0"/>
          </p:cNvCxnSpPr>
          <p:nvPr/>
        </p:nvCxnSpPr>
        <p:spPr>
          <a:xfrm>
            <a:off x="10155039" y="4340492"/>
            <a:ext cx="672796" cy="7437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312565D-B425-47D8-9E92-903A01EC3F28}"/>
              </a:ext>
            </a:extLst>
          </p:cNvPr>
          <p:cNvCxnSpPr>
            <a:cxnSpLocks/>
            <a:stCxn id="28" idx="3"/>
            <a:endCxn id="45" idx="0"/>
          </p:cNvCxnSpPr>
          <p:nvPr/>
        </p:nvCxnSpPr>
        <p:spPr>
          <a:xfrm flipH="1">
            <a:off x="8368138" y="3447723"/>
            <a:ext cx="415780" cy="7626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6237B41D-6DBF-471B-B7E6-618E6552D845}"/>
              </a:ext>
            </a:extLst>
          </p:cNvPr>
          <p:cNvSpPr/>
          <p:nvPr/>
        </p:nvSpPr>
        <p:spPr>
          <a:xfrm>
            <a:off x="8046548" y="4210371"/>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p>
        </p:txBody>
      </p:sp>
      <p:sp>
        <p:nvSpPr>
          <p:cNvPr id="46" name="Oval 45">
            <a:extLst>
              <a:ext uri="{FF2B5EF4-FFF2-40B4-BE49-F238E27FC236}">
                <a16:creationId xmlns:a16="http://schemas.microsoft.com/office/drawing/2014/main" id="{55E81479-9517-415B-8433-953A448AFC93}"/>
              </a:ext>
            </a:extLst>
          </p:cNvPr>
          <p:cNvSpPr/>
          <p:nvPr/>
        </p:nvSpPr>
        <p:spPr>
          <a:xfrm>
            <a:off x="7289647" y="4928459"/>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47" name="Oval 46">
            <a:extLst>
              <a:ext uri="{FF2B5EF4-FFF2-40B4-BE49-F238E27FC236}">
                <a16:creationId xmlns:a16="http://schemas.microsoft.com/office/drawing/2014/main" id="{3C226B69-6BE7-46FA-9B36-AE8980BB3493}"/>
              </a:ext>
            </a:extLst>
          </p:cNvPr>
          <p:cNvSpPr/>
          <p:nvPr/>
        </p:nvSpPr>
        <p:spPr>
          <a:xfrm>
            <a:off x="7941300" y="5736708"/>
            <a:ext cx="729733"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cxnSp>
        <p:nvCxnSpPr>
          <p:cNvPr id="48" name="Straight Arrow Connector 47">
            <a:extLst>
              <a:ext uri="{FF2B5EF4-FFF2-40B4-BE49-F238E27FC236}">
                <a16:creationId xmlns:a16="http://schemas.microsoft.com/office/drawing/2014/main" id="{D82E4E55-267C-44BA-90C3-A9E2A0D7DAE4}"/>
              </a:ext>
            </a:extLst>
          </p:cNvPr>
          <p:cNvCxnSpPr>
            <a:cxnSpLocks/>
            <a:stCxn id="45" idx="3"/>
            <a:endCxn id="46" idx="7"/>
          </p:cNvCxnSpPr>
          <p:nvPr/>
        </p:nvCxnSpPr>
        <p:spPr>
          <a:xfrm flipH="1">
            <a:off x="7838635" y="4660144"/>
            <a:ext cx="302104" cy="3454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B56C699-84E7-4C93-BFC3-D79B74BBA742}"/>
              </a:ext>
            </a:extLst>
          </p:cNvPr>
          <p:cNvCxnSpPr>
            <a:cxnSpLocks/>
            <a:stCxn id="46" idx="5"/>
            <a:endCxn id="47" idx="1"/>
          </p:cNvCxnSpPr>
          <p:nvPr/>
        </p:nvCxnSpPr>
        <p:spPr>
          <a:xfrm>
            <a:off x="7838635" y="5378232"/>
            <a:ext cx="209532" cy="4356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1963387-AB25-4D24-93DD-1801227383BB}"/>
              </a:ext>
            </a:extLst>
          </p:cNvPr>
          <p:cNvCxnSpPr>
            <a:cxnSpLocks/>
            <a:stCxn id="45" idx="5"/>
            <a:endCxn id="51" idx="1"/>
          </p:cNvCxnSpPr>
          <p:nvPr/>
        </p:nvCxnSpPr>
        <p:spPr>
          <a:xfrm>
            <a:off x="8595536" y="4660144"/>
            <a:ext cx="287899" cy="330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0CDB23D9-40F9-46FC-849B-D64ECBE69135}"/>
              </a:ext>
            </a:extLst>
          </p:cNvPr>
          <p:cNvSpPr/>
          <p:nvPr/>
        </p:nvSpPr>
        <p:spPr>
          <a:xfrm>
            <a:off x="8789244" y="4913119"/>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53" name="Isosceles Triangle 52">
            <a:extLst>
              <a:ext uri="{FF2B5EF4-FFF2-40B4-BE49-F238E27FC236}">
                <a16:creationId xmlns:a16="http://schemas.microsoft.com/office/drawing/2014/main" id="{BAF9744F-99CE-458D-A08A-DF43B5D95B73}"/>
              </a:ext>
            </a:extLst>
          </p:cNvPr>
          <p:cNvSpPr/>
          <p:nvPr/>
        </p:nvSpPr>
        <p:spPr>
          <a:xfrm>
            <a:off x="433953" y="4216749"/>
            <a:ext cx="3782996" cy="2575054"/>
          </a:xfrm>
          <a:prstGeom prst="triangle">
            <a:avLst/>
          </a:prstGeom>
          <a:solidFill>
            <a:srgbClr val="C55A11">
              <a:alpha val="2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a:extLst>
              <a:ext uri="{FF2B5EF4-FFF2-40B4-BE49-F238E27FC236}">
                <a16:creationId xmlns:a16="http://schemas.microsoft.com/office/drawing/2014/main" id="{4844B322-13F5-40DD-A7E3-84E856107BCC}"/>
              </a:ext>
            </a:extLst>
          </p:cNvPr>
          <p:cNvSpPr/>
          <p:nvPr/>
        </p:nvSpPr>
        <p:spPr>
          <a:xfrm>
            <a:off x="6448755" y="3737426"/>
            <a:ext cx="3782996" cy="2575054"/>
          </a:xfrm>
          <a:prstGeom prst="triangle">
            <a:avLst/>
          </a:prstGeom>
          <a:solidFill>
            <a:srgbClr val="C55A11">
              <a:alpha val="2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a:extLst>
              <a:ext uri="{FF2B5EF4-FFF2-40B4-BE49-F238E27FC236}">
                <a16:creationId xmlns:a16="http://schemas.microsoft.com/office/drawing/2014/main" id="{07726897-81A0-483B-9B92-34A82FB4D39F}"/>
              </a:ext>
            </a:extLst>
          </p:cNvPr>
          <p:cNvSpPr/>
          <p:nvPr/>
        </p:nvSpPr>
        <p:spPr>
          <a:xfrm rot="18547066">
            <a:off x="2831783" y="2721945"/>
            <a:ext cx="2993280" cy="2646489"/>
          </a:xfrm>
          <a:prstGeom prst="triangle">
            <a:avLst>
              <a:gd name="adj" fmla="val 48835"/>
            </a:avLst>
          </a:prstGeom>
          <a:solidFill>
            <a:schemeClr val="accent1">
              <a:lumMod val="75000"/>
              <a:alpha val="219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8F216FBF-F1D6-4AE1-9428-E488F48CA8AA}"/>
              </a:ext>
            </a:extLst>
          </p:cNvPr>
          <p:cNvSpPr/>
          <p:nvPr/>
        </p:nvSpPr>
        <p:spPr>
          <a:xfrm rot="18547066">
            <a:off x="8727747" y="3064581"/>
            <a:ext cx="2993280" cy="2646489"/>
          </a:xfrm>
          <a:prstGeom prst="triangle">
            <a:avLst>
              <a:gd name="adj" fmla="val 48835"/>
            </a:avLst>
          </a:prstGeom>
          <a:solidFill>
            <a:schemeClr val="accent1">
              <a:lumMod val="75000"/>
              <a:alpha val="219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Arrow Connector 58">
            <a:extLst>
              <a:ext uri="{FF2B5EF4-FFF2-40B4-BE49-F238E27FC236}">
                <a16:creationId xmlns:a16="http://schemas.microsoft.com/office/drawing/2014/main" id="{6F74DF41-667A-4C4E-AB7E-02E5951C5869}"/>
              </a:ext>
            </a:extLst>
          </p:cNvPr>
          <p:cNvCxnSpPr>
            <a:cxnSpLocks/>
            <a:stCxn id="5" idx="3"/>
          </p:cNvCxnSpPr>
          <p:nvPr/>
        </p:nvCxnSpPr>
        <p:spPr>
          <a:xfrm flipH="1">
            <a:off x="776368" y="4092197"/>
            <a:ext cx="453710" cy="6201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6C36E5B1-0B1A-4837-9358-5CDE477B8B15}"/>
              </a:ext>
            </a:extLst>
          </p:cNvPr>
          <p:cNvSpPr txBox="1"/>
          <p:nvPr/>
        </p:nvSpPr>
        <p:spPr>
          <a:xfrm>
            <a:off x="509264" y="4586664"/>
            <a:ext cx="328936" cy="492443"/>
          </a:xfrm>
          <a:prstGeom prst="rect">
            <a:avLst/>
          </a:prstGeom>
          <a:noFill/>
        </p:spPr>
        <p:txBody>
          <a:bodyPr wrap="none" rtlCol="0">
            <a:spAutoFit/>
          </a:bodyPr>
          <a:lstStyle/>
          <a:p>
            <a:r>
              <a:rPr lang="en-US" sz="2600" dirty="0"/>
              <a:t>x</a:t>
            </a:r>
          </a:p>
        </p:txBody>
      </p:sp>
      <p:cxnSp>
        <p:nvCxnSpPr>
          <p:cNvPr id="65" name="Straight Arrow Connector 64">
            <a:extLst>
              <a:ext uri="{FF2B5EF4-FFF2-40B4-BE49-F238E27FC236}">
                <a16:creationId xmlns:a16="http://schemas.microsoft.com/office/drawing/2014/main" id="{4EFA0201-3EAC-49F6-BE81-CA11CAC047C5}"/>
              </a:ext>
            </a:extLst>
          </p:cNvPr>
          <p:cNvCxnSpPr>
            <a:cxnSpLocks/>
          </p:cNvCxnSpPr>
          <p:nvPr/>
        </p:nvCxnSpPr>
        <p:spPr>
          <a:xfrm flipH="1">
            <a:off x="6996333" y="2632047"/>
            <a:ext cx="453710" cy="6201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Isosceles Triangle 66">
            <a:extLst>
              <a:ext uri="{FF2B5EF4-FFF2-40B4-BE49-F238E27FC236}">
                <a16:creationId xmlns:a16="http://schemas.microsoft.com/office/drawing/2014/main" id="{0AC4DC4A-AEE3-4751-8B49-6F0F628AC7CD}"/>
              </a:ext>
            </a:extLst>
          </p:cNvPr>
          <p:cNvSpPr/>
          <p:nvPr/>
        </p:nvSpPr>
        <p:spPr>
          <a:xfrm rot="2406734">
            <a:off x="6350953" y="2821690"/>
            <a:ext cx="1321348" cy="919022"/>
          </a:xfrm>
          <a:prstGeom prst="triangle">
            <a:avLst/>
          </a:prstGeom>
          <a:solidFill>
            <a:schemeClr val="accent4">
              <a:alpha val="219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B734F71A-0B85-462D-93FA-F2E0E5EFBC03}"/>
              </a:ext>
            </a:extLst>
          </p:cNvPr>
          <p:cNvSpPr txBox="1"/>
          <p:nvPr/>
        </p:nvSpPr>
        <p:spPr>
          <a:xfrm>
            <a:off x="6754116" y="3100131"/>
            <a:ext cx="328936" cy="492443"/>
          </a:xfrm>
          <a:prstGeom prst="rect">
            <a:avLst/>
          </a:prstGeom>
          <a:noFill/>
        </p:spPr>
        <p:txBody>
          <a:bodyPr wrap="none" rtlCol="0">
            <a:spAutoFit/>
          </a:bodyPr>
          <a:lstStyle/>
          <a:p>
            <a:r>
              <a:rPr lang="en-US" sz="2600" dirty="0"/>
              <a:t>x</a:t>
            </a:r>
          </a:p>
        </p:txBody>
      </p:sp>
      <p:sp>
        <p:nvSpPr>
          <p:cNvPr id="14" name="Arrow: Right 13">
            <a:extLst>
              <a:ext uri="{FF2B5EF4-FFF2-40B4-BE49-F238E27FC236}">
                <a16:creationId xmlns:a16="http://schemas.microsoft.com/office/drawing/2014/main" id="{67EFA098-A582-47A9-8323-8FCF9B8EF02A}"/>
              </a:ext>
            </a:extLst>
          </p:cNvPr>
          <p:cNvSpPr/>
          <p:nvPr/>
        </p:nvSpPr>
        <p:spPr>
          <a:xfrm>
            <a:off x="5169136" y="3927003"/>
            <a:ext cx="1146874" cy="52694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288B6695-EE18-4D96-87BC-5E13310E0038}"/>
              </a:ext>
            </a:extLst>
          </p:cNvPr>
          <p:cNvSpPr txBox="1"/>
          <p:nvPr/>
        </p:nvSpPr>
        <p:spPr>
          <a:xfrm>
            <a:off x="5726814" y="1546939"/>
            <a:ext cx="991892" cy="369332"/>
          </a:xfrm>
          <a:prstGeom prst="rect">
            <a:avLst/>
          </a:prstGeom>
          <a:noFill/>
        </p:spPr>
        <p:txBody>
          <a:bodyPr wrap="square" rtlCol="0">
            <a:spAutoFit/>
          </a:bodyPr>
          <a:lstStyle/>
          <a:p>
            <a:r>
              <a:rPr lang="en-US" dirty="0"/>
              <a:t>root</a:t>
            </a:r>
          </a:p>
        </p:txBody>
      </p:sp>
      <p:cxnSp>
        <p:nvCxnSpPr>
          <p:cNvPr id="70" name="Straight Arrow Connector 69">
            <a:extLst>
              <a:ext uri="{FF2B5EF4-FFF2-40B4-BE49-F238E27FC236}">
                <a16:creationId xmlns:a16="http://schemas.microsoft.com/office/drawing/2014/main" id="{BD6838E5-46DD-48B3-B4C6-0AC07E026C45}"/>
              </a:ext>
            </a:extLst>
          </p:cNvPr>
          <p:cNvCxnSpPr>
            <a:cxnSpLocks/>
          </p:cNvCxnSpPr>
          <p:nvPr/>
        </p:nvCxnSpPr>
        <p:spPr>
          <a:xfrm>
            <a:off x="6316951" y="1857197"/>
            <a:ext cx="1046091" cy="2877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062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55460-012B-4235-A78F-74DA14786F78}"/>
              </a:ext>
            </a:extLst>
          </p:cNvPr>
          <p:cNvSpPr>
            <a:spLocks noGrp="1"/>
          </p:cNvSpPr>
          <p:nvPr>
            <p:ph type="title"/>
          </p:nvPr>
        </p:nvSpPr>
        <p:spPr>
          <a:xfrm>
            <a:off x="838200" y="365125"/>
            <a:ext cx="10515600" cy="1325563"/>
          </a:xfrm>
        </p:spPr>
        <p:txBody>
          <a:bodyPr/>
          <a:lstStyle/>
          <a:p>
            <a:pPr algn="ctr"/>
            <a:r>
              <a:rPr lang="en-US" dirty="0"/>
              <a:t>Splaying example</a:t>
            </a:r>
          </a:p>
        </p:txBody>
      </p:sp>
      <p:sp>
        <p:nvSpPr>
          <p:cNvPr id="21" name="TextBox 20">
            <a:extLst>
              <a:ext uri="{FF2B5EF4-FFF2-40B4-BE49-F238E27FC236}">
                <a16:creationId xmlns:a16="http://schemas.microsoft.com/office/drawing/2014/main" id="{A10CFCF2-E173-432A-878C-F0679F6D429A}"/>
              </a:ext>
            </a:extLst>
          </p:cNvPr>
          <p:cNvSpPr txBox="1"/>
          <p:nvPr/>
        </p:nvSpPr>
        <p:spPr>
          <a:xfrm>
            <a:off x="333214" y="1278610"/>
            <a:ext cx="2278250" cy="369332"/>
          </a:xfrm>
          <a:prstGeom prst="rect">
            <a:avLst/>
          </a:prstGeom>
          <a:noFill/>
        </p:spPr>
        <p:txBody>
          <a:bodyPr wrap="square" rtlCol="0">
            <a:spAutoFit/>
          </a:bodyPr>
          <a:lstStyle/>
          <a:p>
            <a:r>
              <a:rPr lang="en-US" b="1" dirty="0">
                <a:solidFill>
                  <a:schemeClr val="accent1"/>
                </a:solidFill>
                <a:latin typeface="Consolas" panose="020B0609020204030204" pitchFamily="49" charset="0"/>
              </a:rPr>
              <a:t>splay(12, root)</a:t>
            </a:r>
          </a:p>
        </p:txBody>
      </p:sp>
      <p:sp>
        <p:nvSpPr>
          <p:cNvPr id="25" name="Oval 24">
            <a:extLst>
              <a:ext uri="{FF2B5EF4-FFF2-40B4-BE49-F238E27FC236}">
                <a16:creationId xmlns:a16="http://schemas.microsoft.com/office/drawing/2014/main" id="{69D32FD8-1FC9-475F-A213-1B2E3DC814D0}"/>
              </a:ext>
            </a:extLst>
          </p:cNvPr>
          <p:cNvSpPr/>
          <p:nvPr/>
        </p:nvSpPr>
        <p:spPr>
          <a:xfrm>
            <a:off x="4635340" y="2355320"/>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cxnSp>
        <p:nvCxnSpPr>
          <p:cNvPr id="26" name="Straight Arrow Connector 25">
            <a:extLst>
              <a:ext uri="{FF2B5EF4-FFF2-40B4-BE49-F238E27FC236}">
                <a16:creationId xmlns:a16="http://schemas.microsoft.com/office/drawing/2014/main" id="{32B02D00-8A38-49AD-86F3-578FF6A1280E}"/>
              </a:ext>
            </a:extLst>
          </p:cNvPr>
          <p:cNvCxnSpPr>
            <a:cxnSpLocks/>
            <a:endCxn id="28" idx="1"/>
          </p:cNvCxnSpPr>
          <p:nvPr/>
        </p:nvCxnSpPr>
        <p:spPr>
          <a:xfrm>
            <a:off x="5235117" y="2800874"/>
            <a:ext cx="821099" cy="452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D9AD7F0D-5A42-477D-9321-EBBCCF6AFF6F}"/>
              </a:ext>
            </a:extLst>
          </p:cNvPr>
          <p:cNvSpPr/>
          <p:nvPr/>
        </p:nvSpPr>
        <p:spPr>
          <a:xfrm>
            <a:off x="5962025" y="3176180"/>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a:t>
            </a:r>
          </a:p>
        </p:txBody>
      </p:sp>
      <p:sp>
        <p:nvSpPr>
          <p:cNvPr id="29" name="Oval 28">
            <a:extLst>
              <a:ext uri="{FF2B5EF4-FFF2-40B4-BE49-F238E27FC236}">
                <a16:creationId xmlns:a16="http://schemas.microsoft.com/office/drawing/2014/main" id="{12BE5287-D31E-471D-8CB9-E16F3BAC3AD8}"/>
              </a:ext>
            </a:extLst>
          </p:cNvPr>
          <p:cNvSpPr/>
          <p:nvPr/>
        </p:nvSpPr>
        <p:spPr>
          <a:xfrm>
            <a:off x="6878349" y="4068949"/>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sp>
        <p:nvSpPr>
          <p:cNvPr id="31" name="Oval 30">
            <a:extLst>
              <a:ext uri="{FF2B5EF4-FFF2-40B4-BE49-F238E27FC236}">
                <a16:creationId xmlns:a16="http://schemas.microsoft.com/office/drawing/2014/main" id="{33C98E47-81A4-48B9-BD77-90E24AFCDC4B}"/>
              </a:ext>
            </a:extLst>
          </p:cNvPr>
          <p:cNvSpPr/>
          <p:nvPr/>
        </p:nvSpPr>
        <p:spPr>
          <a:xfrm>
            <a:off x="7778543" y="5262475"/>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p>
        </p:txBody>
      </p:sp>
      <p:cxnSp>
        <p:nvCxnSpPr>
          <p:cNvPr id="32" name="Straight Arrow Connector 31">
            <a:extLst>
              <a:ext uri="{FF2B5EF4-FFF2-40B4-BE49-F238E27FC236}">
                <a16:creationId xmlns:a16="http://schemas.microsoft.com/office/drawing/2014/main" id="{640D6B0E-DA14-4D5B-9C8C-F5499EC4E644}"/>
              </a:ext>
            </a:extLst>
          </p:cNvPr>
          <p:cNvCxnSpPr>
            <a:cxnSpLocks/>
            <a:stCxn id="28" idx="5"/>
            <a:endCxn id="29" idx="1"/>
          </p:cNvCxnSpPr>
          <p:nvPr/>
        </p:nvCxnSpPr>
        <p:spPr>
          <a:xfrm>
            <a:off x="6511013" y="3625953"/>
            <a:ext cx="461527" cy="5201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77E577E-75EA-446D-8F1B-C2D78747AB10}"/>
              </a:ext>
            </a:extLst>
          </p:cNvPr>
          <p:cNvCxnSpPr>
            <a:cxnSpLocks/>
            <a:stCxn id="29" idx="5"/>
            <a:endCxn id="31" idx="0"/>
          </p:cNvCxnSpPr>
          <p:nvPr/>
        </p:nvCxnSpPr>
        <p:spPr>
          <a:xfrm>
            <a:off x="7427337" y="4518722"/>
            <a:ext cx="672796" cy="7437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312565D-B425-47D8-9E92-903A01EC3F28}"/>
              </a:ext>
            </a:extLst>
          </p:cNvPr>
          <p:cNvCxnSpPr>
            <a:cxnSpLocks/>
            <a:stCxn id="28" idx="3"/>
            <a:endCxn id="45" idx="0"/>
          </p:cNvCxnSpPr>
          <p:nvPr/>
        </p:nvCxnSpPr>
        <p:spPr>
          <a:xfrm flipH="1">
            <a:off x="5640436" y="3625953"/>
            <a:ext cx="415780" cy="7626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6237B41D-6DBF-471B-B7E6-618E6552D845}"/>
              </a:ext>
            </a:extLst>
          </p:cNvPr>
          <p:cNvSpPr/>
          <p:nvPr/>
        </p:nvSpPr>
        <p:spPr>
          <a:xfrm>
            <a:off x="5318846" y="4388601"/>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p>
        </p:txBody>
      </p:sp>
      <p:sp>
        <p:nvSpPr>
          <p:cNvPr id="46" name="Oval 45">
            <a:extLst>
              <a:ext uri="{FF2B5EF4-FFF2-40B4-BE49-F238E27FC236}">
                <a16:creationId xmlns:a16="http://schemas.microsoft.com/office/drawing/2014/main" id="{55E81479-9517-415B-8433-953A448AFC93}"/>
              </a:ext>
            </a:extLst>
          </p:cNvPr>
          <p:cNvSpPr/>
          <p:nvPr/>
        </p:nvSpPr>
        <p:spPr>
          <a:xfrm>
            <a:off x="4561945" y="5106689"/>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47" name="Oval 46">
            <a:extLst>
              <a:ext uri="{FF2B5EF4-FFF2-40B4-BE49-F238E27FC236}">
                <a16:creationId xmlns:a16="http://schemas.microsoft.com/office/drawing/2014/main" id="{3C226B69-6BE7-46FA-9B36-AE8980BB3493}"/>
              </a:ext>
            </a:extLst>
          </p:cNvPr>
          <p:cNvSpPr/>
          <p:nvPr/>
        </p:nvSpPr>
        <p:spPr>
          <a:xfrm>
            <a:off x="5213598" y="5914938"/>
            <a:ext cx="729733"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cxnSp>
        <p:nvCxnSpPr>
          <p:cNvPr id="48" name="Straight Arrow Connector 47">
            <a:extLst>
              <a:ext uri="{FF2B5EF4-FFF2-40B4-BE49-F238E27FC236}">
                <a16:creationId xmlns:a16="http://schemas.microsoft.com/office/drawing/2014/main" id="{D82E4E55-267C-44BA-90C3-A9E2A0D7DAE4}"/>
              </a:ext>
            </a:extLst>
          </p:cNvPr>
          <p:cNvCxnSpPr>
            <a:cxnSpLocks/>
            <a:stCxn id="45" idx="3"/>
            <a:endCxn id="46" idx="7"/>
          </p:cNvCxnSpPr>
          <p:nvPr/>
        </p:nvCxnSpPr>
        <p:spPr>
          <a:xfrm flipH="1">
            <a:off x="5110933" y="4838374"/>
            <a:ext cx="302104" cy="3454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B56C699-84E7-4C93-BFC3-D79B74BBA742}"/>
              </a:ext>
            </a:extLst>
          </p:cNvPr>
          <p:cNvCxnSpPr>
            <a:cxnSpLocks/>
            <a:stCxn id="46" idx="5"/>
            <a:endCxn id="47" idx="1"/>
          </p:cNvCxnSpPr>
          <p:nvPr/>
        </p:nvCxnSpPr>
        <p:spPr>
          <a:xfrm>
            <a:off x="5110933" y="5556462"/>
            <a:ext cx="209532" cy="4356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1963387-AB25-4D24-93DD-1801227383BB}"/>
              </a:ext>
            </a:extLst>
          </p:cNvPr>
          <p:cNvCxnSpPr>
            <a:cxnSpLocks/>
            <a:stCxn id="45" idx="5"/>
            <a:endCxn id="51" idx="1"/>
          </p:cNvCxnSpPr>
          <p:nvPr/>
        </p:nvCxnSpPr>
        <p:spPr>
          <a:xfrm>
            <a:off x="5867834" y="4838374"/>
            <a:ext cx="287899" cy="330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0CDB23D9-40F9-46FC-849B-D64ECBE69135}"/>
              </a:ext>
            </a:extLst>
          </p:cNvPr>
          <p:cNvSpPr/>
          <p:nvPr/>
        </p:nvSpPr>
        <p:spPr>
          <a:xfrm>
            <a:off x="6061542" y="5091349"/>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52" name="TextBox 51">
            <a:extLst>
              <a:ext uri="{FF2B5EF4-FFF2-40B4-BE49-F238E27FC236}">
                <a16:creationId xmlns:a16="http://schemas.microsoft.com/office/drawing/2014/main" id="{69659E13-DC40-4C6F-B151-EBAF91463437}"/>
              </a:ext>
            </a:extLst>
          </p:cNvPr>
          <p:cNvSpPr txBox="1"/>
          <p:nvPr/>
        </p:nvSpPr>
        <p:spPr>
          <a:xfrm>
            <a:off x="2937119" y="1707586"/>
            <a:ext cx="991892" cy="369332"/>
          </a:xfrm>
          <a:prstGeom prst="rect">
            <a:avLst/>
          </a:prstGeom>
          <a:noFill/>
        </p:spPr>
        <p:txBody>
          <a:bodyPr wrap="square" rtlCol="0">
            <a:spAutoFit/>
          </a:bodyPr>
          <a:lstStyle/>
          <a:p>
            <a:r>
              <a:rPr lang="en-US" dirty="0"/>
              <a:t>root</a:t>
            </a:r>
          </a:p>
        </p:txBody>
      </p:sp>
      <p:cxnSp>
        <p:nvCxnSpPr>
          <p:cNvPr id="54" name="Straight Arrow Connector 53">
            <a:extLst>
              <a:ext uri="{FF2B5EF4-FFF2-40B4-BE49-F238E27FC236}">
                <a16:creationId xmlns:a16="http://schemas.microsoft.com/office/drawing/2014/main" id="{FB07136B-453E-47B0-9BDB-11CA6C5115DF}"/>
              </a:ext>
            </a:extLst>
          </p:cNvPr>
          <p:cNvCxnSpPr>
            <a:cxnSpLocks/>
          </p:cNvCxnSpPr>
          <p:nvPr/>
        </p:nvCxnSpPr>
        <p:spPr>
          <a:xfrm>
            <a:off x="3589249" y="2035427"/>
            <a:ext cx="1046091" cy="2877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4091B51C-8991-4CBF-B74C-3DFFF89B4D1B}"/>
              </a:ext>
            </a:extLst>
          </p:cNvPr>
          <p:cNvSpPr txBox="1"/>
          <p:nvPr/>
        </p:nvSpPr>
        <p:spPr>
          <a:xfrm>
            <a:off x="253139" y="2233487"/>
            <a:ext cx="2278250" cy="923330"/>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1"/>
                </a:solidFill>
                <a:latin typeface="Consolas" panose="020B0609020204030204" pitchFamily="49" charset="0"/>
              </a:rPr>
              <a:t>Note that 12 is not in the tree!</a:t>
            </a:r>
          </a:p>
        </p:txBody>
      </p:sp>
    </p:spTree>
    <p:extLst>
      <p:ext uri="{BB962C8B-B14F-4D97-AF65-F5344CB8AC3E}">
        <p14:creationId xmlns:p14="http://schemas.microsoft.com/office/powerpoint/2010/main" val="2244490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55460-012B-4235-A78F-74DA14786F78}"/>
              </a:ext>
            </a:extLst>
          </p:cNvPr>
          <p:cNvSpPr>
            <a:spLocks noGrp="1"/>
          </p:cNvSpPr>
          <p:nvPr>
            <p:ph type="title"/>
          </p:nvPr>
        </p:nvSpPr>
        <p:spPr>
          <a:xfrm>
            <a:off x="838200" y="365125"/>
            <a:ext cx="10515600" cy="1325563"/>
          </a:xfrm>
        </p:spPr>
        <p:txBody>
          <a:bodyPr/>
          <a:lstStyle/>
          <a:p>
            <a:pPr algn="ctr"/>
            <a:r>
              <a:rPr lang="en-US" dirty="0"/>
              <a:t>Splaying example</a:t>
            </a:r>
          </a:p>
        </p:txBody>
      </p:sp>
      <p:sp>
        <p:nvSpPr>
          <p:cNvPr id="21" name="TextBox 20">
            <a:extLst>
              <a:ext uri="{FF2B5EF4-FFF2-40B4-BE49-F238E27FC236}">
                <a16:creationId xmlns:a16="http://schemas.microsoft.com/office/drawing/2014/main" id="{A10CFCF2-E173-432A-878C-F0679F6D429A}"/>
              </a:ext>
            </a:extLst>
          </p:cNvPr>
          <p:cNvSpPr txBox="1"/>
          <p:nvPr/>
        </p:nvSpPr>
        <p:spPr>
          <a:xfrm>
            <a:off x="333214" y="1278610"/>
            <a:ext cx="2278250" cy="369332"/>
          </a:xfrm>
          <a:prstGeom prst="rect">
            <a:avLst/>
          </a:prstGeom>
          <a:noFill/>
        </p:spPr>
        <p:txBody>
          <a:bodyPr wrap="square" rtlCol="0">
            <a:spAutoFit/>
          </a:bodyPr>
          <a:lstStyle/>
          <a:p>
            <a:r>
              <a:rPr lang="en-US" b="1" dirty="0">
                <a:solidFill>
                  <a:schemeClr val="accent1"/>
                </a:solidFill>
                <a:latin typeface="Consolas" panose="020B0609020204030204" pitchFamily="49" charset="0"/>
              </a:rPr>
              <a:t>splay(12, root)</a:t>
            </a:r>
          </a:p>
        </p:txBody>
      </p:sp>
      <p:sp>
        <p:nvSpPr>
          <p:cNvPr id="25" name="Oval 24">
            <a:extLst>
              <a:ext uri="{FF2B5EF4-FFF2-40B4-BE49-F238E27FC236}">
                <a16:creationId xmlns:a16="http://schemas.microsoft.com/office/drawing/2014/main" id="{69D32FD8-1FC9-475F-A213-1B2E3DC814D0}"/>
              </a:ext>
            </a:extLst>
          </p:cNvPr>
          <p:cNvSpPr/>
          <p:nvPr/>
        </p:nvSpPr>
        <p:spPr>
          <a:xfrm>
            <a:off x="4635340" y="2355320"/>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cxnSp>
        <p:nvCxnSpPr>
          <p:cNvPr id="26" name="Straight Arrow Connector 25">
            <a:extLst>
              <a:ext uri="{FF2B5EF4-FFF2-40B4-BE49-F238E27FC236}">
                <a16:creationId xmlns:a16="http://schemas.microsoft.com/office/drawing/2014/main" id="{32B02D00-8A38-49AD-86F3-578FF6A1280E}"/>
              </a:ext>
            </a:extLst>
          </p:cNvPr>
          <p:cNvCxnSpPr>
            <a:cxnSpLocks/>
            <a:endCxn id="28" idx="1"/>
          </p:cNvCxnSpPr>
          <p:nvPr/>
        </p:nvCxnSpPr>
        <p:spPr>
          <a:xfrm>
            <a:off x="5235117" y="2800874"/>
            <a:ext cx="821099" cy="452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D9AD7F0D-5A42-477D-9321-EBBCCF6AFF6F}"/>
              </a:ext>
            </a:extLst>
          </p:cNvPr>
          <p:cNvSpPr/>
          <p:nvPr/>
        </p:nvSpPr>
        <p:spPr>
          <a:xfrm>
            <a:off x="5962025" y="3176180"/>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a:t>
            </a:r>
          </a:p>
        </p:txBody>
      </p:sp>
      <p:sp>
        <p:nvSpPr>
          <p:cNvPr id="29" name="Oval 28">
            <a:extLst>
              <a:ext uri="{FF2B5EF4-FFF2-40B4-BE49-F238E27FC236}">
                <a16:creationId xmlns:a16="http://schemas.microsoft.com/office/drawing/2014/main" id="{12BE5287-D31E-471D-8CB9-E16F3BAC3AD8}"/>
              </a:ext>
            </a:extLst>
          </p:cNvPr>
          <p:cNvSpPr/>
          <p:nvPr/>
        </p:nvSpPr>
        <p:spPr>
          <a:xfrm>
            <a:off x="6878349" y="4068949"/>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sp>
        <p:nvSpPr>
          <p:cNvPr id="31" name="Oval 30">
            <a:extLst>
              <a:ext uri="{FF2B5EF4-FFF2-40B4-BE49-F238E27FC236}">
                <a16:creationId xmlns:a16="http://schemas.microsoft.com/office/drawing/2014/main" id="{33C98E47-81A4-48B9-BD77-90E24AFCDC4B}"/>
              </a:ext>
            </a:extLst>
          </p:cNvPr>
          <p:cNvSpPr/>
          <p:nvPr/>
        </p:nvSpPr>
        <p:spPr>
          <a:xfrm>
            <a:off x="7778543" y="5262475"/>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p>
        </p:txBody>
      </p:sp>
      <p:cxnSp>
        <p:nvCxnSpPr>
          <p:cNvPr id="32" name="Straight Arrow Connector 31">
            <a:extLst>
              <a:ext uri="{FF2B5EF4-FFF2-40B4-BE49-F238E27FC236}">
                <a16:creationId xmlns:a16="http://schemas.microsoft.com/office/drawing/2014/main" id="{640D6B0E-DA14-4D5B-9C8C-F5499EC4E644}"/>
              </a:ext>
            </a:extLst>
          </p:cNvPr>
          <p:cNvCxnSpPr>
            <a:cxnSpLocks/>
            <a:stCxn id="28" idx="5"/>
            <a:endCxn id="29" idx="1"/>
          </p:cNvCxnSpPr>
          <p:nvPr/>
        </p:nvCxnSpPr>
        <p:spPr>
          <a:xfrm>
            <a:off x="6511013" y="3625953"/>
            <a:ext cx="461527" cy="5201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77E577E-75EA-446D-8F1B-C2D78747AB10}"/>
              </a:ext>
            </a:extLst>
          </p:cNvPr>
          <p:cNvCxnSpPr>
            <a:cxnSpLocks/>
            <a:stCxn id="29" idx="5"/>
            <a:endCxn id="31" idx="0"/>
          </p:cNvCxnSpPr>
          <p:nvPr/>
        </p:nvCxnSpPr>
        <p:spPr>
          <a:xfrm>
            <a:off x="7427337" y="4518722"/>
            <a:ext cx="672796" cy="7437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312565D-B425-47D8-9E92-903A01EC3F28}"/>
              </a:ext>
            </a:extLst>
          </p:cNvPr>
          <p:cNvCxnSpPr>
            <a:cxnSpLocks/>
            <a:stCxn id="28" idx="3"/>
            <a:endCxn id="45" idx="0"/>
          </p:cNvCxnSpPr>
          <p:nvPr/>
        </p:nvCxnSpPr>
        <p:spPr>
          <a:xfrm flipH="1">
            <a:off x="5640436" y="3625953"/>
            <a:ext cx="415780" cy="7626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6237B41D-6DBF-471B-B7E6-618E6552D845}"/>
              </a:ext>
            </a:extLst>
          </p:cNvPr>
          <p:cNvSpPr/>
          <p:nvPr/>
        </p:nvSpPr>
        <p:spPr>
          <a:xfrm>
            <a:off x="5318846" y="4388601"/>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p>
        </p:txBody>
      </p:sp>
      <p:sp>
        <p:nvSpPr>
          <p:cNvPr id="46" name="Oval 45">
            <a:extLst>
              <a:ext uri="{FF2B5EF4-FFF2-40B4-BE49-F238E27FC236}">
                <a16:creationId xmlns:a16="http://schemas.microsoft.com/office/drawing/2014/main" id="{55E81479-9517-415B-8433-953A448AFC93}"/>
              </a:ext>
            </a:extLst>
          </p:cNvPr>
          <p:cNvSpPr/>
          <p:nvPr/>
        </p:nvSpPr>
        <p:spPr>
          <a:xfrm>
            <a:off x="4561945" y="5106689"/>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47" name="Oval 46">
            <a:extLst>
              <a:ext uri="{FF2B5EF4-FFF2-40B4-BE49-F238E27FC236}">
                <a16:creationId xmlns:a16="http://schemas.microsoft.com/office/drawing/2014/main" id="{3C226B69-6BE7-46FA-9B36-AE8980BB3493}"/>
              </a:ext>
            </a:extLst>
          </p:cNvPr>
          <p:cNvSpPr/>
          <p:nvPr/>
        </p:nvSpPr>
        <p:spPr>
          <a:xfrm>
            <a:off x="5213598" y="5914938"/>
            <a:ext cx="729733" cy="52694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cxnSp>
        <p:nvCxnSpPr>
          <p:cNvPr id="48" name="Straight Arrow Connector 47">
            <a:extLst>
              <a:ext uri="{FF2B5EF4-FFF2-40B4-BE49-F238E27FC236}">
                <a16:creationId xmlns:a16="http://schemas.microsoft.com/office/drawing/2014/main" id="{D82E4E55-267C-44BA-90C3-A9E2A0D7DAE4}"/>
              </a:ext>
            </a:extLst>
          </p:cNvPr>
          <p:cNvCxnSpPr>
            <a:cxnSpLocks/>
            <a:stCxn id="45" idx="3"/>
            <a:endCxn id="46" idx="7"/>
          </p:cNvCxnSpPr>
          <p:nvPr/>
        </p:nvCxnSpPr>
        <p:spPr>
          <a:xfrm flipH="1">
            <a:off x="5110933" y="4838374"/>
            <a:ext cx="302104" cy="3454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B56C699-84E7-4C93-BFC3-D79B74BBA742}"/>
              </a:ext>
            </a:extLst>
          </p:cNvPr>
          <p:cNvCxnSpPr>
            <a:cxnSpLocks/>
            <a:stCxn id="46" idx="5"/>
            <a:endCxn id="47" idx="1"/>
          </p:cNvCxnSpPr>
          <p:nvPr/>
        </p:nvCxnSpPr>
        <p:spPr>
          <a:xfrm>
            <a:off x="5110933" y="5556462"/>
            <a:ext cx="209532" cy="4356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1963387-AB25-4D24-93DD-1801227383BB}"/>
              </a:ext>
            </a:extLst>
          </p:cNvPr>
          <p:cNvCxnSpPr>
            <a:cxnSpLocks/>
            <a:stCxn id="45" idx="5"/>
            <a:endCxn id="51" idx="1"/>
          </p:cNvCxnSpPr>
          <p:nvPr/>
        </p:nvCxnSpPr>
        <p:spPr>
          <a:xfrm>
            <a:off x="5867834" y="4838374"/>
            <a:ext cx="287899" cy="330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0CDB23D9-40F9-46FC-849B-D64ECBE69135}"/>
              </a:ext>
            </a:extLst>
          </p:cNvPr>
          <p:cNvSpPr/>
          <p:nvPr/>
        </p:nvSpPr>
        <p:spPr>
          <a:xfrm>
            <a:off x="6061542" y="5091349"/>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52" name="TextBox 51">
            <a:extLst>
              <a:ext uri="{FF2B5EF4-FFF2-40B4-BE49-F238E27FC236}">
                <a16:creationId xmlns:a16="http://schemas.microsoft.com/office/drawing/2014/main" id="{69659E13-DC40-4C6F-B151-EBAF91463437}"/>
              </a:ext>
            </a:extLst>
          </p:cNvPr>
          <p:cNvSpPr txBox="1"/>
          <p:nvPr/>
        </p:nvSpPr>
        <p:spPr>
          <a:xfrm>
            <a:off x="2937119" y="1707586"/>
            <a:ext cx="991892" cy="369332"/>
          </a:xfrm>
          <a:prstGeom prst="rect">
            <a:avLst/>
          </a:prstGeom>
          <a:noFill/>
        </p:spPr>
        <p:txBody>
          <a:bodyPr wrap="square" rtlCol="0">
            <a:spAutoFit/>
          </a:bodyPr>
          <a:lstStyle/>
          <a:p>
            <a:r>
              <a:rPr lang="en-US" dirty="0"/>
              <a:t>root</a:t>
            </a:r>
          </a:p>
        </p:txBody>
      </p:sp>
      <p:cxnSp>
        <p:nvCxnSpPr>
          <p:cNvPr id="54" name="Straight Arrow Connector 53">
            <a:extLst>
              <a:ext uri="{FF2B5EF4-FFF2-40B4-BE49-F238E27FC236}">
                <a16:creationId xmlns:a16="http://schemas.microsoft.com/office/drawing/2014/main" id="{FB07136B-453E-47B0-9BDB-11CA6C5115DF}"/>
              </a:ext>
            </a:extLst>
          </p:cNvPr>
          <p:cNvCxnSpPr>
            <a:cxnSpLocks/>
          </p:cNvCxnSpPr>
          <p:nvPr/>
        </p:nvCxnSpPr>
        <p:spPr>
          <a:xfrm>
            <a:off x="3589249" y="2035427"/>
            <a:ext cx="1046091" cy="2877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4091B51C-8991-4CBF-B74C-3DFFF89B4D1B}"/>
              </a:ext>
            </a:extLst>
          </p:cNvPr>
          <p:cNvSpPr txBox="1"/>
          <p:nvPr/>
        </p:nvSpPr>
        <p:spPr>
          <a:xfrm>
            <a:off x="253139" y="2233487"/>
            <a:ext cx="2278250"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1"/>
                </a:solidFill>
                <a:latin typeface="Calibri (Body)"/>
              </a:rPr>
              <a:t>Note that 12 is not in the tree!</a:t>
            </a:r>
          </a:p>
          <a:p>
            <a:pPr marL="285750" indent="-285750">
              <a:buFont typeface="Arial" panose="020B0604020202020204" pitchFamily="34" charset="0"/>
              <a:buChar char="•"/>
            </a:pPr>
            <a:r>
              <a:rPr lang="en-US" dirty="0">
                <a:latin typeface="Calibri (Body)"/>
              </a:rPr>
              <a:t>The descending part of the splaying routine will </a:t>
            </a:r>
            <a:r>
              <a:rPr lang="en-US" dirty="0">
                <a:solidFill>
                  <a:schemeClr val="accent2"/>
                </a:solidFill>
                <a:latin typeface="Calibri (Body)"/>
              </a:rPr>
              <a:t>reach 11.</a:t>
            </a:r>
          </a:p>
        </p:txBody>
      </p:sp>
    </p:spTree>
    <p:extLst>
      <p:ext uri="{BB962C8B-B14F-4D97-AF65-F5344CB8AC3E}">
        <p14:creationId xmlns:p14="http://schemas.microsoft.com/office/powerpoint/2010/main" val="1920038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55460-012B-4235-A78F-74DA14786F78}"/>
              </a:ext>
            </a:extLst>
          </p:cNvPr>
          <p:cNvSpPr>
            <a:spLocks noGrp="1"/>
          </p:cNvSpPr>
          <p:nvPr>
            <p:ph type="title"/>
          </p:nvPr>
        </p:nvSpPr>
        <p:spPr>
          <a:xfrm>
            <a:off x="838200" y="365125"/>
            <a:ext cx="10515600" cy="1325563"/>
          </a:xfrm>
        </p:spPr>
        <p:txBody>
          <a:bodyPr/>
          <a:lstStyle/>
          <a:p>
            <a:pPr algn="ctr"/>
            <a:r>
              <a:rPr lang="en-US" dirty="0"/>
              <a:t>Splaying example</a:t>
            </a:r>
          </a:p>
        </p:txBody>
      </p:sp>
      <p:sp>
        <p:nvSpPr>
          <p:cNvPr id="21" name="TextBox 20">
            <a:extLst>
              <a:ext uri="{FF2B5EF4-FFF2-40B4-BE49-F238E27FC236}">
                <a16:creationId xmlns:a16="http://schemas.microsoft.com/office/drawing/2014/main" id="{A10CFCF2-E173-432A-878C-F0679F6D429A}"/>
              </a:ext>
            </a:extLst>
          </p:cNvPr>
          <p:cNvSpPr txBox="1"/>
          <p:nvPr/>
        </p:nvSpPr>
        <p:spPr>
          <a:xfrm>
            <a:off x="333214" y="1278610"/>
            <a:ext cx="2278250" cy="369332"/>
          </a:xfrm>
          <a:prstGeom prst="rect">
            <a:avLst/>
          </a:prstGeom>
          <a:noFill/>
        </p:spPr>
        <p:txBody>
          <a:bodyPr wrap="square" rtlCol="0">
            <a:spAutoFit/>
          </a:bodyPr>
          <a:lstStyle/>
          <a:p>
            <a:r>
              <a:rPr lang="en-US" b="1" dirty="0">
                <a:solidFill>
                  <a:schemeClr val="accent1"/>
                </a:solidFill>
                <a:latin typeface="Consolas" panose="020B0609020204030204" pitchFamily="49" charset="0"/>
              </a:rPr>
              <a:t>splay(12, root)</a:t>
            </a:r>
          </a:p>
        </p:txBody>
      </p:sp>
      <p:sp>
        <p:nvSpPr>
          <p:cNvPr id="25" name="Oval 24">
            <a:extLst>
              <a:ext uri="{FF2B5EF4-FFF2-40B4-BE49-F238E27FC236}">
                <a16:creationId xmlns:a16="http://schemas.microsoft.com/office/drawing/2014/main" id="{69D32FD8-1FC9-475F-A213-1B2E3DC814D0}"/>
              </a:ext>
            </a:extLst>
          </p:cNvPr>
          <p:cNvSpPr/>
          <p:nvPr/>
        </p:nvSpPr>
        <p:spPr>
          <a:xfrm>
            <a:off x="4635340" y="2355320"/>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cxnSp>
        <p:nvCxnSpPr>
          <p:cNvPr id="26" name="Straight Arrow Connector 25">
            <a:extLst>
              <a:ext uri="{FF2B5EF4-FFF2-40B4-BE49-F238E27FC236}">
                <a16:creationId xmlns:a16="http://schemas.microsoft.com/office/drawing/2014/main" id="{32B02D00-8A38-49AD-86F3-578FF6A1280E}"/>
              </a:ext>
            </a:extLst>
          </p:cNvPr>
          <p:cNvCxnSpPr>
            <a:cxnSpLocks/>
            <a:endCxn id="28" idx="1"/>
          </p:cNvCxnSpPr>
          <p:nvPr/>
        </p:nvCxnSpPr>
        <p:spPr>
          <a:xfrm>
            <a:off x="5235117" y="2800874"/>
            <a:ext cx="821099" cy="452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D9AD7F0D-5A42-477D-9321-EBBCCF6AFF6F}"/>
              </a:ext>
            </a:extLst>
          </p:cNvPr>
          <p:cNvSpPr/>
          <p:nvPr/>
        </p:nvSpPr>
        <p:spPr>
          <a:xfrm>
            <a:off x="5962025" y="3176180"/>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a:t>
            </a:r>
          </a:p>
        </p:txBody>
      </p:sp>
      <p:sp>
        <p:nvSpPr>
          <p:cNvPr id="29" name="Oval 28">
            <a:extLst>
              <a:ext uri="{FF2B5EF4-FFF2-40B4-BE49-F238E27FC236}">
                <a16:creationId xmlns:a16="http://schemas.microsoft.com/office/drawing/2014/main" id="{12BE5287-D31E-471D-8CB9-E16F3BAC3AD8}"/>
              </a:ext>
            </a:extLst>
          </p:cNvPr>
          <p:cNvSpPr/>
          <p:nvPr/>
        </p:nvSpPr>
        <p:spPr>
          <a:xfrm>
            <a:off x="6878349" y="4068949"/>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sp>
        <p:nvSpPr>
          <p:cNvPr id="31" name="Oval 30">
            <a:extLst>
              <a:ext uri="{FF2B5EF4-FFF2-40B4-BE49-F238E27FC236}">
                <a16:creationId xmlns:a16="http://schemas.microsoft.com/office/drawing/2014/main" id="{33C98E47-81A4-48B9-BD77-90E24AFCDC4B}"/>
              </a:ext>
            </a:extLst>
          </p:cNvPr>
          <p:cNvSpPr/>
          <p:nvPr/>
        </p:nvSpPr>
        <p:spPr>
          <a:xfrm>
            <a:off x="7778543" y="5262475"/>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p>
        </p:txBody>
      </p:sp>
      <p:cxnSp>
        <p:nvCxnSpPr>
          <p:cNvPr id="32" name="Straight Arrow Connector 31">
            <a:extLst>
              <a:ext uri="{FF2B5EF4-FFF2-40B4-BE49-F238E27FC236}">
                <a16:creationId xmlns:a16="http://schemas.microsoft.com/office/drawing/2014/main" id="{640D6B0E-DA14-4D5B-9C8C-F5499EC4E644}"/>
              </a:ext>
            </a:extLst>
          </p:cNvPr>
          <p:cNvCxnSpPr>
            <a:cxnSpLocks/>
            <a:stCxn id="28" idx="5"/>
            <a:endCxn id="29" idx="1"/>
          </p:cNvCxnSpPr>
          <p:nvPr/>
        </p:nvCxnSpPr>
        <p:spPr>
          <a:xfrm>
            <a:off x="6511013" y="3625953"/>
            <a:ext cx="461527" cy="5201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77E577E-75EA-446D-8F1B-C2D78747AB10}"/>
              </a:ext>
            </a:extLst>
          </p:cNvPr>
          <p:cNvCxnSpPr>
            <a:cxnSpLocks/>
            <a:stCxn id="29" idx="5"/>
            <a:endCxn id="31" idx="0"/>
          </p:cNvCxnSpPr>
          <p:nvPr/>
        </p:nvCxnSpPr>
        <p:spPr>
          <a:xfrm>
            <a:off x="7427337" y="4518722"/>
            <a:ext cx="672796" cy="7437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312565D-B425-47D8-9E92-903A01EC3F28}"/>
              </a:ext>
            </a:extLst>
          </p:cNvPr>
          <p:cNvCxnSpPr>
            <a:cxnSpLocks/>
            <a:stCxn id="28" idx="3"/>
            <a:endCxn id="45" idx="0"/>
          </p:cNvCxnSpPr>
          <p:nvPr/>
        </p:nvCxnSpPr>
        <p:spPr>
          <a:xfrm flipH="1">
            <a:off x="5640436" y="3625953"/>
            <a:ext cx="415780" cy="7626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6237B41D-6DBF-471B-B7E6-618E6552D845}"/>
              </a:ext>
            </a:extLst>
          </p:cNvPr>
          <p:cNvSpPr/>
          <p:nvPr/>
        </p:nvSpPr>
        <p:spPr>
          <a:xfrm>
            <a:off x="5318846" y="4388601"/>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p>
        </p:txBody>
      </p:sp>
      <p:sp>
        <p:nvSpPr>
          <p:cNvPr id="46" name="Oval 45">
            <a:extLst>
              <a:ext uri="{FF2B5EF4-FFF2-40B4-BE49-F238E27FC236}">
                <a16:creationId xmlns:a16="http://schemas.microsoft.com/office/drawing/2014/main" id="{55E81479-9517-415B-8433-953A448AFC93}"/>
              </a:ext>
            </a:extLst>
          </p:cNvPr>
          <p:cNvSpPr/>
          <p:nvPr/>
        </p:nvSpPr>
        <p:spPr>
          <a:xfrm>
            <a:off x="4561945" y="5106689"/>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47" name="Oval 46">
            <a:extLst>
              <a:ext uri="{FF2B5EF4-FFF2-40B4-BE49-F238E27FC236}">
                <a16:creationId xmlns:a16="http://schemas.microsoft.com/office/drawing/2014/main" id="{3C226B69-6BE7-46FA-9B36-AE8980BB3493}"/>
              </a:ext>
            </a:extLst>
          </p:cNvPr>
          <p:cNvSpPr/>
          <p:nvPr/>
        </p:nvSpPr>
        <p:spPr>
          <a:xfrm>
            <a:off x="5213598" y="5914938"/>
            <a:ext cx="729733" cy="52694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cxnSp>
        <p:nvCxnSpPr>
          <p:cNvPr id="48" name="Straight Arrow Connector 47">
            <a:extLst>
              <a:ext uri="{FF2B5EF4-FFF2-40B4-BE49-F238E27FC236}">
                <a16:creationId xmlns:a16="http://schemas.microsoft.com/office/drawing/2014/main" id="{D82E4E55-267C-44BA-90C3-A9E2A0D7DAE4}"/>
              </a:ext>
            </a:extLst>
          </p:cNvPr>
          <p:cNvCxnSpPr>
            <a:cxnSpLocks/>
            <a:stCxn id="45" idx="3"/>
            <a:endCxn id="46" idx="7"/>
          </p:cNvCxnSpPr>
          <p:nvPr/>
        </p:nvCxnSpPr>
        <p:spPr>
          <a:xfrm flipH="1">
            <a:off x="5110933" y="4838374"/>
            <a:ext cx="302104" cy="3454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B56C699-84E7-4C93-BFC3-D79B74BBA742}"/>
              </a:ext>
            </a:extLst>
          </p:cNvPr>
          <p:cNvCxnSpPr>
            <a:cxnSpLocks/>
            <a:stCxn id="46" idx="5"/>
            <a:endCxn id="47" idx="1"/>
          </p:cNvCxnSpPr>
          <p:nvPr/>
        </p:nvCxnSpPr>
        <p:spPr>
          <a:xfrm>
            <a:off x="5110933" y="5556462"/>
            <a:ext cx="209532" cy="4356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1963387-AB25-4D24-93DD-1801227383BB}"/>
              </a:ext>
            </a:extLst>
          </p:cNvPr>
          <p:cNvCxnSpPr>
            <a:cxnSpLocks/>
            <a:stCxn id="45" idx="5"/>
            <a:endCxn id="51" idx="1"/>
          </p:cNvCxnSpPr>
          <p:nvPr/>
        </p:nvCxnSpPr>
        <p:spPr>
          <a:xfrm>
            <a:off x="5867834" y="4838374"/>
            <a:ext cx="287899" cy="330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0CDB23D9-40F9-46FC-849B-D64ECBE69135}"/>
              </a:ext>
            </a:extLst>
          </p:cNvPr>
          <p:cNvSpPr/>
          <p:nvPr/>
        </p:nvSpPr>
        <p:spPr>
          <a:xfrm>
            <a:off x="6061542" y="5091349"/>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52" name="TextBox 51">
            <a:extLst>
              <a:ext uri="{FF2B5EF4-FFF2-40B4-BE49-F238E27FC236}">
                <a16:creationId xmlns:a16="http://schemas.microsoft.com/office/drawing/2014/main" id="{69659E13-DC40-4C6F-B151-EBAF91463437}"/>
              </a:ext>
            </a:extLst>
          </p:cNvPr>
          <p:cNvSpPr txBox="1"/>
          <p:nvPr/>
        </p:nvSpPr>
        <p:spPr>
          <a:xfrm>
            <a:off x="2937119" y="1707586"/>
            <a:ext cx="991892" cy="369332"/>
          </a:xfrm>
          <a:prstGeom prst="rect">
            <a:avLst/>
          </a:prstGeom>
          <a:noFill/>
        </p:spPr>
        <p:txBody>
          <a:bodyPr wrap="square" rtlCol="0">
            <a:spAutoFit/>
          </a:bodyPr>
          <a:lstStyle/>
          <a:p>
            <a:r>
              <a:rPr lang="en-US" dirty="0"/>
              <a:t>root</a:t>
            </a:r>
          </a:p>
        </p:txBody>
      </p:sp>
      <p:cxnSp>
        <p:nvCxnSpPr>
          <p:cNvPr id="54" name="Straight Arrow Connector 53">
            <a:extLst>
              <a:ext uri="{FF2B5EF4-FFF2-40B4-BE49-F238E27FC236}">
                <a16:creationId xmlns:a16="http://schemas.microsoft.com/office/drawing/2014/main" id="{FB07136B-453E-47B0-9BDB-11CA6C5115DF}"/>
              </a:ext>
            </a:extLst>
          </p:cNvPr>
          <p:cNvCxnSpPr>
            <a:cxnSpLocks/>
          </p:cNvCxnSpPr>
          <p:nvPr/>
        </p:nvCxnSpPr>
        <p:spPr>
          <a:xfrm>
            <a:off x="3589249" y="2035427"/>
            <a:ext cx="1046091" cy="2877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4091B51C-8991-4CBF-B74C-3DFFF89B4D1B}"/>
              </a:ext>
            </a:extLst>
          </p:cNvPr>
          <p:cNvSpPr txBox="1"/>
          <p:nvPr/>
        </p:nvSpPr>
        <p:spPr>
          <a:xfrm>
            <a:off x="253139" y="2233487"/>
            <a:ext cx="2278250"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1"/>
                </a:solidFill>
                <a:latin typeface="Calibri (Body)"/>
              </a:rPr>
              <a:t>Note that 12 is not in the tree!</a:t>
            </a:r>
          </a:p>
          <a:p>
            <a:pPr marL="285750" indent="-285750">
              <a:buFont typeface="Arial" panose="020B0604020202020204" pitchFamily="34" charset="0"/>
              <a:buChar char="•"/>
            </a:pPr>
            <a:r>
              <a:rPr lang="en-US" dirty="0">
                <a:latin typeface="Calibri (Body)"/>
              </a:rPr>
              <a:t>The descending part of the splaying routine will </a:t>
            </a:r>
            <a:r>
              <a:rPr lang="en-US" dirty="0">
                <a:solidFill>
                  <a:schemeClr val="accent2"/>
                </a:solidFill>
                <a:latin typeface="Calibri (Body)"/>
              </a:rPr>
              <a:t>reach 11.</a:t>
            </a:r>
          </a:p>
          <a:p>
            <a:pPr marL="285750" indent="-285750">
              <a:buFont typeface="Arial" panose="020B0604020202020204" pitchFamily="34" charset="0"/>
              <a:buChar char="•"/>
            </a:pPr>
            <a:r>
              <a:rPr lang="en-US" b="1" dirty="0">
                <a:latin typeface="Calibri (Body)"/>
              </a:rPr>
              <a:t>Ascending part (steroids)</a:t>
            </a:r>
            <a:r>
              <a:rPr lang="en-US" dirty="0">
                <a:solidFill>
                  <a:srgbClr val="FF0000"/>
                </a:solidFill>
                <a:latin typeface="Calibri (Body)"/>
              </a:rPr>
              <a:t>: Bring 11 to the root!</a:t>
            </a:r>
          </a:p>
        </p:txBody>
      </p:sp>
      <p:pic>
        <p:nvPicPr>
          <p:cNvPr id="4" name="Picture 3" descr="A picture containing person, man, indoor, window&#10;&#10;Description generated with very high confidence">
            <a:extLst>
              <a:ext uri="{FF2B5EF4-FFF2-40B4-BE49-F238E27FC236}">
                <a16:creationId xmlns:a16="http://schemas.microsoft.com/office/drawing/2014/main" id="{C4C5A979-05F6-4D59-85BB-30EDE8875C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6874" y="3959662"/>
            <a:ext cx="1387005" cy="745515"/>
          </a:xfrm>
          <a:prstGeom prst="rect">
            <a:avLst/>
          </a:prstGeom>
        </p:spPr>
      </p:pic>
    </p:spTree>
    <p:extLst>
      <p:ext uri="{BB962C8B-B14F-4D97-AF65-F5344CB8AC3E}">
        <p14:creationId xmlns:p14="http://schemas.microsoft.com/office/powerpoint/2010/main" val="162449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55460-012B-4235-A78F-74DA14786F78}"/>
              </a:ext>
            </a:extLst>
          </p:cNvPr>
          <p:cNvSpPr>
            <a:spLocks noGrp="1"/>
          </p:cNvSpPr>
          <p:nvPr>
            <p:ph type="title"/>
          </p:nvPr>
        </p:nvSpPr>
        <p:spPr>
          <a:xfrm>
            <a:off x="838200" y="365125"/>
            <a:ext cx="10515600" cy="1325563"/>
          </a:xfrm>
        </p:spPr>
        <p:txBody>
          <a:bodyPr/>
          <a:lstStyle/>
          <a:p>
            <a:pPr algn="ctr"/>
            <a:r>
              <a:rPr lang="en-US" dirty="0"/>
              <a:t>Bringing 11 to the root…</a:t>
            </a:r>
          </a:p>
        </p:txBody>
      </p:sp>
      <p:sp>
        <p:nvSpPr>
          <p:cNvPr id="25" name="Oval 24">
            <a:extLst>
              <a:ext uri="{FF2B5EF4-FFF2-40B4-BE49-F238E27FC236}">
                <a16:creationId xmlns:a16="http://schemas.microsoft.com/office/drawing/2014/main" id="{69D32FD8-1FC9-475F-A213-1B2E3DC814D0}"/>
              </a:ext>
            </a:extLst>
          </p:cNvPr>
          <p:cNvSpPr/>
          <p:nvPr/>
        </p:nvSpPr>
        <p:spPr>
          <a:xfrm>
            <a:off x="4635340" y="2355320"/>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cxnSp>
        <p:nvCxnSpPr>
          <p:cNvPr id="26" name="Straight Arrow Connector 25">
            <a:extLst>
              <a:ext uri="{FF2B5EF4-FFF2-40B4-BE49-F238E27FC236}">
                <a16:creationId xmlns:a16="http://schemas.microsoft.com/office/drawing/2014/main" id="{32B02D00-8A38-49AD-86F3-578FF6A1280E}"/>
              </a:ext>
            </a:extLst>
          </p:cNvPr>
          <p:cNvCxnSpPr>
            <a:cxnSpLocks/>
            <a:endCxn id="28" idx="1"/>
          </p:cNvCxnSpPr>
          <p:nvPr/>
        </p:nvCxnSpPr>
        <p:spPr>
          <a:xfrm>
            <a:off x="5235117" y="2800874"/>
            <a:ext cx="821099" cy="452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D9AD7F0D-5A42-477D-9321-EBBCCF6AFF6F}"/>
              </a:ext>
            </a:extLst>
          </p:cNvPr>
          <p:cNvSpPr/>
          <p:nvPr/>
        </p:nvSpPr>
        <p:spPr>
          <a:xfrm>
            <a:off x="5962025" y="3176180"/>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a:t>
            </a:r>
          </a:p>
        </p:txBody>
      </p:sp>
      <p:sp>
        <p:nvSpPr>
          <p:cNvPr id="29" name="Oval 28">
            <a:extLst>
              <a:ext uri="{FF2B5EF4-FFF2-40B4-BE49-F238E27FC236}">
                <a16:creationId xmlns:a16="http://schemas.microsoft.com/office/drawing/2014/main" id="{12BE5287-D31E-471D-8CB9-E16F3BAC3AD8}"/>
              </a:ext>
            </a:extLst>
          </p:cNvPr>
          <p:cNvSpPr/>
          <p:nvPr/>
        </p:nvSpPr>
        <p:spPr>
          <a:xfrm>
            <a:off x="6878349" y="4068949"/>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sp>
        <p:nvSpPr>
          <p:cNvPr id="31" name="Oval 30">
            <a:extLst>
              <a:ext uri="{FF2B5EF4-FFF2-40B4-BE49-F238E27FC236}">
                <a16:creationId xmlns:a16="http://schemas.microsoft.com/office/drawing/2014/main" id="{33C98E47-81A4-48B9-BD77-90E24AFCDC4B}"/>
              </a:ext>
            </a:extLst>
          </p:cNvPr>
          <p:cNvSpPr/>
          <p:nvPr/>
        </p:nvSpPr>
        <p:spPr>
          <a:xfrm>
            <a:off x="7778543" y="5262475"/>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p>
        </p:txBody>
      </p:sp>
      <p:cxnSp>
        <p:nvCxnSpPr>
          <p:cNvPr id="32" name="Straight Arrow Connector 31">
            <a:extLst>
              <a:ext uri="{FF2B5EF4-FFF2-40B4-BE49-F238E27FC236}">
                <a16:creationId xmlns:a16="http://schemas.microsoft.com/office/drawing/2014/main" id="{640D6B0E-DA14-4D5B-9C8C-F5499EC4E644}"/>
              </a:ext>
            </a:extLst>
          </p:cNvPr>
          <p:cNvCxnSpPr>
            <a:cxnSpLocks/>
            <a:stCxn id="28" idx="5"/>
            <a:endCxn id="29" idx="1"/>
          </p:cNvCxnSpPr>
          <p:nvPr/>
        </p:nvCxnSpPr>
        <p:spPr>
          <a:xfrm>
            <a:off x="6511013" y="3625953"/>
            <a:ext cx="461527" cy="5201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77E577E-75EA-446D-8F1B-C2D78747AB10}"/>
              </a:ext>
            </a:extLst>
          </p:cNvPr>
          <p:cNvCxnSpPr>
            <a:cxnSpLocks/>
            <a:stCxn id="29" idx="5"/>
            <a:endCxn id="31" idx="0"/>
          </p:cNvCxnSpPr>
          <p:nvPr/>
        </p:nvCxnSpPr>
        <p:spPr>
          <a:xfrm>
            <a:off x="7427337" y="4518722"/>
            <a:ext cx="672796" cy="7437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312565D-B425-47D8-9E92-903A01EC3F28}"/>
              </a:ext>
            </a:extLst>
          </p:cNvPr>
          <p:cNvCxnSpPr>
            <a:cxnSpLocks/>
            <a:stCxn id="28" idx="3"/>
            <a:endCxn id="45" idx="0"/>
          </p:cNvCxnSpPr>
          <p:nvPr/>
        </p:nvCxnSpPr>
        <p:spPr>
          <a:xfrm flipH="1">
            <a:off x="5640436" y="3625953"/>
            <a:ext cx="415780" cy="7626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6237B41D-6DBF-471B-B7E6-618E6552D845}"/>
              </a:ext>
            </a:extLst>
          </p:cNvPr>
          <p:cNvSpPr/>
          <p:nvPr/>
        </p:nvSpPr>
        <p:spPr>
          <a:xfrm>
            <a:off x="5318846" y="4388601"/>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p>
        </p:txBody>
      </p:sp>
      <p:sp>
        <p:nvSpPr>
          <p:cNvPr id="46" name="Oval 45">
            <a:extLst>
              <a:ext uri="{FF2B5EF4-FFF2-40B4-BE49-F238E27FC236}">
                <a16:creationId xmlns:a16="http://schemas.microsoft.com/office/drawing/2014/main" id="{55E81479-9517-415B-8433-953A448AFC93}"/>
              </a:ext>
            </a:extLst>
          </p:cNvPr>
          <p:cNvSpPr/>
          <p:nvPr/>
        </p:nvSpPr>
        <p:spPr>
          <a:xfrm>
            <a:off x="4561945" y="5106689"/>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47" name="Oval 46">
            <a:extLst>
              <a:ext uri="{FF2B5EF4-FFF2-40B4-BE49-F238E27FC236}">
                <a16:creationId xmlns:a16="http://schemas.microsoft.com/office/drawing/2014/main" id="{3C226B69-6BE7-46FA-9B36-AE8980BB3493}"/>
              </a:ext>
            </a:extLst>
          </p:cNvPr>
          <p:cNvSpPr/>
          <p:nvPr/>
        </p:nvSpPr>
        <p:spPr>
          <a:xfrm>
            <a:off x="5213598" y="5914938"/>
            <a:ext cx="729733" cy="52694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cxnSp>
        <p:nvCxnSpPr>
          <p:cNvPr id="48" name="Straight Arrow Connector 47">
            <a:extLst>
              <a:ext uri="{FF2B5EF4-FFF2-40B4-BE49-F238E27FC236}">
                <a16:creationId xmlns:a16="http://schemas.microsoft.com/office/drawing/2014/main" id="{D82E4E55-267C-44BA-90C3-A9E2A0D7DAE4}"/>
              </a:ext>
            </a:extLst>
          </p:cNvPr>
          <p:cNvCxnSpPr>
            <a:cxnSpLocks/>
            <a:stCxn id="45" idx="3"/>
            <a:endCxn id="46" idx="7"/>
          </p:cNvCxnSpPr>
          <p:nvPr/>
        </p:nvCxnSpPr>
        <p:spPr>
          <a:xfrm flipH="1">
            <a:off x="5110933" y="4838374"/>
            <a:ext cx="302104" cy="3454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B56C699-84E7-4C93-BFC3-D79B74BBA742}"/>
              </a:ext>
            </a:extLst>
          </p:cNvPr>
          <p:cNvCxnSpPr>
            <a:cxnSpLocks/>
            <a:stCxn id="46" idx="5"/>
            <a:endCxn id="47" idx="1"/>
          </p:cNvCxnSpPr>
          <p:nvPr/>
        </p:nvCxnSpPr>
        <p:spPr>
          <a:xfrm>
            <a:off x="5110933" y="5556462"/>
            <a:ext cx="209532" cy="4356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1963387-AB25-4D24-93DD-1801227383BB}"/>
              </a:ext>
            </a:extLst>
          </p:cNvPr>
          <p:cNvCxnSpPr>
            <a:cxnSpLocks/>
            <a:stCxn id="45" idx="5"/>
            <a:endCxn id="51" idx="1"/>
          </p:cNvCxnSpPr>
          <p:nvPr/>
        </p:nvCxnSpPr>
        <p:spPr>
          <a:xfrm>
            <a:off x="5867834" y="4838374"/>
            <a:ext cx="287899" cy="330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0CDB23D9-40F9-46FC-849B-D64ECBE69135}"/>
              </a:ext>
            </a:extLst>
          </p:cNvPr>
          <p:cNvSpPr/>
          <p:nvPr/>
        </p:nvSpPr>
        <p:spPr>
          <a:xfrm>
            <a:off x="6061542" y="5091349"/>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52" name="TextBox 51">
            <a:extLst>
              <a:ext uri="{FF2B5EF4-FFF2-40B4-BE49-F238E27FC236}">
                <a16:creationId xmlns:a16="http://schemas.microsoft.com/office/drawing/2014/main" id="{69659E13-DC40-4C6F-B151-EBAF91463437}"/>
              </a:ext>
            </a:extLst>
          </p:cNvPr>
          <p:cNvSpPr txBox="1"/>
          <p:nvPr/>
        </p:nvSpPr>
        <p:spPr>
          <a:xfrm>
            <a:off x="2937119" y="1707586"/>
            <a:ext cx="991892" cy="369332"/>
          </a:xfrm>
          <a:prstGeom prst="rect">
            <a:avLst/>
          </a:prstGeom>
          <a:noFill/>
        </p:spPr>
        <p:txBody>
          <a:bodyPr wrap="square" rtlCol="0">
            <a:spAutoFit/>
          </a:bodyPr>
          <a:lstStyle/>
          <a:p>
            <a:r>
              <a:rPr lang="en-US" dirty="0"/>
              <a:t>root</a:t>
            </a:r>
          </a:p>
        </p:txBody>
      </p:sp>
      <p:cxnSp>
        <p:nvCxnSpPr>
          <p:cNvPr id="54" name="Straight Arrow Connector 53">
            <a:extLst>
              <a:ext uri="{FF2B5EF4-FFF2-40B4-BE49-F238E27FC236}">
                <a16:creationId xmlns:a16="http://schemas.microsoft.com/office/drawing/2014/main" id="{FB07136B-453E-47B0-9BDB-11CA6C5115DF}"/>
              </a:ext>
            </a:extLst>
          </p:cNvPr>
          <p:cNvCxnSpPr>
            <a:cxnSpLocks/>
          </p:cNvCxnSpPr>
          <p:nvPr/>
        </p:nvCxnSpPr>
        <p:spPr>
          <a:xfrm>
            <a:off x="3589249" y="2035427"/>
            <a:ext cx="1046091" cy="2877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Isosceles Triangle 2">
            <a:extLst>
              <a:ext uri="{FF2B5EF4-FFF2-40B4-BE49-F238E27FC236}">
                <a16:creationId xmlns:a16="http://schemas.microsoft.com/office/drawing/2014/main" id="{76094A58-45CE-4546-9D04-119256B80DE7}"/>
              </a:ext>
            </a:extLst>
          </p:cNvPr>
          <p:cNvSpPr/>
          <p:nvPr/>
        </p:nvSpPr>
        <p:spPr>
          <a:xfrm>
            <a:off x="3589249" y="4146118"/>
            <a:ext cx="4113409" cy="2378261"/>
          </a:xfrm>
          <a:prstGeom prst="triangle">
            <a:avLst/>
          </a:prstGeom>
          <a:solidFill>
            <a:srgbClr val="0066FF">
              <a:alpha val="2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eft Brace 3">
            <a:extLst>
              <a:ext uri="{FF2B5EF4-FFF2-40B4-BE49-F238E27FC236}">
                <a16:creationId xmlns:a16="http://schemas.microsoft.com/office/drawing/2014/main" id="{82D5DFB3-F0C6-42F6-B4E0-A139BE8A52BF}"/>
              </a:ext>
            </a:extLst>
          </p:cNvPr>
          <p:cNvSpPr/>
          <p:nvPr/>
        </p:nvSpPr>
        <p:spPr>
          <a:xfrm rot="2658976">
            <a:off x="3900421" y="4087288"/>
            <a:ext cx="782665" cy="1656509"/>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6D7CC543-FADA-4B64-93FB-8C66B49E20BD}"/>
              </a:ext>
            </a:extLst>
          </p:cNvPr>
          <p:cNvSpPr txBox="1"/>
          <p:nvPr/>
        </p:nvSpPr>
        <p:spPr>
          <a:xfrm rot="18801541">
            <a:off x="3166343" y="4111118"/>
            <a:ext cx="1022060" cy="369332"/>
          </a:xfrm>
          <a:prstGeom prst="rect">
            <a:avLst/>
          </a:prstGeom>
          <a:noFill/>
        </p:spPr>
        <p:txBody>
          <a:bodyPr wrap="square" rtlCol="0">
            <a:spAutoFit/>
          </a:bodyPr>
          <a:lstStyle/>
          <a:p>
            <a:r>
              <a:rPr lang="en-US" b="1" dirty="0">
                <a:solidFill>
                  <a:srgbClr val="0070C0"/>
                </a:solidFill>
              </a:rPr>
              <a:t>Zig-zag!</a:t>
            </a:r>
          </a:p>
        </p:txBody>
      </p:sp>
      <p:graphicFrame>
        <p:nvGraphicFramePr>
          <p:cNvPr id="23" name="Table 22">
            <a:extLst>
              <a:ext uri="{FF2B5EF4-FFF2-40B4-BE49-F238E27FC236}">
                <a16:creationId xmlns:a16="http://schemas.microsoft.com/office/drawing/2014/main" id="{CC0D6AAD-9B24-2F40-8C00-B42DB9FCEAF4}"/>
              </a:ext>
            </a:extLst>
          </p:cNvPr>
          <p:cNvGraphicFramePr>
            <a:graphicFrameLocks noGrp="1"/>
          </p:cNvGraphicFramePr>
          <p:nvPr>
            <p:extLst>
              <p:ext uri="{D42A27DB-BD31-4B8C-83A1-F6EECF244321}">
                <p14:modId xmlns:p14="http://schemas.microsoft.com/office/powerpoint/2010/main" val="537661263"/>
              </p:ext>
            </p:extLst>
          </p:nvPr>
        </p:nvGraphicFramePr>
        <p:xfrm>
          <a:off x="9193258" y="65565"/>
          <a:ext cx="2887450" cy="3322320"/>
        </p:xfrm>
        <a:graphic>
          <a:graphicData uri="http://schemas.openxmlformats.org/drawingml/2006/table">
            <a:tbl>
              <a:tblPr firstRow="1" bandRow="1">
                <a:tableStyleId>{5C22544A-7EE6-4342-B048-85BDC9FD1C3A}</a:tableStyleId>
              </a:tblPr>
              <a:tblGrid>
                <a:gridCol w="1443725">
                  <a:extLst>
                    <a:ext uri="{9D8B030D-6E8A-4147-A177-3AD203B41FA5}">
                      <a16:colId xmlns:a16="http://schemas.microsoft.com/office/drawing/2014/main" val="1965345403"/>
                    </a:ext>
                  </a:extLst>
                </a:gridCol>
                <a:gridCol w="1443725">
                  <a:extLst>
                    <a:ext uri="{9D8B030D-6E8A-4147-A177-3AD203B41FA5}">
                      <a16:colId xmlns:a16="http://schemas.microsoft.com/office/drawing/2014/main" val="3836970291"/>
                    </a:ext>
                  </a:extLst>
                </a:gridCol>
              </a:tblGrid>
              <a:tr h="206870">
                <a:tc>
                  <a:txBody>
                    <a:bodyPr/>
                    <a:lstStyle/>
                    <a:p>
                      <a:pPr algn="ctr"/>
                      <a:r>
                        <a:rPr lang="en-US" sz="1600" dirty="0"/>
                        <a:t>AVL Terminology</a:t>
                      </a:r>
                      <a:endParaRPr lang="en-US" sz="1600" b="1" dirty="0">
                        <a:solidFill>
                          <a:schemeClr val="bg1"/>
                        </a:solidFill>
                      </a:endParaRPr>
                    </a:p>
                  </a:txBody>
                  <a:tcPr/>
                </a:tc>
                <a:tc>
                  <a:txBody>
                    <a:bodyPr/>
                    <a:lstStyle/>
                    <a:p>
                      <a:pPr algn="ctr"/>
                      <a:r>
                        <a:rPr lang="en-US" sz="1600" dirty="0"/>
                        <a:t>Splay Terminology</a:t>
                      </a:r>
                      <a:endParaRPr lang="en-US" sz="1600" b="1" dirty="0">
                        <a:solidFill>
                          <a:schemeClr val="bg1"/>
                        </a:solidFill>
                      </a:endParaRPr>
                    </a:p>
                  </a:txBody>
                  <a:tcPr/>
                </a:tc>
                <a:extLst>
                  <a:ext uri="{0D108BD9-81ED-4DB2-BD59-A6C34878D82A}">
                    <a16:rowId xmlns:a16="http://schemas.microsoft.com/office/drawing/2014/main" val="1427630372"/>
                  </a:ext>
                </a:extLst>
              </a:tr>
              <a:tr h="221039">
                <a:tc>
                  <a:txBody>
                    <a:bodyPr/>
                    <a:lstStyle/>
                    <a:p>
                      <a:pPr algn="ctr"/>
                      <a:r>
                        <a:rPr lang="en-US" sz="2000" dirty="0">
                          <a:solidFill>
                            <a:schemeClr val="tx1"/>
                          </a:solidFill>
                        </a:rPr>
                        <a:t>L</a:t>
                      </a:r>
                    </a:p>
                  </a:txBody>
                  <a:tcPr/>
                </a:tc>
                <a:tc>
                  <a:txBody>
                    <a:bodyPr/>
                    <a:lstStyle/>
                    <a:p>
                      <a:pPr algn="ctr"/>
                      <a:r>
                        <a:rPr lang="en-US" sz="2000" dirty="0">
                          <a:solidFill>
                            <a:schemeClr val="tx1"/>
                          </a:solidFill>
                        </a:rPr>
                        <a:t>“ZIG”</a:t>
                      </a:r>
                    </a:p>
                  </a:txBody>
                  <a:tcPr/>
                </a:tc>
                <a:extLst>
                  <a:ext uri="{0D108BD9-81ED-4DB2-BD59-A6C34878D82A}">
                    <a16:rowId xmlns:a16="http://schemas.microsoft.com/office/drawing/2014/main" val="332726122"/>
                  </a:ext>
                </a:extLst>
              </a:tr>
              <a:tr h="221039">
                <a:tc>
                  <a:txBody>
                    <a:bodyPr/>
                    <a:lstStyle/>
                    <a:p>
                      <a:pPr algn="ctr"/>
                      <a:r>
                        <a:rPr lang="en-US" sz="2000" dirty="0">
                          <a:solidFill>
                            <a:schemeClr val="tx1"/>
                          </a:solidFill>
                        </a:rPr>
                        <a:t>R</a:t>
                      </a:r>
                    </a:p>
                  </a:txBody>
                  <a:tcPr/>
                </a:tc>
                <a:tc>
                  <a:txBody>
                    <a:bodyPr/>
                    <a:lstStyle/>
                    <a:p>
                      <a:pPr algn="ctr"/>
                      <a:r>
                        <a:rPr lang="en-US" sz="2000" dirty="0">
                          <a:solidFill>
                            <a:schemeClr val="tx1"/>
                          </a:solidFill>
                        </a:rPr>
                        <a:t>“ZAG”</a:t>
                      </a:r>
                    </a:p>
                  </a:txBody>
                  <a:tcPr/>
                </a:tc>
                <a:extLst>
                  <a:ext uri="{0D108BD9-81ED-4DB2-BD59-A6C34878D82A}">
                    <a16:rowId xmlns:a16="http://schemas.microsoft.com/office/drawing/2014/main" val="2165350551"/>
                  </a:ext>
                </a:extLst>
              </a:tr>
              <a:tr h="2210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LR</a:t>
                      </a:r>
                    </a:p>
                  </a:txBody>
                  <a:tcPr/>
                </a:tc>
                <a:tc>
                  <a:txBody>
                    <a:bodyPr/>
                    <a:lstStyle/>
                    <a:p>
                      <a:pPr algn="ctr"/>
                      <a:r>
                        <a:rPr lang="en-US" sz="2000" dirty="0">
                          <a:solidFill>
                            <a:schemeClr val="tx1"/>
                          </a:solidFill>
                        </a:rPr>
                        <a:t>“ZIGZAG”</a:t>
                      </a:r>
                    </a:p>
                  </a:txBody>
                  <a:tcPr/>
                </a:tc>
                <a:extLst>
                  <a:ext uri="{0D108BD9-81ED-4DB2-BD59-A6C34878D82A}">
                    <a16:rowId xmlns:a16="http://schemas.microsoft.com/office/drawing/2014/main" val="3526169981"/>
                  </a:ext>
                </a:extLst>
              </a:tr>
              <a:tr h="221039">
                <a:tc>
                  <a:txBody>
                    <a:bodyPr/>
                    <a:lstStyle/>
                    <a:p>
                      <a:pPr algn="ctr"/>
                      <a:r>
                        <a:rPr lang="en-US" sz="2000" dirty="0">
                          <a:solidFill>
                            <a:schemeClr val="tx1"/>
                          </a:solidFill>
                        </a:rPr>
                        <a:t>RL</a:t>
                      </a:r>
                    </a:p>
                  </a:txBody>
                  <a:tcPr/>
                </a:tc>
                <a:tc>
                  <a:txBody>
                    <a:bodyPr/>
                    <a:lstStyle/>
                    <a:p>
                      <a:pPr algn="ctr"/>
                      <a:r>
                        <a:rPr lang="en-US" sz="2000" dirty="0">
                          <a:solidFill>
                            <a:schemeClr val="tx1"/>
                          </a:solidFill>
                        </a:rPr>
                        <a:t>“ZAGZIG”</a:t>
                      </a:r>
                    </a:p>
                  </a:txBody>
                  <a:tcPr/>
                </a:tc>
                <a:extLst>
                  <a:ext uri="{0D108BD9-81ED-4DB2-BD59-A6C34878D82A}">
                    <a16:rowId xmlns:a16="http://schemas.microsoft.com/office/drawing/2014/main" val="2958845501"/>
                  </a:ext>
                </a:extLst>
              </a:tr>
              <a:tr h="323057">
                <a:tc>
                  <a:txBody>
                    <a:bodyPr/>
                    <a:lstStyle/>
                    <a:p>
                      <a:pPr algn="ctr"/>
                      <a:r>
                        <a:rPr lang="en-US" sz="2000" dirty="0">
                          <a:solidFill>
                            <a:schemeClr val="tx1"/>
                          </a:solidFill>
                        </a:rPr>
                        <a:t>LL </a:t>
                      </a:r>
                      <a:r>
                        <a:rPr lang="en-US" sz="1200" i="1" dirty="0">
                          <a:solidFill>
                            <a:schemeClr val="bg2">
                              <a:lumMod val="50000"/>
                            </a:schemeClr>
                          </a:solidFill>
                        </a:rPr>
                        <a:t>(never used in AVL Trees)</a:t>
                      </a:r>
                    </a:p>
                  </a:txBody>
                  <a:tcPr/>
                </a:tc>
                <a:tc>
                  <a:txBody>
                    <a:bodyPr/>
                    <a:lstStyle/>
                    <a:p>
                      <a:pPr algn="ctr"/>
                      <a:r>
                        <a:rPr lang="en-US" sz="2000" dirty="0">
                          <a:solidFill>
                            <a:schemeClr val="tx1"/>
                          </a:solidFill>
                        </a:rPr>
                        <a:t>“ZIGZIG”</a:t>
                      </a:r>
                    </a:p>
                  </a:txBody>
                  <a:tcPr/>
                </a:tc>
                <a:extLst>
                  <a:ext uri="{0D108BD9-81ED-4DB2-BD59-A6C34878D82A}">
                    <a16:rowId xmlns:a16="http://schemas.microsoft.com/office/drawing/2014/main" val="1502871198"/>
                  </a:ext>
                </a:extLst>
              </a:tr>
              <a:tr h="323057">
                <a:tc>
                  <a:txBody>
                    <a:bodyPr/>
                    <a:lstStyle/>
                    <a:p>
                      <a:pPr algn="ctr"/>
                      <a:r>
                        <a:rPr lang="en-US" sz="2000" dirty="0">
                          <a:solidFill>
                            <a:schemeClr val="tx1"/>
                          </a:solidFill>
                        </a:rPr>
                        <a:t>RR </a:t>
                      </a:r>
                      <a:r>
                        <a:rPr lang="en-US" sz="1200" i="1" dirty="0">
                          <a:solidFill>
                            <a:schemeClr val="bg2">
                              <a:lumMod val="50000"/>
                            </a:schemeClr>
                          </a:solidFill>
                        </a:rPr>
                        <a:t>(never used in AVL Trees)</a:t>
                      </a:r>
                      <a:endParaRPr lang="en-US" sz="1200" dirty="0">
                        <a:solidFill>
                          <a:schemeClr val="tx1"/>
                        </a:solidFill>
                      </a:endParaRPr>
                    </a:p>
                  </a:txBody>
                  <a:tcPr/>
                </a:tc>
                <a:tc>
                  <a:txBody>
                    <a:bodyPr/>
                    <a:lstStyle/>
                    <a:p>
                      <a:pPr algn="ctr"/>
                      <a:r>
                        <a:rPr lang="en-US" sz="2000" dirty="0">
                          <a:solidFill>
                            <a:schemeClr val="tx1"/>
                          </a:solidFill>
                        </a:rPr>
                        <a:t>“ZAGZAG”</a:t>
                      </a:r>
                    </a:p>
                  </a:txBody>
                  <a:tcPr/>
                </a:tc>
                <a:extLst>
                  <a:ext uri="{0D108BD9-81ED-4DB2-BD59-A6C34878D82A}">
                    <a16:rowId xmlns:a16="http://schemas.microsoft.com/office/drawing/2014/main" val="2965760039"/>
                  </a:ext>
                </a:extLst>
              </a:tr>
            </a:tbl>
          </a:graphicData>
        </a:graphic>
      </p:graphicFrame>
    </p:spTree>
    <p:extLst>
      <p:ext uri="{BB962C8B-B14F-4D97-AF65-F5344CB8AC3E}">
        <p14:creationId xmlns:p14="http://schemas.microsoft.com/office/powerpoint/2010/main" val="3708458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55460-012B-4235-A78F-74DA14786F78}"/>
              </a:ext>
            </a:extLst>
          </p:cNvPr>
          <p:cNvSpPr>
            <a:spLocks noGrp="1"/>
          </p:cNvSpPr>
          <p:nvPr>
            <p:ph type="title"/>
          </p:nvPr>
        </p:nvSpPr>
        <p:spPr>
          <a:xfrm>
            <a:off x="838200" y="365125"/>
            <a:ext cx="10515600" cy="1325563"/>
          </a:xfrm>
        </p:spPr>
        <p:txBody>
          <a:bodyPr/>
          <a:lstStyle/>
          <a:p>
            <a:pPr algn="ctr"/>
            <a:r>
              <a:rPr lang="en-US" dirty="0"/>
              <a:t>Bringing 11 to the root…</a:t>
            </a:r>
          </a:p>
        </p:txBody>
      </p:sp>
      <p:sp>
        <p:nvSpPr>
          <p:cNvPr id="25" name="Oval 24">
            <a:extLst>
              <a:ext uri="{FF2B5EF4-FFF2-40B4-BE49-F238E27FC236}">
                <a16:creationId xmlns:a16="http://schemas.microsoft.com/office/drawing/2014/main" id="{69D32FD8-1FC9-475F-A213-1B2E3DC814D0}"/>
              </a:ext>
            </a:extLst>
          </p:cNvPr>
          <p:cNvSpPr/>
          <p:nvPr/>
        </p:nvSpPr>
        <p:spPr>
          <a:xfrm>
            <a:off x="4635340" y="2355320"/>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cxnSp>
        <p:nvCxnSpPr>
          <p:cNvPr id="26" name="Straight Arrow Connector 25">
            <a:extLst>
              <a:ext uri="{FF2B5EF4-FFF2-40B4-BE49-F238E27FC236}">
                <a16:creationId xmlns:a16="http://schemas.microsoft.com/office/drawing/2014/main" id="{32B02D00-8A38-49AD-86F3-578FF6A1280E}"/>
              </a:ext>
            </a:extLst>
          </p:cNvPr>
          <p:cNvCxnSpPr>
            <a:cxnSpLocks/>
            <a:endCxn id="28" idx="1"/>
          </p:cNvCxnSpPr>
          <p:nvPr/>
        </p:nvCxnSpPr>
        <p:spPr>
          <a:xfrm>
            <a:off x="5235117" y="2800874"/>
            <a:ext cx="821099" cy="452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D9AD7F0D-5A42-477D-9321-EBBCCF6AFF6F}"/>
              </a:ext>
            </a:extLst>
          </p:cNvPr>
          <p:cNvSpPr/>
          <p:nvPr/>
        </p:nvSpPr>
        <p:spPr>
          <a:xfrm>
            <a:off x="5962025" y="3176180"/>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a:t>
            </a:r>
          </a:p>
        </p:txBody>
      </p:sp>
      <p:sp>
        <p:nvSpPr>
          <p:cNvPr id="29" name="Oval 28">
            <a:extLst>
              <a:ext uri="{FF2B5EF4-FFF2-40B4-BE49-F238E27FC236}">
                <a16:creationId xmlns:a16="http://schemas.microsoft.com/office/drawing/2014/main" id="{12BE5287-D31E-471D-8CB9-E16F3BAC3AD8}"/>
              </a:ext>
            </a:extLst>
          </p:cNvPr>
          <p:cNvSpPr/>
          <p:nvPr/>
        </p:nvSpPr>
        <p:spPr>
          <a:xfrm>
            <a:off x="6878349" y="4068949"/>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sp>
        <p:nvSpPr>
          <p:cNvPr id="31" name="Oval 30">
            <a:extLst>
              <a:ext uri="{FF2B5EF4-FFF2-40B4-BE49-F238E27FC236}">
                <a16:creationId xmlns:a16="http://schemas.microsoft.com/office/drawing/2014/main" id="{33C98E47-81A4-48B9-BD77-90E24AFCDC4B}"/>
              </a:ext>
            </a:extLst>
          </p:cNvPr>
          <p:cNvSpPr/>
          <p:nvPr/>
        </p:nvSpPr>
        <p:spPr>
          <a:xfrm>
            <a:off x="7778543" y="5262475"/>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p>
        </p:txBody>
      </p:sp>
      <p:cxnSp>
        <p:nvCxnSpPr>
          <p:cNvPr id="32" name="Straight Arrow Connector 31">
            <a:extLst>
              <a:ext uri="{FF2B5EF4-FFF2-40B4-BE49-F238E27FC236}">
                <a16:creationId xmlns:a16="http://schemas.microsoft.com/office/drawing/2014/main" id="{640D6B0E-DA14-4D5B-9C8C-F5499EC4E644}"/>
              </a:ext>
            </a:extLst>
          </p:cNvPr>
          <p:cNvCxnSpPr>
            <a:cxnSpLocks/>
            <a:stCxn id="28" idx="5"/>
            <a:endCxn id="29" idx="1"/>
          </p:cNvCxnSpPr>
          <p:nvPr/>
        </p:nvCxnSpPr>
        <p:spPr>
          <a:xfrm>
            <a:off x="6511013" y="3625953"/>
            <a:ext cx="461527" cy="5201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77E577E-75EA-446D-8F1B-C2D78747AB10}"/>
              </a:ext>
            </a:extLst>
          </p:cNvPr>
          <p:cNvCxnSpPr>
            <a:cxnSpLocks/>
            <a:stCxn id="29" idx="5"/>
            <a:endCxn id="31" idx="0"/>
          </p:cNvCxnSpPr>
          <p:nvPr/>
        </p:nvCxnSpPr>
        <p:spPr>
          <a:xfrm>
            <a:off x="7427337" y="4518722"/>
            <a:ext cx="672796" cy="7437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312565D-B425-47D8-9E92-903A01EC3F28}"/>
              </a:ext>
            </a:extLst>
          </p:cNvPr>
          <p:cNvCxnSpPr>
            <a:cxnSpLocks/>
            <a:stCxn id="28" idx="3"/>
            <a:endCxn id="47" idx="7"/>
          </p:cNvCxnSpPr>
          <p:nvPr/>
        </p:nvCxnSpPr>
        <p:spPr>
          <a:xfrm flipH="1">
            <a:off x="5708828" y="3625953"/>
            <a:ext cx="347388" cy="366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6237B41D-6DBF-471B-B7E6-618E6552D845}"/>
              </a:ext>
            </a:extLst>
          </p:cNvPr>
          <p:cNvSpPr/>
          <p:nvPr/>
        </p:nvSpPr>
        <p:spPr>
          <a:xfrm>
            <a:off x="5630611" y="4681533"/>
            <a:ext cx="653003"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p>
        </p:txBody>
      </p:sp>
      <p:sp>
        <p:nvSpPr>
          <p:cNvPr id="46" name="Oval 45">
            <a:extLst>
              <a:ext uri="{FF2B5EF4-FFF2-40B4-BE49-F238E27FC236}">
                <a16:creationId xmlns:a16="http://schemas.microsoft.com/office/drawing/2014/main" id="{55E81479-9517-415B-8433-953A448AFC93}"/>
              </a:ext>
            </a:extLst>
          </p:cNvPr>
          <p:cNvSpPr/>
          <p:nvPr/>
        </p:nvSpPr>
        <p:spPr>
          <a:xfrm>
            <a:off x="4561945" y="5106689"/>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47" name="Oval 46">
            <a:extLst>
              <a:ext uri="{FF2B5EF4-FFF2-40B4-BE49-F238E27FC236}">
                <a16:creationId xmlns:a16="http://schemas.microsoft.com/office/drawing/2014/main" id="{3C226B69-6BE7-46FA-9B36-AE8980BB3493}"/>
              </a:ext>
            </a:extLst>
          </p:cNvPr>
          <p:cNvSpPr/>
          <p:nvPr/>
        </p:nvSpPr>
        <p:spPr>
          <a:xfrm>
            <a:off x="5085962" y="3915115"/>
            <a:ext cx="729733" cy="52694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cxnSp>
        <p:nvCxnSpPr>
          <p:cNvPr id="48" name="Straight Arrow Connector 47">
            <a:extLst>
              <a:ext uri="{FF2B5EF4-FFF2-40B4-BE49-F238E27FC236}">
                <a16:creationId xmlns:a16="http://schemas.microsoft.com/office/drawing/2014/main" id="{D82E4E55-267C-44BA-90C3-A9E2A0D7DAE4}"/>
              </a:ext>
            </a:extLst>
          </p:cNvPr>
          <p:cNvCxnSpPr>
            <a:cxnSpLocks/>
            <a:stCxn id="45" idx="5"/>
            <a:endCxn id="51" idx="1"/>
          </p:cNvCxnSpPr>
          <p:nvPr/>
        </p:nvCxnSpPr>
        <p:spPr>
          <a:xfrm>
            <a:off x="6187984" y="5131306"/>
            <a:ext cx="185400" cy="2310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B56C699-84E7-4C93-BFC3-D79B74BBA742}"/>
              </a:ext>
            </a:extLst>
          </p:cNvPr>
          <p:cNvCxnSpPr>
            <a:cxnSpLocks/>
            <a:stCxn id="47" idx="3"/>
            <a:endCxn id="46" idx="0"/>
          </p:cNvCxnSpPr>
          <p:nvPr/>
        </p:nvCxnSpPr>
        <p:spPr>
          <a:xfrm flipH="1">
            <a:off x="4883535" y="4364888"/>
            <a:ext cx="309294" cy="741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0CDB23D9-40F9-46FC-849B-D64ECBE69135}"/>
              </a:ext>
            </a:extLst>
          </p:cNvPr>
          <p:cNvSpPr/>
          <p:nvPr/>
        </p:nvSpPr>
        <p:spPr>
          <a:xfrm>
            <a:off x="6279193" y="5285140"/>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52" name="TextBox 51">
            <a:extLst>
              <a:ext uri="{FF2B5EF4-FFF2-40B4-BE49-F238E27FC236}">
                <a16:creationId xmlns:a16="http://schemas.microsoft.com/office/drawing/2014/main" id="{69659E13-DC40-4C6F-B151-EBAF91463437}"/>
              </a:ext>
            </a:extLst>
          </p:cNvPr>
          <p:cNvSpPr txBox="1"/>
          <p:nvPr/>
        </p:nvSpPr>
        <p:spPr>
          <a:xfrm>
            <a:off x="2937119" y="1707586"/>
            <a:ext cx="991892" cy="369332"/>
          </a:xfrm>
          <a:prstGeom prst="rect">
            <a:avLst/>
          </a:prstGeom>
          <a:noFill/>
        </p:spPr>
        <p:txBody>
          <a:bodyPr wrap="square" rtlCol="0">
            <a:spAutoFit/>
          </a:bodyPr>
          <a:lstStyle/>
          <a:p>
            <a:r>
              <a:rPr lang="en-US" dirty="0"/>
              <a:t>root</a:t>
            </a:r>
          </a:p>
        </p:txBody>
      </p:sp>
      <p:cxnSp>
        <p:nvCxnSpPr>
          <p:cNvPr id="54" name="Straight Arrow Connector 53">
            <a:extLst>
              <a:ext uri="{FF2B5EF4-FFF2-40B4-BE49-F238E27FC236}">
                <a16:creationId xmlns:a16="http://schemas.microsoft.com/office/drawing/2014/main" id="{FB07136B-453E-47B0-9BDB-11CA6C5115DF}"/>
              </a:ext>
            </a:extLst>
          </p:cNvPr>
          <p:cNvCxnSpPr>
            <a:cxnSpLocks/>
          </p:cNvCxnSpPr>
          <p:nvPr/>
        </p:nvCxnSpPr>
        <p:spPr>
          <a:xfrm>
            <a:off x="3589249" y="2035427"/>
            <a:ext cx="1046091" cy="2877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Isosceles Triangle 2">
            <a:extLst>
              <a:ext uri="{FF2B5EF4-FFF2-40B4-BE49-F238E27FC236}">
                <a16:creationId xmlns:a16="http://schemas.microsoft.com/office/drawing/2014/main" id="{76094A58-45CE-4546-9D04-119256B80DE7}"/>
              </a:ext>
            </a:extLst>
          </p:cNvPr>
          <p:cNvSpPr/>
          <p:nvPr/>
        </p:nvSpPr>
        <p:spPr>
          <a:xfrm>
            <a:off x="3313928" y="3540938"/>
            <a:ext cx="4113409" cy="2378261"/>
          </a:xfrm>
          <a:prstGeom prst="triangle">
            <a:avLst/>
          </a:prstGeom>
          <a:solidFill>
            <a:srgbClr val="0066FF">
              <a:alpha val="2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B8433C8D-8BEF-4B31-9923-957BDC15F140}"/>
              </a:ext>
            </a:extLst>
          </p:cNvPr>
          <p:cNvCxnSpPr>
            <a:cxnSpLocks/>
            <a:stCxn id="47" idx="5"/>
            <a:endCxn id="45" idx="0"/>
          </p:cNvCxnSpPr>
          <p:nvPr/>
        </p:nvCxnSpPr>
        <p:spPr>
          <a:xfrm>
            <a:off x="5708828" y="4364888"/>
            <a:ext cx="248285" cy="3166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1">
            <a:extLst>
              <a:ext uri="{FF2B5EF4-FFF2-40B4-BE49-F238E27FC236}">
                <a16:creationId xmlns:a16="http://schemas.microsoft.com/office/drawing/2014/main" id="{72FA2C1F-83C7-0348-9247-F8E22DAE204F}"/>
              </a:ext>
            </a:extLst>
          </p:cNvPr>
          <p:cNvGraphicFramePr>
            <a:graphicFrameLocks noGrp="1"/>
          </p:cNvGraphicFramePr>
          <p:nvPr>
            <p:extLst>
              <p:ext uri="{D42A27DB-BD31-4B8C-83A1-F6EECF244321}">
                <p14:modId xmlns:p14="http://schemas.microsoft.com/office/powerpoint/2010/main" val="145901179"/>
              </p:ext>
            </p:extLst>
          </p:nvPr>
        </p:nvGraphicFramePr>
        <p:xfrm>
          <a:off x="9193258" y="65565"/>
          <a:ext cx="2887450" cy="3322320"/>
        </p:xfrm>
        <a:graphic>
          <a:graphicData uri="http://schemas.openxmlformats.org/drawingml/2006/table">
            <a:tbl>
              <a:tblPr firstRow="1" bandRow="1">
                <a:tableStyleId>{5C22544A-7EE6-4342-B048-85BDC9FD1C3A}</a:tableStyleId>
              </a:tblPr>
              <a:tblGrid>
                <a:gridCol w="1443725">
                  <a:extLst>
                    <a:ext uri="{9D8B030D-6E8A-4147-A177-3AD203B41FA5}">
                      <a16:colId xmlns:a16="http://schemas.microsoft.com/office/drawing/2014/main" val="1965345403"/>
                    </a:ext>
                  </a:extLst>
                </a:gridCol>
                <a:gridCol w="1443725">
                  <a:extLst>
                    <a:ext uri="{9D8B030D-6E8A-4147-A177-3AD203B41FA5}">
                      <a16:colId xmlns:a16="http://schemas.microsoft.com/office/drawing/2014/main" val="3836970291"/>
                    </a:ext>
                  </a:extLst>
                </a:gridCol>
              </a:tblGrid>
              <a:tr h="206870">
                <a:tc>
                  <a:txBody>
                    <a:bodyPr/>
                    <a:lstStyle/>
                    <a:p>
                      <a:pPr algn="ctr"/>
                      <a:r>
                        <a:rPr lang="en-US" sz="1600" dirty="0"/>
                        <a:t>AVL Terminology</a:t>
                      </a:r>
                      <a:endParaRPr lang="en-US" sz="1600" b="1" dirty="0">
                        <a:solidFill>
                          <a:schemeClr val="bg1"/>
                        </a:solidFill>
                      </a:endParaRPr>
                    </a:p>
                  </a:txBody>
                  <a:tcPr/>
                </a:tc>
                <a:tc>
                  <a:txBody>
                    <a:bodyPr/>
                    <a:lstStyle/>
                    <a:p>
                      <a:pPr algn="ctr"/>
                      <a:r>
                        <a:rPr lang="en-US" sz="1600" dirty="0"/>
                        <a:t>Splay Terminology</a:t>
                      </a:r>
                      <a:endParaRPr lang="en-US" sz="1600" b="1" dirty="0">
                        <a:solidFill>
                          <a:schemeClr val="bg1"/>
                        </a:solidFill>
                      </a:endParaRPr>
                    </a:p>
                  </a:txBody>
                  <a:tcPr/>
                </a:tc>
                <a:extLst>
                  <a:ext uri="{0D108BD9-81ED-4DB2-BD59-A6C34878D82A}">
                    <a16:rowId xmlns:a16="http://schemas.microsoft.com/office/drawing/2014/main" val="1427630372"/>
                  </a:ext>
                </a:extLst>
              </a:tr>
              <a:tr h="221039">
                <a:tc>
                  <a:txBody>
                    <a:bodyPr/>
                    <a:lstStyle/>
                    <a:p>
                      <a:pPr algn="ctr"/>
                      <a:r>
                        <a:rPr lang="en-US" sz="2000" dirty="0">
                          <a:solidFill>
                            <a:schemeClr val="tx1"/>
                          </a:solidFill>
                        </a:rPr>
                        <a:t>L</a:t>
                      </a:r>
                    </a:p>
                  </a:txBody>
                  <a:tcPr/>
                </a:tc>
                <a:tc>
                  <a:txBody>
                    <a:bodyPr/>
                    <a:lstStyle/>
                    <a:p>
                      <a:pPr algn="ctr"/>
                      <a:r>
                        <a:rPr lang="en-US" sz="2000" dirty="0">
                          <a:solidFill>
                            <a:schemeClr val="tx1"/>
                          </a:solidFill>
                        </a:rPr>
                        <a:t>“ZIG”</a:t>
                      </a:r>
                    </a:p>
                  </a:txBody>
                  <a:tcPr/>
                </a:tc>
                <a:extLst>
                  <a:ext uri="{0D108BD9-81ED-4DB2-BD59-A6C34878D82A}">
                    <a16:rowId xmlns:a16="http://schemas.microsoft.com/office/drawing/2014/main" val="332726122"/>
                  </a:ext>
                </a:extLst>
              </a:tr>
              <a:tr h="221039">
                <a:tc>
                  <a:txBody>
                    <a:bodyPr/>
                    <a:lstStyle/>
                    <a:p>
                      <a:pPr algn="ctr"/>
                      <a:r>
                        <a:rPr lang="en-US" sz="2000" dirty="0">
                          <a:solidFill>
                            <a:schemeClr val="tx1"/>
                          </a:solidFill>
                        </a:rPr>
                        <a:t>R</a:t>
                      </a:r>
                    </a:p>
                  </a:txBody>
                  <a:tcPr/>
                </a:tc>
                <a:tc>
                  <a:txBody>
                    <a:bodyPr/>
                    <a:lstStyle/>
                    <a:p>
                      <a:pPr algn="ctr"/>
                      <a:r>
                        <a:rPr lang="en-US" sz="2000" dirty="0">
                          <a:solidFill>
                            <a:schemeClr val="tx1"/>
                          </a:solidFill>
                        </a:rPr>
                        <a:t>“ZAG”</a:t>
                      </a:r>
                    </a:p>
                  </a:txBody>
                  <a:tcPr/>
                </a:tc>
                <a:extLst>
                  <a:ext uri="{0D108BD9-81ED-4DB2-BD59-A6C34878D82A}">
                    <a16:rowId xmlns:a16="http://schemas.microsoft.com/office/drawing/2014/main" val="2165350551"/>
                  </a:ext>
                </a:extLst>
              </a:tr>
              <a:tr h="2210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LR</a:t>
                      </a:r>
                    </a:p>
                  </a:txBody>
                  <a:tcPr/>
                </a:tc>
                <a:tc>
                  <a:txBody>
                    <a:bodyPr/>
                    <a:lstStyle/>
                    <a:p>
                      <a:pPr algn="ctr"/>
                      <a:r>
                        <a:rPr lang="en-US" sz="2000" dirty="0">
                          <a:solidFill>
                            <a:schemeClr val="tx1"/>
                          </a:solidFill>
                        </a:rPr>
                        <a:t>“ZIGZAG”</a:t>
                      </a:r>
                    </a:p>
                  </a:txBody>
                  <a:tcPr/>
                </a:tc>
                <a:extLst>
                  <a:ext uri="{0D108BD9-81ED-4DB2-BD59-A6C34878D82A}">
                    <a16:rowId xmlns:a16="http://schemas.microsoft.com/office/drawing/2014/main" val="3526169981"/>
                  </a:ext>
                </a:extLst>
              </a:tr>
              <a:tr h="221039">
                <a:tc>
                  <a:txBody>
                    <a:bodyPr/>
                    <a:lstStyle/>
                    <a:p>
                      <a:pPr algn="ctr"/>
                      <a:r>
                        <a:rPr lang="en-US" sz="2000" dirty="0">
                          <a:solidFill>
                            <a:schemeClr val="tx1"/>
                          </a:solidFill>
                        </a:rPr>
                        <a:t>RL</a:t>
                      </a:r>
                    </a:p>
                  </a:txBody>
                  <a:tcPr/>
                </a:tc>
                <a:tc>
                  <a:txBody>
                    <a:bodyPr/>
                    <a:lstStyle/>
                    <a:p>
                      <a:pPr algn="ctr"/>
                      <a:r>
                        <a:rPr lang="en-US" sz="2000" dirty="0">
                          <a:solidFill>
                            <a:schemeClr val="tx1"/>
                          </a:solidFill>
                        </a:rPr>
                        <a:t>“ZAGZIG”</a:t>
                      </a:r>
                    </a:p>
                  </a:txBody>
                  <a:tcPr/>
                </a:tc>
                <a:extLst>
                  <a:ext uri="{0D108BD9-81ED-4DB2-BD59-A6C34878D82A}">
                    <a16:rowId xmlns:a16="http://schemas.microsoft.com/office/drawing/2014/main" val="2958845501"/>
                  </a:ext>
                </a:extLst>
              </a:tr>
              <a:tr h="323057">
                <a:tc>
                  <a:txBody>
                    <a:bodyPr/>
                    <a:lstStyle/>
                    <a:p>
                      <a:pPr algn="ctr"/>
                      <a:r>
                        <a:rPr lang="en-US" sz="2000" dirty="0">
                          <a:solidFill>
                            <a:schemeClr val="tx1"/>
                          </a:solidFill>
                        </a:rPr>
                        <a:t>LL </a:t>
                      </a:r>
                      <a:r>
                        <a:rPr lang="en-US" sz="1200" i="1" dirty="0">
                          <a:solidFill>
                            <a:schemeClr val="bg2">
                              <a:lumMod val="50000"/>
                            </a:schemeClr>
                          </a:solidFill>
                        </a:rPr>
                        <a:t>(never used in AVL Trees)</a:t>
                      </a:r>
                    </a:p>
                  </a:txBody>
                  <a:tcPr/>
                </a:tc>
                <a:tc>
                  <a:txBody>
                    <a:bodyPr/>
                    <a:lstStyle/>
                    <a:p>
                      <a:pPr algn="ctr"/>
                      <a:r>
                        <a:rPr lang="en-US" sz="2000" dirty="0">
                          <a:solidFill>
                            <a:schemeClr val="tx1"/>
                          </a:solidFill>
                        </a:rPr>
                        <a:t>“ZIGZIG”</a:t>
                      </a:r>
                    </a:p>
                  </a:txBody>
                  <a:tcPr/>
                </a:tc>
                <a:extLst>
                  <a:ext uri="{0D108BD9-81ED-4DB2-BD59-A6C34878D82A}">
                    <a16:rowId xmlns:a16="http://schemas.microsoft.com/office/drawing/2014/main" val="1502871198"/>
                  </a:ext>
                </a:extLst>
              </a:tr>
              <a:tr h="323057">
                <a:tc>
                  <a:txBody>
                    <a:bodyPr/>
                    <a:lstStyle/>
                    <a:p>
                      <a:pPr algn="ctr"/>
                      <a:r>
                        <a:rPr lang="en-US" sz="2000" dirty="0">
                          <a:solidFill>
                            <a:schemeClr val="tx1"/>
                          </a:solidFill>
                        </a:rPr>
                        <a:t>RR </a:t>
                      </a:r>
                      <a:r>
                        <a:rPr lang="en-US" sz="1200" i="1" dirty="0">
                          <a:solidFill>
                            <a:schemeClr val="bg2">
                              <a:lumMod val="50000"/>
                            </a:schemeClr>
                          </a:solidFill>
                        </a:rPr>
                        <a:t>(never used in AVL Trees)</a:t>
                      </a:r>
                      <a:endParaRPr lang="en-US" sz="1200" dirty="0">
                        <a:solidFill>
                          <a:schemeClr val="tx1"/>
                        </a:solidFill>
                      </a:endParaRPr>
                    </a:p>
                  </a:txBody>
                  <a:tcPr/>
                </a:tc>
                <a:tc>
                  <a:txBody>
                    <a:bodyPr/>
                    <a:lstStyle/>
                    <a:p>
                      <a:pPr algn="ctr"/>
                      <a:r>
                        <a:rPr lang="en-US" sz="2000" dirty="0">
                          <a:solidFill>
                            <a:schemeClr val="tx1"/>
                          </a:solidFill>
                        </a:rPr>
                        <a:t>“ZAGZAG”</a:t>
                      </a:r>
                    </a:p>
                  </a:txBody>
                  <a:tcPr/>
                </a:tc>
                <a:extLst>
                  <a:ext uri="{0D108BD9-81ED-4DB2-BD59-A6C34878D82A}">
                    <a16:rowId xmlns:a16="http://schemas.microsoft.com/office/drawing/2014/main" val="2965760039"/>
                  </a:ext>
                </a:extLst>
              </a:tr>
            </a:tbl>
          </a:graphicData>
        </a:graphic>
      </p:graphicFrame>
      <p:sp>
        <p:nvSpPr>
          <p:cNvPr id="23" name="Left Brace 22">
            <a:extLst>
              <a:ext uri="{FF2B5EF4-FFF2-40B4-BE49-F238E27FC236}">
                <a16:creationId xmlns:a16="http://schemas.microsoft.com/office/drawing/2014/main" id="{CD984E20-4FC1-0241-BB42-1D42244643DA}"/>
              </a:ext>
            </a:extLst>
          </p:cNvPr>
          <p:cNvSpPr/>
          <p:nvPr/>
        </p:nvSpPr>
        <p:spPr>
          <a:xfrm rot="2658976">
            <a:off x="3607994" y="3365399"/>
            <a:ext cx="782665" cy="1656509"/>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F2C6E1C5-7F31-D243-81D8-6D04A4FE39FE}"/>
              </a:ext>
            </a:extLst>
          </p:cNvPr>
          <p:cNvSpPr txBox="1"/>
          <p:nvPr/>
        </p:nvSpPr>
        <p:spPr>
          <a:xfrm rot="18801541">
            <a:off x="2873916" y="3389229"/>
            <a:ext cx="1022060" cy="369332"/>
          </a:xfrm>
          <a:prstGeom prst="rect">
            <a:avLst/>
          </a:prstGeom>
          <a:noFill/>
        </p:spPr>
        <p:txBody>
          <a:bodyPr wrap="square" rtlCol="0">
            <a:spAutoFit/>
          </a:bodyPr>
          <a:lstStyle/>
          <a:p>
            <a:r>
              <a:rPr lang="en-US" b="1" dirty="0">
                <a:solidFill>
                  <a:srgbClr val="0070C0"/>
                </a:solidFill>
              </a:rPr>
              <a:t>Zig-zag!</a:t>
            </a:r>
          </a:p>
        </p:txBody>
      </p:sp>
    </p:spTree>
    <p:extLst>
      <p:ext uri="{BB962C8B-B14F-4D97-AF65-F5344CB8AC3E}">
        <p14:creationId xmlns:p14="http://schemas.microsoft.com/office/powerpoint/2010/main" val="193347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55460-012B-4235-A78F-74DA14786F78}"/>
              </a:ext>
            </a:extLst>
          </p:cNvPr>
          <p:cNvSpPr>
            <a:spLocks noGrp="1"/>
          </p:cNvSpPr>
          <p:nvPr>
            <p:ph type="title"/>
          </p:nvPr>
        </p:nvSpPr>
        <p:spPr>
          <a:xfrm>
            <a:off x="838200" y="365125"/>
            <a:ext cx="10515600" cy="1325563"/>
          </a:xfrm>
        </p:spPr>
        <p:txBody>
          <a:bodyPr/>
          <a:lstStyle/>
          <a:p>
            <a:pPr algn="ctr"/>
            <a:r>
              <a:rPr lang="en-US" dirty="0"/>
              <a:t>Bringing 11 to the root…</a:t>
            </a:r>
          </a:p>
        </p:txBody>
      </p:sp>
      <p:sp>
        <p:nvSpPr>
          <p:cNvPr id="25" name="Oval 24">
            <a:extLst>
              <a:ext uri="{FF2B5EF4-FFF2-40B4-BE49-F238E27FC236}">
                <a16:creationId xmlns:a16="http://schemas.microsoft.com/office/drawing/2014/main" id="{69D32FD8-1FC9-475F-A213-1B2E3DC814D0}"/>
              </a:ext>
            </a:extLst>
          </p:cNvPr>
          <p:cNvSpPr/>
          <p:nvPr/>
        </p:nvSpPr>
        <p:spPr>
          <a:xfrm>
            <a:off x="4635340" y="2355320"/>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cxnSp>
        <p:nvCxnSpPr>
          <p:cNvPr id="26" name="Straight Arrow Connector 25">
            <a:extLst>
              <a:ext uri="{FF2B5EF4-FFF2-40B4-BE49-F238E27FC236}">
                <a16:creationId xmlns:a16="http://schemas.microsoft.com/office/drawing/2014/main" id="{32B02D00-8A38-49AD-86F3-578FF6A1280E}"/>
              </a:ext>
            </a:extLst>
          </p:cNvPr>
          <p:cNvCxnSpPr>
            <a:cxnSpLocks/>
            <a:endCxn id="28" idx="1"/>
          </p:cNvCxnSpPr>
          <p:nvPr/>
        </p:nvCxnSpPr>
        <p:spPr>
          <a:xfrm>
            <a:off x="5235117" y="2800874"/>
            <a:ext cx="821099" cy="452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D9AD7F0D-5A42-477D-9321-EBBCCF6AFF6F}"/>
              </a:ext>
            </a:extLst>
          </p:cNvPr>
          <p:cNvSpPr/>
          <p:nvPr/>
        </p:nvSpPr>
        <p:spPr>
          <a:xfrm>
            <a:off x="5962025" y="3176180"/>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a:t>
            </a:r>
          </a:p>
        </p:txBody>
      </p:sp>
      <p:sp>
        <p:nvSpPr>
          <p:cNvPr id="29" name="Oval 28">
            <a:extLst>
              <a:ext uri="{FF2B5EF4-FFF2-40B4-BE49-F238E27FC236}">
                <a16:creationId xmlns:a16="http://schemas.microsoft.com/office/drawing/2014/main" id="{12BE5287-D31E-471D-8CB9-E16F3BAC3AD8}"/>
              </a:ext>
            </a:extLst>
          </p:cNvPr>
          <p:cNvSpPr/>
          <p:nvPr/>
        </p:nvSpPr>
        <p:spPr>
          <a:xfrm>
            <a:off x="6878349" y="4068949"/>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sp>
        <p:nvSpPr>
          <p:cNvPr id="31" name="Oval 30">
            <a:extLst>
              <a:ext uri="{FF2B5EF4-FFF2-40B4-BE49-F238E27FC236}">
                <a16:creationId xmlns:a16="http://schemas.microsoft.com/office/drawing/2014/main" id="{33C98E47-81A4-48B9-BD77-90E24AFCDC4B}"/>
              </a:ext>
            </a:extLst>
          </p:cNvPr>
          <p:cNvSpPr/>
          <p:nvPr/>
        </p:nvSpPr>
        <p:spPr>
          <a:xfrm>
            <a:off x="7778543" y="5262475"/>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p>
        </p:txBody>
      </p:sp>
      <p:cxnSp>
        <p:nvCxnSpPr>
          <p:cNvPr id="32" name="Straight Arrow Connector 31">
            <a:extLst>
              <a:ext uri="{FF2B5EF4-FFF2-40B4-BE49-F238E27FC236}">
                <a16:creationId xmlns:a16="http://schemas.microsoft.com/office/drawing/2014/main" id="{640D6B0E-DA14-4D5B-9C8C-F5499EC4E644}"/>
              </a:ext>
            </a:extLst>
          </p:cNvPr>
          <p:cNvCxnSpPr>
            <a:cxnSpLocks/>
            <a:stCxn id="28" idx="5"/>
            <a:endCxn id="29" idx="1"/>
          </p:cNvCxnSpPr>
          <p:nvPr/>
        </p:nvCxnSpPr>
        <p:spPr>
          <a:xfrm>
            <a:off x="6511013" y="3625953"/>
            <a:ext cx="461527" cy="5201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77E577E-75EA-446D-8F1B-C2D78747AB10}"/>
              </a:ext>
            </a:extLst>
          </p:cNvPr>
          <p:cNvCxnSpPr>
            <a:cxnSpLocks/>
            <a:stCxn id="29" idx="5"/>
            <a:endCxn id="31" idx="0"/>
          </p:cNvCxnSpPr>
          <p:nvPr/>
        </p:nvCxnSpPr>
        <p:spPr>
          <a:xfrm>
            <a:off x="7427337" y="4518722"/>
            <a:ext cx="672796" cy="7437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312565D-B425-47D8-9E92-903A01EC3F28}"/>
              </a:ext>
            </a:extLst>
          </p:cNvPr>
          <p:cNvCxnSpPr>
            <a:cxnSpLocks/>
            <a:stCxn id="28" idx="3"/>
            <a:endCxn id="47" idx="7"/>
          </p:cNvCxnSpPr>
          <p:nvPr/>
        </p:nvCxnSpPr>
        <p:spPr>
          <a:xfrm flipH="1">
            <a:off x="5708828" y="3625953"/>
            <a:ext cx="347388" cy="366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6237B41D-6DBF-471B-B7E6-618E6552D845}"/>
              </a:ext>
            </a:extLst>
          </p:cNvPr>
          <p:cNvSpPr/>
          <p:nvPr/>
        </p:nvSpPr>
        <p:spPr>
          <a:xfrm>
            <a:off x="5630611" y="4681533"/>
            <a:ext cx="653003"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p>
        </p:txBody>
      </p:sp>
      <p:sp>
        <p:nvSpPr>
          <p:cNvPr id="46" name="Oval 45">
            <a:extLst>
              <a:ext uri="{FF2B5EF4-FFF2-40B4-BE49-F238E27FC236}">
                <a16:creationId xmlns:a16="http://schemas.microsoft.com/office/drawing/2014/main" id="{55E81479-9517-415B-8433-953A448AFC93}"/>
              </a:ext>
            </a:extLst>
          </p:cNvPr>
          <p:cNvSpPr/>
          <p:nvPr/>
        </p:nvSpPr>
        <p:spPr>
          <a:xfrm>
            <a:off x="4561945" y="5106689"/>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47" name="Oval 46">
            <a:extLst>
              <a:ext uri="{FF2B5EF4-FFF2-40B4-BE49-F238E27FC236}">
                <a16:creationId xmlns:a16="http://schemas.microsoft.com/office/drawing/2014/main" id="{3C226B69-6BE7-46FA-9B36-AE8980BB3493}"/>
              </a:ext>
            </a:extLst>
          </p:cNvPr>
          <p:cNvSpPr/>
          <p:nvPr/>
        </p:nvSpPr>
        <p:spPr>
          <a:xfrm>
            <a:off x="5085962" y="3915115"/>
            <a:ext cx="729733" cy="52694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cxnSp>
        <p:nvCxnSpPr>
          <p:cNvPr id="48" name="Straight Arrow Connector 47">
            <a:extLst>
              <a:ext uri="{FF2B5EF4-FFF2-40B4-BE49-F238E27FC236}">
                <a16:creationId xmlns:a16="http://schemas.microsoft.com/office/drawing/2014/main" id="{D82E4E55-267C-44BA-90C3-A9E2A0D7DAE4}"/>
              </a:ext>
            </a:extLst>
          </p:cNvPr>
          <p:cNvCxnSpPr>
            <a:cxnSpLocks/>
            <a:stCxn id="45" idx="5"/>
            <a:endCxn id="51" idx="1"/>
          </p:cNvCxnSpPr>
          <p:nvPr/>
        </p:nvCxnSpPr>
        <p:spPr>
          <a:xfrm>
            <a:off x="6187984" y="5131306"/>
            <a:ext cx="185400" cy="2310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B56C699-84E7-4C93-BFC3-D79B74BBA742}"/>
              </a:ext>
            </a:extLst>
          </p:cNvPr>
          <p:cNvCxnSpPr>
            <a:cxnSpLocks/>
            <a:stCxn id="47" idx="3"/>
            <a:endCxn id="46" idx="0"/>
          </p:cNvCxnSpPr>
          <p:nvPr/>
        </p:nvCxnSpPr>
        <p:spPr>
          <a:xfrm flipH="1">
            <a:off x="4883535" y="4364888"/>
            <a:ext cx="309294" cy="741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0CDB23D9-40F9-46FC-849B-D64ECBE69135}"/>
              </a:ext>
            </a:extLst>
          </p:cNvPr>
          <p:cNvSpPr/>
          <p:nvPr/>
        </p:nvSpPr>
        <p:spPr>
          <a:xfrm>
            <a:off x="6279193" y="5285140"/>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52" name="TextBox 51">
            <a:extLst>
              <a:ext uri="{FF2B5EF4-FFF2-40B4-BE49-F238E27FC236}">
                <a16:creationId xmlns:a16="http://schemas.microsoft.com/office/drawing/2014/main" id="{69659E13-DC40-4C6F-B151-EBAF91463437}"/>
              </a:ext>
            </a:extLst>
          </p:cNvPr>
          <p:cNvSpPr txBox="1"/>
          <p:nvPr/>
        </p:nvSpPr>
        <p:spPr>
          <a:xfrm>
            <a:off x="2937119" y="1707586"/>
            <a:ext cx="991892" cy="369332"/>
          </a:xfrm>
          <a:prstGeom prst="rect">
            <a:avLst/>
          </a:prstGeom>
          <a:noFill/>
        </p:spPr>
        <p:txBody>
          <a:bodyPr wrap="square" rtlCol="0">
            <a:spAutoFit/>
          </a:bodyPr>
          <a:lstStyle/>
          <a:p>
            <a:r>
              <a:rPr lang="en-US" dirty="0"/>
              <a:t>root</a:t>
            </a:r>
          </a:p>
        </p:txBody>
      </p:sp>
      <p:cxnSp>
        <p:nvCxnSpPr>
          <p:cNvPr id="54" name="Straight Arrow Connector 53">
            <a:extLst>
              <a:ext uri="{FF2B5EF4-FFF2-40B4-BE49-F238E27FC236}">
                <a16:creationId xmlns:a16="http://schemas.microsoft.com/office/drawing/2014/main" id="{FB07136B-453E-47B0-9BDB-11CA6C5115DF}"/>
              </a:ext>
            </a:extLst>
          </p:cNvPr>
          <p:cNvCxnSpPr>
            <a:cxnSpLocks/>
          </p:cNvCxnSpPr>
          <p:nvPr/>
        </p:nvCxnSpPr>
        <p:spPr>
          <a:xfrm>
            <a:off x="3589249" y="2035427"/>
            <a:ext cx="1046091" cy="2877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Isosceles Triangle 2">
            <a:extLst>
              <a:ext uri="{FF2B5EF4-FFF2-40B4-BE49-F238E27FC236}">
                <a16:creationId xmlns:a16="http://schemas.microsoft.com/office/drawing/2014/main" id="{76094A58-45CE-4546-9D04-119256B80DE7}"/>
              </a:ext>
            </a:extLst>
          </p:cNvPr>
          <p:cNvSpPr/>
          <p:nvPr/>
        </p:nvSpPr>
        <p:spPr>
          <a:xfrm>
            <a:off x="3313928" y="3540938"/>
            <a:ext cx="4113409" cy="2378261"/>
          </a:xfrm>
          <a:prstGeom prst="triangle">
            <a:avLst/>
          </a:prstGeom>
          <a:solidFill>
            <a:srgbClr val="0066FF">
              <a:alpha val="2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B8433C8D-8BEF-4B31-9923-957BDC15F140}"/>
              </a:ext>
            </a:extLst>
          </p:cNvPr>
          <p:cNvCxnSpPr>
            <a:cxnSpLocks/>
            <a:stCxn id="47" idx="5"/>
            <a:endCxn id="45" idx="0"/>
          </p:cNvCxnSpPr>
          <p:nvPr/>
        </p:nvCxnSpPr>
        <p:spPr>
          <a:xfrm>
            <a:off x="5708828" y="4364888"/>
            <a:ext cx="248285" cy="3166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Isosceles Triangle 3">
            <a:extLst>
              <a:ext uri="{FF2B5EF4-FFF2-40B4-BE49-F238E27FC236}">
                <a16:creationId xmlns:a16="http://schemas.microsoft.com/office/drawing/2014/main" id="{2AE96C4B-9378-438F-B9D5-C689CABDA20F}"/>
              </a:ext>
            </a:extLst>
          </p:cNvPr>
          <p:cNvSpPr/>
          <p:nvPr/>
        </p:nvSpPr>
        <p:spPr>
          <a:xfrm rot="5400000">
            <a:off x="4969135" y="1866846"/>
            <a:ext cx="2443115" cy="3175700"/>
          </a:xfrm>
          <a:prstGeom prst="triangle">
            <a:avLst/>
          </a:prstGeom>
          <a:solidFill>
            <a:srgbClr val="FFD966">
              <a:alpha val="2902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eft Brace 21">
            <a:extLst>
              <a:ext uri="{FF2B5EF4-FFF2-40B4-BE49-F238E27FC236}">
                <a16:creationId xmlns:a16="http://schemas.microsoft.com/office/drawing/2014/main" id="{34B3B477-D3FB-4B33-A538-E86D5E935187}"/>
              </a:ext>
            </a:extLst>
          </p:cNvPr>
          <p:cNvSpPr/>
          <p:nvPr/>
        </p:nvSpPr>
        <p:spPr>
          <a:xfrm rot="17953634" flipH="1">
            <a:off x="6208857" y="1690801"/>
            <a:ext cx="894271" cy="1577639"/>
          </a:xfrm>
          <a:prstGeom prst="leftBrac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5EDAE73A-DA7B-4E7B-94ED-6BFFE54F8F8D}"/>
              </a:ext>
            </a:extLst>
          </p:cNvPr>
          <p:cNvSpPr txBox="1"/>
          <p:nvPr/>
        </p:nvSpPr>
        <p:spPr>
          <a:xfrm rot="1647805">
            <a:off x="6607967" y="1678962"/>
            <a:ext cx="1039597" cy="369332"/>
          </a:xfrm>
          <a:prstGeom prst="rect">
            <a:avLst/>
          </a:prstGeom>
          <a:noFill/>
        </p:spPr>
        <p:txBody>
          <a:bodyPr wrap="square" rtlCol="0">
            <a:spAutoFit/>
          </a:bodyPr>
          <a:lstStyle/>
          <a:p>
            <a:r>
              <a:rPr lang="en-US" b="1" dirty="0">
                <a:solidFill>
                  <a:schemeClr val="accent4">
                    <a:lumMod val="75000"/>
                  </a:schemeClr>
                </a:solidFill>
              </a:rPr>
              <a:t>Zag-Zig</a:t>
            </a:r>
          </a:p>
        </p:txBody>
      </p:sp>
      <p:graphicFrame>
        <p:nvGraphicFramePr>
          <p:cNvPr id="24" name="Table 23">
            <a:extLst>
              <a:ext uri="{FF2B5EF4-FFF2-40B4-BE49-F238E27FC236}">
                <a16:creationId xmlns:a16="http://schemas.microsoft.com/office/drawing/2014/main" id="{1E64F9C9-932B-A047-AC6C-5F54AE77516C}"/>
              </a:ext>
            </a:extLst>
          </p:cNvPr>
          <p:cNvGraphicFramePr>
            <a:graphicFrameLocks noGrp="1"/>
          </p:cNvGraphicFramePr>
          <p:nvPr>
            <p:extLst>
              <p:ext uri="{D42A27DB-BD31-4B8C-83A1-F6EECF244321}">
                <p14:modId xmlns:p14="http://schemas.microsoft.com/office/powerpoint/2010/main" val="145901179"/>
              </p:ext>
            </p:extLst>
          </p:nvPr>
        </p:nvGraphicFramePr>
        <p:xfrm>
          <a:off x="9193258" y="65565"/>
          <a:ext cx="2887450" cy="3322320"/>
        </p:xfrm>
        <a:graphic>
          <a:graphicData uri="http://schemas.openxmlformats.org/drawingml/2006/table">
            <a:tbl>
              <a:tblPr firstRow="1" bandRow="1">
                <a:tableStyleId>{5C22544A-7EE6-4342-B048-85BDC9FD1C3A}</a:tableStyleId>
              </a:tblPr>
              <a:tblGrid>
                <a:gridCol w="1443725">
                  <a:extLst>
                    <a:ext uri="{9D8B030D-6E8A-4147-A177-3AD203B41FA5}">
                      <a16:colId xmlns:a16="http://schemas.microsoft.com/office/drawing/2014/main" val="1965345403"/>
                    </a:ext>
                  </a:extLst>
                </a:gridCol>
                <a:gridCol w="1443725">
                  <a:extLst>
                    <a:ext uri="{9D8B030D-6E8A-4147-A177-3AD203B41FA5}">
                      <a16:colId xmlns:a16="http://schemas.microsoft.com/office/drawing/2014/main" val="3836970291"/>
                    </a:ext>
                  </a:extLst>
                </a:gridCol>
              </a:tblGrid>
              <a:tr h="206870">
                <a:tc>
                  <a:txBody>
                    <a:bodyPr/>
                    <a:lstStyle/>
                    <a:p>
                      <a:pPr algn="ctr"/>
                      <a:r>
                        <a:rPr lang="en-US" sz="1600" dirty="0"/>
                        <a:t>AVL Terminology</a:t>
                      </a:r>
                      <a:endParaRPr lang="en-US" sz="1600" b="1" dirty="0">
                        <a:solidFill>
                          <a:schemeClr val="bg1"/>
                        </a:solidFill>
                      </a:endParaRPr>
                    </a:p>
                  </a:txBody>
                  <a:tcPr/>
                </a:tc>
                <a:tc>
                  <a:txBody>
                    <a:bodyPr/>
                    <a:lstStyle/>
                    <a:p>
                      <a:pPr algn="ctr"/>
                      <a:r>
                        <a:rPr lang="en-US" sz="1600" dirty="0"/>
                        <a:t>Splay Terminology</a:t>
                      </a:r>
                      <a:endParaRPr lang="en-US" sz="1600" b="1" dirty="0">
                        <a:solidFill>
                          <a:schemeClr val="bg1"/>
                        </a:solidFill>
                      </a:endParaRPr>
                    </a:p>
                  </a:txBody>
                  <a:tcPr/>
                </a:tc>
                <a:extLst>
                  <a:ext uri="{0D108BD9-81ED-4DB2-BD59-A6C34878D82A}">
                    <a16:rowId xmlns:a16="http://schemas.microsoft.com/office/drawing/2014/main" val="1427630372"/>
                  </a:ext>
                </a:extLst>
              </a:tr>
              <a:tr h="221039">
                <a:tc>
                  <a:txBody>
                    <a:bodyPr/>
                    <a:lstStyle/>
                    <a:p>
                      <a:pPr algn="ctr"/>
                      <a:r>
                        <a:rPr lang="en-US" sz="2000" dirty="0">
                          <a:solidFill>
                            <a:schemeClr val="tx1"/>
                          </a:solidFill>
                        </a:rPr>
                        <a:t>L</a:t>
                      </a:r>
                    </a:p>
                  </a:txBody>
                  <a:tcPr/>
                </a:tc>
                <a:tc>
                  <a:txBody>
                    <a:bodyPr/>
                    <a:lstStyle/>
                    <a:p>
                      <a:pPr algn="ctr"/>
                      <a:r>
                        <a:rPr lang="en-US" sz="2000" dirty="0">
                          <a:solidFill>
                            <a:schemeClr val="tx1"/>
                          </a:solidFill>
                        </a:rPr>
                        <a:t>“ZIG”</a:t>
                      </a:r>
                    </a:p>
                  </a:txBody>
                  <a:tcPr/>
                </a:tc>
                <a:extLst>
                  <a:ext uri="{0D108BD9-81ED-4DB2-BD59-A6C34878D82A}">
                    <a16:rowId xmlns:a16="http://schemas.microsoft.com/office/drawing/2014/main" val="332726122"/>
                  </a:ext>
                </a:extLst>
              </a:tr>
              <a:tr h="221039">
                <a:tc>
                  <a:txBody>
                    <a:bodyPr/>
                    <a:lstStyle/>
                    <a:p>
                      <a:pPr algn="ctr"/>
                      <a:r>
                        <a:rPr lang="en-US" sz="2000" dirty="0">
                          <a:solidFill>
                            <a:schemeClr val="tx1"/>
                          </a:solidFill>
                        </a:rPr>
                        <a:t>R</a:t>
                      </a:r>
                    </a:p>
                  </a:txBody>
                  <a:tcPr/>
                </a:tc>
                <a:tc>
                  <a:txBody>
                    <a:bodyPr/>
                    <a:lstStyle/>
                    <a:p>
                      <a:pPr algn="ctr"/>
                      <a:r>
                        <a:rPr lang="en-US" sz="2000" dirty="0">
                          <a:solidFill>
                            <a:schemeClr val="tx1"/>
                          </a:solidFill>
                        </a:rPr>
                        <a:t>“ZAG”</a:t>
                      </a:r>
                    </a:p>
                  </a:txBody>
                  <a:tcPr/>
                </a:tc>
                <a:extLst>
                  <a:ext uri="{0D108BD9-81ED-4DB2-BD59-A6C34878D82A}">
                    <a16:rowId xmlns:a16="http://schemas.microsoft.com/office/drawing/2014/main" val="2165350551"/>
                  </a:ext>
                </a:extLst>
              </a:tr>
              <a:tr h="2210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LR</a:t>
                      </a:r>
                    </a:p>
                  </a:txBody>
                  <a:tcPr/>
                </a:tc>
                <a:tc>
                  <a:txBody>
                    <a:bodyPr/>
                    <a:lstStyle/>
                    <a:p>
                      <a:pPr algn="ctr"/>
                      <a:r>
                        <a:rPr lang="en-US" sz="2000" dirty="0">
                          <a:solidFill>
                            <a:schemeClr val="tx1"/>
                          </a:solidFill>
                        </a:rPr>
                        <a:t>“ZIGZAG”</a:t>
                      </a:r>
                    </a:p>
                  </a:txBody>
                  <a:tcPr/>
                </a:tc>
                <a:extLst>
                  <a:ext uri="{0D108BD9-81ED-4DB2-BD59-A6C34878D82A}">
                    <a16:rowId xmlns:a16="http://schemas.microsoft.com/office/drawing/2014/main" val="3526169981"/>
                  </a:ext>
                </a:extLst>
              </a:tr>
              <a:tr h="221039">
                <a:tc>
                  <a:txBody>
                    <a:bodyPr/>
                    <a:lstStyle/>
                    <a:p>
                      <a:pPr algn="ctr"/>
                      <a:r>
                        <a:rPr lang="en-US" sz="2000" dirty="0">
                          <a:solidFill>
                            <a:schemeClr val="tx1"/>
                          </a:solidFill>
                        </a:rPr>
                        <a:t>RL</a:t>
                      </a:r>
                    </a:p>
                  </a:txBody>
                  <a:tcPr/>
                </a:tc>
                <a:tc>
                  <a:txBody>
                    <a:bodyPr/>
                    <a:lstStyle/>
                    <a:p>
                      <a:pPr algn="ctr"/>
                      <a:r>
                        <a:rPr lang="en-US" sz="2000" dirty="0">
                          <a:solidFill>
                            <a:schemeClr val="tx1"/>
                          </a:solidFill>
                        </a:rPr>
                        <a:t>“ZAGZIG”</a:t>
                      </a:r>
                    </a:p>
                  </a:txBody>
                  <a:tcPr/>
                </a:tc>
                <a:extLst>
                  <a:ext uri="{0D108BD9-81ED-4DB2-BD59-A6C34878D82A}">
                    <a16:rowId xmlns:a16="http://schemas.microsoft.com/office/drawing/2014/main" val="2958845501"/>
                  </a:ext>
                </a:extLst>
              </a:tr>
              <a:tr h="323057">
                <a:tc>
                  <a:txBody>
                    <a:bodyPr/>
                    <a:lstStyle/>
                    <a:p>
                      <a:pPr algn="ctr"/>
                      <a:r>
                        <a:rPr lang="en-US" sz="2000" dirty="0">
                          <a:solidFill>
                            <a:schemeClr val="tx1"/>
                          </a:solidFill>
                        </a:rPr>
                        <a:t>LL </a:t>
                      </a:r>
                      <a:r>
                        <a:rPr lang="en-US" sz="1200" i="1" dirty="0">
                          <a:solidFill>
                            <a:schemeClr val="bg2">
                              <a:lumMod val="50000"/>
                            </a:schemeClr>
                          </a:solidFill>
                        </a:rPr>
                        <a:t>(never used in AVL Trees)</a:t>
                      </a:r>
                    </a:p>
                  </a:txBody>
                  <a:tcPr/>
                </a:tc>
                <a:tc>
                  <a:txBody>
                    <a:bodyPr/>
                    <a:lstStyle/>
                    <a:p>
                      <a:pPr algn="ctr"/>
                      <a:r>
                        <a:rPr lang="en-US" sz="2000" dirty="0">
                          <a:solidFill>
                            <a:schemeClr val="tx1"/>
                          </a:solidFill>
                        </a:rPr>
                        <a:t>“ZIGZIG”</a:t>
                      </a:r>
                    </a:p>
                  </a:txBody>
                  <a:tcPr/>
                </a:tc>
                <a:extLst>
                  <a:ext uri="{0D108BD9-81ED-4DB2-BD59-A6C34878D82A}">
                    <a16:rowId xmlns:a16="http://schemas.microsoft.com/office/drawing/2014/main" val="1502871198"/>
                  </a:ext>
                </a:extLst>
              </a:tr>
              <a:tr h="323057">
                <a:tc>
                  <a:txBody>
                    <a:bodyPr/>
                    <a:lstStyle/>
                    <a:p>
                      <a:pPr algn="ctr"/>
                      <a:r>
                        <a:rPr lang="en-US" sz="2000" dirty="0">
                          <a:solidFill>
                            <a:schemeClr val="tx1"/>
                          </a:solidFill>
                        </a:rPr>
                        <a:t>RR </a:t>
                      </a:r>
                      <a:r>
                        <a:rPr lang="en-US" sz="1200" i="1" dirty="0">
                          <a:solidFill>
                            <a:schemeClr val="bg2">
                              <a:lumMod val="50000"/>
                            </a:schemeClr>
                          </a:solidFill>
                        </a:rPr>
                        <a:t>(never used in AVL Trees)</a:t>
                      </a:r>
                      <a:endParaRPr lang="en-US" sz="1200" dirty="0">
                        <a:solidFill>
                          <a:schemeClr val="tx1"/>
                        </a:solidFill>
                      </a:endParaRPr>
                    </a:p>
                  </a:txBody>
                  <a:tcPr/>
                </a:tc>
                <a:tc>
                  <a:txBody>
                    <a:bodyPr/>
                    <a:lstStyle/>
                    <a:p>
                      <a:pPr algn="ctr"/>
                      <a:r>
                        <a:rPr lang="en-US" sz="2000" dirty="0">
                          <a:solidFill>
                            <a:schemeClr val="tx1"/>
                          </a:solidFill>
                        </a:rPr>
                        <a:t>“ZAGZAG”</a:t>
                      </a:r>
                    </a:p>
                  </a:txBody>
                  <a:tcPr/>
                </a:tc>
                <a:extLst>
                  <a:ext uri="{0D108BD9-81ED-4DB2-BD59-A6C34878D82A}">
                    <a16:rowId xmlns:a16="http://schemas.microsoft.com/office/drawing/2014/main" val="2965760039"/>
                  </a:ext>
                </a:extLst>
              </a:tr>
            </a:tbl>
          </a:graphicData>
        </a:graphic>
      </p:graphicFrame>
    </p:spTree>
    <p:extLst>
      <p:ext uri="{BB962C8B-B14F-4D97-AF65-F5344CB8AC3E}">
        <p14:creationId xmlns:p14="http://schemas.microsoft.com/office/powerpoint/2010/main" val="3408410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FD936-D8B4-4537-AFC7-192C44FB28EF}"/>
              </a:ext>
            </a:extLst>
          </p:cNvPr>
          <p:cNvSpPr>
            <a:spLocks noGrp="1"/>
          </p:cNvSpPr>
          <p:nvPr>
            <p:ph type="title"/>
          </p:nvPr>
        </p:nvSpPr>
        <p:spPr/>
        <p:txBody>
          <a:bodyPr/>
          <a:lstStyle/>
          <a:p>
            <a:pPr algn="ctr"/>
            <a:r>
              <a:rPr lang="en-US" dirty="0"/>
              <a:t>Core idea of splay trees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6EAD8-D81B-4F44-870B-FA126665B1B6}"/>
                  </a:ext>
                </a:extLst>
              </p:cNvPr>
              <p:cNvSpPr>
                <a:spLocks noGrp="1"/>
              </p:cNvSpPr>
              <p:nvPr>
                <p:ph idx="1"/>
              </p:nvPr>
            </p:nvSpPr>
            <p:spPr/>
            <p:txBody>
              <a:bodyPr/>
              <a:lstStyle/>
              <a:p>
                <a:r>
                  <a:rPr lang="en-US" dirty="0"/>
                  <a:t>Similar to that of amortized complexity.</a:t>
                </a:r>
              </a:p>
              <a:p>
                <a:r>
                  <a:rPr lang="en-US" dirty="0"/>
                  <a:t>Not guaranteed to be balanced at any point in time!</a:t>
                </a:r>
              </a:p>
              <a:p>
                <a:r>
                  <a:rPr lang="en-US" dirty="0"/>
                  <a:t> So any given search, insertion, deletion </a:t>
                </a:r>
                <a:r>
                  <a:rPr lang="en-US" dirty="0">
                    <a:solidFill>
                      <a:srgbClr val="FF0000"/>
                    </a:solidFill>
                  </a:rPr>
                  <a:t>not guaranteed to be efficient </a:t>
                </a:r>
                <a:r>
                  <a:rPr lang="en-US" dirty="0"/>
                  <a:t>(</a:t>
                </a:r>
                <a14:m>
                  <m:oMath xmlns:m="http://schemas.openxmlformats.org/officeDocument/2006/math">
                    <m:r>
                      <a:rPr lang="en-US" i="1" dirty="0" smtClean="0">
                        <a:solidFill>
                          <a:srgbClr val="00B0F0"/>
                        </a:solidFill>
                        <a:latin typeface="Cambria Math" panose="02040503050406030204" pitchFamily="18" charset="0"/>
                        <a:ea typeface="Cambria Math" panose="02040503050406030204" pitchFamily="18" charset="0"/>
                      </a:rPr>
                      <m:t>𝒪</m:t>
                    </m:r>
                    <m:r>
                      <a:rPr lang="en-US" i="1" dirty="0" smtClean="0">
                        <a:solidFill>
                          <a:srgbClr val="00B0F0"/>
                        </a:solidFill>
                        <a:latin typeface="Cambria Math" panose="02040503050406030204" pitchFamily="18" charset="0"/>
                      </a:rPr>
                      <m:t>(</m:t>
                    </m:r>
                    <m:func>
                      <m:funcPr>
                        <m:ctrlPr>
                          <a:rPr lang="en-US" i="1" dirty="0" smtClean="0">
                            <a:solidFill>
                              <a:srgbClr val="00B0F0"/>
                            </a:solidFill>
                            <a:latin typeface="Cambria Math" panose="02040503050406030204" pitchFamily="18" charset="0"/>
                            <a:ea typeface="Cambria Math" panose="02040503050406030204" pitchFamily="18" charset="0"/>
                          </a:rPr>
                        </m:ctrlPr>
                      </m:funcPr>
                      <m:fName>
                        <m:sSub>
                          <m:sSubPr>
                            <m:ctrlPr>
                              <a:rPr lang="en-US" i="1" dirty="0" smtClean="0">
                                <a:solidFill>
                                  <a:srgbClr val="00B0F0"/>
                                </a:solidFill>
                                <a:latin typeface="Cambria Math" panose="02040503050406030204" pitchFamily="18" charset="0"/>
                                <a:ea typeface="Cambria Math" panose="02040503050406030204" pitchFamily="18" charset="0"/>
                              </a:rPr>
                            </m:ctrlPr>
                          </m:sSubPr>
                          <m:e>
                            <m:r>
                              <m:rPr>
                                <m:sty m:val="p"/>
                              </m:rPr>
                              <a:rPr lang="en-US" i="0" dirty="0" smtClean="0">
                                <a:solidFill>
                                  <a:srgbClr val="00B0F0"/>
                                </a:solidFill>
                                <a:latin typeface="Cambria Math" panose="02040503050406030204" pitchFamily="18" charset="0"/>
                              </a:rPr>
                              <m:t>log</m:t>
                            </m:r>
                          </m:e>
                          <m:sub>
                            <m:r>
                              <a:rPr lang="en-US" i="1" dirty="0" smtClean="0">
                                <a:solidFill>
                                  <a:srgbClr val="00B0F0"/>
                                </a:solidFill>
                                <a:latin typeface="Cambria Math" panose="02040503050406030204" pitchFamily="18" charset="0"/>
                              </a:rPr>
                              <m:t>2</m:t>
                            </m:r>
                          </m:sub>
                        </m:sSub>
                      </m:fName>
                      <m:e>
                        <m:r>
                          <a:rPr lang="en-US" b="0" i="1" dirty="0" smtClean="0">
                            <a:solidFill>
                              <a:srgbClr val="00B0F0"/>
                            </a:solidFill>
                            <a:latin typeface="Cambria Math" panose="02040503050406030204" pitchFamily="18" charset="0"/>
                          </a:rPr>
                          <m:t>𝑛</m:t>
                        </m:r>
                      </m:e>
                    </m:func>
                    <m:r>
                      <a:rPr lang="en-US" i="1" dirty="0" smtClean="0">
                        <a:solidFill>
                          <a:srgbClr val="00B0F0"/>
                        </a:solidFill>
                        <a:latin typeface="Cambria Math" panose="02040503050406030204" pitchFamily="18" charset="0"/>
                      </a:rPr>
                      <m:t>)</m:t>
                    </m:r>
                    <m:r>
                      <m:rPr>
                        <m:nor/>
                      </m:rPr>
                      <a:rPr lang="en-US" dirty="0" smtClean="0"/>
                      <m:t>)</m:t>
                    </m:r>
                  </m:oMath>
                </a14:m>
                <a:r>
                  <a:rPr lang="en-US" dirty="0"/>
                  <a:t>!</a:t>
                </a:r>
              </a:p>
              <a:p>
                <a:r>
                  <a:rPr lang="en-US" dirty="0"/>
                  <a:t>These trees make use of a very powerful idea in Computer Architecture, known as </a:t>
                </a:r>
                <a:r>
                  <a:rPr lang="en-US" dirty="0">
                    <a:solidFill>
                      <a:schemeClr val="accent6"/>
                    </a:solidFill>
                  </a:rPr>
                  <a:t>temporal locality</a:t>
                </a:r>
              </a:p>
            </p:txBody>
          </p:sp>
        </mc:Choice>
        <mc:Fallback xmlns="">
          <p:sp>
            <p:nvSpPr>
              <p:cNvPr id="3" name="Content Placeholder 2">
                <a:extLst>
                  <a:ext uri="{FF2B5EF4-FFF2-40B4-BE49-F238E27FC236}">
                    <a16:creationId xmlns:a16="http://schemas.microsoft.com/office/drawing/2014/main" id="{1526EAD8-D81B-4F44-870B-FA126665B1B6}"/>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en-US">
                    <a:noFill/>
                  </a:rPr>
                  <a:t> </a:t>
                </a:r>
              </a:p>
            </p:txBody>
          </p:sp>
        </mc:Fallback>
      </mc:AlternateContent>
    </p:spTree>
    <p:extLst>
      <p:ext uri="{BB962C8B-B14F-4D97-AF65-F5344CB8AC3E}">
        <p14:creationId xmlns:p14="http://schemas.microsoft.com/office/powerpoint/2010/main" val="3471698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a:extLst>
              <a:ext uri="{FF2B5EF4-FFF2-40B4-BE49-F238E27FC236}">
                <a16:creationId xmlns:a16="http://schemas.microsoft.com/office/drawing/2014/main" id="{2AE96C4B-9378-438F-B9D5-C689CABDA20F}"/>
              </a:ext>
            </a:extLst>
          </p:cNvPr>
          <p:cNvSpPr/>
          <p:nvPr/>
        </p:nvSpPr>
        <p:spPr>
          <a:xfrm rot="5400000">
            <a:off x="4504139" y="1572357"/>
            <a:ext cx="2443115" cy="3175700"/>
          </a:xfrm>
          <a:prstGeom prst="triangle">
            <a:avLst/>
          </a:prstGeom>
          <a:solidFill>
            <a:srgbClr val="FFD966">
              <a:alpha val="2902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B55460-012B-4235-A78F-74DA14786F78}"/>
              </a:ext>
            </a:extLst>
          </p:cNvPr>
          <p:cNvSpPr>
            <a:spLocks noGrp="1"/>
          </p:cNvSpPr>
          <p:nvPr>
            <p:ph type="title"/>
          </p:nvPr>
        </p:nvSpPr>
        <p:spPr>
          <a:xfrm>
            <a:off x="838200" y="365125"/>
            <a:ext cx="10515600" cy="1325563"/>
          </a:xfrm>
        </p:spPr>
        <p:txBody>
          <a:bodyPr/>
          <a:lstStyle/>
          <a:p>
            <a:pPr algn="ctr"/>
            <a:r>
              <a:rPr lang="en-US" dirty="0"/>
              <a:t>Bringing 11 to the root…</a:t>
            </a:r>
          </a:p>
        </p:txBody>
      </p:sp>
      <p:sp>
        <p:nvSpPr>
          <p:cNvPr id="25" name="Oval 24">
            <a:extLst>
              <a:ext uri="{FF2B5EF4-FFF2-40B4-BE49-F238E27FC236}">
                <a16:creationId xmlns:a16="http://schemas.microsoft.com/office/drawing/2014/main" id="{69D32FD8-1FC9-475F-A213-1B2E3DC814D0}"/>
              </a:ext>
            </a:extLst>
          </p:cNvPr>
          <p:cNvSpPr/>
          <p:nvPr/>
        </p:nvSpPr>
        <p:spPr>
          <a:xfrm>
            <a:off x="4000383" y="3099011"/>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cxnSp>
        <p:nvCxnSpPr>
          <p:cNvPr id="26" name="Straight Arrow Connector 25">
            <a:extLst>
              <a:ext uri="{FF2B5EF4-FFF2-40B4-BE49-F238E27FC236}">
                <a16:creationId xmlns:a16="http://schemas.microsoft.com/office/drawing/2014/main" id="{32B02D00-8A38-49AD-86F3-578FF6A1280E}"/>
              </a:ext>
            </a:extLst>
          </p:cNvPr>
          <p:cNvCxnSpPr>
            <a:cxnSpLocks/>
            <a:endCxn id="28" idx="1"/>
          </p:cNvCxnSpPr>
          <p:nvPr/>
        </p:nvCxnSpPr>
        <p:spPr>
          <a:xfrm>
            <a:off x="5235117" y="2800874"/>
            <a:ext cx="821099" cy="452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D9AD7F0D-5A42-477D-9321-EBBCCF6AFF6F}"/>
              </a:ext>
            </a:extLst>
          </p:cNvPr>
          <p:cNvSpPr/>
          <p:nvPr/>
        </p:nvSpPr>
        <p:spPr>
          <a:xfrm>
            <a:off x="5962025" y="3176180"/>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a:t>
            </a:r>
          </a:p>
        </p:txBody>
      </p:sp>
      <p:sp>
        <p:nvSpPr>
          <p:cNvPr id="29" name="Oval 28">
            <a:extLst>
              <a:ext uri="{FF2B5EF4-FFF2-40B4-BE49-F238E27FC236}">
                <a16:creationId xmlns:a16="http://schemas.microsoft.com/office/drawing/2014/main" id="{12BE5287-D31E-471D-8CB9-E16F3BAC3AD8}"/>
              </a:ext>
            </a:extLst>
          </p:cNvPr>
          <p:cNvSpPr/>
          <p:nvPr/>
        </p:nvSpPr>
        <p:spPr>
          <a:xfrm>
            <a:off x="6764559" y="3968094"/>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sp>
        <p:nvSpPr>
          <p:cNvPr id="31" name="Oval 30">
            <a:extLst>
              <a:ext uri="{FF2B5EF4-FFF2-40B4-BE49-F238E27FC236}">
                <a16:creationId xmlns:a16="http://schemas.microsoft.com/office/drawing/2014/main" id="{33C98E47-81A4-48B9-BD77-90E24AFCDC4B}"/>
              </a:ext>
            </a:extLst>
          </p:cNvPr>
          <p:cNvSpPr/>
          <p:nvPr/>
        </p:nvSpPr>
        <p:spPr>
          <a:xfrm>
            <a:off x="7390633" y="4745722"/>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p>
        </p:txBody>
      </p:sp>
      <p:cxnSp>
        <p:nvCxnSpPr>
          <p:cNvPr id="32" name="Straight Arrow Connector 31">
            <a:extLst>
              <a:ext uri="{FF2B5EF4-FFF2-40B4-BE49-F238E27FC236}">
                <a16:creationId xmlns:a16="http://schemas.microsoft.com/office/drawing/2014/main" id="{640D6B0E-DA14-4D5B-9C8C-F5499EC4E644}"/>
              </a:ext>
            </a:extLst>
          </p:cNvPr>
          <p:cNvCxnSpPr>
            <a:cxnSpLocks/>
            <a:stCxn id="28" idx="5"/>
            <a:endCxn id="29" idx="1"/>
          </p:cNvCxnSpPr>
          <p:nvPr/>
        </p:nvCxnSpPr>
        <p:spPr>
          <a:xfrm>
            <a:off x="6511013" y="3625953"/>
            <a:ext cx="347737" cy="4193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77E577E-75EA-446D-8F1B-C2D78747AB10}"/>
              </a:ext>
            </a:extLst>
          </p:cNvPr>
          <p:cNvCxnSpPr>
            <a:cxnSpLocks/>
            <a:stCxn id="29" idx="5"/>
            <a:endCxn id="31" idx="0"/>
          </p:cNvCxnSpPr>
          <p:nvPr/>
        </p:nvCxnSpPr>
        <p:spPr>
          <a:xfrm>
            <a:off x="7313547" y="4417867"/>
            <a:ext cx="398676" cy="3278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312565D-B425-47D8-9E92-903A01EC3F28}"/>
              </a:ext>
            </a:extLst>
          </p:cNvPr>
          <p:cNvCxnSpPr>
            <a:cxnSpLocks/>
            <a:stCxn id="47" idx="3"/>
            <a:endCxn id="25" idx="6"/>
          </p:cNvCxnSpPr>
          <p:nvPr/>
        </p:nvCxnSpPr>
        <p:spPr>
          <a:xfrm flipH="1">
            <a:off x="4643562" y="3066120"/>
            <a:ext cx="632636" cy="2963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6237B41D-6DBF-471B-B7E6-618E6552D845}"/>
              </a:ext>
            </a:extLst>
          </p:cNvPr>
          <p:cNvSpPr/>
          <p:nvPr/>
        </p:nvSpPr>
        <p:spPr>
          <a:xfrm>
            <a:off x="5590794" y="4247041"/>
            <a:ext cx="653003"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p>
        </p:txBody>
      </p:sp>
      <p:sp>
        <p:nvSpPr>
          <p:cNvPr id="46" name="Oval 45">
            <a:extLst>
              <a:ext uri="{FF2B5EF4-FFF2-40B4-BE49-F238E27FC236}">
                <a16:creationId xmlns:a16="http://schemas.microsoft.com/office/drawing/2014/main" id="{55E81479-9517-415B-8433-953A448AFC93}"/>
              </a:ext>
            </a:extLst>
          </p:cNvPr>
          <p:cNvSpPr/>
          <p:nvPr/>
        </p:nvSpPr>
        <p:spPr>
          <a:xfrm>
            <a:off x="4561945" y="4178883"/>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47" name="Oval 46">
            <a:extLst>
              <a:ext uri="{FF2B5EF4-FFF2-40B4-BE49-F238E27FC236}">
                <a16:creationId xmlns:a16="http://schemas.microsoft.com/office/drawing/2014/main" id="{3C226B69-6BE7-46FA-9B36-AE8980BB3493}"/>
              </a:ext>
            </a:extLst>
          </p:cNvPr>
          <p:cNvSpPr/>
          <p:nvPr/>
        </p:nvSpPr>
        <p:spPr>
          <a:xfrm>
            <a:off x="5169331" y="2616347"/>
            <a:ext cx="729733" cy="52694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cxnSp>
        <p:nvCxnSpPr>
          <p:cNvPr id="48" name="Straight Arrow Connector 47">
            <a:extLst>
              <a:ext uri="{FF2B5EF4-FFF2-40B4-BE49-F238E27FC236}">
                <a16:creationId xmlns:a16="http://schemas.microsoft.com/office/drawing/2014/main" id="{D82E4E55-267C-44BA-90C3-A9E2A0D7DAE4}"/>
              </a:ext>
            </a:extLst>
          </p:cNvPr>
          <p:cNvCxnSpPr>
            <a:cxnSpLocks/>
            <a:stCxn id="45" idx="5"/>
            <a:endCxn id="51" idx="1"/>
          </p:cNvCxnSpPr>
          <p:nvPr/>
        </p:nvCxnSpPr>
        <p:spPr>
          <a:xfrm>
            <a:off x="6148167" y="4696814"/>
            <a:ext cx="319408" cy="3054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B56C699-84E7-4C93-BFC3-D79B74BBA742}"/>
              </a:ext>
            </a:extLst>
          </p:cNvPr>
          <p:cNvCxnSpPr>
            <a:cxnSpLocks/>
            <a:stCxn id="25" idx="5"/>
            <a:endCxn id="46" idx="0"/>
          </p:cNvCxnSpPr>
          <p:nvPr/>
        </p:nvCxnSpPr>
        <p:spPr>
          <a:xfrm>
            <a:off x="4549371" y="3548784"/>
            <a:ext cx="334164" cy="6300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0CDB23D9-40F9-46FC-849B-D64ECBE69135}"/>
              </a:ext>
            </a:extLst>
          </p:cNvPr>
          <p:cNvSpPr/>
          <p:nvPr/>
        </p:nvSpPr>
        <p:spPr>
          <a:xfrm>
            <a:off x="6373384" y="4925143"/>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52" name="TextBox 51">
            <a:extLst>
              <a:ext uri="{FF2B5EF4-FFF2-40B4-BE49-F238E27FC236}">
                <a16:creationId xmlns:a16="http://schemas.microsoft.com/office/drawing/2014/main" id="{69659E13-DC40-4C6F-B151-EBAF91463437}"/>
              </a:ext>
            </a:extLst>
          </p:cNvPr>
          <p:cNvSpPr txBox="1"/>
          <p:nvPr/>
        </p:nvSpPr>
        <p:spPr>
          <a:xfrm>
            <a:off x="3506903" y="1948011"/>
            <a:ext cx="991892" cy="369332"/>
          </a:xfrm>
          <a:prstGeom prst="rect">
            <a:avLst/>
          </a:prstGeom>
          <a:noFill/>
        </p:spPr>
        <p:txBody>
          <a:bodyPr wrap="square" rtlCol="0">
            <a:spAutoFit/>
          </a:bodyPr>
          <a:lstStyle/>
          <a:p>
            <a:r>
              <a:rPr lang="en-US" dirty="0"/>
              <a:t>root</a:t>
            </a:r>
          </a:p>
        </p:txBody>
      </p:sp>
      <p:cxnSp>
        <p:nvCxnSpPr>
          <p:cNvPr id="54" name="Straight Arrow Connector 53">
            <a:extLst>
              <a:ext uri="{FF2B5EF4-FFF2-40B4-BE49-F238E27FC236}">
                <a16:creationId xmlns:a16="http://schemas.microsoft.com/office/drawing/2014/main" id="{FB07136B-453E-47B0-9BDB-11CA6C5115DF}"/>
              </a:ext>
            </a:extLst>
          </p:cNvPr>
          <p:cNvCxnSpPr>
            <a:cxnSpLocks/>
          </p:cNvCxnSpPr>
          <p:nvPr/>
        </p:nvCxnSpPr>
        <p:spPr>
          <a:xfrm>
            <a:off x="4159033" y="2275852"/>
            <a:ext cx="1046091" cy="2877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Isosceles Triangle 2">
            <a:extLst>
              <a:ext uri="{FF2B5EF4-FFF2-40B4-BE49-F238E27FC236}">
                <a16:creationId xmlns:a16="http://schemas.microsoft.com/office/drawing/2014/main" id="{76094A58-45CE-4546-9D04-119256B80DE7}"/>
              </a:ext>
            </a:extLst>
          </p:cNvPr>
          <p:cNvSpPr/>
          <p:nvPr/>
        </p:nvSpPr>
        <p:spPr>
          <a:xfrm rot="165084">
            <a:off x="3753253" y="2619739"/>
            <a:ext cx="3447870" cy="2696710"/>
          </a:xfrm>
          <a:prstGeom prst="triangle">
            <a:avLst/>
          </a:prstGeom>
          <a:solidFill>
            <a:srgbClr val="0066FF">
              <a:alpha val="2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B8433C8D-8BEF-4B31-9923-957BDC15F140}"/>
              </a:ext>
            </a:extLst>
          </p:cNvPr>
          <p:cNvCxnSpPr>
            <a:cxnSpLocks/>
            <a:stCxn id="28" idx="4"/>
            <a:endCxn id="45" idx="0"/>
          </p:cNvCxnSpPr>
          <p:nvPr/>
        </p:nvCxnSpPr>
        <p:spPr>
          <a:xfrm flipH="1">
            <a:off x="5917296" y="3703122"/>
            <a:ext cx="366319" cy="5439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73B32E3-E2C3-46AB-A8C6-42C1BB91D3D1}"/>
              </a:ext>
            </a:extLst>
          </p:cNvPr>
          <p:cNvSpPr txBox="1"/>
          <p:nvPr/>
        </p:nvSpPr>
        <p:spPr>
          <a:xfrm>
            <a:off x="8539566" y="2464231"/>
            <a:ext cx="2814234" cy="1477328"/>
          </a:xfrm>
          <a:prstGeom prst="rect">
            <a:avLst/>
          </a:prstGeom>
          <a:noFill/>
        </p:spPr>
        <p:txBody>
          <a:bodyPr wrap="square" rtlCol="0">
            <a:spAutoFit/>
          </a:bodyPr>
          <a:lstStyle/>
          <a:p>
            <a:r>
              <a:rPr lang="en-US" dirty="0"/>
              <a:t>Notice how 10, 13 and 14, </a:t>
            </a:r>
            <a:r>
              <a:rPr lang="en-US" dirty="0">
                <a:solidFill>
                  <a:srgbClr val="FF0000"/>
                </a:solidFill>
              </a:rPr>
              <a:t>all close neighbors of 11 before we splayed it,</a:t>
            </a:r>
            <a:r>
              <a:rPr lang="en-US" dirty="0"/>
              <a:t> are now </a:t>
            </a:r>
            <a:r>
              <a:rPr lang="en-US" dirty="0">
                <a:solidFill>
                  <a:schemeClr val="accent2"/>
                </a:solidFill>
              </a:rPr>
              <a:t>one level closer to the root?</a:t>
            </a:r>
          </a:p>
        </p:txBody>
      </p:sp>
    </p:spTree>
    <p:extLst>
      <p:ext uri="{BB962C8B-B14F-4D97-AF65-F5344CB8AC3E}">
        <p14:creationId xmlns:p14="http://schemas.microsoft.com/office/powerpoint/2010/main" val="2407199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55460-012B-4235-A78F-74DA14786F78}"/>
              </a:ext>
            </a:extLst>
          </p:cNvPr>
          <p:cNvSpPr>
            <a:spLocks noGrp="1"/>
          </p:cNvSpPr>
          <p:nvPr>
            <p:ph type="title"/>
          </p:nvPr>
        </p:nvSpPr>
        <p:spPr>
          <a:xfrm>
            <a:off x="838200" y="365125"/>
            <a:ext cx="10515600" cy="1325563"/>
          </a:xfrm>
        </p:spPr>
        <p:txBody>
          <a:bodyPr/>
          <a:lstStyle/>
          <a:p>
            <a:pPr algn="ctr"/>
            <a:r>
              <a:rPr lang="en-US" dirty="0"/>
              <a:t>Splaying example #2</a:t>
            </a:r>
          </a:p>
        </p:txBody>
      </p:sp>
      <p:sp>
        <p:nvSpPr>
          <p:cNvPr id="25" name="Oval 24">
            <a:extLst>
              <a:ext uri="{FF2B5EF4-FFF2-40B4-BE49-F238E27FC236}">
                <a16:creationId xmlns:a16="http://schemas.microsoft.com/office/drawing/2014/main" id="{69D32FD8-1FC9-475F-A213-1B2E3DC814D0}"/>
              </a:ext>
            </a:extLst>
          </p:cNvPr>
          <p:cNvSpPr/>
          <p:nvPr/>
        </p:nvSpPr>
        <p:spPr>
          <a:xfrm>
            <a:off x="4635340" y="2355320"/>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cxnSp>
        <p:nvCxnSpPr>
          <p:cNvPr id="26" name="Straight Arrow Connector 25">
            <a:extLst>
              <a:ext uri="{FF2B5EF4-FFF2-40B4-BE49-F238E27FC236}">
                <a16:creationId xmlns:a16="http://schemas.microsoft.com/office/drawing/2014/main" id="{32B02D00-8A38-49AD-86F3-578FF6A1280E}"/>
              </a:ext>
            </a:extLst>
          </p:cNvPr>
          <p:cNvCxnSpPr>
            <a:cxnSpLocks/>
            <a:endCxn id="28" idx="1"/>
          </p:cNvCxnSpPr>
          <p:nvPr/>
        </p:nvCxnSpPr>
        <p:spPr>
          <a:xfrm>
            <a:off x="5235117" y="2800874"/>
            <a:ext cx="821099" cy="452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D9AD7F0D-5A42-477D-9321-EBBCCF6AFF6F}"/>
              </a:ext>
            </a:extLst>
          </p:cNvPr>
          <p:cNvSpPr/>
          <p:nvPr/>
        </p:nvSpPr>
        <p:spPr>
          <a:xfrm>
            <a:off x="5962025" y="3176180"/>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a:t>
            </a:r>
          </a:p>
        </p:txBody>
      </p:sp>
      <p:sp>
        <p:nvSpPr>
          <p:cNvPr id="29" name="Oval 28">
            <a:extLst>
              <a:ext uri="{FF2B5EF4-FFF2-40B4-BE49-F238E27FC236}">
                <a16:creationId xmlns:a16="http://schemas.microsoft.com/office/drawing/2014/main" id="{12BE5287-D31E-471D-8CB9-E16F3BAC3AD8}"/>
              </a:ext>
            </a:extLst>
          </p:cNvPr>
          <p:cNvSpPr/>
          <p:nvPr/>
        </p:nvSpPr>
        <p:spPr>
          <a:xfrm>
            <a:off x="6878349" y="4068949"/>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sp>
        <p:nvSpPr>
          <p:cNvPr id="31" name="Oval 30">
            <a:extLst>
              <a:ext uri="{FF2B5EF4-FFF2-40B4-BE49-F238E27FC236}">
                <a16:creationId xmlns:a16="http://schemas.microsoft.com/office/drawing/2014/main" id="{33C98E47-81A4-48B9-BD77-90E24AFCDC4B}"/>
              </a:ext>
            </a:extLst>
          </p:cNvPr>
          <p:cNvSpPr/>
          <p:nvPr/>
        </p:nvSpPr>
        <p:spPr>
          <a:xfrm>
            <a:off x="7778543" y="5262475"/>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p>
        </p:txBody>
      </p:sp>
      <p:cxnSp>
        <p:nvCxnSpPr>
          <p:cNvPr id="32" name="Straight Arrow Connector 31">
            <a:extLst>
              <a:ext uri="{FF2B5EF4-FFF2-40B4-BE49-F238E27FC236}">
                <a16:creationId xmlns:a16="http://schemas.microsoft.com/office/drawing/2014/main" id="{640D6B0E-DA14-4D5B-9C8C-F5499EC4E644}"/>
              </a:ext>
            </a:extLst>
          </p:cNvPr>
          <p:cNvCxnSpPr>
            <a:cxnSpLocks/>
            <a:stCxn id="28" idx="5"/>
            <a:endCxn id="29" idx="1"/>
          </p:cNvCxnSpPr>
          <p:nvPr/>
        </p:nvCxnSpPr>
        <p:spPr>
          <a:xfrm>
            <a:off x="6511013" y="3625953"/>
            <a:ext cx="461527" cy="5201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77E577E-75EA-446D-8F1B-C2D78747AB10}"/>
              </a:ext>
            </a:extLst>
          </p:cNvPr>
          <p:cNvCxnSpPr>
            <a:cxnSpLocks/>
            <a:stCxn id="29" idx="5"/>
            <a:endCxn id="31" idx="0"/>
          </p:cNvCxnSpPr>
          <p:nvPr/>
        </p:nvCxnSpPr>
        <p:spPr>
          <a:xfrm>
            <a:off x="7427337" y="4518722"/>
            <a:ext cx="672796" cy="7437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312565D-B425-47D8-9E92-903A01EC3F28}"/>
              </a:ext>
            </a:extLst>
          </p:cNvPr>
          <p:cNvCxnSpPr>
            <a:cxnSpLocks/>
            <a:stCxn id="28" idx="3"/>
            <a:endCxn id="45" idx="0"/>
          </p:cNvCxnSpPr>
          <p:nvPr/>
        </p:nvCxnSpPr>
        <p:spPr>
          <a:xfrm flipH="1">
            <a:off x="5640436" y="3625953"/>
            <a:ext cx="415780" cy="7626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6237B41D-6DBF-471B-B7E6-618E6552D845}"/>
              </a:ext>
            </a:extLst>
          </p:cNvPr>
          <p:cNvSpPr/>
          <p:nvPr/>
        </p:nvSpPr>
        <p:spPr>
          <a:xfrm>
            <a:off x="5318846" y="4388601"/>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p>
        </p:txBody>
      </p:sp>
      <p:sp>
        <p:nvSpPr>
          <p:cNvPr id="46" name="Oval 45">
            <a:extLst>
              <a:ext uri="{FF2B5EF4-FFF2-40B4-BE49-F238E27FC236}">
                <a16:creationId xmlns:a16="http://schemas.microsoft.com/office/drawing/2014/main" id="{55E81479-9517-415B-8433-953A448AFC93}"/>
              </a:ext>
            </a:extLst>
          </p:cNvPr>
          <p:cNvSpPr/>
          <p:nvPr/>
        </p:nvSpPr>
        <p:spPr>
          <a:xfrm>
            <a:off x="4561945" y="5106689"/>
            <a:ext cx="643179" cy="52694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47" name="Oval 46">
            <a:extLst>
              <a:ext uri="{FF2B5EF4-FFF2-40B4-BE49-F238E27FC236}">
                <a16:creationId xmlns:a16="http://schemas.microsoft.com/office/drawing/2014/main" id="{3C226B69-6BE7-46FA-9B36-AE8980BB3493}"/>
              </a:ext>
            </a:extLst>
          </p:cNvPr>
          <p:cNvSpPr/>
          <p:nvPr/>
        </p:nvSpPr>
        <p:spPr>
          <a:xfrm>
            <a:off x="5213598" y="5914938"/>
            <a:ext cx="729733"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cxnSp>
        <p:nvCxnSpPr>
          <p:cNvPr id="48" name="Straight Arrow Connector 47">
            <a:extLst>
              <a:ext uri="{FF2B5EF4-FFF2-40B4-BE49-F238E27FC236}">
                <a16:creationId xmlns:a16="http://schemas.microsoft.com/office/drawing/2014/main" id="{D82E4E55-267C-44BA-90C3-A9E2A0D7DAE4}"/>
              </a:ext>
            </a:extLst>
          </p:cNvPr>
          <p:cNvCxnSpPr>
            <a:cxnSpLocks/>
            <a:stCxn id="45" idx="3"/>
            <a:endCxn id="46" idx="7"/>
          </p:cNvCxnSpPr>
          <p:nvPr/>
        </p:nvCxnSpPr>
        <p:spPr>
          <a:xfrm flipH="1">
            <a:off x="5110933" y="4838374"/>
            <a:ext cx="302104" cy="3454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B56C699-84E7-4C93-BFC3-D79B74BBA742}"/>
              </a:ext>
            </a:extLst>
          </p:cNvPr>
          <p:cNvCxnSpPr>
            <a:cxnSpLocks/>
            <a:stCxn id="46" idx="5"/>
            <a:endCxn id="47" idx="1"/>
          </p:cNvCxnSpPr>
          <p:nvPr/>
        </p:nvCxnSpPr>
        <p:spPr>
          <a:xfrm>
            <a:off x="5110933" y="5556462"/>
            <a:ext cx="209532" cy="4356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1963387-AB25-4D24-93DD-1801227383BB}"/>
              </a:ext>
            </a:extLst>
          </p:cNvPr>
          <p:cNvCxnSpPr>
            <a:cxnSpLocks/>
            <a:stCxn id="45" idx="5"/>
            <a:endCxn id="51" idx="1"/>
          </p:cNvCxnSpPr>
          <p:nvPr/>
        </p:nvCxnSpPr>
        <p:spPr>
          <a:xfrm>
            <a:off x="5867834" y="4838374"/>
            <a:ext cx="287899" cy="330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0CDB23D9-40F9-46FC-849B-D64ECBE69135}"/>
              </a:ext>
            </a:extLst>
          </p:cNvPr>
          <p:cNvSpPr/>
          <p:nvPr/>
        </p:nvSpPr>
        <p:spPr>
          <a:xfrm>
            <a:off x="6061542" y="5091349"/>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52" name="TextBox 51">
            <a:extLst>
              <a:ext uri="{FF2B5EF4-FFF2-40B4-BE49-F238E27FC236}">
                <a16:creationId xmlns:a16="http://schemas.microsoft.com/office/drawing/2014/main" id="{69659E13-DC40-4C6F-B151-EBAF91463437}"/>
              </a:ext>
            </a:extLst>
          </p:cNvPr>
          <p:cNvSpPr txBox="1"/>
          <p:nvPr/>
        </p:nvSpPr>
        <p:spPr>
          <a:xfrm>
            <a:off x="2937119" y="1707586"/>
            <a:ext cx="991892" cy="369332"/>
          </a:xfrm>
          <a:prstGeom prst="rect">
            <a:avLst/>
          </a:prstGeom>
          <a:noFill/>
        </p:spPr>
        <p:txBody>
          <a:bodyPr wrap="square" rtlCol="0">
            <a:spAutoFit/>
          </a:bodyPr>
          <a:lstStyle/>
          <a:p>
            <a:r>
              <a:rPr lang="en-US" dirty="0"/>
              <a:t>root</a:t>
            </a:r>
          </a:p>
        </p:txBody>
      </p:sp>
      <p:cxnSp>
        <p:nvCxnSpPr>
          <p:cNvPr id="54" name="Straight Arrow Connector 53">
            <a:extLst>
              <a:ext uri="{FF2B5EF4-FFF2-40B4-BE49-F238E27FC236}">
                <a16:creationId xmlns:a16="http://schemas.microsoft.com/office/drawing/2014/main" id="{FB07136B-453E-47B0-9BDB-11CA6C5115DF}"/>
              </a:ext>
            </a:extLst>
          </p:cNvPr>
          <p:cNvCxnSpPr>
            <a:cxnSpLocks/>
          </p:cNvCxnSpPr>
          <p:nvPr/>
        </p:nvCxnSpPr>
        <p:spPr>
          <a:xfrm>
            <a:off x="3589249" y="2035427"/>
            <a:ext cx="1046091" cy="2877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10CFCF2-E173-432A-878C-F0679F6D429A}"/>
              </a:ext>
            </a:extLst>
          </p:cNvPr>
          <p:cNvSpPr txBox="1"/>
          <p:nvPr/>
        </p:nvSpPr>
        <p:spPr>
          <a:xfrm>
            <a:off x="333214" y="1278610"/>
            <a:ext cx="2278250" cy="369332"/>
          </a:xfrm>
          <a:prstGeom prst="rect">
            <a:avLst/>
          </a:prstGeom>
          <a:noFill/>
        </p:spPr>
        <p:txBody>
          <a:bodyPr wrap="square" rtlCol="0">
            <a:spAutoFit/>
          </a:bodyPr>
          <a:lstStyle/>
          <a:p>
            <a:r>
              <a:rPr lang="en-US" b="1" dirty="0">
                <a:solidFill>
                  <a:schemeClr val="accent1"/>
                </a:solidFill>
                <a:latin typeface="Consolas" panose="020B0609020204030204" pitchFamily="49" charset="0"/>
              </a:rPr>
              <a:t>splay(</a:t>
            </a:r>
            <a:r>
              <a:rPr lang="en-US" b="1" dirty="0">
                <a:solidFill>
                  <a:srgbClr val="FF0000"/>
                </a:solidFill>
                <a:latin typeface="Consolas" panose="020B0609020204030204" pitchFamily="49" charset="0"/>
              </a:rPr>
              <a:t>10</a:t>
            </a:r>
            <a:r>
              <a:rPr lang="en-US" b="1" dirty="0">
                <a:solidFill>
                  <a:schemeClr val="accent1"/>
                </a:solidFill>
                <a:latin typeface="Consolas" panose="020B0609020204030204" pitchFamily="49" charset="0"/>
              </a:rPr>
              <a:t>, root)</a:t>
            </a:r>
          </a:p>
        </p:txBody>
      </p:sp>
    </p:spTree>
    <p:extLst>
      <p:ext uri="{BB962C8B-B14F-4D97-AF65-F5344CB8AC3E}">
        <p14:creationId xmlns:p14="http://schemas.microsoft.com/office/powerpoint/2010/main" val="283983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55460-012B-4235-A78F-74DA14786F78}"/>
              </a:ext>
            </a:extLst>
          </p:cNvPr>
          <p:cNvSpPr>
            <a:spLocks noGrp="1"/>
          </p:cNvSpPr>
          <p:nvPr>
            <p:ph type="title"/>
          </p:nvPr>
        </p:nvSpPr>
        <p:spPr>
          <a:xfrm>
            <a:off x="838200" y="365125"/>
            <a:ext cx="10515600" cy="1325563"/>
          </a:xfrm>
        </p:spPr>
        <p:txBody>
          <a:bodyPr/>
          <a:lstStyle/>
          <a:p>
            <a:pPr algn="ctr"/>
            <a:r>
              <a:rPr lang="en-US" dirty="0"/>
              <a:t>Splaying example #2</a:t>
            </a:r>
          </a:p>
        </p:txBody>
      </p:sp>
      <p:sp>
        <p:nvSpPr>
          <p:cNvPr id="25" name="Oval 24">
            <a:extLst>
              <a:ext uri="{FF2B5EF4-FFF2-40B4-BE49-F238E27FC236}">
                <a16:creationId xmlns:a16="http://schemas.microsoft.com/office/drawing/2014/main" id="{69D32FD8-1FC9-475F-A213-1B2E3DC814D0}"/>
              </a:ext>
            </a:extLst>
          </p:cNvPr>
          <p:cNvSpPr/>
          <p:nvPr/>
        </p:nvSpPr>
        <p:spPr>
          <a:xfrm>
            <a:off x="4365165" y="2919486"/>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cxnSp>
        <p:nvCxnSpPr>
          <p:cNvPr id="26" name="Straight Arrow Connector 25">
            <a:extLst>
              <a:ext uri="{FF2B5EF4-FFF2-40B4-BE49-F238E27FC236}">
                <a16:creationId xmlns:a16="http://schemas.microsoft.com/office/drawing/2014/main" id="{32B02D00-8A38-49AD-86F3-578FF6A1280E}"/>
              </a:ext>
            </a:extLst>
          </p:cNvPr>
          <p:cNvCxnSpPr>
            <a:cxnSpLocks/>
            <a:stCxn id="47" idx="5"/>
            <a:endCxn id="53" idx="1"/>
          </p:cNvCxnSpPr>
          <p:nvPr/>
        </p:nvCxnSpPr>
        <p:spPr>
          <a:xfrm>
            <a:off x="6906480" y="3369259"/>
            <a:ext cx="811775" cy="4447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40D6B0E-DA14-4D5B-9C8C-F5499EC4E644}"/>
              </a:ext>
            </a:extLst>
          </p:cNvPr>
          <p:cNvCxnSpPr>
            <a:cxnSpLocks/>
            <a:stCxn id="47" idx="3"/>
            <a:endCxn id="51" idx="0"/>
          </p:cNvCxnSpPr>
          <p:nvPr/>
        </p:nvCxnSpPr>
        <p:spPr>
          <a:xfrm flipH="1">
            <a:off x="6056216" y="3369259"/>
            <a:ext cx="334265" cy="367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77E577E-75EA-446D-8F1B-C2D78747AB10}"/>
              </a:ext>
            </a:extLst>
          </p:cNvPr>
          <p:cNvCxnSpPr>
            <a:cxnSpLocks/>
            <a:stCxn id="51" idx="5"/>
            <a:endCxn id="43" idx="1"/>
          </p:cNvCxnSpPr>
          <p:nvPr/>
        </p:nvCxnSpPr>
        <p:spPr>
          <a:xfrm>
            <a:off x="6283614" y="4186619"/>
            <a:ext cx="460566" cy="5860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55E81479-9517-415B-8433-953A448AFC93}"/>
              </a:ext>
            </a:extLst>
          </p:cNvPr>
          <p:cNvSpPr/>
          <p:nvPr/>
        </p:nvSpPr>
        <p:spPr>
          <a:xfrm>
            <a:off x="5235117" y="2179295"/>
            <a:ext cx="643179" cy="52694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47" name="Oval 46">
            <a:extLst>
              <a:ext uri="{FF2B5EF4-FFF2-40B4-BE49-F238E27FC236}">
                <a16:creationId xmlns:a16="http://schemas.microsoft.com/office/drawing/2014/main" id="{3C226B69-6BE7-46FA-9B36-AE8980BB3493}"/>
              </a:ext>
            </a:extLst>
          </p:cNvPr>
          <p:cNvSpPr/>
          <p:nvPr/>
        </p:nvSpPr>
        <p:spPr>
          <a:xfrm>
            <a:off x="6283614" y="2919486"/>
            <a:ext cx="729733"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a:t>
            </a:r>
          </a:p>
        </p:txBody>
      </p:sp>
      <p:cxnSp>
        <p:nvCxnSpPr>
          <p:cNvPr id="48" name="Straight Arrow Connector 47">
            <a:extLst>
              <a:ext uri="{FF2B5EF4-FFF2-40B4-BE49-F238E27FC236}">
                <a16:creationId xmlns:a16="http://schemas.microsoft.com/office/drawing/2014/main" id="{D82E4E55-267C-44BA-90C3-A9E2A0D7DAE4}"/>
              </a:ext>
            </a:extLst>
          </p:cNvPr>
          <p:cNvCxnSpPr>
            <a:cxnSpLocks/>
            <a:stCxn id="46" idx="3"/>
            <a:endCxn id="25" idx="7"/>
          </p:cNvCxnSpPr>
          <p:nvPr/>
        </p:nvCxnSpPr>
        <p:spPr>
          <a:xfrm flipH="1">
            <a:off x="4914153" y="2629068"/>
            <a:ext cx="415155" cy="367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B56C699-84E7-4C93-BFC3-D79B74BBA742}"/>
              </a:ext>
            </a:extLst>
          </p:cNvPr>
          <p:cNvCxnSpPr>
            <a:cxnSpLocks/>
            <a:stCxn id="46" idx="5"/>
            <a:endCxn id="47" idx="1"/>
          </p:cNvCxnSpPr>
          <p:nvPr/>
        </p:nvCxnSpPr>
        <p:spPr>
          <a:xfrm>
            <a:off x="5784105" y="2629068"/>
            <a:ext cx="606376" cy="367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0CDB23D9-40F9-46FC-849B-D64ECBE69135}"/>
              </a:ext>
            </a:extLst>
          </p:cNvPr>
          <p:cNvSpPr/>
          <p:nvPr/>
        </p:nvSpPr>
        <p:spPr>
          <a:xfrm>
            <a:off x="5734626" y="3736846"/>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p>
        </p:txBody>
      </p:sp>
      <p:sp>
        <p:nvSpPr>
          <p:cNvPr id="52" name="TextBox 51">
            <a:extLst>
              <a:ext uri="{FF2B5EF4-FFF2-40B4-BE49-F238E27FC236}">
                <a16:creationId xmlns:a16="http://schemas.microsoft.com/office/drawing/2014/main" id="{69659E13-DC40-4C6F-B151-EBAF91463437}"/>
              </a:ext>
            </a:extLst>
          </p:cNvPr>
          <p:cNvSpPr txBox="1"/>
          <p:nvPr/>
        </p:nvSpPr>
        <p:spPr>
          <a:xfrm>
            <a:off x="4025573" y="1486312"/>
            <a:ext cx="1322365" cy="369332"/>
          </a:xfrm>
          <a:prstGeom prst="rect">
            <a:avLst/>
          </a:prstGeom>
          <a:noFill/>
        </p:spPr>
        <p:txBody>
          <a:bodyPr wrap="square" rtlCol="0">
            <a:spAutoFit/>
          </a:bodyPr>
          <a:lstStyle/>
          <a:p>
            <a:r>
              <a:rPr lang="en-US" dirty="0"/>
              <a:t>root</a:t>
            </a:r>
          </a:p>
        </p:txBody>
      </p:sp>
      <p:cxnSp>
        <p:nvCxnSpPr>
          <p:cNvPr id="54" name="Straight Arrow Connector 53">
            <a:extLst>
              <a:ext uri="{FF2B5EF4-FFF2-40B4-BE49-F238E27FC236}">
                <a16:creationId xmlns:a16="http://schemas.microsoft.com/office/drawing/2014/main" id="{FB07136B-453E-47B0-9BDB-11CA6C5115DF}"/>
              </a:ext>
            </a:extLst>
          </p:cNvPr>
          <p:cNvCxnSpPr>
            <a:cxnSpLocks/>
            <a:stCxn id="52" idx="2"/>
            <a:endCxn id="46" idx="1"/>
          </p:cNvCxnSpPr>
          <p:nvPr/>
        </p:nvCxnSpPr>
        <p:spPr>
          <a:xfrm>
            <a:off x="4686756" y="1855644"/>
            <a:ext cx="642552" cy="4008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10CFCF2-E173-432A-878C-F0679F6D429A}"/>
              </a:ext>
            </a:extLst>
          </p:cNvPr>
          <p:cNvSpPr txBox="1"/>
          <p:nvPr/>
        </p:nvSpPr>
        <p:spPr>
          <a:xfrm>
            <a:off x="333214" y="1278610"/>
            <a:ext cx="2278250" cy="369332"/>
          </a:xfrm>
          <a:prstGeom prst="rect">
            <a:avLst/>
          </a:prstGeom>
          <a:noFill/>
        </p:spPr>
        <p:txBody>
          <a:bodyPr wrap="square" rtlCol="0">
            <a:spAutoFit/>
          </a:bodyPr>
          <a:lstStyle/>
          <a:p>
            <a:r>
              <a:rPr lang="en-US" b="1" dirty="0">
                <a:solidFill>
                  <a:schemeClr val="accent1"/>
                </a:solidFill>
                <a:latin typeface="Consolas" panose="020B0609020204030204" pitchFamily="49" charset="0"/>
              </a:rPr>
              <a:t>splay(</a:t>
            </a:r>
            <a:r>
              <a:rPr lang="en-US" b="1" dirty="0">
                <a:solidFill>
                  <a:srgbClr val="FF0000"/>
                </a:solidFill>
                <a:latin typeface="Consolas" panose="020B0609020204030204" pitchFamily="49" charset="0"/>
              </a:rPr>
              <a:t>10</a:t>
            </a:r>
            <a:r>
              <a:rPr lang="en-US" b="1" dirty="0">
                <a:solidFill>
                  <a:schemeClr val="accent1"/>
                </a:solidFill>
                <a:latin typeface="Consolas" panose="020B0609020204030204" pitchFamily="49" charset="0"/>
              </a:rPr>
              <a:t>, root)</a:t>
            </a:r>
          </a:p>
        </p:txBody>
      </p:sp>
      <p:sp>
        <p:nvSpPr>
          <p:cNvPr id="43" name="Oval 42">
            <a:extLst>
              <a:ext uri="{FF2B5EF4-FFF2-40B4-BE49-F238E27FC236}">
                <a16:creationId xmlns:a16="http://schemas.microsoft.com/office/drawing/2014/main" id="{69D32FD8-1FC9-475F-A213-1B2E3DC814D0}"/>
              </a:ext>
            </a:extLst>
          </p:cNvPr>
          <p:cNvSpPr/>
          <p:nvPr/>
        </p:nvSpPr>
        <p:spPr>
          <a:xfrm>
            <a:off x="6649989" y="4695548"/>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53" name="Oval 52">
            <a:extLst>
              <a:ext uri="{FF2B5EF4-FFF2-40B4-BE49-F238E27FC236}">
                <a16:creationId xmlns:a16="http://schemas.microsoft.com/office/drawing/2014/main" id="{0CDB23D9-40F9-46FC-849B-D64ECBE69135}"/>
              </a:ext>
            </a:extLst>
          </p:cNvPr>
          <p:cNvSpPr/>
          <p:nvPr/>
        </p:nvSpPr>
        <p:spPr>
          <a:xfrm>
            <a:off x="7624064" y="3736846"/>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20</a:t>
            </a:r>
            <a:endParaRPr lang="en-US" dirty="0">
              <a:solidFill>
                <a:schemeClr val="tx1"/>
              </a:solidFill>
            </a:endParaRPr>
          </a:p>
        </p:txBody>
      </p:sp>
      <p:sp>
        <p:nvSpPr>
          <p:cNvPr id="55" name="Oval 54">
            <a:extLst>
              <a:ext uri="{FF2B5EF4-FFF2-40B4-BE49-F238E27FC236}">
                <a16:creationId xmlns:a16="http://schemas.microsoft.com/office/drawing/2014/main" id="{69D32FD8-1FC9-475F-A213-1B2E3DC814D0}"/>
              </a:ext>
            </a:extLst>
          </p:cNvPr>
          <p:cNvSpPr/>
          <p:nvPr/>
        </p:nvSpPr>
        <p:spPr>
          <a:xfrm>
            <a:off x="8394423" y="4350237"/>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p>
        </p:txBody>
      </p:sp>
      <p:cxnSp>
        <p:nvCxnSpPr>
          <p:cNvPr id="56" name="Straight Arrow Connector 55">
            <a:extLst>
              <a:ext uri="{FF2B5EF4-FFF2-40B4-BE49-F238E27FC236}">
                <a16:creationId xmlns:a16="http://schemas.microsoft.com/office/drawing/2014/main" id="{FB07136B-453E-47B0-9BDB-11CA6C5115DF}"/>
              </a:ext>
            </a:extLst>
          </p:cNvPr>
          <p:cNvCxnSpPr>
            <a:cxnSpLocks/>
            <a:stCxn id="53" idx="5"/>
            <a:endCxn id="55" idx="1"/>
          </p:cNvCxnSpPr>
          <p:nvPr/>
        </p:nvCxnSpPr>
        <p:spPr>
          <a:xfrm>
            <a:off x="8173052" y="4186619"/>
            <a:ext cx="315562" cy="2407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AE1B7DE-EF10-8D43-96FE-3F14845111E7}"/>
              </a:ext>
            </a:extLst>
          </p:cNvPr>
          <p:cNvCxnSpPr>
            <a:cxnSpLocks/>
          </p:cNvCxnSpPr>
          <p:nvPr/>
        </p:nvCxnSpPr>
        <p:spPr>
          <a:xfrm flipH="1">
            <a:off x="5513255" y="4243612"/>
            <a:ext cx="355823" cy="4519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E6DCF56B-B4AD-4848-9ADA-16C3A0E35E93}"/>
              </a:ext>
            </a:extLst>
          </p:cNvPr>
          <p:cNvSpPr/>
          <p:nvPr/>
        </p:nvSpPr>
        <p:spPr>
          <a:xfrm>
            <a:off x="5055015" y="4772717"/>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sp>
        <p:nvSpPr>
          <p:cNvPr id="23" name="TextBox 22">
            <a:extLst>
              <a:ext uri="{FF2B5EF4-FFF2-40B4-BE49-F238E27FC236}">
                <a16:creationId xmlns:a16="http://schemas.microsoft.com/office/drawing/2014/main" id="{EAB7C9B2-3629-F447-8F57-FCA370D534A3}"/>
              </a:ext>
            </a:extLst>
          </p:cNvPr>
          <p:cNvSpPr txBox="1"/>
          <p:nvPr/>
        </p:nvSpPr>
        <p:spPr>
          <a:xfrm>
            <a:off x="195688" y="2996655"/>
            <a:ext cx="4071308" cy="1200329"/>
          </a:xfrm>
          <a:prstGeom prst="rect">
            <a:avLst/>
          </a:prstGeom>
          <a:noFill/>
        </p:spPr>
        <p:txBody>
          <a:bodyPr wrap="square" rtlCol="0">
            <a:spAutoFit/>
          </a:bodyPr>
          <a:lstStyle/>
          <a:p>
            <a:r>
              <a:rPr lang="en-US" b="1" u="sng" dirty="0">
                <a:solidFill>
                  <a:schemeClr val="accent6">
                    <a:lumMod val="75000"/>
                  </a:schemeClr>
                </a:solidFill>
              </a:rPr>
              <a:t>ALERT:</a:t>
            </a:r>
            <a:r>
              <a:rPr lang="en-US" b="1" dirty="0">
                <a:solidFill>
                  <a:schemeClr val="accent6">
                    <a:lumMod val="75000"/>
                  </a:schemeClr>
                </a:solidFill>
              </a:rPr>
              <a:t> </a:t>
            </a:r>
            <a:r>
              <a:rPr lang="en-US" b="1" dirty="0"/>
              <a:t>If you came up with this tree, instead of ZIGZIG / ZIG-ZAG / ZAG- ZIG / ZAG – ZAG rotations</a:t>
            </a:r>
            <a:r>
              <a:rPr lang="en-US" dirty="0"/>
              <a:t>, </a:t>
            </a:r>
            <a:r>
              <a:rPr lang="en-US" b="1" dirty="0">
                <a:solidFill>
                  <a:srgbClr val="C55A11"/>
                </a:solidFill>
              </a:rPr>
              <a:t>you performed AVL-Style rotations!</a:t>
            </a:r>
            <a:endParaRPr lang="en-US" b="1" dirty="0">
              <a:solidFill>
                <a:schemeClr val="accent1">
                  <a:lumMod val="75000"/>
                </a:schemeClr>
              </a:solidFill>
            </a:endParaRPr>
          </a:p>
        </p:txBody>
      </p:sp>
      <p:pic>
        <p:nvPicPr>
          <p:cNvPr id="4" name="Picture 3">
            <a:extLst>
              <a:ext uri="{FF2B5EF4-FFF2-40B4-BE49-F238E27FC236}">
                <a16:creationId xmlns:a16="http://schemas.microsoft.com/office/drawing/2014/main" id="{550AD17F-0033-2443-9E66-3E71095BE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4423" y="1541402"/>
            <a:ext cx="3500464" cy="1987243"/>
          </a:xfrm>
          <a:prstGeom prst="rect">
            <a:avLst/>
          </a:prstGeom>
        </p:spPr>
      </p:pic>
    </p:spTree>
    <p:extLst>
      <p:ext uri="{BB962C8B-B14F-4D97-AF65-F5344CB8AC3E}">
        <p14:creationId xmlns:p14="http://schemas.microsoft.com/office/powerpoint/2010/main" val="4860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55460-012B-4235-A78F-74DA14786F78}"/>
              </a:ext>
            </a:extLst>
          </p:cNvPr>
          <p:cNvSpPr>
            <a:spLocks noGrp="1"/>
          </p:cNvSpPr>
          <p:nvPr>
            <p:ph type="title"/>
          </p:nvPr>
        </p:nvSpPr>
        <p:spPr>
          <a:xfrm>
            <a:off x="838200" y="365125"/>
            <a:ext cx="10515600" cy="1325563"/>
          </a:xfrm>
        </p:spPr>
        <p:txBody>
          <a:bodyPr/>
          <a:lstStyle/>
          <a:p>
            <a:pPr algn="ctr"/>
            <a:r>
              <a:rPr lang="en-US" dirty="0"/>
              <a:t>Thought experiment </a:t>
            </a:r>
          </a:p>
        </p:txBody>
      </p:sp>
      <p:sp>
        <p:nvSpPr>
          <p:cNvPr id="25" name="Oval 24">
            <a:extLst>
              <a:ext uri="{FF2B5EF4-FFF2-40B4-BE49-F238E27FC236}">
                <a16:creationId xmlns:a16="http://schemas.microsoft.com/office/drawing/2014/main" id="{69D32FD8-1FC9-475F-A213-1B2E3DC814D0}"/>
              </a:ext>
            </a:extLst>
          </p:cNvPr>
          <p:cNvSpPr/>
          <p:nvPr/>
        </p:nvSpPr>
        <p:spPr>
          <a:xfrm>
            <a:off x="4365165" y="2919486"/>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cxnSp>
        <p:nvCxnSpPr>
          <p:cNvPr id="26" name="Straight Arrow Connector 25">
            <a:extLst>
              <a:ext uri="{FF2B5EF4-FFF2-40B4-BE49-F238E27FC236}">
                <a16:creationId xmlns:a16="http://schemas.microsoft.com/office/drawing/2014/main" id="{32B02D00-8A38-49AD-86F3-578FF6A1280E}"/>
              </a:ext>
            </a:extLst>
          </p:cNvPr>
          <p:cNvCxnSpPr>
            <a:cxnSpLocks/>
            <a:stCxn id="47" idx="5"/>
            <a:endCxn id="53" idx="1"/>
          </p:cNvCxnSpPr>
          <p:nvPr/>
        </p:nvCxnSpPr>
        <p:spPr>
          <a:xfrm>
            <a:off x="8056420" y="4237360"/>
            <a:ext cx="442051" cy="5056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77E577E-75EA-446D-8F1B-C2D78747AB10}"/>
              </a:ext>
            </a:extLst>
          </p:cNvPr>
          <p:cNvCxnSpPr>
            <a:cxnSpLocks/>
            <a:stCxn id="51" idx="5"/>
            <a:endCxn id="47" idx="1"/>
          </p:cNvCxnSpPr>
          <p:nvPr/>
        </p:nvCxnSpPr>
        <p:spPr>
          <a:xfrm>
            <a:off x="6877387" y="3446428"/>
            <a:ext cx="663034" cy="4183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55E81479-9517-415B-8433-953A448AFC93}"/>
              </a:ext>
            </a:extLst>
          </p:cNvPr>
          <p:cNvSpPr/>
          <p:nvPr/>
        </p:nvSpPr>
        <p:spPr>
          <a:xfrm>
            <a:off x="5235117" y="2179295"/>
            <a:ext cx="643179" cy="52694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47" name="Oval 46">
            <a:extLst>
              <a:ext uri="{FF2B5EF4-FFF2-40B4-BE49-F238E27FC236}">
                <a16:creationId xmlns:a16="http://schemas.microsoft.com/office/drawing/2014/main" id="{3C226B69-6BE7-46FA-9B36-AE8980BB3493}"/>
              </a:ext>
            </a:extLst>
          </p:cNvPr>
          <p:cNvSpPr/>
          <p:nvPr/>
        </p:nvSpPr>
        <p:spPr>
          <a:xfrm>
            <a:off x="7433554" y="3787587"/>
            <a:ext cx="729733"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a:t>
            </a:r>
          </a:p>
        </p:txBody>
      </p:sp>
      <p:cxnSp>
        <p:nvCxnSpPr>
          <p:cNvPr id="48" name="Straight Arrow Connector 47">
            <a:extLst>
              <a:ext uri="{FF2B5EF4-FFF2-40B4-BE49-F238E27FC236}">
                <a16:creationId xmlns:a16="http://schemas.microsoft.com/office/drawing/2014/main" id="{D82E4E55-267C-44BA-90C3-A9E2A0D7DAE4}"/>
              </a:ext>
            </a:extLst>
          </p:cNvPr>
          <p:cNvCxnSpPr>
            <a:cxnSpLocks/>
            <a:stCxn id="46" idx="3"/>
            <a:endCxn id="25" idx="7"/>
          </p:cNvCxnSpPr>
          <p:nvPr/>
        </p:nvCxnSpPr>
        <p:spPr>
          <a:xfrm flipH="1">
            <a:off x="4914153" y="2629068"/>
            <a:ext cx="415155" cy="367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0CDB23D9-40F9-46FC-849B-D64ECBE69135}"/>
              </a:ext>
            </a:extLst>
          </p:cNvPr>
          <p:cNvSpPr/>
          <p:nvPr/>
        </p:nvSpPr>
        <p:spPr>
          <a:xfrm>
            <a:off x="6328399" y="2996655"/>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p>
        </p:txBody>
      </p:sp>
      <p:sp>
        <p:nvSpPr>
          <p:cNvPr id="52" name="TextBox 51">
            <a:extLst>
              <a:ext uri="{FF2B5EF4-FFF2-40B4-BE49-F238E27FC236}">
                <a16:creationId xmlns:a16="http://schemas.microsoft.com/office/drawing/2014/main" id="{69659E13-DC40-4C6F-B151-EBAF91463437}"/>
              </a:ext>
            </a:extLst>
          </p:cNvPr>
          <p:cNvSpPr txBox="1"/>
          <p:nvPr/>
        </p:nvSpPr>
        <p:spPr>
          <a:xfrm>
            <a:off x="4025573" y="1486312"/>
            <a:ext cx="1322365" cy="369332"/>
          </a:xfrm>
          <a:prstGeom prst="rect">
            <a:avLst/>
          </a:prstGeom>
          <a:noFill/>
        </p:spPr>
        <p:txBody>
          <a:bodyPr wrap="square" rtlCol="0">
            <a:spAutoFit/>
          </a:bodyPr>
          <a:lstStyle/>
          <a:p>
            <a:r>
              <a:rPr lang="en-US" dirty="0"/>
              <a:t>root</a:t>
            </a:r>
          </a:p>
        </p:txBody>
      </p:sp>
      <p:cxnSp>
        <p:nvCxnSpPr>
          <p:cNvPr id="54" name="Straight Arrow Connector 53">
            <a:extLst>
              <a:ext uri="{FF2B5EF4-FFF2-40B4-BE49-F238E27FC236}">
                <a16:creationId xmlns:a16="http://schemas.microsoft.com/office/drawing/2014/main" id="{FB07136B-453E-47B0-9BDB-11CA6C5115DF}"/>
              </a:ext>
            </a:extLst>
          </p:cNvPr>
          <p:cNvCxnSpPr>
            <a:cxnSpLocks/>
            <a:stCxn id="52" idx="2"/>
            <a:endCxn id="46" idx="1"/>
          </p:cNvCxnSpPr>
          <p:nvPr/>
        </p:nvCxnSpPr>
        <p:spPr>
          <a:xfrm>
            <a:off x="4686756" y="1855644"/>
            <a:ext cx="642552" cy="4008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10CFCF2-E173-432A-878C-F0679F6D429A}"/>
              </a:ext>
            </a:extLst>
          </p:cNvPr>
          <p:cNvSpPr txBox="1"/>
          <p:nvPr/>
        </p:nvSpPr>
        <p:spPr>
          <a:xfrm>
            <a:off x="333214" y="1278610"/>
            <a:ext cx="2278250" cy="369332"/>
          </a:xfrm>
          <a:prstGeom prst="rect">
            <a:avLst/>
          </a:prstGeom>
          <a:noFill/>
        </p:spPr>
        <p:txBody>
          <a:bodyPr wrap="square" rtlCol="0">
            <a:spAutoFit/>
          </a:bodyPr>
          <a:lstStyle/>
          <a:p>
            <a:r>
              <a:rPr lang="en-US" b="1" dirty="0">
                <a:solidFill>
                  <a:schemeClr val="accent1"/>
                </a:solidFill>
                <a:latin typeface="Consolas" panose="020B0609020204030204" pitchFamily="49" charset="0"/>
              </a:rPr>
              <a:t>splay(</a:t>
            </a:r>
            <a:r>
              <a:rPr lang="en-US" b="1" dirty="0">
                <a:solidFill>
                  <a:srgbClr val="FF0000"/>
                </a:solidFill>
                <a:latin typeface="Consolas" panose="020B0609020204030204" pitchFamily="49" charset="0"/>
              </a:rPr>
              <a:t>10</a:t>
            </a:r>
            <a:r>
              <a:rPr lang="en-US" b="1" dirty="0">
                <a:solidFill>
                  <a:schemeClr val="accent1"/>
                </a:solidFill>
                <a:latin typeface="Consolas" panose="020B0609020204030204" pitchFamily="49" charset="0"/>
              </a:rPr>
              <a:t>, root)</a:t>
            </a:r>
          </a:p>
        </p:txBody>
      </p:sp>
      <p:sp>
        <p:nvSpPr>
          <p:cNvPr id="43" name="Oval 42">
            <a:extLst>
              <a:ext uri="{FF2B5EF4-FFF2-40B4-BE49-F238E27FC236}">
                <a16:creationId xmlns:a16="http://schemas.microsoft.com/office/drawing/2014/main" id="{69D32FD8-1FC9-475F-A213-1B2E3DC814D0}"/>
              </a:ext>
            </a:extLst>
          </p:cNvPr>
          <p:cNvSpPr/>
          <p:nvPr/>
        </p:nvSpPr>
        <p:spPr>
          <a:xfrm>
            <a:off x="6649989" y="4695548"/>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53" name="Oval 52">
            <a:extLst>
              <a:ext uri="{FF2B5EF4-FFF2-40B4-BE49-F238E27FC236}">
                <a16:creationId xmlns:a16="http://schemas.microsoft.com/office/drawing/2014/main" id="{0CDB23D9-40F9-46FC-849B-D64ECBE69135}"/>
              </a:ext>
            </a:extLst>
          </p:cNvPr>
          <p:cNvSpPr/>
          <p:nvPr/>
        </p:nvSpPr>
        <p:spPr>
          <a:xfrm>
            <a:off x="8404280" y="4665878"/>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20</a:t>
            </a:r>
            <a:endParaRPr lang="en-US" dirty="0">
              <a:solidFill>
                <a:schemeClr val="tx1"/>
              </a:solidFill>
            </a:endParaRPr>
          </a:p>
        </p:txBody>
      </p:sp>
      <p:sp>
        <p:nvSpPr>
          <p:cNvPr id="55" name="Oval 54">
            <a:extLst>
              <a:ext uri="{FF2B5EF4-FFF2-40B4-BE49-F238E27FC236}">
                <a16:creationId xmlns:a16="http://schemas.microsoft.com/office/drawing/2014/main" id="{69D32FD8-1FC9-475F-A213-1B2E3DC814D0}"/>
              </a:ext>
            </a:extLst>
          </p:cNvPr>
          <p:cNvSpPr/>
          <p:nvPr/>
        </p:nvSpPr>
        <p:spPr>
          <a:xfrm>
            <a:off x="9254934" y="5506920"/>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p>
        </p:txBody>
      </p:sp>
      <p:cxnSp>
        <p:nvCxnSpPr>
          <p:cNvPr id="56" name="Straight Arrow Connector 55">
            <a:extLst>
              <a:ext uri="{FF2B5EF4-FFF2-40B4-BE49-F238E27FC236}">
                <a16:creationId xmlns:a16="http://schemas.microsoft.com/office/drawing/2014/main" id="{FB07136B-453E-47B0-9BDB-11CA6C5115DF}"/>
              </a:ext>
            </a:extLst>
          </p:cNvPr>
          <p:cNvCxnSpPr>
            <a:cxnSpLocks/>
            <a:stCxn id="53" idx="5"/>
            <a:endCxn id="55" idx="1"/>
          </p:cNvCxnSpPr>
          <p:nvPr/>
        </p:nvCxnSpPr>
        <p:spPr>
          <a:xfrm>
            <a:off x="8953268" y="5115651"/>
            <a:ext cx="395857" cy="4684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AE1B7DE-EF10-8D43-96FE-3F14845111E7}"/>
              </a:ext>
            </a:extLst>
          </p:cNvPr>
          <p:cNvCxnSpPr>
            <a:cxnSpLocks/>
          </p:cNvCxnSpPr>
          <p:nvPr/>
        </p:nvCxnSpPr>
        <p:spPr>
          <a:xfrm flipH="1">
            <a:off x="6007435" y="3446428"/>
            <a:ext cx="448164" cy="3411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E6DCF56B-B4AD-4848-9ADA-16C3A0E35E93}"/>
              </a:ext>
            </a:extLst>
          </p:cNvPr>
          <p:cNvSpPr/>
          <p:nvPr/>
        </p:nvSpPr>
        <p:spPr>
          <a:xfrm>
            <a:off x="5556706" y="3801827"/>
            <a:ext cx="643179" cy="5269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sp>
        <p:nvSpPr>
          <p:cNvPr id="23" name="TextBox 22">
            <a:extLst>
              <a:ext uri="{FF2B5EF4-FFF2-40B4-BE49-F238E27FC236}">
                <a16:creationId xmlns:a16="http://schemas.microsoft.com/office/drawing/2014/main" id="{EAB7C9B2-3629-F447-8F57-FCA370D534A3}"/>
              </a:ext>
            </a:extLst>
          </p:cNvPr>
          <p:cNvSpPr txBox="1"/>
          <p:nvPr/>
        </p:nvSpPr>
        <p:spPr>
          <a:xfrm>
            <a:off x="8557273" y="1395262"/>
            <a:ext cx="3692324" cy="492443"/>
          </a:xfrm>
          <a:prstGeom prst="rect">
            <a:avLst/>
          </a:prstGeom>
          <a:noFill/>
        </p:spPr>
        <p:txBody>
          <a:bodyPr wrap="square" rtlCol="0">
            <a:spAutoFit/>
          </a:bodyPr>
          <a:lstStyle/>
          <a:p>
            <a:pPr algn="ctr"/>
            <a:r>
              <a:rPr lang="en-US" sz="2600" b="1" u="sng" dirty="0">
                <a:solidFill>
                  <a:schemeClr val="accent6">
                    <a:lumMod val="75000"/>
                  </a:schemeClr>
                </a:solidFill>
              </a:rPr>
              <a:t>THIS</a:t>
            </a:r>
            <a:r>
              <a:rPr lang="en-US" sz="2600" dirty="0">
                <a:solidFill>
                  <a:schemeClr val="accent6">
                    <a:lumMod val="75000"/>
                  </a:schemeClr>
                </a:solidFill>
              </a:rPr>
              <a:t> </a:t>
            </a:r>
            <a:r>
              <a:rPr lang="en-US" sz="2600" b="1" dirty="0">
                <a:solidFill>
                  <a:schemeClr val="accent6">
                    <a:lumMod val="75000"/>
                  </a:schemeClr>
                </a:solidFill>
              </a:rPr>
              <a:t>is the correct tree!</a:t>
            </a:r>
            <a:endParaRPr lang="en-US" sz="2600" b="1" u="sng" dirty="0">
              <a:solidFill>
                <a:schemeClr val="accent6">
                  <a:lumMod val="75000"/>
                </a:schemeClr>
              </a:solidFill>
            </a:endParaRPr>
          </a:p>
        </p:txBody>
      </p:sp>
      <p:cxnSp>
        <p:nvCxnSpPr>
          <p:cNvPr id="31" name="Straight Arrow Connector 30">
            <a:extLst>
              <a:ext uri="{FF2B5EF4-FFF2-40B4-BE49-F238E27FC236}">
                <a16:creationId xmlns:a16="http://schemas.microsoft.com/office/drawing/2014/main" id="{2E2D7328-0D36-CD4A-8733-25AA10BD4C23}"/>
              </a:ext>
            </a:extLst>
          </p:cNvPr>
          <p:cNvCxnSpPr>
            <a:cxnSpLocks/>
            <a:endCxn id="43" idx="7"/>
          </p:cNvCxnSpPr>
          <p:nvPr/>
        </p:nvCxnSpPr>
        <p:spPr>
          <a:xfrm flipH="1">
            <a:off x="7198977" y="4274169"/>
            <a:ext cx="341444" cy="4985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CCDBF77-762D-B34C-B268-49FDBC6D2C5D}"/>
              </a:ext>
            </a:extLst>
          </p:cNvPr>
          <p:cNvCxnSpPr>
            <a:cxnSpLocks/>
          </p:cNvCxnSpPr>
          <p:nvPr/>
        </p:nvCxnSpPr>
        <p:spPr>
          <a:xfrm>
            <a:off x="5774724" y="2599292"/>
            <a:ext cx="680875" cy="5059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9FEFF35-82DA-C240-8D48-2D13DC4BA0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4799" y="2068576"/>
            <a:ext cx="3175000" cy="2578100"/>
          </a:xfrm>
          <a:prstGeom prst="rect">
            <a:avLst/>
          </a:prstGeom>
        </p:spPr>
      </p:pic>
    </p:spTree>
    <p:extLst>
      <p:ext uri="{BB962C8B-B14F-4D97-AF65-F5344CB8AC3E}">
        <p14:creationId xmlns:p14="http://schemas.microsoft.com/office/powerpoint/2010/main" val="5110734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Searching a splay tree</a:t>
            </a:r>
          </a:p>
        </p:txBody>
      </p:sp>
      <p:sp>
        <p:nvSpPr>
          <p:cNvPr id="3" name="Content Placeholder 2"/>
          <p:cNvSpPr>
            <a:spLocks noGrp="1"/>
          </p:cNvSpPr>
          <p:nvPr>
            <p:ph idx="1"/>
          </p:nvPr>
        </p:nvSpPr>
        <p:spPr>
          <a:xfrm>
            <a:off x="838200" y="1825625"/>
            <a:ext cx="10515600" cy="4351338"/>
          </a:xfrm>
        </p:spPr>
        <p:txBody>
          <a:bodyPr>
            <a:normAutofit/>
          </a:bodyPr>
          <a:lstStyle/>
          <a:p>
            <a:r>
              <a:rPr lang="en-US" sz="2200" dirty="0"/>
              <a:t>Assuming </a:t>
            </a:r>
            <a:r>
              <a:rPr lang="en-US" sz="2200" dirty="0">
                <a:solidFill>
                  <a:schemeClr val="accent1"/>
                </a:solidFill>
                <a:latin typeface="Consolas" charset="0"/>
                <a:ea typeface="Consolas" charset="0"/>
                <a:cs typeface="Consolas" charset="0"/>
              </a:rPr>
              <a:t>splay(Key key, Node node)</a:t>
            </a:r>
            <a:r>
              <a:rPr lang="en-US" sz="2200" dirty="0">
                <a:ea typeface="Consolas" charset="0"/>
                <a:cs typeface="Consolas" charset="0"/>
              </a:rPr>
              <a:t> implemented</a:t>
            </a:r>
            <a:r>
              <a:rPr lang="en-US" sz="2200" dirty="0">
                <a:latin typeface="Calibri" charset="0"/>
                <a:ea typeface="Calibri" charset="0"/>
                <a:cs typeface="Calibri" charset="0"/>
              </a:rPr>
              <a:t>, develop a routine </a:t>
            </a:r>
            <a:r>
              <a:rPr lang="en-US" sz="2200" dirty="0">
                <a:solidFill>
                  <a:srgbClr val="FF00FF"/>
                </a:solidFill>
                <a:latin typeface="Consolas" charset="0"/>
                <a:ea typeface="Consolas" charset="0"/>
                <a:cs typeface="Consolas" charset="0"/>
              </a:rPr>
              <a:t>search(Key key)</a:t>
            </a:r>
            <a:r>
              <a:rPr lang="en-US" sz="2200" dirty="0">
                <a:ea typeface="Consolas" charset="0"/>
                <a:cs typeface="Consolas" charset="0"/>
              </a:rPr>
              <a:t> now, in your notes!</a:t>
            </a:r>
          </a:p>
          <a:p>
            <a:r>
              <a:rPr lang="en-US" sz="2200" dirty="0">
                <a:ea typeface="Consolas" charset="0"/>
                <a:cs typeface="Consolas" charset="0"/>
              </a:rPr>
              <a:t>Your search method should return </a:t>
            </a:r>
            <a:r>
              <a:rPr lang="en-US" sz="2200" dirty="0">
                <a:solidFill>
                  <a:schemeClr val="accent2"/>
                </a:solidFill>
                <a:latin typeface="Consolas" charset="0"/>
                <a:ea typeface="Consolas" charset="0"/>
                <a:cs typeface="Consolas" charset="0"/>
              </a:rPr>
              <a:t>null</a:t>
            </a:r>
            <a:r>
              <a:rPr lang="en-US" sz="2200" dirty="0">
                <a:ea typeface="Consolas" charset="0"/>
                <a:cs typeface="Consolas" charset="0"/>
              </a:rPr>
              <a:t> if the key is not there and the key itself if it is.</a:t>
            </a:r>
          </a:p>
          <a:p>
            <a:r>
              <a:rPr lang="en-US" sz="2200" dirty="0">
                <a:ea typeface="Consolas" charset="0"/>
                <a:cs typeface="Consolas" charset="0"/>
              </a:rPr>
              <a:t>Assume your splay tree class begins like this:</a:t>
            </a:r>
          </a:p>
        </p:txBody>
      </p:sp>
    </p:spTree>
    <p:extLst>
      <p:ext uri="{BB962C8B-B14F-4D97-AF65-F5344CB8AC3E}">
        <p14:creationId xmlns:p14="http://schemas.microsoft.com/office/powerpoint/2010/main" val="7324742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Searching a splay tree</a:t>
            </a:r>
          </a:p>
        </p:txBody>
      </p:sp>
      <p:sp>
        <p:nvSpPr>
          <p:cNvPr id="3" name="Content Placeholder 2"/>
          <p:cNvSpPr>
            <a:spLocks noGrp="1"/>
          </p:cNvSpPr>
          <p:nvPr>
            <p:ph idx="1"/>
          </p:nvPr>
        </p:nvSpPr>
        <p:spPr>
          <a:xfrm>
            <a:off x="838200" y="1825625"/>
            <a:ext cx="10515600" cy="4351338"/>
          </a:xfrm>
        </p:spPr>
        <p:txBody>
          <a:bodyPr>
            <a:normAutofit/>
          </a:bodyPr>
          <a:lstStyle/>
          <a:p>
            <a:r>
              <a:rPr lang="en-US" sz="2200" dirty="0"/>
              <a:t>Assuming </a:t>
            </a:r>
            <a:r>
              <a:rPr lang="en-US" sz="2200" dirty="0">
                <a:solidFill>
                  <a:schemeClr val="accent1"/>
                </a:solidFill>
                <a:latin typeface="Consolas" charset="0"/>
                <a:ea typeface="Consolas" charset="0"/>
                <a:cs typeface="Consolas" charset="0"/>
              </a:rPr>
              <a:t>splay(Key key, Node node)</a:t>
            </a:r>
            <a:r>
              <a:rPr lang="en-US" sz="2200" dirty="0">
                <a:ea typeface="Consolas" charset="0"/>
                <a:cs typeface="Consolas" charset="0"/>
              </a:rPr>
              <a:t> implemented</a:t>
            </a:r>
            <a:r>
              <a:rPr lang="en-US" sz="2200" dirty="0">
                <a:latin typeface="Calibri" charset="0"/>
                <a:ea typeface="Calibri" charset="0"/>
                <a:cs typeface="Calibri" charset="0"/>
              </a:rPr>
              <a:t>, develop a routine </a:t>
            </a:r>
            <a:r>
              <a:rPr lang="en-US" sz="2200" dirty="0">
                <a:solidFill>
                  <a:srgbClr val="FF00FF"/>
                </a:solidFill>
                <a:latin typeface="Consolas" charset="0"/>
                <a:ea typeface="Consolas" charset="0"/>
                <a:cs typeface="Consolas" charset="0"/>
              </a:rPr>
              <a:t>search(Key key)</a:t>
            </a:r>
            <a:r>
              <a:rPr lang="en-US" sz="2200" dirty="0">
                <a:ea typeface="Consolas" charset="0"/>
                <a:cs typeface="Consolas" charset="0"/>
              </a:rPr>
              <a:t> now, in your notes!</a:t>
            </a:r>
          </a:p>
          <a:p>
            <a:r>
              <a:rPr lang="en-US" sz="2200" dirty="0">
                <a:ea typeface="Consolas" charset="0"/>
                <a:cs typeface="Consolas" charset="0"/>
              </a:rPr>
              <a:t>Your search method should return </a:t>
            </a:r>
            <a:r>
              <a:rPr lang="en-US" sz="2200" dirty="0">
                <a:solidFill>
                  <a:schemeClr val="accent2"/>
                </a:solidFill>
                <a:latin typeface="Consolas" charset="0"/>
                <a:ea typeface="Consolas" charset="0"/>
                <a:cs typeface="Consolas" charset="0"/>
              </a:rPr>
              <a:t>null</a:t>
            </a:r>
            <a:r>
              <a:rPr lang="en-US" sz="2200" dirty="0">
                <a:ea typeface="Consolas" charset="0"/>
                <a:cs typeface="Consolas" charset="0"/>
              </a:rPr>
              <a:t> if the key is not there and the key itself if it is.</a:t>
            </a:r>
          </a:p>
          <a:p>
            <a:r>
              <a:rPr lang="en-US" sz="2200" dirty="0">
                <a:ea typeface="Consolas" charset="0"/>
                <a:cs typeface="Consolas" charset="0"/>
              </a:rPr>
              <a:t>Assume your splay tree class begins like this:</a:t>
            </a:r>
          </a:p>
          <a:p>
            <a:pPr marL="0" indent="0">
              <a:buNone/>
            </a:pPr>
            <a:r>
              <a:rPr lang="en-US" sz="1800" dirty="0">
                <a:latin typeface="Consolas" panose="020B0609020204030204" pitchFamily="49" charset="0"/>
                <a:ea typeface="Consolas" charset="0"/>
                <a:cs typeface="Consolas" charset="0"/>
              </a:rPr>
              <a:t>public class </a:t>
            </a:r>
            <a:r>
              <a:rPr lang="en-US" sz="1800" b="1" dirty="0" err="1">
                <a:latin typeface="Consolas" panose="020B0609020204030204" pitchFamily="49" charset="0"/>
                <a:ea typeface="Consolas" charset="0"/>
                <a:cs typeface="Consolas" charset="0"/>
              </a:rPr>
              <a:t>SplayTree</a:t>
            </a:r>
            <a:r>
              <a:rPr lang="en-US" sz="1800" dirty="0">
                <a:latin typeface="Consolas" panose="020B0609020204030204" pitchFamily="49" charset="0"/>
                <a:ea typeface="Consolas" charset="0"/>
                <a:cs typeface="Consolas" charset="0"/>
              </a:rPr>
              <a:t>&lt;</a:t>
            </a:r>
            <a:r>
              <a:rPr lang="en-US" sz="1800" dirty="0">
                <a:solidFill>
                  <a:schemeClr val="accent4"/>
                </a:solidFill>
                <a:latin typeface="Consolas" panose="020B0609020204030204" pitchFamily="49" charset="0"/>
                <a:ea typeface="Consolas" charset="0"/>
                <a:cs typeface="Consolas" charset="0"/>
              </a:rPr>
              <a:t>Key</a:t>
            </a:r>
            <a:r>
              <a:rPr lang="en-US" sz="1800" dirty="0">
                <a:latin typeface="Consolas" panose="020B0609020204030204" pitchFamily="49" charset="0"/>
                <a:ea typeface="Consolas" charset="0"/>
                <a:cs typeface="Consolas" charset="0"/>
              </a:rPr>
              <a:t> extends Comparable&lt;</a:t>
            </a:r>
            <a:r>
              <a:rPr lang="en-US" sz="1800" dirty="0">
                <a:solidFill>
                  <a:schemeClr val="accent4"/>
                </a:solidFill>
                <a:latin typeface="Consolas" panose="020B0609020204030204" pitchFamily="49" charset="0"/>
                <a:ea typeface="Consolas" charset="0"/>
                <a:cs typeface="Consolas" charset="0"/>
              </a:rPr>
              <a:t>Key</a:t>
            </a:r>
            <a:r>
              <a:rPr lang="en-US" sz="1800" dirty="0">
                <a:latin typeface="Consolas" panose="020B0609020204030204" pitchFamily="49" charset="0"/>
                <a:ea typeface="Consolas" charset="0"/>
                <a:cs typeface="Consolas" charset="0"/>
              </a:rPr>
              <a:t>&gt;&gt; {</a:t>
            </a:r>
          </a:p>
          <a:p>
            <a:pPr marL="0" indent="0">
              <a:buNone/>
            </a:pPr>
            <a:r>
              <a:rPr lang="en-US" sz="1800" dirty="0">
                <a:latin typeface="Consolas" panose="020B0609020204030204" pitchFamily="49" charset="0"/>
                <a:ea typeface="Consolas" charset="0"/>
                <a:cs typeface="Consolas" charset="0"/>
              </a:rPr>
              <a:t>	private class </a:t>
            </a:r>
            <a:r>
              <a:rPr lang="en-US" sz="1800" dirty="0">
                <a:solidFill>
                  <a:srgbClr val="00B050"/>
                </a:solidFill>
                <a:latin typeface="Consolas" panose="020B0609020204030204" pitchFamily="49" charset="0"/>
                <a:ea typeface="Consolas" charset="0"/>
                <a:cs typeface="Consolas" charset="0"/>
              </a:rPr>
              <a:t>Node</a:t>
            </a:r>
            <a:r>
              <a:rPr lang="en-US" sz="1800" dirty="0">
                <a:latin typeface="Consolas" panose="020B0609020204030204" pitchFamily="49" charset="0"/>
                <a:ea typeface="Consolas" charset="0"/>
                <a:cs typeface="Consolas" charset="0"/>
              </a:rPr>
              <a:t> {</a:t>
            </a:r>
          </a:p>
          <a:p>
            <a:pPr marL="0" indent="0">
              <a:buNone/>
            </a:pPr>
            <a:r>
              <a:rPr lang="en-US" sz="1800" dirty="0">
                <a:latin typeface="Consolas" panose="020B0609020204030204" pitchFamily="49" charset="0"/>
                <a:ea typeface="Consolas" charset="0"/>
                <a:cs typeface="Consolas" charset="0"/>
              </a:rPr>
              <a:t>	     </a:t>
            </a:r>
            <a:r>
              <a:rPr lang="en-US" sz="1800" dirty="0">
                <a:solidFill>
                  <a:schemeClr val="accent4"/>
                </a:solidFill>
                <a:latin typeface="Consolas" panose="020B0609020204030204" pitchFamily="49" charset="0"/>
                <a:ea typeface="Consolas" charset="0"/>
                <a:cs typeface="Consolas" charset="0"/>
              </a:rPr>
              <a:t>Key</a:t>
            </a:r>
            <a:r>
              <a:rPr lang="en-US" sz="1800" dirty="0">
                <a:latin typeface="Consolas" panose="020B0609020204030204" pitchFamily="49" charset="0"/>
                <a:ea typeface="Consolas" charset="0"/>
                <a:cs typeface="Consolas" charset="0"/>
              </a:rPr>
              <a:t> key;</a:t>
            </a:r>
          </a:p>
          <a:p>
            <a:pPr marL="0" indent="0">
              <a:buNone/>
            </a:pPr>
            <a:r>
              <a:rPr lang="en-US" sz="1800" dirty="0">
                <a:latin typeface="Consolas" panose="020B0609020204030204" pitchFamily="49" charset="0"/>
                <a:ea typeface="Consolas" charset="0"/>
                <a:cs typeface="Consolas" charset="0"/>
              </a:rPr>
              <a:t>	     </a:t>
            </a:r>
            <a:r>
              <a:rPr lang="en-US" sz="1800" dirty="0">
                <a:solidFill>
                  <a:srgbClr val="00B050"/>
                </a:solidFill>
                <a:latin typeface="Consolas" panose="020B0609020204030204" pitchFamily="49" charset="0"/>
                <a:ea typeface="Consolas" charset="0"/>
                <a:cs typeface="Consolas" charset="0"/>
              </a:rPr>
              <a:t>Node</a:t>
            </a:r>
            <a:r>
              <a:rPr lang="en-US" sz="1800" dirty="0">
                <a:latin typeface="Consolas" panose="020B0609020204030204" pitchFamily="49" charset="0"/>
                <a:ea typeface="Consolas" charset="0"/>
                <a:cs typeface="Consolas" charset="0"/>
              </a:rPr>
              <a:t> left, right;</a:t>
            </a:r>
          </a:p>
          <a:p>
            <a:pPr marL="0" indent="0">
              <a:buNone/>
            </a:pPr>
            <a:r>
              <a:rPr lang="en-US" sz="1800" dirty="0">
                <a:latin typeface="Consolas" panose="020B0609020204030204" pitchFamily="49" charset="0"/>
                <a:ea typeface="Consolas" charset="0"/>
                <a:cs typeface="Consolas" charset="0"/>
              </a:rPr>
              <a:t>	}</a:t>
            </a:r>
          </a:p>
          <a:p>
            <a:pPr marL="0" indent="0">
              <a:buNone/>
            </a:pPr>
            <a:r>
              <a:rPr lang="en-US" sz="1800" dirty="0">
                <a:latin typeface="Consolas" panose="020B0609020204030204" pitchFamily="49" charset="0"/>
                <a:ea typeface="Consolas" charset="0"/>
                <a:cs typeface="Consolas" charset="0"/>
              </a:rPr>
              <a:t>	private </a:t>
            </a:r>
            <a:r>
              <a:rPr lang="en-US" sz="1800" dirty="0">
                <a:solidFill>
                  <a:srgbClr val="00B050"/>
                </a:solidFill>
                <a:latin typeface="Consolas" panose="020B0609020204030204" pitchFamily="49" charset="0"/>
                <a:ea typeface="Consolas" charset="0"/>
                <a:cs typeface="Consolas" charset="0"/>
              </a:rPr>
              <a:t>Node</a:t>
            </a:r>
            <a:r>
              <a:rPr lang="en-US" sz="1800" dirty="0">
                <a:latin typeface="Consolas" panose="020B0609020204030204" pitchFamily="49" charset="0"/>
                <a:ea typeface="Consolas" charset="0"/>
                <a:cs typeface="Consolas" charset="0"/>
              </a:rPr>
              <a:t> </a:t>
            </a:r>
            <a:r>
              <a:rPr lang="en-US" sz="1800" dirty="0">
                <a:solidFill>
                  <a:srgbClr val="FF0000"/>
                </a:solidFill>
                <a:latin typeface="Consolas" panose="020B0609020204030204" pitchFamily="49" charset="0"/>
                <a:ea typeface="Consolas" charset="0"/>
                <a:cs typeface="Consolas" charset="0"/>
              </a:rPr>
              <a:t>root</a:t>
            </a:r>
            <a:r>
              <a:rPr lang="en-US" sz="1800" dirty="0">
                <a:latin typeface="Consolas" panose="020B0609020204030204" pitchFamily="49" charset="0"/>
                <a:ea typeface="Consolas" charset="0"/>
                <a:cs typeface="Consolas" charset="0"/>
              </a:rPr>
              <a:t>;</a:t>
            </a:r>
          </a:p>
          <a:p>
            <a:pPr marL="0" indent="0">
              <a:buNone/>
            </a:pPr>
            <a:r>
              <a:rPr lang="en-US" sz="1800" dirty="0">
                <a:latin typeface="Consolas" panose="020B0609020204030204" pitchFamily="49" charset="0"/>
                <a:ea typeface="Consolas" charset="0"/>
                <a:cs typeface="Consolas" charset="0"/>
              </a:rPr>
              <a:t>	private </a:t>
            </a:r>
            <a:r>
              <a:rPr lang="en-US" sz="1800" dirty="0">
                <a:solidFill>
                  <a:srgbClr val="00B050"/>
                </a:solidFill>
                <a:latin typeface="Consolas" panose="020B0609020204030204" pitchFamily="49" charset="0"/>
                <a:ea typeface="Consolas" charset="0"/>
                <a:cs typeface="Consolas" charset="0"/>
              </a:rPr>
              <a:t>Node</a:t>
            </a:r>
            <a:r>
              <a:rPr lang="en-US" sz="1800" dirty="0">
                <a:latin typeface="Consolas" panose="020B0609020204030204" pitchFamily="49" charset="0"/>
                <a:ea typeface="Consolas" charset="0"/>
                <a:cs typeface="Consolas" charset="0"/>
              </a:rPr>
              <a:t> </a:t>
            </a:r>
            <a:r>
              <a:rPr lang="en-US" sz="1800" dirty="0">
                <a:solidFill>
                  <a:schemeClr val="accent1"/>
                </a:solidFill>
                <a:latin typeface="Consolas" panose="020B0609020204030204" pitchFamily="49" charset="0"/>
                <a:ea typeface="Consolas" charset="0"/>
                <a:cs typeface="Consolas" charset="0"/>
              </a:rPr>
              <a:t>splay</a:t>
            </a:r>
            <a:r>
              <a:rPr lang="en-US" sz="1800" dirty="0">
                <a:latin typeface="Consolas" panose="020B0609020204030204" pitchFamily="49" charset="0"/>
                <a:ea typeface="Consolas" charset="0"/>
                <a:cs typeface="Consolas" charset="0"/>
              </a:rPr>
              <a:t>(</a:t>
            </a:r>
            <a:r>
              <a:rPr lang="en-US" sz="1800" dirty="0">
                <a:solidFill>
                  <a:schemeClr val="accent4"/>
                </a:solidFill>
                <a:latin typeface="Consolas" panose="020B0609020204030204" pitchFamily="49" charset="0"/>
                <a:ea typeface="Consolas" charset="0"/>
                <a:cs typeface="Consolas" charset="0"/>
              </a:rPr>
              <a:t>Key</a:t>
            </a:r>
            <a:r>
              <a:rPr lang="en-US" sz="1800" dirty="0">
                <a:latin typeface="Consolas" panose="020B0609020204030204" pitchFamily="49" charset="0"/>
                <a:ea typeface="Consolas" charset="0"/>
                <a:cs typeface="Consolas" charset="0"/>
              </a:rPr>
              <a:t> key, </a:t>
            </a:r>
            <a:r>
              <a:rPr lang="en-US" sz="1800" dirty="0">
                <a:solidFill>
                  <a:srgbClr val="00B050"/>
                </a:solidFill>
                <a:latin typeface="Consolas" panose="020B0609020204030204" pitchFamily="49" charset="0"/>
                <a:ea typeface="Consolas" charset="0"/>
                <a:cs typeface="Consolas" charset="0"/>
              </a:rPr>
              <a:t>Node</a:t>
            </a:r>
            <a:r>
              <a:rPr lang="en-US" sz="1800" dirty="0">
                <a:latin typeface="Consolas" panose="020B0609020204030204" pitchFamily="49" charset="0"/>
                <a:ea typeface="Consolas" charset="0"/>
                <a:cs typeface="Consolas" charset="0"/>
              </a:rPr>
              <a:t> node){</a:t>
            </a:r>
            <a:r>
              <a:rPr lang="en-US" sz="1800" dirty="0">
                <a:solidFill>
                  <a:schemeClr val="bg1">
                    <a:lumMod val="65000"/>
                  </a:schemeClr>
                </a:solidFill>
                <a:latin typeface="Consolas" panose="020B0609020204030204" pitchFamily="49" charset="0"/>
                <a:ea typeface="Consolas" charset="0"/>
                <a:cs typeface="Consolas" charset="0"/>
              </a:rPr>
              <a:t>/* This is assumed implemented */</a:t>
            </a:r>
            <a:r>
              <a:rPr lang="en-US" sz="1800" dirty="0">
                <a:latin typeface="Consolas" panose="020B0609020204030204" pitchFamily="49" charset="0"/>
                <a:ea typeface="Consolas" charset="0"/>
                <a:cs typeface="Consolas" charset="0"/>
              </a:rPr>
              <a:t>}</a:t>
            </a:r>
          </a:p>
        </p:txBody>
      </p:sp>
    </p:spTree>
    <p:extLst>
      <p:ext uri="{BB962C8B-B14F-4D97-AF65-F5344CB8AC3E}">
        <p14:creationId xmlns:p14="http://schemas.microsoft.com/office/powerpoint/2010/main" val="4000839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Search routine</a:t>
            </a:r>
          </a:p>
        </p:txBody>
      </p:sp>
      <p:sp>
        <p:nvSpPr>
          <p:cNvPr id="3" name="Content Placeholder 2"/>
          <p:cNvSpPr>
            <a:spLocks noGrp="1"/>
          </p:cNvSpPr>
          <p:nvPr>
            <p:ph idx="1"/>
          </p:nvPr>
        </p:nvSpPr>
        <p:spPr/>
        <p:txBody>
          <a:bodyPr>
            <a:normAutofit/>
          </a:bodyPr>
          <a:lstStyle/>
          <a:p>
            <a:pPr marL="0" indent="0">
              <a:buNone/>
            </a:pPr>
            <a:r>
              <a:rPr lang="en-US" sz="2200" dirty="0">
                <a:latin typeface="Consolas" panose="020B0609020204030204" pitchFamily="49" charset="0"/>
                <a:ea typeface="Consolas" charset="0"/>
                <a:cs typeface="Consolas" charset="0"/>
              </a:rPr>
              <a:t>public </a:t>
            </a:r>
            <a:r>
              <a:rPr lang="en-US" sz="2200" dirty="0">
                <a:solidFill>
                  <a:schemeClr val="accent4"/>
                </a:solidFill>
                <a:latin typeface="Consolas" panose="020B0609020204030204" pitchFamily="49" charset="0"/>
                <a:ea typeface="Consolas" charset="0"/>
                <a:cs typeface="Consolas" charset="0"/>
              </a:rPr>
              <a:t>Key</a:t>
            </a:r>
            <a:r>
              <a:rPr lang="en-US" sz="2200" dirty="0">
                <a:latin typeface="Consolas" panose="020B0609020204030204" pitchFamily="49" charset="0"/>
                <a:ea typeface="Consolas" charset="0"/>
                <a:cs typeface="Consolas" charset="0"/>
              </a:rPr>
              <a:t> search(</a:t>
            </a:r>
            <a:r>
              <a:rPr lang="en-US" sz="2200" dirty="0">
                <a:solidFill>
                  <a:schemeClr val="accent4"/>
                </a:solidFill>
                <a:latin typeface="Consolas" panose="020B0609020204030204" pitchFamily="49" charset="0"/>
                <a:ea typeface="Consolas" charset="0"/>
                <a:cs typeface="Consolas" charset="0"/>
              </a:rPr>
              <a:t>Key</a:t>
            </a:r>
            <a:r>
              <a:rPr lang="en-US" sz="2200" dirty="0">
                <a:latin typeface="Consolas" panose="020B0609020204030204" pitchFamily="49" charset="0"/>
                <a:ea typeface="Consolas" charset="0"/>
                <a:cs typeface="Consolas" charset="0"/>
              </a:rPr>
              <a:t> </a:t>
            </a:r>
            <a:r>
              <a:rPr lang="en-US" sz="2200" dirty="0">
                <a:solidFill>
                  <a:schemeClr val="accent6"/>
                </a:solidFill>
                <a:latin typeface="Consolas" panose="020B0609020204030204" pitchFamily="49" charset="0"/>
                <a:ea typeface="Consolas" charset="0"/>
                <a:cs typeface="Consolas" charset="0"/>
              </a:rPr>
              <a:t>key</a:t>
            </a:r>
            <a:r>
              <a:rPr lang="en-US" sz="2200" dirty="0">
                <a:latin typeface="Consolas" panose="020B0609020204030204" pitchFamily="49" charset="0"/>
                <a:ea typeface="Consolas" charset="0"/>
                <a:cs typeface="Consolas" charset="0"/>
              </a:rPr>
              <a:t>){</a:t>
            </a:r>
          </a:p>
          <a:p>
            <a:pPr marL="0" indent="0">
              <a:buNone/>
            </a:pPr>
            <a:r>
              <a:rPr lang="en-US" sz="2200" dirty="0">
                <a:latin typeface="Consolas" panose="020B0609020204030204" pitchFamily="49" charset="0"/>
                <a:ea typeface="Consolas" charset="0"/>
                <a:cs typeface="Consolas" charset="0"/>
              </a:rPr>
              <a:t>	if(</a:t>
            </a:r>
            <a:r>
              <a:rPr lang="en-US" sz="2200" dirty="0">
                <a:solidFill>
                  <a:srgbClr val="7030A0"/>
                </a:solidFill>
                <a:latin typeface="Consolas" panose="020B0609020204030204" pitchFamily="49" charset="0"/>
                <a:ea typeface="Consolas" charset="0"/>
                <a:cs typeface="Consolas" charset="0"/>
              </a:rPr>
              <a:t>root</a:t>
            </a:r>
            <a:r>
              <a:rPr lang="en-US" sz="2200" dirty="0">
                <a:latin typeface="Consolas" panose="020B0609020204030204" pitchFamily="49" charset="0"/>
                <a:ea typeface="Consolas" charset="0"/>
                <a:cs typeface="Consolas" charset="0"/>
              </a:rPr>
              <a:t> == null)</a:t>
            </a:r>
          </a:p>
          <a:p>
            <a:pPr marL="0" indent="0">
              <a:buNone/>
            </a:pPr>
            <a:r>
              <a:rPr lang="en-US" sz="2200" dirty="0">
                <a:latin typeface="Consolas" panose="020B0609020204030204" pitchFamily="49" charset="0"/>
                <a:ea typeface="Consolas" charset="0"/>
                <a:cs typeface="Consolas" charset="0"/>
              </a:rPr>
              <a:t>		return </a:t>
            </a:r>
            <a:r>
              <a:rPr lang="en-US" sz="2200" b="1" dirty="0">
                <a:latin typeface="Consolas" panose="020B0609020204030204" pitchFamily="49" charset="0"/>
                <a:ea typeface="Consolas" charset="0"/>
                <a:cs typeface="Consolas" charset="0"/>
              </a:rPr>
              <a:t>null</a:t>
            </a:r>
            <a:r>
              <a:rPr lang="en-US" sz="2200" dirty="0">
                <a:latin typeface="Consolas" panose="020B0609020204030204" pitchFamily="49" charset="0"/>
                <a:ea typeface="Consolas" charset="0"/>
                <a:cs typeface="Consolas" charset="0"/>
              </a:rPr>
              <a:t>;</a:t>
            </a:r>
          </a:p>
          <a:p>
            <a:pPr marL="0" indent="0">
              <a:buNone/>
            </a:pPr>
            <a:r>
              <a:rPr lang="en-US" sz="2200" dirty="0">
                <a:latin typeface="Consolas" panose="020B0609020204030204" pitchFamily="49" charset="0"/>
                <a:ea typeface="Consolas" charset="0"/>
                <a:cs typeface="Consolas" charset="0"/>
              </a:rPr>
              <a:t>	</a:t>
            </a:r>
            <a:r>
              <a:rPr lang="en-US" sz="2200" dirty="0">
                <a:solidFill>
                  <a:srgbClr val="7030A0"/>
                </a:solidFill>
                <a:latin typeface="Consolas" panose="020B0609020204030204" pitchFamily="49" charset="0"/>
                <a:ea typeface="Consolas" charset="0"/>
                <a:cs typeface="Consolas" charset="0"/>
              </a:rPr>
              <a:t>root</a:t>
            </a:r>
            <a:r>
              <a:rPr lang="en-US" sz="2200" dirty="0">
                <a:latin typeface="Consolas" panose="020B0609020204030204" pitchFamily="49" charset="0"/>
                <a:ea typeface="Consolas" charset="0"/>
                <a:cs typeface="Consolas" charset="0"/>
              </a:rPr>
              <a:t> = </a:t>
            </a:r>
            <a:r>
              <a:rPr lang="en-US" sz="2200" dirty="0">
                <a:solidFill>
                  <a:schemeClr val="accent1"/>
                </a:solidFill>
                <a:latin typeface="Consolas" panose="020B0609020204030204" pitchFamily="49" charset="0"/>
                <a:ea typeface="Consolas" charset="0"/>
                <a:cs typeface="Consolas" charset="0"/>
              </a:rPr>
              <a:t>splay</a:t>
            </a:r>
            <a:r>
              <a:rPr lang="en-US" sz="2200" dirty="0">
                <a:latin typeface="Consolas" panose="020B0609020204030204" pitchFamily="49" charset="0"/>
                <a:ea typeface="Consolas" charset="0"/>
                <a:cs typeface="Consolas" charset="0"/>
              </a:rPr>
              <a:t>(</a:t>
            </a:r>
            <a:r>
              <a:rPr lang="en-US" sz="2200" dirty="0">
                <a:solidFill>
                  <a:schemeClr val="accent6"/>
                </a:solidFill>
                <a:latin typeface="Consolas" panose="020B0609020204030204" pitchFamily="49" charset="0"/>
                <a:ea typeface="Consolas" charset="0"/>
                <a:cs typeface="Consolas" charset="0"/>
              </a:rPr>
              <a:t>key</a:t>
            </a:r>
            <a:r>
              <a:rPr lang="en-US" sz="2200" dirty="0">
                <a:latin typeface="Consolas" panose="020B0609020204030204" pitchFamily="49" charset="0"/>
                <a:ea typeface="Consolas" charset="0"/>
                <a:cs typeface="Consolas" charset="0"/>
              </a:rPr>
              <a:t>, </a:t>
            </a:r>
            <a:r>
              <a:rPr lang="en-US" sz="2200" dirty="0">
                <a:solidFill>
                  <a:srgbClr val="7030A0"/>
                </a:solidFill>
                <a:latin typeface="Consolas" panose="020B0609020204030204" pitchFamily="49" charset="0"/>
                <a:ea typeface="Consolas" charset="0"/>
                <a:cs typeface="Consolas" charset="0"/>
              </a:rPr>
              <a:t>root</a:t>
            </a:r>
            <a:r>
              <a:rPr lang="en-US" sz="2200" dirty="0">
                <a:latin typeface="Consolas" panose="020B0609020204030204" pitchFamily="49" charset="0"/>
                <a:ea typeface="Consolas" charset="0"/>
                <a:cs typeface="Consolas" charset="0"/>
              </a:rPr>
              <a:t>);</a:t>
            </a:r>
          </a:p>
          <a:p>
            <a:pPr marL="0" indent="0">
              <a:buNone/>
            </a:pPr>
            <a:r>
              <a:rPr lang="en-US" sz="2200" dirty="0">
                <a:latin typeface="Consolas" panose="020B0609020204030204" pitchFamily="49" charset="0"/>
                <a:ea typeface="Consolas" charset="0"/>
                <a:cs typeface="Consolas" charset="0"/>
              </a:rPr>
              <a:t>	if(</a:t>
            </a:r>
            <a:r>
              <a:rPr lang="en-US" sz="2200" dirty="0" err="1">
                <a:solidFill>
                  <a:srgbClr val="7030A0"/>
                </a:solidFill>
                <a:latin typeface="Consolas" panose="020B0609020204030204" pitchFamily="49" charset="0"/>
                <a:ea typeface="Consolas" charset="0"/>
                <a:cs typeface="Consolas" charset="0"/>
              </a:rPr>
              <a:t>root</a:t>
            </a:r>
            <a:r>
              <a:rPr lang="en-US" sz="2200" dirty="0" err="1">
                <a:latin typeface="Consolas" panose="020B0609020204030204" pitchFamily="49" charset="0"/>
                <a:ea typeface="Consolas" charset="0"/>
                <a:cs typeface="Consolas" charset="0"/>
              </a:rPr>
              <a:t>.</a:t>
            </a:r>
            <a:r>
              <a:rPr lang="en-US" sz="2200" dirty="0" err="1">
                <a:solidFill>
                  <a:srgbClr val="FF0000"/>
                </a:solidFill>
                <a:latin typeface="Consolas" panose="020B0609020204030204" pitchFamily="49" charset="0"/>
                <a:ea typeface="Consolas" charset="0"/>
                <a:cs typeface="Consolas" charset="0"/>
              </a:rPr>
              <a:t>key</a:t>
            </a:r>
            <a:r>
              <a:rPr lang="en-US" sz="2200" dirty="0" err="1">
                <a:latin typeface="Consolas" panose="020B0609020204030204" pitchFamily="49" charset="0"/>
                <a:ea typeface="Consolas" charset="0"/>
                <a:cs typeface="Consolas" charset="0"/>
              </a:rPr>
              <a:t>.compareTo</a:t>
            </a:r>
            <a:r>
              <a:rPr lang="en-US" sz="2200" dirty="0">
                <a:latin typeface="Consolas" panose="020B0609020204030204" pitchFamily="49" charset="0"/>
                <a:ea typeface="Consolas" charset="0"/>
                <a:cs typeface="Consolas" charset="0"/>
              </a:rPr>
              <a:t>(</a:t>
            </a:r>
            <a:r>
              <a:rPr lang="en-US" sz="2200" dirty="0">
                <a:solidFill>
                  <a:schemeClr val="accent6"/>
                </a:solidFill>
                <a:latin typeface="Consolas" panose="020B0609020204030204" pitchFamily="49" charset="0"/>
                <a:ea typeface="Consolas" charset="0"/>
                <a:cs typeface="Consolas" charset="0"/>
              </a:rPr>
              <a:t>key</a:t>
            </a:r>
            <a:r>
              <a:rPr lang="en-US" sz="2200" dirty="0">
                <a:latin typeface="Consolas" panose="020B0609020204030204" pitchFamily="49" charset="0"/>
                <a:ea typeface="Consolas" charset="0"/>
                <a:cs typeface="Consolas" charset="0"/>
              </a:rPr>
              <a:t>) == 0)</a:t>
            </a:r>
          </a:p>
          <a:p>
            <a:pPr marL="0" indent="0">
              <a:buNone/>
            </a:pPr>
            <a:r>
              <a:rPr lang="en-US" sz="2200" dirty="0">
                <a:latin typeface="Consolas" panose="020B0609020204030204" pitchFamily="49" charset="0"/>
                <a:ea typeface="Consolas" charset="0"/>
                <a:cs typeface="Consolas" charset="0"/>
              </a:rPr>
              <a:t>		return </a:t>
            </a:r>
            <a:r>
              <a:rPr lang="en-US" sz="2200" dirty="0" err="1">
                <a:solidFill>
                  <a:srgbClr val="7030A0"/>
                </a:solidFill>
                <a:latin typeface="Consolas" panose="020B0609020204030204" pitchFamily="49" charset="0"/>
                <a:ea typeface="Consolas" charset="0"/>
                <a:cs typeface="Consolas" charset="0"/>
              </a:rPr>
              <a:t>root</a:t>
            </a:r>
            <a:r>
              <a:rPr lang="en-US" sz="2200" dirty="0" err="1">
                <a:latin typeface="Consolas" panose="020B0609020204030204" pitchFamily="49" charset="0"/>
                <a:ea typeface="Consolas" charset="0"/>
                <a:cs typeface="Consolas" charset="0"/>
              </a:rPr>
              <a:t>.</a:t>
            </a:r>
            <a:r>
              <a:rPr lang="en-US" sz="2200" dirty="0" err="1">
                <a:solidFill>
                  <a:srgbClr val="FF0000"/>
                </a:solidFill>
                <a:latin typeface="Consolas" panose="020B0609020204030204" pitchFamily="49" charset="0"/>
                <a:ea typeface="Consolas" charset="0"/>
                <a:cs typeface="Consolas" charset="0"/>
              </a:rPr>
              <a:t>key</a:t>
            </a:r>
            <a:r>
              <a:rPr lang="en-US" sz="2200" dirty="0">
                <a:latin typeface="Consolas" panose="020B0609020204030204" pitchFamily="49" charset="0"/>
                <a:ea typeface="Consolas" charset="0"/>
                <a:cs typeface="Consolas" charset="0"/>
              </a:rPr>
              <a:t>;</a:t>
            </a:r>
          </a:p>
          <a:p>
            <a:pPr marL="0" indent="0">
              <a:buNone/>
            </a:pPr>
            <a:r>
              <a:rPr lang="en-US" sz="2200" dirty="0">
                <a:latin typeface="Consolas" panose="020B0609020204030204" pitchFamily="49" charset="0"/>
                <a:ea typeface="Consolas" charset="0"/>
                <a:cs typeface="Consolas" charset="0"/>
              </a:rPr>
              <a:t>	else </a:t>
            </a:r>
          </a:p>
          <a:p>
            <a:pPr marL="0" indent="0">
              <a:buNone/>
            </a:pPr>
            <a:r>
              <a:rPr lang="en-US" sz="2200" dirty="0">
                <a:latin typeface="Consolas" panose="020B0609020204030204" pitchFamily="49" charset="0"/>
                <a:ea typeface="Consolas" charset="0"/>
                <a:cs typeface="Consolas" charset="0"/>
              </a:rPr>
              <a:t>		return </a:t>
            </a:r>
            <a:r>
              <a:rPr lang="en-US" sz="2200" b="1" dirty="0">
                <a:latin typeface="Consolas" panose="020B0609020204030204" pitchFamily="49" charset="0"/>
                <a:ea typeface="Consolas" charset="0"/>
                <a:cs typeface="Consolas" charset="0"/>
              </a:rPr>
              <a:t>null</a:t>
            </a:r>
            <a:r>
              <a:rPr lang="en-US" sz="2200" dirty="0">
                <a:latin typeface="Consolas" panose="020B0609020204030204" pitchFamily="49" charset="0"/>
                <a:ea typeface="Consolas" charset="0"/>
                <a:cs typeface="Consolas" charset="0"/>
              </a:rPr>
              <a:t>;</a:t>
            </a:r>
          </a:p>
          <a:p>
            <a:pPr marL="0" indent="0">
              <a:buNone/>
            </a:pPr>
            <a:r>
              <a:rPr lang="en-US" sz="2200" dirty="0">
                <a:latin typeface="Consolas" panose="020B0609020204030204" pitchFamily="49" charset="0"/>
                <a:ea typeface="Consolas" charset="0"/>
                <a:cs typeface="Consolas" charset="0"/>
              </a:rPr>
              <a:t>}</a:t>
            </a:r>
          </a:p>
        </p:txBody>
      </p:sp>
    </p:spTree>
    <p:extLst>
      <p:ext uri="{BB962C8B-B14F-4D97-AF65-F5344CB8AC3E}">
        <p14:creationId xmlns:p14="http://schemas.microsoft.com/office/powerpoint/2010/main" val="14949068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Search routine</a:t>
            </a:r>
          </a:p>
        </p:txBody>
      </p:sp>
      <p:sp>
        <p:nvSpPr>
          <p:cNvPr id="3" name="Content Placeholder 2"/>
          <p:cNvSpPr>
            <a:spLocks noGrp="1"/>
          </p:cNvSpPr>
          <p:nvPr>
            <p:ph idx="1"/>
          </p:nvPr>
        </p:nvSpPr>
        <p:spPr/>
        <p:txBody>
          <a:bodyPr>
            <a:normAutofit/>
          </a:bodyPr>
          <a:lstStyle/>
          <a:p>
            <a:pPr marL="0" indent="0">
              <a:buNone/>
            </a:pPr>
            <a:r>
              <a:rPr lang="en-US" sz="2200" dirty="0">
                <a:latin typeface="Consolas" panose="020B0609020204030204" pitchFamily="49" charset="0"/>
                <a:ea typeface="Consolas" charset="0"/>
                <a:cs typeface="Consolas" charset="0"/>
              </a:rPr>
              <a:t>public </a:t>
            </a:r>
            <a:r>
              <a:rPr lang="en-US" sz="2200" dirty="0">
                <a:solidFill>
                  <a:schemeClr val="accent4"/>
                </a:solidFill>
                <a:latin typeface="Consolas" panose="020B0609020204030204" pitchFamily="49" charset="0"/>
                <a:ea typeface="Consolas" charset="0"/>
                <a:cs typeface="Consolas" charset="0"/>
              </a:rPr>
              <a:t>Key</a:t>
            </a:r>
            <a:r>
              <a:rPr lang="en-US" sz="2200" dirty="0">
                <a:latin typeface="Consolas" panose="020B0609020204030204" pitchFamily="49" charset="0"/>
                <a:ea typeface="Consolas" charset="0"/>
                <a:cs typeface="Consolas" charset="0"/>
              </a:rPr>
              <a:t> search(</a:t>
            </a:r>
            <a:r>
              <a:rPr lang="en-US" sz="2200" dirty="0">
                <a:solidFill>
                  <a:schemeClr val="accent4"/>
                </a:solidFill>
                <a:latin typeface="Consolas" panose="020B0609020204030204" pitchFamily="49" charset="0"/>
                <a:ea typeface="Consolas" charset="0"/>
                <a:cs typeface="Consolas" charset="0"/>
              </a:rPr>
              <a:t>Key</a:t>
            </a:r>
            <a:r>
              <a:rPr lang="en-US" sz="2200" dirty="0">
                <a:latin typeface="Consolas" panose="020B0609020204030204" pitchFamily="49" charset="0"/>
                <a:ea typeface="Consolas" charset="0"/>
                <a:cs typeface="Consolas" charset="0"/>
              </a:rPr>
              <a:t> </a:t>
            </a:r>
            <a:r>
              <a:rPr lang="en-US" sz="2200" dirty="0">
                <a:solidFill>
                  <a:schemeClr val="accent6"/>
                </a:solidFill>
                <a:latin typeface="Consolas" panose="020B0609020204030204" pitchFamily="49" charset="0"/>
                <a:ea typeface="Consolas" charset="0"/>
                <a:cs typeface="Consolas" charset="0"/>
              </a:rPr>
              <a:t>key</a:t>
            </a:r>
            <a:r>
              <a:rPr lang="en-US" sz="2200" dirty="0">
                <a:latin typeface="Consolas" panose="020B0609020204030204" pitchFamily="49" charset="0"/>
                <a:ea typeface="Consolas" charset="0"/>
                <a:cs typeface="Consolas" charset="0"/>
              </a:rPr>
              <a:t>){</a:t>
            </a:r>
          </a:p>
          <a:p>
            <a:pPr marL="0" indent="0">
              <a:buNone/>
            </a:pPr>
            <a:r>
              <a:rPr lang="en-US" sz="2200" dirty="0">
                <a:latin typeface="Consolas" panose="020B0609020204030204" pitchFamily="49" charset="0"/>
                <a:ea typeface="Consolas" charset="0"/>
                <a:cs typeface="Consolas" charset="0"/>
              </a:rPr>
              <a:t>	if(</a:t>
            </a:r>
            <a:r>
              <a:rPr lang="en-US" sz="2200" dirty="0">
                <a:solidFill>
                  <a:srgbClr val="7030A0"/>
                </a:solidFill>
                <a:latin typeface="Consolas" panose="020B0609020204030204" pitchFamily="49" charset="0"/>
                <a:ea typeface="Consolas" charset="0"/>
                <a:cs typeface="Consolas" charset="0"/>
              </a:rPr>
              <a:t>root</a:t>
            </a:r>
            <a:r>
              <a:rPr lang="en-US" sz="2200" dirty="0">
                <a:latin typeface="Consolas" panose="020B0609020204030204" pitchFamily="49" charset="0"/>
                <a:ea typeface="Consolas" charset="0"/>
                <a:cs typeface="Consolas" charset="0"/>
              </a:rPr>
              <a:t> == null)</a:t>
            </a:r>
          </a:p>
          <a:p>
            <a:pPr marL="0" indent="0">
              <a:buNone/>
            </a:pPr>
            <a:r>
              <a:rPr lang="en-US" sz="2200" dirty="0">
                <a:latin typeface="Consolas" panose="020B0609020204030204" pitchFamily="49" charset="0"/>
                <a:ea typeface="Consolas" charset="0"/>
                <a:cs typeface="Consolas" charset="0"/>
              </a:rPr>
              <a:t>		return </a:t>
            </a:r>
            <a:r>
              <a:rPr lang="en-US" sz="2200" b="1" dirty="0">
                <a:latin typeface="Consolas" panose="020B0609020204030204" pitchFamily="49" charset="0"/>
                <a:ea typeface="Consolas" charset="0"/>
                <a:cs typeface="Consolas" charset="0"/>
              </a:rPr>
              <a:t>null</a:t>
            </a:r>
            <a:r>
              <a:rPr lang="en-US" sz="2200" dirty="0">
                <a:latin typeface="Consolas" panose="020B0609020204030204" pitchFamily="49" charset="0"/>
                <a:ea typeface="Consolas" charset="0"/>
                <a:cs typeface="Consolas" charset="0"/>
              </a:rPr>
              <a:t>;</a:t>
            </a:r>
          </a:p>
          <a:p>
            <a:pPr marL="0" indent="0">
              <a:buNone/>
            </a:pPr>
            <a:r>
              <a:rPr lang="en-US" sz="2200" dirty="0">
                <a:latin typeface="Consolas" panose="020B0609020204030204" pitchFamily="49" charset="0"/>
                <a:ea typeface="Consolas" charset="0"/>
                <a:cs typeface="Consolas" charset="0"/>
              </a:rPr>
              <a:t>	</a:t>
            </a:r>
            <a:r>
              <a:rPr lang="en-US" sz="2200" dirty="0">
                <a:solidFill>
                  <a:srgbClr val="7030A0"/>
                </a:solidFill>
                <a:latin typeface="Consolas" panose="020B0609020204030204" pitchFamily="49" charset="0"/>
                <a:ea typeface="Consolas" charset="0"/>
                <a:cs typeface="Consolas" charset="0"/>
              </a:rPr>
              <a:t>root</a:t>
            </a:r>
            <a:r>
              <a:rPr lang="en-US" sz="2200" dirty="0">
                <a:latin typeface="Consolas" panose="020B0609020204030204" pitchFamily="49" charset="0"/>
                <a:ea typeface="Consolas" charset="0"/>
                <a:cs typeface="Consolas" charset="0"/>
              </a:rPr>
              <a:t> = </a:t>
            </a:r>
            <a:r>
              <a:rPr lang="en-US" sz="2200" dirty="0">
                <a:solidFill>
                  <a:schemeClr val="accent1"/>
                </a:solidFill>
                <a:latin typeface="Consolas" panose="020B0609020204030204" pitchFamily="49" charset="0"/>
                <a:ea typeface="Consolas" charset="0"/>
                <a:cs typeface="Consolas" charset="0"/>
              </a:rPr>
              <a:t>splay</a:t>
            </a:r>
            <a:r>
              <a:rPr lang="en-US" sz="2200" dirty="0">
                <a:latin typeface="Consolas" panose="020B0609020204030204" pitchFamily="49" charset="0"/>
                <a:ea typeface="Consolas" charset="0"/>
                <a:cs typeface="Consolas" charset="0"/>
              </a:rPr>
              <a:t>(</a:t>
            </a:r>
            <a:r>
              <a:rPr lang="en-US" sz="2200" dirty="0">
                <a:solidFill>
                  <a:schemeClr val="accent6"/>
                </a:solidFill>
                <a:latin typeface="Consolas" panose="020B0609020204030204" pitchFamily="49" charset="0"/>
                <a:ea typeface="Consolas" charset="0"/>
                <a:cs typeface="Consolas" charset="0"/>
              </a:rPr>
              <a:t>key</a:t>
            </a:r>
            <a:r>
              <a:rPr lang="en-US" sz="2200" dirty="0">
                <a:latin typeface="Consolas" panose="020B0609020204030204" pitchFamily="49" charset="0"/>
                <a:ea typeface="Consolas" charset="0"/>
                <a:cs typeface="Consolas" charset="0"/>
              </a:rPr>
              <a:t>, </a:t>
            </a:r>
            <a:r>
              <a:rPr lang="en-US" sz="2200" dirty="0">
                <a:solidFill>
                  <a:srgbClr val="7030A0"/>
                </a:solidFill>
                <a:latin typeface="Consolas" panose="020B0609020204030204" pitchFamily="49" charset="0"/>
                <a:ea typeface="Consolas" charset="0"/>
                <a:cs typeface="Consolas" charset="0"/>
              </a:rPr>
              <a:t>root</a:t>
            </a:r>
            <a:r>
              <a:rPr lang="en-US" sz="2200" dirty="0">
                <a:latin typeface="Consolas" panose="020B0609020204030204" pitchFamily="49" charset="0"/>
                <a:ea typeface="Consolas" charset="0"/>
                <a:cs typeface="Consolas" charset="0"/>
              </a:rPr>
              <a:t>);</a:t>
            </a:r>
          </a:p>
          <a:p>
            <a:pPr marL="0" indent="0">
              <a:buNone/>
            </a:pPr>
            <a:r>
              <a:rPr lang="en-US" sz="2200" dirty="0">
                <a:latin typeface="Consolas" panose="020B0609020204030204" pitchFamily="49" charset="0"/>
                <a:ea typeface="Consolas" charset="0"/>
                <a:cs typeface="Consolas" charset="0"/>
              </a:rPr>
              <a:t>	if(</a:t>
            </a:r>
            <a:r>
              <a:rPr lang="en-US" sz="2200" dirty="0" err="1">
                <a:solidFill>
                  <a:srgbClr val="7030A0"/>
                </a:solidFill>
                <a:latin typeface="Consolas" panose="020B0609020204030204" pitchFamily="49" charset="0"/>
                <a:ea typeface="Consolas" charset="0"/>
                <a:cs typeface="Consolas" charset="0"/>
              </a:rPr>
              <a:t>root</a:t>
            </a:r>
            <a:r>
              <a:rPr lang="en-US" sz="2200" dirty="0" err="1">
                <a:latin typeface="Consolas" panose="020B0609020204030204" pitchFamily="49" charset="0"/>
                <a:ea typeface="Consolas" charset="0"/>
                <a:cs typeface="Consolas" charset="0"/>
              </a:rPr>
              <a:t>.</a:t>
            </a:r>
            <a:r>
              <a:rPr lang="en-US" sz="2200" dirty="0" err="1">
                <a:solidFill>
                  <a:srgbClr val="FF0000"/>
                </a:solidFill>
                <a:latin typeface="Consolas" panose="020B0609020204030204" pitchFamily="49" charset="0"/>
                <a:ea typeface="Consolas" charset="0"/>
                <a:cs typeface="Consolas" charset="0"/>
              </a:rPr>
              <a:t>key</a:t>
            </a:r>
            <a:r>
              <a:rPr lang="en-US" sz="2200" dirty="0" err="1">
                <a:latin typeface="Consolas" panose="020B0609020204030204" pitchFamily="49" charset="0"/>
                <a:ea typeface="Consolas" charset="0"/>
                <a:cs typeface="Consolas" charset="0"/>
              </a:rPr>
              <a:t>.compareTo</a:t>
            </a:r>
            <a:r>
              <a:rPr lang="en-US" sz="2200" dirty="0">
                <a:latin typeface="Consolas" panose="020B0609020204030204" pitchFamily="49" charset="0"/>
                <a:ea typeface="Consolas" charset="0"/>
                <a:cs typeface="Consolas" charset="0"/>
              </a:rPr>
              <a:t>(</a:t>
            </a:r>
            <a:r>
              <a:rPr lang="en-US" sz="2200" dirty="0">
                <a:solidFill>
                  <a:schemeClr val="accent6"/>
                </a:solidFill>
                <a:latin typeface="Consolas" panose="020B0609020204030204" pitchFamily="49" charset="0"/>
                <a:ea typeface="Consolas" charset="0"/>
                <a:cs typeface="Consolas" charset="0"/>
              </a:rPr>
              <a:t>key</a:t>
            </a:r>
            <a:r>
              <a:rPr lang="en-US" sz="2200" dirty="0">
                <a:latin typeface="Consolas" panose="020B0609020204030204" pitchFamily="49" charset="0"/>
                <a:ea typeface="Consolas" charset="0"/>
                <a:cs typeface="Consolas" charset="0"/>
              </a:rPr>
              <a:t>) == 0)</a:t>
            </a:r>
          </a:p>
          <a:p>
            <a:pPr marL="0" indent="0">
              <a:buNone/>
            </a:pPr>
            <a:r>
              <a:rPr lang="en-US" sz="2200" dirty="0">
                <a:latin typeface="Consolas" panose="020B0609020204030204" pitchFamily="49" charset="0"/>
                <a:ea typeface="Consolas" charset="0"/>
                <a:cs typeface="Consolas" charset="0"/>
              </a:rPr>
              <a:t>		return </a:t>
            </a:r>
            <a:r>
              <a:rPr lang="en-US" sz="2200" dirty="0" err="1">
                <a:solidFill>
                  <a:srgbClr val="7030A0"/>
                </a:solidFill>
                <a:latin typeface="Consolas" panose="020B0609020204030204" pitchFamily="49" charset="0"/>
                <a:ea typeface="Consolas" charset="0"/>
                <a:cs typeface="Consolas" charset="0"/>
              </a:rPr>
              <a:t>root</a:t>
            </a:r>
            <a:r>
              <a:rPr lang="en-US" sz="2200" dirty="0" err="1">
                <a:latin typeface="Consolas" panose="020B0609020204030204" pitchFamily="49" charset="0"/>
                <a:ea typeface="Consolas" charset="0"/>
                <a:cs typeface="Consolas" charset="0"/>
              </a:rPr>
              <a:t>.</a:t>
            </a:r>
            <a:r>
              <a:rPr lang="en-US" sz="2200" dirty="0" err="1">
                <a:solidFill>
                  <a:srgbClr val="FF0000"/>
                </a:solidFill>
                <a:latin typeface="Consolas" panose="020B0609020204030204" pitchFamily="49" charset="0"/>
                <a:ea typeface="Consolas" charset="0"/>
                <a:cs typeface="Consolas" charset="0"/>
              </a:rPr>
              <a:t>key</a:t>
            </a:r>
            <a:r>
              <a:rPr lang="en-US" sz="2200" dirty="0">
                <a:latin typeface="Consolas" panose="020B0609020204030204" pitchFamily="49" charset="0"/>
                <a:ea typeface="Consolas" charset="0"/>
                <a:cs typeface="Consolas" charset="0"/>
              </a:rPr>
              <a:t>;</a:t>
            </a:r>
          </a:p>
          <a:p>
            <a:pPr marL="0" indent="0">
              <a:buNone/>
            </a:pPr>
            <a:r>
              <a:rPr lang="en-US" sz="2200" dirty="0">
                <a:latin typeface="Consolas" panose="020B0609020204030204" pitchFamily="49" charset="0"/>
                <a:ea typeface="Consolas" charset="0"/>
                <a:cs typeface="Consolas" charset="0"/>
              </a:rPr>
              <a:t>	else </a:t>
            </a:r>
          </a:p>
          <a:p>
            <a:pPr marL="0" indent="0">
              <a:buNone/>
            </a:pPr>
            <a:r>
              <a:rPr lang="en-US" sz="2200" dirty="0">
                <a:latin typeface="Consolas" panose="020B0609020204030204" pitchFamily="49" charset="0"/>
                <a:ea typeface="Consolas" charset="0"/>
                <a:cs typeface="Consolas" charset="0"/>
              </a:rPr>
              <a:t>		return </a:t>
            </a:r>
            <a:r>
              <a:rPr lang="en-US" sz="2200" b="1" dirty="0">
                <a:latin typeface="Consolas" panose="020B0609020204030204" pitchFamily="49" charset="0"/>
                <a:ea typeface="Consolas" charset="0"/>
                <a:cs typeface="Consolas" charset="0"/>
              </a:rPr>
              <a:t>null</a:t>
            </a:r>
            <a:r>
              <a:rPr lang="en-US" sz="2200" dirty="0">
                <a:latin typeface="Consolas" panose="020B0609020204030204" pitchFamily="49" charset="0"/>
                <a:ea typeface="Consolas" charset="0"/>
                <a:cs typeface="Consolas" charset="0"/>
              </a:rPr>
              <a:t>;</a:t>
            </a:r>
          </a:p>
          <a:p>
            <a:pPr marL="0" indent="0">
              <a:buNone/>
            </a:pPr>
            <a:r>
              <a:rPr lang="en-US" sz="2200" dirty="0">
                <a:latin typeface="Consolas" panose="020B0609020204030204" pitchFamily="49" charset="0"/>
                <a:ea typeface="Consolas" charset="0"/>
                <a:cs typeface="Consolas" charset="0"/>
              </a:rPr>
              <a:t>}</a:t>
            </a:r>
          </a:p>
        </p:txBody>
      </p:sp>
      <p:sp>
        <p:nvSpPr>
          <p:cNvPr id="4" name="TextBox 3">
            <a:extLst>
              <a:ext uri="{FF2B5EF4-FFF2-40B4-BE49-F238E27FC236}">
                <a16:creationId xmlns:a16="http://schemas.microsoft.com/office/drawing/2014/main" id="{FA3AAAEC-7408-4BC5-A5B1-4E872A55CEEA}"/>
              </a:ext>
            </a:extLst>
          </p:cNvPr>
          <p:cNvSpPr txBox="1"/>
          <p:nvPr/>
        </p:nvSpPr>
        <p:spPr>
          <a:xfrm>
            <a:off x="7516678" y="2107770"/>
            <a:ext cx="4052807" cy="369332"/>
          </a:xfrm>
          <a:prstGeom prst="rect">
            <a:avLst/>
          </a:prstGeom>
          <a:noFill/>
        </p:spPr>
        <p:txBody>
          <a:bodyPr wrap="square" rtlCol="0">
            <a:spAutoFit/>
          </a:bodyPr>
          <a:lstStyle/>
          <a:p>
            <a:r>
              <a:rPr lang="en-US" dirty="0">
                <a:solidFill>
                  <a:srgbClr val="7030A0"/>
                </a:solidFill>
                <a:latin typeface="Consolas" panose="020B0609020204030204" pitchFamily="49" charset="0"/>
              </a:rPr>
              <a:t>search()</a:t>
            </a:r>
            <a:r>
              <a:rPr lang="en-US" dirty="0">
                <a:solidFill>
                  <a:srgbClr val="7030A0"/>
                </a:solidFill>
              </a:rPr>
              <a:t> is a breeze given </a:t>
            </a:r>
            <a:r>
              <a:rPr lang="en-US" dirty="0">
                <a:solidFill>
                  <a:srgbClr val="7030A0"/>
                </a:solidFill>
                <a:latin typeface="Consolas" panose="020B0609020204030204" pitchFamily="49" charset="0"/>
              </a:rPr>
              <a:t>splay()</a:t>
            </a:r>
            <a:r>
              <a:rPr lang="en-US" dirty="0">
                <a:solidFill>
                  <a:srgbClr val="7030A0"/>
                </a:solidFill>
              </a:rPr>
              <a:t> </a:t>
            </a:r>
            <a:r>
              <a:rPr lang="en-US" dirty="0">
                <a:solidFill>
                  <a:srgbClr val="7030A0"/>
                </a:solidFill>
                <a:sym typeface="Wingdings" panose="05000000000000000000" pitchFamily="2" charset="2"/>
              </a:rPr>
              <a:t></a:t>
            </a:r>
            <a:endParaRPr lang="en-US" dirty="0">
              <a:solidFill>
                <a:srgbClr val="7030A0"/>
              </a:solidFill>
            </a:endParaRPr>
          </a:p>
        </p:txBody>
      </p:sp>
    </p:spTree>
    <p:extLst>
      <p:ext uri="{BB962C8B-B14F-4D97-AF65-F5344CB8AC3E}">
        <p14:creationId xmlns:p14="http://schemas.microsoft.com/office/powerpoint/2010/main" val="24696543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7C65-AC92-466A-8A80-23E311E6B3E3}"/>
              </a:ext>
            </a:extLst>
          </p:cNvPr>
          <p:cNvSpPr>
            <a:spLocks noGrp="1"/>
          </p:cNvSpPr>
          <p:nvPr>
            <p:ph type="title"/>
          </p:nvPr>
        </p:nvSpPr>
        <p:spPr/>
        <p:txBody>
          <a:bodyPr/>
          <a:lstStyle/>
          <a:p>
            <a:pPr algn="ctr"/>
            <a:r>
              <a:rPr lang="en-US" dirty="0"/>
              <a:t>Insertion in a splay tree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6A17F9-3F5B-4B72-8A7F-9404C1A2313D}"/>
                  </a:ext>
                </a:extLst>
              </p:cNvPr>
              <p:cNvSpPr>
                <a:spLocks noGrp="1"/>
              </p:cNvSpPr>
              <p:nvPr>
                <p:ph idx="1"/>
              </p:nvPr>
            </p:nvSpPr>
            <p:spPr/>
            <p:txBody>
              <a:bodyPr>
                <a:normAutofit/>
              </a:bodyPr>
              <a:lstStyle/>
              <a:p>
                <a:r>
                  <a:rPr lang="en-US" dirty="0"/>
                  <a:t>Let the element to be inserted be called </a:t>
                </a:r>
                <a14:m>
                  <m:oMath xmlns:m="http://schemas.openxmlformats.org/officeDocument/2006/math">
                    <m:r>
                      <a:rPr lang="en-US" i="1" dirty="0" smtClean="0">
                        <a:solidFill>
                          <a:srgbClr val="FF0000"/>
                        </a:solidFill>
                        <a:latin typeface="Cambria Math" charset="0"/>
                      </a:rPr>
                      <m:t>𝑥</m:t>
                    </m:r>
                  </m:oMath>
                </a14:m>
                <a:r>
                  <a:rPr lang="en-US" dirty="0"/>
                  <a:t>.</a:t>
                </a:r>
              </a:p>
              <a:p>
                <a:r>
                  <a:rPr lang="en-US" dirty="0"/>
                  <a:t>By </a:t>
                </a:r>
                <a:r>
                  <a:rPr lang="en-US" dirty="0">
                    <a:solidFill>
                      <a:schemeClr val="accent5">
                        <a:lumMod val="75000"/>
                      </a:schemeClr>
                    </a:solidFill>
                  </a:rPr>
                  <a:t>temporal locality</a:t>
                </a:r>
                <a:r>
                  <a:rPr lang="en-US" dirty="0"/>
                  <a:t>, we expect to need to search for or  delete </a:t>
                </a:r>
                <a14:m>
                  <m:oMath xmlns:m="http://schemas.openxmlformats.org/officeDocument/2006/math">
                    <m:r>
                      <a:rPr lang="en-US" i="1" dirty="0" smtClean="0">
                        <a:solidFill>
                          <a:srgbClr val="FF0000"/>
                        </a:solidFill>
                        <a:latin typeface="Cambria Math" charset="0"/>
                      </a:rPr>
                      <m:t>𝑥</m:t>
                    </m:r>
                  </m:oMath>
                </a14:m>
                <a:r>
                  <a:rPr lang="en-US" dirty="0"/>
                  <a:t> soon.</a:t>
                </a:r>
              </a:p>
              <a:p>
                <a:r>
                  <a:rPr lang="en-US" dirty="0"/>
                  <a:t>So we would like </a:t>
                </a:r>
                <a:r>
                  <a:rPr lang="en-US" dirty="0">
                    <a:solidFill>
                      <a:srgbClr val="7030A0"/>
                    </a:solidFill>
                  </a:rPr>
                  <a:t>fast access </a:t>
                </a:r>
                <a:r>
                  <a:rPr lang="en-US" dirty="0"/>
                  <a:t>to </a:t>
                </a:r>
                <a14:m>
                  <m:oMath xmlns:m="http://schemas.openxmlformats.org/officeDocument/2006/math">
                    <m:r>
                      <a:rPr lang="en-US" i="1" dirty="0">
                        <a:solidFill>
                          <a:srgbClr val="FF0000"/>
                        </a:solidFill>
                        <a:latin typeface="Cambria Math" charset="0"/>
                      </a:rPr>
                      <m:t>𝑥</m:t>
                    </m:r>
                  </m:oMath>
                </a14:m>
                <a:r>
                  <a:rPr lang="en-US" dirty="0"/>
                  <a:t>, </a:t>
                </a:r>
                <a:r>
                  <a:rPr lang="en-US" dirty="0" err="1"/>
                  <a:t>i.e</a:t>
                </a:r>
                <a:r>
                  <a:rPr lang="en-US" dirty="0"/>
                  <a:t> for it to be at the root after insertion.</a:t>
                </a:r>
              </a:p>
              <a:p>
                <a:r>
                  <a:rPr lang="en-US" dirty="0"/>
                  <a:t>For insertions, </a:t>
                </a:r>
                <a:r>
                  <a:rPr lang="en-US" dirty="0">
                    <a:solidFill>
                      <a:srgbClr val="FF00FF"/>
                    </a:solidFill>
                  </a:rPr>
                  <a:t>it doesn’t matter whether you insert first and splay second or vice versa</a:t>
                </a:r>
                <a:r>
                  <a:rPr lang="en-US" dirty="0"/>
                  <a:t>. </a:t>
                </a:r>
              </a:p>
              <a:p>
                <a:pPr lvl="1"/>
                <a:r>
                  <a:rPr lang="en-US" dirty="0"/>
                  <a:t>The introductory paper (</a:t>
                </a:r>
                <a:r>
                  <a:rPr lang="en-US" dirty="0" err="1"/>
                  <a:t>Sleator</a:t>
                </a:r>
                <a:r>
                  <a:rPr lang="en-US" dirty="0"/>
                  <a:t> and </a:t>
                </a:r>
                <a:r>
                  <a:rPr lang="en-US" dirty="0" err="1"/>
                  <a:t>Tarjan</a:t>
                </a:r>
                <a:r>
                  <a:rPr lang="en-US" dirty="0"/>
                  <a:t> 1985) </a:t>
                </a:r>
                <a:r>
                  <a:rPr lang="en-US" b="1" dirty="0">
                    <a:solidFill>
                      <a:schemeClr val="accent2"/>
                    </a:solidFill>
                  </a:rPr>
                  <a:t>splays first, and so will we.</a:t>
                </a:r>
              </a:p>
            </p:txBody>
          </p:sp>
        </mc:Choice>
        <mc:Fallback xmlns="">
          <p:sp>
            <p:nvSpPr>
              <p:cNvPr id="3" name="Content Placeholder 2">
                <a:extLst>
                  <a:ext uri="{FF2B5EF4-FFF2-40B4-BE49-F238E27FC236}">
                    <a16:creationId xmlns:a16="http://schemas.microsoft.com/office/drawing/2014/main" id="{AB6A17F9-3F5B-4B72-8A7F-9404C1A2313D}"/>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en-US">
                    <a:noFill/>
                  </a:rPr>
                  <a:t> </a:t>
                </a:r>
              </a:p>
            </p:txBody>
          </p:sp>
        </mc:Fallback>
      </mc:AlternateContent>
    </p:spTree>
    <p:extLst>
      <p:ext uri="{BB962C8B-B14F-4D97-AF65-F5344CB8AC3E}">
        <p14:creationId xmlns:p14="http://schemas.microsoft.com/office/powerpoint/2010/main" val="16459899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74993-E2E1-40C8-B93D-BE68565CF39D}"/>
              </a:ext>
            </a:extLst>
          </p:cNvPr>
          <p:cNvSpPr>
            <a:spLocks noGrp="1"/>
          </p:cNvSpPr>
          <p:nvPr>
            <p:ph type="title"/>
          </p:nvPr>
        </p:nvSpPr>
        <p:spPr/>
        <p:txBody>
          <a:bodyPr/>
          <a:lstStyle/>
          <a:p>
            <a:pPr algn="ctr"/>
            <a:r>
              <a:rPr lang="en-US" dirty="0"/>
              <a:t>Insertion</a:t>
            </a:r>
          </a:p>
        </p:txBody>
      </p:sp>
      <p:sp>
        <p:nvSpPr>
          <p:cNvPr id="3" name="Content Placeholder 2">
            <a:extLst>
              <a:ext uri="{FF2B5EF4-FFF2-40B4-BE49-F238E27FC236}">
                <a16:creationId xmlns:a16="http://schemas.microsoft.com/office/drawing/2014/main" id="{926EDFFF-5AB4-41A3-BABD-76AF391A6BB2}"/>
              </a:ext>
            </a:extLst>
          </p:cNvPr>
          <p:cNvSpPr>
            <a:spLocks noGrp="1"/>
          </p:cNvSpPr>
          <p:nvPr>
            <p:ph idx="1"/>
          </p:nvPr>
        </p:nvSpPr>
        <p:spPr>
          <a:xfrm>
            <a:off x="838200" y="1825625"/>
            <a:ext cx="10921678" cy="4351338"/>
          </a:xfrm>
        </p:spPr>
        <p:txBody>
          <a:bodyPr>
            <a:normAutofit/>
          </a:bodyPr>
          <a:lstStyle/>
          <a:p>
            <a:r>
              <a:rPr lang="en-US" dirty="0"/>
              <a:t>Suppose that </a:t>
            </a:r>
            <a:r>
              <a:rPr lang="en-US" dirty="0">
                <a:solidFill>
                  <a:srgbClr val="FF0000"/>
                </a:solidFill>
              </a:rPr>
              <a:t>we don’t allow duplicates </a:t>
            </a:r>
            <a:r>
              <a:rPr lang="en-US" dirty="0"/>
              <a:t>in our splay tree</a:t>
            </a:r>
          </a:p>
          <a:p>
            <a:pPr lvl="1"/>
            <a:r>
              <a:rPr lang="en-US" dirty="0"/>
              <a:t>Consistent with using the structure as a </a:t>
            </a:r>
            <a:r>
              <a:rPr lang="en-US" b="1" dirty="0">
                <a:solidFill>
                  <a:srgbClr val="002060"/>
                </a:solidFill>
              </a:rPr>
              <a:t>dictionary (database of &lt;K, V&gt; pairs)</a:t>
            </a:r>
            <a:r>
              <a:rPr lang="en-US" b="1" dirty="0"/>
              <a:t>! </a:t>
            </a:r>
            <a:r>
              <a:rPr lang="en-US" dirty="0">
                <a:sym typeface="Wingdings" panose="05000000000000000000" pitchFamily="2" charset="2"/>
              </a:rPr>
              <a:t></a:t>
            </a:r>
          </a:p>
          <a:p>
            <a:r>
              <a:rPr lang="en-US" dirty="0">
                <a:sym typeface="Wingdings" panose="05000000000000000000" pitchFamily="2" charset="2"/>
              </a:rPr>
              <a:t>Then, here’s how insertion will work:</a:t>
            </a:r>
          </a:p>
          <a:p>
            <a:pPr marL="914400" lvl="1" indent="-457200">
              <a:buFont typeface="+mj-lt"/>
              <a:buAutoNum type="arabicPeriod"/>
            </a:pPr>
            <a:r>
              <a:rPr lang="en-US" dirty="0">
                <a:solidFill>
                  <a:srgbClr val="7030A0"/>
                </a:solidFill>
                <a:sym typeface="Wingdings" panose="05000000000000000000" pitchFamily="2" charset="2"/>
              </a:rPr>
              <a:t>Splay the root node with the key to be inserted.</a:t>
            </a:r>
          </a:p>
          <a:p>
            <a:pPr marL="914400" lvl="1" indent="-457200">
              <a:buFont typeface="+mj-lt"/>
              <a:buAutoNum type="arabicPeriod"/>
            </a:pPr>
            <a:r>
              <a:rPr lang="en-US" dirty="0">
                <a:solidFill>
                  <a:schemeClr val="accent2"/>
                </a:solidFill>
                <a:sym typeface="Wingdings" panose="05000000000000000000" pitchFamily="2" charset="2"/>
              </a:rPr>
              <a:t>Compare new root’s key with key to be inserted</a:t>
            </a:r>
            <a:r>
              <a:rPr lang="en-US" dirty="0">
                <a:sym typeface="Wingdings" panose="05000000000000000000" pitchFamily="2" charset="2"/>
              </a:rPr>
              <a:t>.</a:t>
            </a:r>
          </a:p>
          <a:p>
            <a:pPr lvl="2"/>
            <a:r>
              <a:rPr lang="en-US" dirty="0">
                <a:solidFill>
                  <a:schemeClr val="accent1"/>
                </a:solidFill>
                <a:sym typeface="Wingdings" panose="05000000000000000000" pitchFamily="2" charset="2"/>
              </a:rPr>
              <a:t>If they’re equal, do nothing</a:t>
            </a:r>
            <a:r>
              <a:rPr lang="en-US" dirty="0">
                <a:sym typeface="Wingdings" panose="05000000000000000000" pitchFamily="2" charset="2"/>
              </a:rPr>
              <a:t>, since we don’t allow duplicates.</a:t>
            </a:r>
          </a:p>
          <a:p>
            <a:pPr lvl="2"/>
            <a:r>
              <a:rPr lang="en-US" dirty="0">
                <a:solidFill>
                  <a:srgbClr val="C55A11"/>
                </a:solidFill>
                <a:sym typeface="Wingdings" panose="05000000000000000000" pitchFamily="2" charset="2"/>
              </a:rPr>
              <a:t>If the new root’s key is the biggest key in the set smaller than our new key </a:t>
            </a:r>
            <a:r>
              <a:rPr lang="en-US" i="1" dirty="0">
                <a:solidFill>
                  <a:srgbClr val="C55A11"/>
                </a:solidFill>
                <a:sym typeface="Wingdings" panose="05000000000000000000" pitchFamily="2" charset="2"/>
              </a:rPr>
              <a:t>(</a:t>
            </a:r>
            <a:r>
              <a:rPr lang="en-US" i="1" dirty="0" err="1">
                <a:solidFill>
                  <a:srgbClr val="C55A11"/>
                </a:solidFill>
                <a:sym typeface="Wingdings" panose="05000000000000000000" pitchFamily="2" charset="2"/>
              </a:rPr>
              <a:t>inorder</a:t>
            </a:r>
            <a:r>
              <a:rPr lang="en-US" i="1" dirty="0">
                <a:solidFill>
                  <a:srgbClr val="C55A11"/>
                </a:solidFill>
                <a:sym typeface="Wingdings" panose="05000000000000000000" pitchFamily="2" charset="2"/>
              </a:rPr>
              <a:t> predecessor)</a:t>
            </a:r>
            <a:r>
              <a:rPr lang="en-US" i="1" dirty="0">
                <a:sym typeface="Wingdings" panose="05000000000000000000" pitchFamily="2" charset="2"/>
              </a:rPr>
              <a:t>,</a:t>
            </a:r>
            <a:r>
              <a:rPr lang="en-US" dirty="0">
                <a:sym typeface="Wingdings" panose="05000000000000000000" pitchFamily="2" charset="2"/>
              </a:rPr>
              <a:t> then name this </a:t>
            </a:r>
            <a:r>
              <a:rPr lang="en-US" dirty="0">
                <a:solidFill>
                  <a:srgbClr val="FF0000"/>
                </a:solidFill>
                <a:sym typeface="Wingdings" panose="05000000000000000000" pitchFamily="2" charset="2"/>
              </a:rPr>
              <a:t>case #1</a:t>
            </a:r>
            <a:r>
              <a:rPr lang="en-US" dirty="0">
                <a:sym typeface="Wingdings" panose="05000000000000000000" pitchFamily="2" charset="2"/>
              </a:rPr>
              <a:t>.</a:t>
            </a:r>
          </a:p>
          <a:p>
            <a:pPr lvl="2"/>
            <a:r>
              <a:rPr lang="en-US" dirty="0">
                <a:solidFill>
                  <a:schemeClr val="accent4">
                    <a:lumMod val="75000"/>
                  </a:schemeClr>
                </a:solidFill>
                <a:sym typeface="Wingdings" panose="05000000000000000000" pitchFamily="2" charset="2"/>
              </a:rPr>
              <a:t>If the new root’s key is the smallest key in the set bigger than our new key (</a:t>
            </a:r>
            <a:r>
              <a:rPr lang="en-US" i="1" dirty="0" err="1">
                <a:solidFill>
                  <a:schemeClr val="accent4">
                    <a:lumMod val="75000"/>
                  </a:schemeClr>
                </a:solidFill>
                <a:sym typeface="Wingdings" panose="05000000000000000000" pitchFamily="2" charset="2"/>
              </a:rPr>
              <a:t>inorder</a:t>
            </a:r>
            <a:r>
              <a:rPr lang="en-US" i="1" dirty="0">
                <a:solidFill>
                  <a:schemeClr val="accent4">
                    <a:lumMod val="75000"/>
                  </a:schemeClr>
                </a:solidFill>
                <a:sym typeface="Wingdings" panose="05000000000000000000" pitchFamily="2" charset="2"/>
              </a:rPr>
              <a:t> successor)</a:t>
            </a:r>
            <a:r>
              <a:rPr lang="en-US" dirty="0">
                <a:solidFill>
                  <a:schemeClr val="accent4">
                    <a:lumMod val="75000"/>
                  </a:schemeClr>
                </a:solidFill>
                <a:sym typeface="Wingdings" panose="05000000000000000000" pitchFamily="2" charset="2"/>
              </a:rPr>
              <a:t>, </a:t>
            </a:r>
            <a:r>
              <a:rPr lang="en-US" dirty="0">
                <a:sym typeface="Wingdings" panose="05000000000000000000" pitchFamily="2" charset="2"/>
              </a:rPr>
              <a:t>then name this </a:t>
            </a:r>
            <a:r>
              <a:rPr lang="en-US" dirty="0">
                <a:solidFill>
                  <a:srgbClr val="00B050"/>
                </a:solidFill>
                <a:sym typeface="Wingdings" panose="05000000000000000000" pitchFamily="2" charset="2"/>
              </a:rPr>
              <a:t>case #2</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1712995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8B99F-02E9-4B19-8E7E-B38BFA98720F}"/>
              </a:ext>
            </a:extLst>
          </p:cNvPr>
          <p:cNvSpPr>
            <a:spLocks noGrp="1"/>
          </p:cNvSpPr>
          <p:nvPr>
            <p:ph type="title"/>
          </p:nvPr>
        </p:nvSpPr>
        <p:spPr/>
        <p:txBody>
          <a:bodyPr/>
          <a:lstStyle/>
          <a:p>
            <a:pPr algn="ctr"/>
            <a:r>
              <a:rPr lang="en-US" dirty="0"/>
              <a:t>Principle of locality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DE2226-1419-43FE-8F2E-4F6FDEE3C448}"/>
                  </a:ext>
                </a:extLst>
              </p:cNvPr>
              <p:cNvSpPr>
                <a:spLocks noGrp="1"/>
              </p:cNvSpPr>
              <p:nvPr>
                <p:ph idx="1"/>
              </p:nvPr>
            </p:nvSpPr>
            <p:spPr/>
            <p:txBody>
              <a:bodyPr>
                <a:normAutofit/>
              </a:bodyPr>
              <a:lstStyle/>
              <a:p>
                <a:r>
                  <a:rPr lang="en-US" dirty="0">
                    <a:solidFill>
                      <a:schemeClr val="accent2"/>
                    </a:solidFill>
                  </a:rPr>
                  <a:t>Temporal locality:</a:t>
                </a:r>
                <a:r>
                  <a:rPr lang="en-US" dirty="0"/>
                  <a:t> Variables that are used at some time </a:t>
                </a:r>
                <a14:m>
                  <m:oMath xmlns:m="http://schemas.openxmlformats.org/officeDocument/2006/math">
                    <m:r>
                      <a:rPr lang="en-US" b="0" i="1" smtClean="0">
                        <a:latin typeface="Cambria Math" panose="02040503050406030204" pitchFamily="18" charset="0"/>
                      </a:rPr>
                      <m:t>𝑡</m:t>
                    </m:r>
                  </m:oMath>
                </a14:m>
                <a:r>
                  <a:rPr lang="en-US" dirty="0"/>
                  <a:t> in your program are likely to be used again quite soon.</a:t>
                </a:r>
              </a:p>
              <a:p>
                <a:pPr lvl="1"/>
                <a:r>
                  <a:rPr lang="en-US" dirty="0"/>
                  <a:t>So </a:t>
                </a:r>
                <a:r>
                  <a:rPr lang="en-US" dirty="0">
                    <a:solidFill>
                      <a:srgbClr val="FF00FF"/>
                    </a:solidFill>
                  </a:rPr>
                  <a:t>keep them in registers or cache</a:t>
                </a:r>
                <a:r>
                  <a:rPr lang="en-US" dirty="0"/>
                  <a:t> longer than you do others!</a:t>
                </a:r>
              </a:p>
              <a:p>
                <a:pPr lvl="1"/>
                <a:r>
                  <a:rPr lang="en-US" dirty="0"/>
                  <a:t>This implements a </a:t>
                </a:r>
                <a:r>
                  <a:rPr lang="en-US" dirty="0">
                    <a:solidFill>
                      <a:srgbClr val="7030A0"/>
                    </a:solidFill>
                  </a:rPr>
                  <a:t>Most-Recently-Used (MRU)</a:t>
                </a:r>
                <a:r>
                  <a:rPr lang="en-US" dirty="0"/>
                  <a:t> heuristic.</a:t>
                </a:r>
              </a:p>
              <a:p>
                <a:pPr lvl="1"/>
                <a:r>
                  <a:rPr lang="en-US" dirty="0"/>
                  <a:t>Example:</a:t>
                </a:r>
                <a:r>
                  <a:rPr lang="en-US" dirty="0">
                    <a:solidFill>
                      <a:srgbClr val="FF0000"/>
                    </a:solidFill>
                  </a:rPr>
                  <a:t> looping indices </a:t>
                </a:r>
                <a14:m>
                  <m:oMath xmlns:m="http://schemas.openxmlformats.org/officeDocument/2006/math">
                    <m:r>
                      <a:rPr lang="en-US" i="1" dirty="0" smtClean="0">
                        <a:solidFill>
                          <a:srgbClr val="FF0000"/>
                        </a:solidFill>
                        <a:latin typeface="Cambria Math" panose="02040503050406030204" pitchFamily="18" charset="0"/>
                      </a:rPr>
                      <m:t>(</m:t>
                    </m:r>
                    <m:r>
                      <a:rPr lang="en-US" i="1" dirty="0" err="1" smtClean="0">
                        <a:solidFill>
                          <a:srgbClr val="FF0000"/>
                        </a:solidFill>
                        <a:latin typeface="Cambria Math" panose="02040503050406030204" pitchFamily="18" charset="0"/>
                      </a:rPr>
                      <m:t>𝑖</m:t>
                    </m:r>
                    <m:r>
                      <a:rPr lang="en-US" i="1" dirty="0" smtClean="0">
                        <a:solidFill>
                          <a:srgbClr val="FF0000"/>
                        </a:solidFill>
                        <a:latin typeface="Cambria Math" panose="02040503050406030204" pitchFamily="18" charset="0"/>
                      </a:rPr>
                      <m:t>, </m:t>
                    </m:r>
                    <m:r>
                      <a:rPr lang="en-US" i="1" dirty="0" smtClean="0">
                        <a:solidFill>
                          <a:srgbClr val="FF0000"/>
                        </a:solidFill>
                        <a:latin typeface="Cambria Math" panose="02040503050406030204" pitchFamily="18" charset="0"/>
                      </a:rPr>
                      <m:t>𝑗</m:t>
                    </m:r>
                    <m:r>
                      <a:rPr lang="en-US" i="1" dirty="0" smtClean="0">
                        <a:solidFill>
                          <a:srgbClr val="FF0000"/>
                        </a:solidFill>
                        <a:latin typeface="Cambria Math" panose="02040503050406030204" pitchFamily="18" charset="0"/>
                      </a:rPr>
                      <m:t>)</m:t>
                    </m:r>
                  </m:oMath>
                </a14:m>
                <a:r>
                  <a:rPr lang="en-US" dirty="0">
                    <a:solidFill>
                      <a:srgbClr val="FF0000"/>
                    </a:solidFill>
                  </a:rPr>
                  <a:t> </a:t>
                </a:r>
                <a:r>
                  <a:rPr lang="en-US" dirty="0"/>
                  <a:t>are dereferenced and subsequently added to very soon and very often!</a:t>
                </a:r>
              </a:p>
            </p:txBody>
          </p:sp>
        </mc:Choice>
        <mc:Fallback xmlns="">
          <p:sp>
            <p:nvSpPr>
              <p:cNvPr id="3" name="Content Placeholder 2">
                <a:extLst>
                  <a:ext uri="{FF2B5EF4-FFF2-40B4-BE49-F238E27FC236}">
                    <a16:creationId xmlns:a16="http://schemas.microsoft.com/office/drawing/2014/main" id="{8CDE2226-1419-43FE-8F2E-4F6FDEE3C448}"/>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en-US">
                    <a:noFill/>
                  </a:rPr>
                  <a:t> </a:t>
                </a:r>
              </a:p>
            </p:txBody>
          </p:sp>
        </mc:Fallback>
      </mc:AlternateContent>
    </p:spTree>
    <p:extLst>
      <p:ext uri="{BB962C8B-B14F-4D97-AF65-F5344CB8AC3E}">
        <p14:creationId xmlns:p14="http://schemas.microsoft.com/office/powerpoint/2010/main" val="24262929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0AF76-3869-4BE2-8B85-475B4FF9C020}"/>
              </a:ext>
            </a:extLst>
          </p:cNvPr>
          <p:cNvSpPr>
            <a:spLocks noGrp="1"/>
          </p:cNvSpPr>
          <p:nvPr>
            <p:ph type="title"/>
          </p:nvPr>
        </p:nvSpPr>
        <p:spPr/>
        <p:txBody>
          <a:bodyPr/>
          <a:lstStyle/>
          <a:p>
            <a:pPr algn="ctr"/>
            <a:r>
              <a:rPr lang="en-US" dirty="0"/>
              <a:t>Case #1: </a:t>
            </a:r>
            <a:r>
              <a:rPr lang="en-US" dirty="0" err="1">
                <a:solidFill>
                  <a:schemeClr val="accent2">
                    <a:lumMod val="75000"/>
                  </a:schemeClr>
                </a:solidFill>
              </a:rPr>
              <a:t>Inorder</a:t>
            </a:r>
            <a:r>
              <a:rPr lang="en-US" dirty="0">
                <a:solidFill>
                  <a:schemeClr val="accent2">
                    <a:lumMod val="75000"/>
                  </a:schemeClr>
                </a:solidFill>
              </a:rPr>
              <a:t> Predecessor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9F880D5-2495-4978-A173-6F5A504A6AFE}"/>
                  </a:ext>
                </a:extLst>
              </p:cNvPr>
              <p:cNvSpPr>
                <a:spLocks noGrp="1"/>
              </p:cNvSpPr>
              <p:nvPr>
                <p:ph idx="1"/>
              </p:nvPr>
            </p:nvSpPr>
            <p:spPr>
              <a:xfrm>
                <a:off x="625549" y="1690688"/>
                <a:ext cx="10515600" cy="4125321"/>
              </a:xfrm>
            </p:spPr>
            <p:txBody>
              <a:bodyPr/>
              <a:lstStyle/>
              <a:p>
                <a:r>
                  <a:rPr lang="en-US" dirty="0"/>
                  <a:t>We wanted to insert key </a:t>
                </a:r>
                <a14:m>
                  <m:oMath xmlns:m="http://schemas.openxmlformats.org/officeDocument/2006/math">
                    <m:r>
                      <a:rPr lang="en-US" i="1" dirty="0">
                        <a:latin typeface="Cambria Math" panose="02040503050406030204" pitchFamily="18" charset="0"/>
                      </a:rPr>
                      <m:t>𝑥</m:t>
                    </m:r>
                  </m:oMath>
                </a14:m>
                <a:r>
                  <a:rPr lang="en-US" dirty="0"/>
                  <a:t>, so first we splay the root with key </a:t>
                </a:r>
                <a14:m>
                  <m:oMath xmlns:m="http://schemas.openxmlformats.org/officeDocument/2006/math">
                    <m:r>
                      <a:rPr lang="en-US" i="1" dirty="0">
                        <a:latin typeface="Cambria Math" panose="02040503050406030204" pitchFamily="18" charset="0"/>
                      </a:rPr>
                      <m:t>𝑥</m:t>
                    </m:r>
                  </m:oMath>
                </a14:m>
                <a:r>
                  <a:rPr lang="en-US" dirty="0"/>
                  <a:t>.</a:t>
                </a:r>
              </a:p>
              <a:p>
                <a:r>
                  <a:rPr lang="en-US" dirty="0">
                    <a:latin typeface="Calibri (Body)"/>
                  </a:rPr>
                  <a:t>Let the node</a:t>
                </a:r>
                <a:r>
                  <a:rPr lang="en-US" dirty="0">
                    <a:latin typeface="+mj-lt"/>
                  </a:rPr>
                  <a:t> </a:t>
                </a:r>
                <a:r>
                  <a:rPr lang="en-US" dirty="0">
                    <a:latin typeface="Calibri (Body)"/>
                  </a:rPr>
                  <a:t>of the new root be called </a:t>
                </a:r>
                <a14:m>
                  <m:oMath xmlns:m="http://schemas.openxmlformats.org/officeDocument/2006/math">
                    <m:r>
                      <a:rPr lang="en-US" i="1" dirty="0" smtClean="0">
                        <a:latin typeface="Cambria Math" panose="02040503050406030204" pitchFamily="18" charset="0"/>
                      </a:rPr>
                      <m:t>𝑢</m:t>
                    </m:r>
                  </m:oMath>
                </a14:m>
                <a:r>
                  <a:rPr lang="en-US" dirty="0">
                    <a:latin typeface="Calibri (Body)"/>
                  </a:rPr>
                  <a:t>. We assume </a:t>
                </a:r>
                <a14:m>
                  <m:oMath xmlns:m="http://schemas.openxmlformats.org/officeDocument/2006/math">
                    <m:r>
                      <a:rPr lang="en-US" b="0" i="1" smtClean="0">
                        <a:solidFill>
                          <a:schemeClr val="accent2">
                            <a:lumMod val="75000"/>
                          </a:schemeClr>
                        </a:solidFill>
                        <a:latin typeface="Cambria Math" panose="02040503050406030204" pitchFamily="18" charset="0"/>
                      </a:rPr>
                      <m:t>𝑢</m:t>
                    </m:r>
                    <m:r>
                      <a:rPr lang="en-US" b="0" i="1" smtClean="0">
                        <a:solidFill>
                          <a:schemeClr val="accent2">
                            <a:lumMod val="75000"/>
                          </a:schemeClr>
                        </a:solidFill>
                        <a:latin typeface="Cambria Math" panose="02040503050406030204" pitchFamily="18" charset="0"/>
                      </a:rPr>
                      <m:t>&lt;</m:t>
                    </m:r>
                    <m:r>
                      <a:rPr lang="en-US" b="0" i="1" smtClean="0">
                        <a:solidFill>
                          <a:schemeClr val="accent2">
                            <a:lumMod val="75000"/>
                          </a:schemeClr>
                        </a:solidFill>
                        <a:latin typeface="Cambria Math" panose="02040503050406030204" pitchFamily="18" charset="0"/>
                      </a:rPr>
                      <m:t>𝑥</m:t>
                    </m:r>
                  </m:oMath>
                </a14:m>
                <a:r>
                  <a:rPr lang="en-US" dirty="0">
                    <a:latin typeface="Calibri (Body)"/>
                  </a:rPr>
                  <a:t>, which by the nature of the splaying operation means that</a:t>
                </a:r>
                <a14:m>
                  <m:oMath xmlns:m="http://schemas.openxmlformats.org/officeDocument/2006/math">
                    <m:r>
                      <a:rPr lang="en-US" b="0" i="0" dirty="0" smtClean="0">
                        <a:latin typeface="Cambria Math" panose="02040503050406030204" pitchFamily="18" charset="0"/>
                      </a:rPr>
                      <m:t> </m:t>
                    </m:r>
                    <m:r>
                      <a:rPr lang="en-US" i="1" dirty="0">
                        <a:latin typeface="Cambria Math" panose="02040503050406030204" pitchFamily="18" charset="0"/>
                      </a:rPr>
                      <m:t>𝑢</m:t>
                    </m:r>
                  </m:oMath>
                </a14:m>
                <a:r>
                  <a:rPr lang="en-US" dirty="0">
                    <a:latin typeface="Calibri (Body)"/>
                  </a:rPr>
                  <a:t> is </a:t>
                </a:r>
                <a14:m>
                  <m:oMath xmlns:m="http://schemas.openxmlformats.org/officeDocument/2006/math">
                    <m:r>
                      <a:rPr lang="en-US" i="1" dirty="0">
                        <a:latin typeface="Cambria Math" panose="02040503050406030204" pitchFamily="18" charset="0"/>
                      </a:rPr>
                      <m:t>𝑥</m:t>
                    </m:r>
                  </m:oMath>
                </a14:m>
                <a:r>
                  <a:rPr lang="en-US" dirty="0">
                    <a:latin typeface="Calibri (Body)"/>
                  </a:rPr>
                  <a:t>’s </a:t>
                </a:r>
                <a:r>
                  <a:rPr lang="en-US" dirty="0" err="1">
                    <a:solidFill>
                      <a:schemeClr val="accent2">
                        <a:lumMod val="75000"/>
                      </a:schemeClr>
                    </a:solidFill>
                    <a:latin typeface="Calibri (Body)"/>
                  </a:rPr>
                  <a:t>inorder</a:t>
                </a:r>
                <a:r>
                  <a:rPr lang="en-US" dirty="0">
                    <a:solidFill>
                      <a:schemeClr val="accent2">
                        <a:lumMod val="75000"/>
                      </a:schemeClr>
                    </a:solidFill>
                    <a:latin typeface="Calibri (Body)"/>
                  </a:rPr>
                  <a:t> predecessor</a:t>
                </a:r>
                <a:r>
                  <a:rPr lang="en-US" dirty="0">
                    <a:latin typeface="Calibri (Body)"/>
                  </a:rPr>
                  <a:t>.</a:t>
                </a:r>
              </a:p>
              <a:p>
                <a:pPr marL="0" indent="0">
                  <a:buNone/>
                </a:pPr>
                <a:endParaRPr lang="en-US" dirty="0">
                  <a:latin typeface="Calibri (Body)"/>
                </a:endParaRPr>
              </a:p>
            </p:txBody>
          </p:sp>
        </mc:Choice>
        <mc:Fallback xmlns="">
          <p:sp>
            <p:nvSpPr>
              <p:cNvPr id="3" name="Content Placeholder 2">
                <a:extLst>
                  <a:ext uri="{FF2B5EF4-FFF2-40B4-BE49-F238E27FC236}">
                    <a16:creationId xmlns:a16="http://schemas.microsoft.com/office/drawing/2014/main" id="{C9F880D5-2495-4978-A173-6F5A504A6AFE}"/>
                  </a:ext>
                </a:extLst>
              </p:cNvPr>
              <p:cNvSpPr>
                <a:spLocks noGrp="1" noRot="1" noChangeAspect="1" noMove="1" noResize="1" noEditPoints="1" noAdjustHandles="1" noChangeArrowheads="1" noChangeShapeType="1" noTextEdit="1"/>
              </p:cNvSpPr>
              <p:nvPr>
                <p:ph idx="1"/>
              </p:nvPr>
            </p:nvSpPr>
            <p:spPr>
              <a:xfrm>
                <a:off x="625549" y="1690688"/>
                <a:ext cx="10515600" cy="4125321"/>
              </a:xfrm>
              <a:blipFill>
                <a:blip r:embed="rId2"/>
                <a:stretch>
                  <a:fillRect l="-1043" t="-2363" r="-1565"/>
                </a:stretch>
              </a:blipFill>
            </p:spPr>
            <p:txBody>
              <a:bodyPr/>
              <a:lstStyle/>
              <a:p>
                <a:r>
                  <a:rPr lang="en-US">
                    <a:noFill/>
                  </a:rPr>
                  <a:t> </a:t>
                </a:r>
              </a:p>
            </p:txBody>
          </p:sp>
        </mc:Fallback>
      </mc:AlternateContent>
      <p:sp>
        <p:nvSpPr>
          <p:cNvPr id="4" name="Isosceles Triangle 3">
            <a:extLst>
              <a:ext uri="{FF2B5EF4-FFF2-40B4-BE49-F238E27FC236}">
                <a16:creationId xmlns:a16="http://schemas.microsoft.com/office/drawing/2014/main" id="{271FC9F2-19A2-4468-9BB6-E71169F68A09}"/>
              </a:ext>
            </a:extLst>
          </p:cNvPr>
          <p:cNvSpPr/>
          <p:nvPr/>
        </p:nvSpPr>
        <p:spPr>
          <a:xfrm>
            <a:off x="1095156" y="5061097"/>
            <a:ext cx="1020724" cy="913846"/>
          </a:xfrm>
          <a:prstGeom prst="triangle">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endParaRPr>
          </a:p>
        </p:txBody>
      </p:sp>
      <p:sp>
        <p:nvSpPr>
          <p:cNvPr id="5" name="Isosceles Triangle 4">
            <a:extLst>
              <a:ext uri="{FF2B5EF4-FFF2-40B4-BE49-F238E27FC236}">
                <a16:creationId xmlns:a16="http://schemas.microsoft.com/office/drawing/2014/main" id="{A904BA93-2DF4-4B96-AF7F-E212AE44CE17}"/>
              </a:ext>
            </a:extLst>
          </p:cNvPr>
          <p:cNvSpPr/>
          <p:nvPr/>
        </p:nvSpPr>
        <p:spPr>
          <a:xfrm>
            <a:off x="2651052" y="5061097"/>
            <a:ext cx="1020724" cy="913846"/>
          </a:xfrm>
          <a:prstGeom prst="triangle">
            <a:avLst/>
          </a:prstGeom>
          <a:solidFill>
            <a:srgbClr val="FF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endParaRPr>
          </a:p>
        </p:txBody>
      </p:sp>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9C94007C-9161-4B9D-AE47-6EF43131672F}"/>
                  </a:ext>
                </a:extLst>
              </p:cNvPr>
              <p:cNvSpPr/>
              <p:nvPr/>
            </p:nvSpPr>
            <p:spPr>
              <a:xfrm>
                <a:off x="2115880" y="3955310"/>
                <a:ext cx="552892" cy="574159"/>
              </a:xfrm>
              <a:prstGeom prst="ellipse">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smtClean="0">
                          <a:solidFill>
                            <a:schemeClr val="tx1"/>
                          </a:solidFill>
                          <a:latin typeface="Cambria Math" panose="02040503050406030204" pitchFamily="18" charset="0"/>
                        </a:rPr>
                        <m:t>𝑢</m:t>
                      </m:r>
                    </m:oMath>
                  </m:oMathPara>
                </a14:m>
                <a:endParaRPr lang="en-US" sz="2400" dirty="0">
                  <a:solidFill>
                    <a:schemeClr val="tx1"/>
                  </a:solidFill>
                </a:endParaRPr>
              </a:p>
            </p:txBody>
          </p:sp>
        </mc:Choice>
        <mc:Fallback xmlns="">
          <p:sp>
            <p:nvSpPr>
              <p:cNvPr id="6" name="Oval 5">
                <a:extLst>
                  <a:ext uri="{FF2B5EF4-FFF2-40B4-BE49-F238E27FC236}">
                    <a16:creationId xmlns:a16="http://schemas.microsoft.com/office/drawing/2014/main" id="{9C94007C-9161-4B9D-AE47-6EF43131672F}"/>
                  </a:ext>
                </a:extLst>
              </p:cNvPr>
              <p:cNvSpPr>
                <a:spLocks noRot="1" noChangeAspect="1" noMove="1" noResize="1" noEditPoints="1" noAdjustHandles="1" noChangeArrowheads="1" noChangeShapeType="1" noTextEdit="1"/>
              </p:cNvSpPr>
              <p:nvPr/>
            </p:nvSpPr>
            <p:spPr>
              <a:xfrm>
                <a:off x="2115880" y="3955310"/>
                <a:ext cx="552892" cy="574159"/>
              </a:xfrm>
              <a:prstGeom prst="ellipse">
                <a:avLst/>
              </a:prstGeom>
              <a:blipFill>
                <a:blip r:embed="rId3"/>
                <a:stretch>
                  <a:fillRect/>
                </a:stretch>
              </a:blipFill>
              <a:ln>
                <a:solidFill>
                  <a:schemeClr val="tx1"/>
                </a:solidFill>
              </a:ln>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87CF38A1-5047-419D-8925-94AF0DCC8BA7}"/>
              </a:ext>
            </a:extLst>
          </p:cNvPr>
          <p:cNvCxnSpPr>
            <a:cxnSpLocks/>
            <a:stCxn id="6" idx="3"/>
            <a:endCxn id="4" idx="0"/>
          </p:cNvCxnSpPr>
          <p:nvPr/>
        </p:nvCxnSpPr>
        <p:spPr>
          <a:xfrm flipH="1">
            <a:off x="1605518" y="4445385"/>
            <a:ext cx="591331" cy="615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C006590-7BD3-4F5F-9632-CC7C4EA863EC}"/>
              </a:ext>
            </a:extLst>
          </p:cNvPr>
          <p:cNvCxnSpPr>
            <a:stCxn id="6" idx="5"/>
            <a:endCxn id="5" idx="0"/>
          </p:cNvCxnSpPr>
          <p:nvPr/>
        </p:nvCxnSpPr>
        <p:spPr>
          <a:xfrm>
            <a:off x="2587803" y="4445385"/>
            <a:ext cx="573611" cy="615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9209BA92-32FC-47AB-8FCC-DC50D2E7EF5E}"/>
                  </a:ext>
                </a:extLst>
              </p:cNvPr>
              <p:cNvSpPr/>
              <p:nvPr/>
            </p:nvSpPr>
            <p:spPr>
              <a:xfrm>
                <a:off x="3118884" y="3466268"/>
                <a:ext cx="552892" cy="574159"/>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dirty="0" smtClean="0">
                          <a:solidFill>
                            <a:schemeClr val="tx1"/>
                          </a:solidFill>
                          <a:latin typeface="Cambria Math" panose="02040503050406030204" pitchFamily="18" charset="0"/>
                        </a:rPr>
                        <m:t>𝑥</m:t>
                      </m:r>
                    </m:oMath>
                  </m:oMathPara>
                </a14:m>
                <a:endParaRPr lang="en-US" sz="2400" dirty="0">
                  <a:solidFill>
                    <a:schemeClr val="tx1"/>
                  </a:solidFill>
                </a:endParaRPr>
              </a:p>
            </p:txBody>
          </p:sp>
        </mc:Choice>
        <mc:Fallback xmlns="">
          <p:sp>
            <p:nvSpPr>
              <p:cNvPr id="12" name="Oval 11">
                <a:extLst>
                  <a:ext uri="{FF2B5EF4-FFF2-40B4-BE49-F238E27FC236}">
                    <a16:creationId xmlns:a16="http://schemas.microsoft.com/office/drawing/2014/main" id="{9209BA92-32FC-47AB-8FCC-DC50D2E7EF5E}"/>
                  </a:ext>
                </a:extLst>
              </p:cNvPr>
              <p:cNvSpPr>
                <a:spLocks noRot="1" noChangeAspect="1" noMove="1" noResize="1" noEditPoints="1" noAdjustHandles="1" noChangeArrowheads="1" noChangeShapeType="1" noTextEdit="1"/>
              </p:cNvSpPr>
              <p:nvPr/>
            </p:nvSpPr>
            <p:spPr>
              <a:xfrm>
                <a:off x="3118884" y="3466268"/>
                <a:ext cx="552892" cy="574159"/>
              </a:xfrm>
              <a:prstGeom prst="ellipse">
                <a:avLst/>
              </a:prstGeom>
              <a:blipFill>
                <a:blip r:embed="rId4"/>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0232224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0AF76-3869-4BE2-8B85-475B4FF9C020}"/>
              </a:ext>
            </a:extLst>
          </p:cNvPr>
          <p:cNvSpPr>
            <a:spLocks noGrp="1"/>
          </p:cNvSpPr>
          <p:nvPr>
            <p:ph type="title"/>
          </p:nvPr>
        </p:nvSpPr>
        <p:spPr/>
        <p:txBody>
          <a:bodyPr/>
          <a:lstStyle/>
          <a:p>
            <a:pPr algn="ctr"/>
            <a:r>
              <a:rPr lang="en-US" dirty="0"/>
              <a:t>Case #1: </a:t>
            </a:r>
            <a:r>
              <a:rPr lang="en-US" dirty="0" err="1">
                <a:solidFill>
                  <a:schemeClr val="accent2">
                    <a:lumMod val="75000"/>
                  </a:schemeClr>
                </a:solidFill>
              </a:rPr>
              <a:t>Inorder</a:t>
            </a:r>
            <a:r>
              <a:rPr lang="en-US" dirty="0">
                <a:solidFill>
                  <a:schemeClr val="accent2">
                    <a:lumMod val="75000"/>
                  </a:schemeClr>
                </a:solidFill>
              </a:rPr>
              <a:t> Predecessor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9F880D5-2495-4978-A173-6F5A504A6AFE}"/>
                  </a:ext>
                </a:extLst>
              </p:cNvPr>
              <p:cNvSpPr>
                <a:spLocks noGrp="1"/>
              </p:cNvSpPr>
              <p:nvPr>
                <p:ph idx="1"/>
              </p:nvPr>
            </p:nvSpPr>
            <p:spPr>
              <a:xfrm>
                <a:off x="625549" y="1690688"/>
                <a:ext cx="10515600" cy="4125321"/>
              </a:xfrm>
            </p:spPr>
            <p:txBody>
              <a:bodyPr/>
              <a:lstStyle/>
              <a:p>
                <a:r>
                  <a:rPr lang="en-US" dirty="0"/>
                  <a:t>We wanted to insert key </a:t>
                </a:r>
                <a14:m>
                  <m:oMath xmlns:m="http://schemas.openxmlformats.org/officeDocument/2006/math">
                    <m:r>
                      <a:rPr lang="en-US" i="1" dirty="0">
                        <a:latin typeface="Cambria Math" panose="02040503050406030204" pitchFamily="18" charset="0"/>
                      </a:rPr>
                      <m:t>𝑥</m:t>
                    </m:r>
                  </m:oMath>
                </a14:m>
                <a:r>
                  <a:rPr lang="en-US" dirty="0"/>
                  <a:t>, so first we splay the root with key </a:t>
                </a:r>
                <a14:m>
                  <m:oMath xmlns:m="http://schemas.openxmlformats.org/officeDocument/2006/math">
                    <m:r>
                      <a:rPr lang="en-US" i="1" dirty="0">
                        <a:latin typeface="Cambria Math" panose="02040503050406030204" pitchFamily="18" charset="0"/>
                      </a:rPr>
                      <m:t>𝑥</m:t>
                    </m:r>
                  </m:oMath>
                </a14:m>
                <a:r>
                  <a:rPr lang="en-US" dirty="0"/>
                  <a:t>.</a:t>
                </a:r>
              </a:p>
              <a:p>
                <a:r>
                  <a:rPr lang="en-US" dirty="0">
                    <a:latin typeface="Calibri (Body)"/>
                  </a:rPr>
                  <a:t>Let the node</a:t>
                </a:r>
                <a:r>
                  <a:rPr lang="en-US" dirty="0"/>
                  <a:t> </a:t>
                </a:r>
                <a:r>
                  <a:rPr lang="en-US" dirty="0">
                    <a:latin typeface="Calibri (Body)"/>
                  </a:rPr>
                  <a:t>of the new root be called </a:t>
                </a:r>
                <a14:m>
                  <m:oMath xmlns:m="http://schemas.openxmlformats.org/officeDocument/2006/math">
                    <m:r>
                      <a:rPr lang="en-US" i="1" dirty="0">
                        <a:latin typeface="Cambria Math" panose="02040503050406030204" pitchFamily="18" charset="0"/>
                      </a:rPr>
                      <m:t>𝑢</m:t>
                    </m:r>
                  </m:oMath>
                </a14:m>
                <a:r>
                  <a:rPr lang="en-US" dirty="0">
                    <a:latin typeface="Calibri (Body)"/>
                  </a:rPr>
                  <a:t>. We assume </a:t>
                </a:r>
                <a14:m>
                  <m:oMath xmlns:m="http://schemas.openxmlformats.org/officeDocument/2006/math">
                    <m:r>
                      <a:rPr lang="en-US" i="1">
                        <a:solidFill>
                          <a:schemeClr val="accent2">
                            <a:lumMod val="75000"/>
                          </a:schemeClr>
                        </a:solidFill>
                        <a:latin typeface="Cambria Math" panose="02040503050406030204" pitchFamily="18" charset="0"/>
                      </a:rPr>
                      <m:t>𝑢</m:t>
                    </m:r>
                    <m:r>
                      <a:rPr lang="en-US" i="1">
                        <a:solidFill>
                          <a:schemeClr val="accent2">
                            <a:lumMod val="75000"/>
                          </a:schemeClr>
                        </a:solidFill>
                        <a:latin typeface="Cambria Math" panose="02040503050406030204" pitchFamily="18" charset="0"/>
                      </a:rPr>
                      <m:t>&lt;</m:t>
                    </m:r>
                    <m:r>
                      <a:rPr lang="en-US" i="1">
                        <a:solidFill>
                          <a:schemeClr val="accent2">
                            <a:lumMod val="75000"/>
                          </a:schemeClr>
                        </a:solidFill>
                        <a:latin typeface="Cambria Math" panose="02040503050406030204" pitchFamily="18" charset="0"/>
                      </a:rPr>
                      <m:t>𝑥</m:t>
                    </m:r>
                  </m:oMath>
                </a14:m>
                <a:r>
                  <a:rPr lang="en-US" dirty="0">
                    <a:latin typeface="Calibri (Body)"/>
                  </a:rPr>
                  <a:t>, which by the nature of the splaying operation means that</a:t>
                </a:r>
                <a14:m>
                  <m:oMath xmlns:m="http://schemas.openxmlformats.org/officeDocument/2006/math">
                    <m:r>
                      <a:rPr lang="en-US" dirty="0">
                        <a:latin typeface="Cambria Math" panose="02040503050406030204" pitchFamily="18" charset="0"/>
                      </a:rPr>
                      <m:t> </m:t>
                    </m:r>
                    <m:r>
                      <a:rPr lang="en-US" i="1" dirty="0">
                        <a:latin typeface="Cambria Math" panose="02040503050406030204" pitchFamily="18" charset="0"/>
                      </a:rPr>
                      <m:t>𝑢</m:t>
                    </m:r>
                  </m:oMath>
                </a14:m>
                <a:r>
                  <a:rPr lang="en-US" dirty="0">
                    <a:latin typeface="Calibri (Body)"/>
                  </a:rPr>
                  <a:t> is </a:t>
                </a:r>
                <a14:m>
                  <m:oMath xmlns:m="http://schemas.openxmlformats.org/officeDocument/2006/math">
                    <m:r>
                      <a:rPr lang="en-US" i="1" dirty="0">
                        <a:latin typeface="Cambria Math" panose="02040503050406030204" pitchFamily="18" charset="0"/>
                      </a:rPr>
                      <m:t>𝑥</m:t>
                    </m:r>
                  </m:oMath>
                </a14:m>
                <a:r>
                  <a:rPr lang="en-US" dirty="0">
                    <a:latin typeface="Calibri (Body)"/>
                  </a:rPr>
                  <a:t>’s </a:t>
                </a:r>
                <a:r>
                  <a:rPr lang="en-US" dirty="0" err="1">
                    <a:solidFill>
                      <a:schemeClr val="accent2">
                        <a:lumMod val="75000"/>
                      </a:schemeClr>
                    </a:solidFill>
                    <a:latin typeface="Calibri (Body)"/>
                  </a:rPr>
                  <a:t>inorder</a:t>
                </a:r>
                <a:r>
                  <a:rPr lang="en-US" dirty="0">
                    <a:solidFill>
                      <a:schemeClr val="accent2">
                        <a:lumMod val="75000"/>
                      </a:schemeClr>
                    </a:solidFill>
                    <a:latin typeface="Calibri (Body)"/>
                  </a:rPr>
                  <a:t> predecessor</a:t>
                </a:r>
                <a:r>
                  <a:rPr lang="en-US" dirty="0">
                    <a:latin typeface="Calibri (Body)"/>
                  </a:rPr>
                  <a:t>.</a:t>
                </a:r>
              </a:p>
              <a:p>
                <a:pPr marL="0" indent="0">
                  <a:buNone/>
                </a:pPr>
                <a:endParaRPr lang="en-US" dirty="0">
                  <a:latin typeface="Calibri (Body)"/>
                </a:endParaRPr>
              </a:p>
            </p:txBody>
          </p:sp>
        </mc:Choice>
        <mc:Fallback xmlns="">
          <p:sp>
            <p:nvSpPr>
              <p:cNvPr id="3" name="Content Placeholder 2">
                <a:extLst>
                  <a:ext uri="{FF2B5EF4-FFF2-40B4-BE49-F238E27FC236}">
                    <a16:creationId xmlns:a16="http://schemas.microsoft.com/office/drawing/2014/main" id="{C9F880D5-2495-4978-A173-6F5A504A6AFE}"/>
                  </a:ext>
                </a:extLst>
              </p:cNvPr>
              <p:cNvSpPr>
                <a:spLocks noGrp="1" noRot="1" noChangeAspect="1" noMove="1" noResize="1" noEditPoints="1" noAdjustHandles="1" noChangeArrowheads="1" noChangeShapeType="1" noTextEdit="1"/>
              </p:cNvSpPr>
              <p:nvPr>
                <p:ph idx="1"/>
              </p:nvPr>
            </p:nvSpPr>
            <p:spPr>
              <a:xfrm>
                <a:off x="625549" y="1690688"/>
                <a:ext cx="10515600" cy="4125321"/>
              </a:xfrm>
              <a:blipFill>
                <a:blip r:embed="rId2"/>
                <a:stretch>
                  <a:fillRect l="-1043" t="-2363" r="-1565"/>
                </a:stretch>
              </a:blipFill>
            </p:spPr>
            <p:txBody>
              <a:bodyPr/>
              <a:lstStyle/>
              <a:p>
                <a:r>
                  <a:rPr lang="en-US">
                    <a:noFill/>
                  </a:rPr>
                  <a:t> </a:t>
                </a:r>
              </a:p>
            </p:txBody>
          </p:sp>
        </mc:Fallback>
      </mc:AlternateContent>
      <p:sp>
        <p:nvSpPr>
          <p:cNvPr id="4" name="Isosceles Triangle 3">
            <a:extLst>
              <a:ext uri="{FF2B5EF4-FFF2-40B4-BE49-F238E27FC236}">
                <a16:creationId xmlns:a16="http://schemas.microsoft.com/office/drawing/2014/main" id="{271FC9F2-19A2-4468-9BB6-E71169F68A09}"/>
              </a:ext>
            </a:extLst>
          </p:cNvPr>
          <p:cNvSpPr/>
          <p:nvPr/>
        </p:nvSpPr>
        <p:spPr>
          <a:xfrm>
            <a:off x="1095156" y="5061097"/>
            <a:ext cx="1020724" cy="913846"/>
          </a:xfrm>
          <a:prstGeom prst="triangle">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endParaRPr>
          </a:p>
        </p:txBody>
      </p:sp>
      <p:sp>
        <p:nvSpPr>
          <p:cNvPr id="5" name="Isosceles Triangle 4">
            <a:extLst>
              <a:ext uri="{FF2B5EF4-FFF2-40B4-BE49-F238E27FC236}">
                <a16:creationId xmlns:a16="http://schemas.microsoft.com/office/drawing/2014/main" id="{A904BA93-2DF4-4B96-AF7F-E212AE44CE17}"/>
              </a:ext>
            </a:extLst>
          </p:cNvPr>
          <p:cNvSpPr/>
          <p:nvPr/>
        </p:nvSpPr>
        <p:spPr>
          <a:xfrm>
            <a:off x="2651052" y="5061097"/>
            <a:ext cx="1020724" cy="913846"/>
          </a:xfrm>
          <a:prstGeom prst="triangle">
            <a:avLst/>
          </a:prstGeom>
          <a:solidFill>
            <a:srgbClr val="FF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endParaRPr>
          </a:p>
        </p:txBody>
      </p:sp>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9C94007C-9161-4B9D-AE47-6EF43131672F}"/>
                  </a:ext>
                </a:extLst>
              </p:cNvPr>
              <p:cNvSpPr/>
              <p:nvPr/>
            </p:nvSpPr>
            <p:spPr>
              <a:xfrm>
                <a:off x="2115880" y="3955310"/>
                <a:ext cx="552892" cy="574159"/>
              </a:xfrm>
              <a:prstGeom prst="ellipse">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smtClean="0">
                          <a:solidFill>
                            <a:schemeClr val="tx1"/>
                          </a:solidFill>
                          <a:latin typeface="Cambria Math" panose="02040503050406030204" pitchFamily="18" charset="0"/>
                        </a:rPr>
                        <m:t>𝑢</m:t>
                      </m:r>
                    </m:oMath>
                  </m:oMathPara>
                </a14:m>
                <a:endParaRPr lang="en-US" sz="2400" dirty="0">
                  <a:solidFill>
                    <a:schemeClr val="tx1"/>
                  </a:solidFill>
                </a:endParaRPr>
              </a:p>
            </p:txBody>
          </p:sp>
        </mc:Choice>
        <mc:Fallback xmlns="">
          <p:sp>
            <p:nvSpPr>
              <p:cNvPr id="6" name="Oval 5">
                <a:extLst>
                  <a:ext uri="{FF2B5EF4-FFF2-40B4-BE49-F238E27FC236}">
                    <a16:creationId xmlns:a16="http://schemas.microsoft.com/office/drawing/2014/main" id="{9C94007C-9161-4B9D-AE47-6EF43131672F}"/>
                  </a:ext>
                </a:extLst>
              </p:cNvPr>
              <p:cNvSpPr>
                <a:spLocks noRot="1" noChangeAspect="1" noMove="1" noResize="1" noEditPoints="1" noAdjustHandles="1" noChangeArrowheads="1" noChangeShapeType="1" noTextEdit="1"/>
              </p:cNvSpPr>
              <p:nvPr/>
            </p:nvSpPr>
            <p:spPr>
              <a:xfrm>
                <a:off x="2115880" y="3955310"/>
                <a:ext cx="552892" cy="574159"/>
              </a:xfrm>
              <a:prstGeom prst="ellipse">
                <a:avLst/>
              </a:prstGeom>
              <a:blipFill>
                <a:blip r:embed="rId3"/>
                <a:stretch>
                  <a:fillRect/>
                </a:stretch>
              </a:blipFill>
              <a:ln>
                <a:solidFill>
                  <a:schemeClr val="tx1"/>
                </a:solidFill>
              </a:ln>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87CF38A1-5047-419D-8925-94AF0DCC8BA7}"/>
              </a:ext>
            </a:extLst>
          </p:cNvPr>
          <p:cNvCxnSpPr>
            <a:cxnSpLocks/>
            <a:stCxn id="6" idx="3"/>
            <a:endCxn id="4" idx="0"/>
          </p:cNvCxnSpPr>
          <p:nvPr/>
        </p:nvCxnSpPr>
        <p:spPr>
          <a:xfrm flipH="1">
            <a:off x="1605518" y="4445385"/>
            <a:ext cx="591331" cy="615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C006590-7BD3-4F5F-9632-CC7C4EA863EC}"/>
              </a:ext>
            </a:extLst>
          </p:cNvPr>
          <p:cNvCxnSpPr>
            <a:stCxn id="6" idx="5"/>
            <a:endCxn id="5" idx="0"/>
          </p:cNvCxnSpPr>
          <p:nvPr/>
        </p:nvCxnSpPr>
        <p:spPr>
          <a:xfrm>
            <a:off x="2587803" y="4445385"/>
            <a:ext cx="573611" cy="615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Arrow: Notched Right 6">
            <a:extLst>
              <a:ext uri="{FF2B5EF4-FFF2-40B4-BE49-F238E27FC236}">
                <a16:creationId xmlns:a16="http://schemas.microsoft.com/office/drawing/2014/main" id="{FDC29D8D-3AD6-4DCB-AC94-602608AB87A7}"/>
              </a:ext>
            </a:extLst>
          </p:cNvPr>
          <p:cNvSpPr/>
          <p:nvPr/>
        </p:nvSpPr>
        <p:spPr>
          <a:xfrm>
            <a:off x="3940041" y="4657059"/>
            <a:ext cx="2190307" cy="659219"/>
          </a:xfrm>
          <a:prstGeom prst="notchedRight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B739B82C-943C-4623-BE7E-1E0037E94E0B}"/>
              </a:ext>
            </a:extLst>
          </p:cNvPr>
          <p:cNvSpPr/>
          <p:nvPr/>
        </p:nvSpPr>
        <p:spPr>
          <a:xfrm>
            <a:off x="5716535" y="5816009"/>
            <a:ext cx="1020724" cy="913846"/>
          </a:xfrm>
          <a:prstGeom prst="triangle">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endParaRPr>
          </a:p>
        </p:txBody>
      </p:sp>
      <p:sp>
        <p:nvSpPr>
          <p:cNvPr id="13" name="Isosceles Triangle 12">
            <a:extLst>
              <a:ext uri="{FF2B5EF4-FFF2-40B4-BE49-F238E27FC236}">
                <a16:creationId xmlns:a16="http://schemas.microsoft.com/office/drawing/2014/main" id="{CF389C7A-69EA-4F80-9992-A8C5DDE8DCC8}"/>
              </a:ext>
            </a:extLst>
          </p:cNvPr>
          <p:cNvSpPr/>
          <p:nvPr/>
        </p:nvSpPr>
        <p:spPr>
          <a:xfrm>
            <a:off x="8492789" y="4578075"/>
            <a:ext cx="1020724" cy="913846"/>
          </a:xfrm>
          <a:prstGeom prst="triangle">
            <a:avLst/>
          </a:prstGeom>
          <a:solidFill>
            <a:srgbClr val="FF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endParaRPr>
          </a:p>
        </p:txBody>
      </p: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4BE60505-2315-465B-BDF6-283A3F395E71}"/>
                  </a:ext>
                </a:extLst>
              </p:cNvPr>
              <p:cNvSpPr/>
              <p:nvPr/>
            </p:nvSpPr>
            <p:spPr>
              <a:xfrm>
                <a:off x="6737259" y="4710222"/>
                <a:ext cx="552892" cy="574159"/>
              </a:xfrm>
              <a:prstGeom prst="ellipse">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smtClean="0">
                          <a:solidFill>
                            <a:schemeClr val="tx1"/>
                          </a:solidFill>
                          <a:latin typeface="Cambria Math" panose="02040503050406030204" pitchFamily="18" charset="0"/>
                        </a:rPr>
                        <m:t>𝑢</m:t>
                      </m:r>
                    </m:oMath>
                  </m:oMathPara>
                </a14:m>
                <a:endParaRPr lang="en-US" sz="2400" dirty="0">
                  <a:solidFill>
                    <a:schemeClr val="tx1"/>
                  </a:solidFill>
                </a:endParaRPr>
              </a:p>
            </p:txBody>
          </p:sp>
        </mc:Choice>
        <mc:Fallback xmlns="">
          <p:sp>
            <p:nvSpPr>
              <p:cNvPr id="14" name="Oval 13">
                <a:extLst>
                  <a:ext uri="{FF2B5EF4-FFF2-40B4-BE49-F238E27FC236}">
                    <a16:creationId xmlns:a16="http://schemas.microsoft.com/office/drawing/2014/main" id="{4BE60505-2315-465B-BDF6-283A3F395E71}"/>
                  </a:ext>
                </a:extLst>
              </p:cNvPr>
              <p:cNvSpPr>
                <a:spLocks noRot="1" noChangeAspect="1" noMove="1" noResize="1" noEditPoints="1" noAdjustHandles="1" noChangeArrowheads="1" noChangeShapeType="1" noTextEdit="1"/>
              </p:cNvSpPr>
              <p:nvPr/>
            </p:nvSpPr>
            <p:spPr>
              <a:xfrm>
                <a:off x="6737259" y="4710222"/>
                <a:ext cx="552892" cy="574159"/>
              </a:xfrm>
              <a:prstGeom prst="ellipse">
                <a:avLst/>
              </a:prstGeom>
              <a:blipFill>
                <a:blip r:embed="rId4"/>
                <a:stretch>
                  <a:fillRect/>
                </a:stretch>
              </a:blipFill>
              <a:ln>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ED769D3F-6D8B-4248-B913-E54B15B4207F}"/>
              </a:ext>
            </a:extLst>
          </p:cNvPr>
          <p:cNvCxnSpPr>
            <a:cxnSpLocks/>
            <a:stCxn id="14" idx="3"/>
            <a:endCxn id="11" idx="0"/>
          </p:cNvCxnSpPr>
          <p:nvPr/>
        </p:nvCxnSpPr>
        <p:spPr>
          <a:xfrm flipH="1">
            <a:off x="6226897" y="5200297"/>
            <a:ext cx="591331" cy="615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69310DE-9686-47C8-953D-FB3740C904E7}"/>
              </a:ext>
            </a:extLst>
          </p:cNvPr>
          <p:cNvCxnSpPr>
            <a:cxnSpLocks/>
            <a:stCxn id="17" idx="5"/>
            <a:endCxn id="13" idx="0"/>
          </p:cNvCxnSpPr>
          <p:nvPr/>
        </p:nvCxnSpPr>
        <p:spPr>
          <a:xfrm>
            <a:off x="8254716" y="3934743"/>
            <a:ext cx="748435" cy="643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668A832D-53AD-489C-A303-707BD1B4D37E}"/>
                  </a:ext>
                </a:extLst>
              </p:cNvPr>
              <p:cNvSpPr/>
              <p:nvPr/>
            </p:nvSpPr>
            <p:spPr>
              <a:xfrm>
                <a:off x="7782793" y="3444668"/>
                <a:ext cx="552892" cy="574159"/>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dirty="0" smtClean="0">
                          <a:solidFill>
                            <a:schemeClr val="tx1"/>
                          </a:solidFill>
                          <a:latin typeface="Cambria Math" panose="02040503050406030204" pitchFamily="18" charset="0"/>
                        </a:rPr>
                        <m:t>𝑥</m:t>
                      </m:r>
                    </m:oMath>
                  </m:oMathPara>
                </a14:m>
                <a:endParaRPr lang="en-US" sz="2400" dirty="0">
                  <a:solidFill>
                    <a:schemeClr val="tx1"/>
                  </a:solidFill>
                </a:endParaRPr>
              </a:p>
            </p:txBody>
          </p:sp>
        </mc:Choice>
        <mc:Fallback xmlns="">
          <p:sp>
            <p:nvSpPr>
              <p:cNvPr id="17" name="Oval 16">
                <a:extLst>
                  <a:ext uri="{FF2B5EF4-FFF2-40B4-BE49-F238E27FC236}">
                    <a16:creationId xmlns:a16="http://schemas.microsoft.com/office/drawing/2014/main" id="{668A832D-53AD-489C-A303-707BD1B4D37E}"/>
                  </a:ext>
                </a:extLst>
              </p:cNvPr>
              <p:cNvSpPr>
                <a:spLocks noRot="1" noChangeAspect="1" noMove="1" noResize="1" noEditPoints="1" noAdjustHandles="1" noChangeArrowheads="1" noChangeShapeType="1" noTextEdit="1"/>
              </p:cNvSpPr>
              <p:nvPr/>
            </p:nvSpPr>
            <p:spPr>
              <a:xfrm>
                <a:off x="7782793" y="3444668"/>
                <a:ext cx="552892" cy="574159"/>
              </a:xfrm>
              <a:prstGeom prst="ellipse">
                <a:avLst/>
              </a:prstGeom>
              <a:blipFill>
                <a:blip r:embed="rId5"/>
                <a:stretch>
                  <a:fillRect/>
                </a:stretch>
              </a:blipFill>
              <a:ln>
                <a:solidFill>
                  <a:schemeClr val="tx1"/>
                </a:solidFill>
              </a:ln>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00A86681-78C6-4002-9FED-50F13F741816}"/>
              </a:ext>
            </a:extLst>
          </p:cNvPr>
          <p:cNvCxnSpPr>
            <a:cxnSpLocks/>
            <a:stCxn id="17" idx="3"/>
            <a:endCxn id="14" idx="7"/>
          </p:cNvCxnSpPr>
          <p:nvPr/>
        </p:nvCxnSpPr>
        <p:spPr>
          <a:xfrm flipH="1">
            <a:off x="7209182" y="3934743"/>
            <a:ext cx="654580" cy="8595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F5763DD-D8F1-4F25-9C0D-5D7AB2A76ACB}"/>
              </a:ext>
            </a:extLst>
          </p:cNvPr>
          <p:cNvCxnSpPr>
            <a:cxnSpLocks/>
            <a:stCxn id="14" idx="5"/>
          </p:cNvCxnSpPr>
          <p:nvPr/>
        </p:nvCxnSpPr>
        <p:spPr>
          <a:xfrm>
            <a:off x="7209182" y="5200297"/>
            <a:ext cx="352614" cy="615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8818CDA-1A5B-4EC1-BCA8-AC8C32583EE6}"/>
              </a:ext>
            </a:extLst>
          </p:cNvPr>
          <p:cNvSpPr txBox="1"/>
          <p:nvPr/>
        </p:nvSpPr>
        <p:spPr>
          <a:xfrm>
            <a:off x="7536473" y="5923461"/>
            <a:ext cx="409356" cy="492443"/>
          </a:xfrm>
          <a:prstGeom prst="rect">
            <a:avLst/>
          </a:prstGeom>
          <a:noFill/>
        </p:spPr>
        <p:txBody>
          <a:bodyPr wrap="square" rtlCol="0">
            <a:spAutoFit/>
          </a:bodyPr>
          <a:lstStyle/>
          <a:p>
            <a:r>
              <a:rPr lang="en-US" sz="2600" dirty="0"/>
              <a:t>x</a:t>
            </a:r>
          </a:p>
        </p:txBody>
      </p:sp>
    </p:spTree>
    <p:extLst>
      <p:ext uri="{BB962C8B-B14F-4D97-AF65-F5344CB8AC3E}">
        <p14:creationId xmlns:p14="http://schemas.microsoft.com/office/powerpoint/2010/main" val="15979678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0AF76-3869-4BE2-8B85-475B4FF9C020}"/>
              </a:ext>
            </a:extLst>
          </p:cNvPr>
          <p:cNvSpPr>
            <a:spLocks noGrp="1"/>
          </p:cNvSpPr>
          <p:nvPr>
            <p:ph type="title"/>
          </p:nvPr>
        </p:nvSpPr>
        <p:spPr>
          <a:xfrm>
            <a:off x="838199" y="365125"/>
            <a:ext cx="10759633" cy="1325563"/>
          </a:xfrm>
        </p:spPr>
        <p:txBody>
          <a:bodyPr/>
          <a:lstStyle/>
          <a:p>
            <a:pPr algn="ctr"/>
            <a:r>
              <a:rPr lang="en-US" dirty="0"/>
              <a:t>Case #1: New root’s key is </a:t>
            </a:r>
            <a:r>
              <a:rPr lang="en-US" dirty="0" err="1">
                <a:solidFill>
                  <a:schemeClr val="accent2">
                    <a:lumMod val="75000"/>
                  </a:schemeClr>
                </a:solidFill>
              </a:rPr>
              <a:t>Inorder</a:t>
            </a:r>
            <a:r>
              <a:rPr lang="en-US" dirty="0">
                <a:solidFill>
                  <a:schemeClr val="accent2">
                    <a:lumMod val="75000"/>
                  </a:schemeClr>
                </a:solidFill>
              </a:rPr>
              <a:t> Predecessor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9F880D5-2495-4978-A173-6F5A504A6AFE}"/>
                  </a:ext>
                </a:extLst>
              </p:cNvPr>
              <p:cNvSpPr>
                <a:spLocks noGrp="1"/>
              </p:cNvSpPr>
              <p:nvPr>
                <p:ph idx="1"/>
              </p:nvPr>
            </p:nvSpPr>
            <p:spPr>
              <a:xfrm>
                <a:off x="625549" y="1690688"/>
                <a:ext cx="10515600" cy="4125321"/>
              </a:xfrm>
            </p:spPr>
            <p:txBody>
              <a:bodyPr/>
              <a:lstStyle/>
              <a:p>
                <a:r>
                  <a:rPr lang="en-US" dirty="0"/>
                  <a:t>We wanted to insert key </a:t>
                </a:r>
                <a14:m>
                  <m:oMath xmlns:m="http://schemas.openxmlformats.org/officeDocument/2006/math">
                    <m:r>
                      <a:rPr lang="en-US" i="1" dirty="0">
                        <a:latin typeface="Cambria Math" panose="02040503050406030204" pitchFamily="18" charset="0"/>
                      </a:rPr>
                      <m:t>𝑥</m:t>
                    </m:r>
                  </m:oMath>
                </a14:m>
                <a:r>
                  <a:rPr lang="en-US" dirty="0"/>
                  <a:t>, so first we splay the root with key </a:t>
                </a:r>
                <a14:m>
                  <m:oMath xmlns:m="http://schemas.openxmlformats.org/officeDocument/2006/math">
                    <m:r>
                      <a:rPr lang="en-US" i="1" dirty="0">
                        <a:latin typeface="Cambria Math" panose="02040503050406030204" pitchFamily="18" charset="0"/>
                      </a:rPr>
                      <m:t>𝑥</m:t>
                    </m:r>
                  </m:oMath>
                </a14:m>
                <a:r>
                  <a:rPr lang="en-US" dirty="0"/>
                  <a:t>.</a:t>
                </a:r>
              </a:p>
              <a:p>
                <a:r>
                  <a:rPr lang="en-US" dirty="0">
                    <a:latin typeface="Calibri (Body)"/>
                  </a:rPr>
                  <a:t>Let the node</a:t>
                </a:r>
                <a:r>
                  <a:rPr lang="en-US" dirty="0"/>
                  <a:t> </a:t>
                </a:r>
                <a:r>
                  <a:rPr lang="en-US" dirty="0">
                    <a:latin typeface="Calibri (Body)"/>
                  </a:rPr>
                  <a:t>of the new root be called </a:t>
                </a:r>
                <a14:m>
                  <m:oMath xmlns:m="http://schemas.openxmlformats.org/officeDocument/2006/math">
                    <m:r>
                      <a:rPr lang="en-US" i="1" dirty="0">
                        <a:latin typeface="Cambria Math" panose="02040503050406030204" pitchFamily="18" charset="0"/>
                      </a:rPr>
                      <m:t>𝑢</m:t>
                    </m:r>
                  </m:oMath>
                </a14:m>
                <a:r>
                  <a:rPr lang="en-US" dirty="0">
                    <a:latin typeface="Calibri (Body)"/>
                  </a:rPr>
                  <a:t>. We assume </a:t>
                </a:r>
                <a14:m>
                  <m:oMath xmlns:m="http://schemas.openxmlformats.org/officeDocument/2006/math">
                    <m:r>
                      <a:rPr lang="en-US" i="1">
                        <a:solidFill>
                          <a:schemeClr val="accent2">
                            <a:lumMod val="75000"/>
                          </a:schemeClr>
                        </a:solidFill>
                        <a:latin typeface="Cambria Math" panose="02040503050406030204" pitchFamily="18" charset="0"/>
                      </a:rPr>
                      <m:t>𝑢</m:t>
                    </m:r>
                    <m:r>
                      <a:rPr lang="en-US" i="1">
                        <a:solidFill>
                          <a:schemeClr val="accent2">
                            <a:lumMod val="75000"/>
                          </a:schemeClr>
                        </a:solidFill>
                        <a:latin typeface="Cambria Math" panose="02040503050406030204" pitchFamily="18" charset="0"/>
                      </a:rPr>
                      <m:t>&lt;</m:t>
                    </m:r>
                    <m:r>
                      <a:rPr lang="en-US" i="1">
                        <a:solidFill>
                          <a:schemeClr val="accent2">
                            <a:lumMod val="75000"/>
                          </a:schemeClr>
                        </a:solidFill>
                        <a:latin typeface="Cambria Math" panose="02040503050406030204" pitchFamily="18" charset="0"/>
                      </a:rPr>
                      <m:t>𝑥</m:t>
                    </m:r>
                  </m:oMath>
                </a14:m>
                <a:r>
                  <a:rPr lang="en-US" dirty="0">
                    <a:latin typeface="Calibri (Body)"/>
                  </a:rPr>
                  <a:t>, which by the nature of the splaying operation means that</a:t>
                </a:r>
                <a14:m>
                  <m:oMath xmlns:m="http://schemas.openxmlformats.org/officeDocument/2006/math">
                    <m:r>
                      <a:rPr lang="en-US" dirty="0">
                        <a:latin typeface="Cambria Math" panose="02040503050406030204" pitchFamily="18" charset="0"/>
                      </a:rPr>
                      <m:t> </m:t>
                    </m:r>
                    <m:r>
                      <a:rPr lang="en-US" i="1" dirty="0">
                        <a:latin typeface="Cambria Math" panose="02040503050406030204" pitchFamily="18" charset="0"/>
                      </a:rPr>
                      <m:t>𝑢</m:t>
                    </m:r>
                  </m:oMath>
                </a14:m>
                <a:r>
                  <a:rPr lang="en-US" dirty="0">
                    <a:latin typeface="Calibri (Body)"/>
                  </a:rPr>
                  <a:t> is </a:t>
                </a:r>
                <a14:m>
                  <m:oMath xmlns:m="http://schemas.openxmlformats.org/officeDocument/2006/math">
                    <m:r>
                      <a:rPr lang="en-US" i="1" dirty="0">
                        <a:latin typeface="Cambria Math" panose="02040503050406030204" pitchFamily="18" charset="0"/>
                      </a:rPr>
                      <m:t>𝑥</m:t>
                    </m:r>
                  </m:oMath>
                </a14:m>
                <a:r>
                  <a:rPr lang="en-US" dirty="0">
                    <a:latin typeface="Calibri (Body)"/>
                  </a:rPr>
                  <a:t>’s </a:t>
                </a:r>
                <a:r>
                  <a:rPr lang="en-US" dirty="0" err="1">
                    <a:solidFill>
                      <a:schemeClr val="accent2">
                        <a:lumMod val="75000"/>
                      </a:schemeClr>
                    </a:solidFill>
                    <a:latin typeface="Calibri (Body)"/>
                  </a:rPr>
                  <a:t>inorder</a:t>
                </a:r>
                <a:r>
                  <a:rPr lang="en-US" dirty="0">
                    <a:solidFill>
                      <a:schemeClr val="accent2">
                        <a:lumMod val="75000"/>
                      </a:schemeClr>
                    </a:solidFill>
                    <a:latin typeface="Calibri (Body)"/>
                  </a:rPr>
                  <a:t> predecessor</a:t>
                </a:r>
                <a:r>
                  <a:rPr lang="en-US" dirty="0">
                    <a:latin typeface="Calibri (Body)"/>
                  </a:rPr>
                  <a:t>.</a:t>
                </a:r>
              </a:p>
              <a:p>
                <a:pPr marL="0" indent="0">
                  <a:buNone/>
                </a:pPr>
                <a:endParaRPr lang="en-US" dirty="0">
                  <a:latin typeface="Calibri (Body)"/>
                </a:endParaRPr>
              </a:p>
            </p:txBody>
          </p:sp>
        </mc:Choice>
        <mc:Fallback xmlns="">
          <p:sp>
            <p:nvSpPr>
              <p:cNvPr id="3" name="Content Placeholder 2">
                <a:extLst>
                  <a:ext uri="{FF2B5EF4-FFF2-40B4-BE49-F238E27FC236}">
                    <a16:creationId xmlns:a16="http://schemas.microsoft.com/office/drawing/2014/main" id="{C9F880D5-2495-4978-A173-6F5A504A6AFE}"/>
                  </a:ext>
                </a:extLst>
              </p:cNvPr>
              <p:cNvSpPr>
                <a:spLocks noGrp="1" noRot="1" noChangeAspect="1" noMove="1" noResize="1" noEditPoints="1" noAdjustHandles="1" noChangeArrowheads="1" noChangeShapeType="1" noTextEdit="1"/>
              </p:cNvSpPr>
              <p:nvPr>
                <p:ph idx="1"/>
              </p:nvPr>
            </p:nvSpPr>
            <p:spPr>
              <a:xfrm>
                <a:off x="625549" y="1690688"/>
                <a:ext cx="10515600" cy="4125321"/>
              </a:xfrm>
              <a:blipFill>
                <a:blip r:embed="rId2"/>
                <a:stretch>
                  <a:fillRect l="-1043" t="-2363" r="-1565"/>
                </a:stretch>
              </a:blipFill>
            </p:spPr>
            <p:txBody>
              <a:bodyPr/>
              <a:lstStyle/>
              <a:p>
                <a:r>
                  <a:rPr lang="en-US">
                    <a:noFill/>
                  </a:rPr>
                  <a:t> </a:t>
                </a:r>
              </a:p>
            </p:txBody>
          </p:sp>
        </mc:Fallback>
      </mc:AlternateContent>
      <p:sp>
        <p:nvSpPr>
          <p:cNvPr id="4" name="Isosceles Triangle 3">
            <a:extLst>
              <a:ext uri="{FF2B5EF4-FFF2-40B4-BE49-F238E27FC236}">
                <a16:creationId xmlns:a16="http://schemas.microsoft.com/office/drawing/2014/main" id="{271FC9F2-19A2-4468-9BB6-E71169F68A09}"/>
              </a:ext>
            </a:extLst>
          </p:cNvPr>
          <p:cNvSpPr/>
          <p:nvPr/>
        </p:nvSpPr>
        <p:spPr>
          <a:xfrm>
            <a:off x="1095156" y="5061097"/>
            <a:ext cx="1020724" cy="913846"/>
          </a:xfrm>
          <a:prstGeom prst="triangle">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endParaRPr>
          </a:p>
        </p:txBody>
      </p:sp>
      <p:sp>
        <p:nvSpPr>
          <p:cNvPr id="5" name="Isosceles Triangle 4">
            <a:extLst>
              <a:ext uri="{FF2B5EF4-FFF2-40B4-BE49-F238E27FC236}">
                <a16:creationId xmlns:a16="http://schemas.microsoft.com/office/drawing/2014/main" id="{A904BA93-2DF4-4B96-AF7F-E212AE44CE17}"/>
              </a:ext>
            </a:extLst>
          </p:cNvPr>
          <p:cNvSpPr/>
          <p:nvPr/>
        </p:nvSpPr>
        <p:spPr>
          <a:xfrm>
            <a:off x="2651052" y="5061097"/>
            <a:ext cx="1020724" cy="913846"/>
          </a:xfrm>
          <a:prstGeom prst="triangle">
            <a:avLst/>
          </a:prstGeom>
          <a:solidFill>
            <a:srgbClr val="FF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endParaRPr>
          </a:p>
        </p:txBody>
      </p:sp>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9C94007C-9161-4B9D-AE47-6EF43131672F}"/>
                  </a:ext>
                </a:extLst>
              </p:cNvPr>
              <p:cNvSpPr/>
              <p:nvPr/>
            </p:nvSpPr>
            <p:spPr>
              <a:xfrm>
                <a:off x="2115880" y="3955310"/>
                <a:ext cx="552892" cy="574159"/>
              </a:xfrm>
              <a:prstGeom prst="ellipse">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smtClean="0">
                          <a:solidFill>
                            <a:schemeClr val="tx1"/>
                          </a:solidFill>
                          <a:latin typeface="Cambria Math" panose="02040503050406030204" pitchFamily="18" charset="0"/>
                        </a:rPr>
                        <m:t>𝑢</m:t>
                      </m:r>
                    </m:oMath>
                  </m:oMathPara>
                </a14:m>
                <a:endParaRPr lang="en-US" sz="2400" dirty="0">
                  <a:solidFill>
                    <a:schemeClr val="tx1"/>
                  </a:solidFill>
                </a:endParaRPr>
              </a:p>
            </p:txBody>
          </p:sp>
        </mc:Choice>
        <mc:Fallback xmlns="">
          <p:sp>
            <p:nvSpPr>
              <p:cNvPr id="6" name="Oval 5">
                <a:extLst>
                  <a:ext uri="{FF2B5EF4-FFF2-40B4-BE49-F238E27FC236}">
                    <a16:creationId xmlns:a16="http://schemas.microsoft.com/office/drawing/2014/main" id="{9C94007C-9161-4B9D-AE47-6EF43131672F}"/>
                  </a:ext>
                </a:extLst>
              </p:cNvPr>
              <p:cNvSpPr>
                <a:spLocks noRot="1" noChangeAspect="1" noMove="1" noResize="1" noEditPoints="1" noAdjustHandles="1" noChangeArrowheads="1" noChangeShapeType="1" noTextEdit="1"/>
              </p:cNvSpPr>
              <p:nvPr/>
            </p:nvSpPr>
            <p:spPr>
              <a:xfrm>
                <a:off x="2115880" y="3955310"/>
                <a:ext cx="552892" cy="574159"/>
              </a:xfrm>
              <a:prstGeom prst="ellipse">
                <a:avLst/>
              </a:prstGeom>
              <a:blipFill>
                <a:blip r:embed="rId3"/>
                <a:stretch>
                  <a:fillRect/>
                </a:stretch>
              </a:blipFill>
              <a:ln>
                <a:solidFill>
                  <a:schemeClr val="tx1"/>
                </a:solidFill>
              </a:ln>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87CF38A1-5047-419D-8925-94AF0DCC8BA7}"/>
              </a:ext>
            </a:extLst>
          </p:cNvPr>
          <p:cNvCxnSpPr>
            <a:cxnSpLocks/>
            <a:stCxn id="6" idx="3"/>
            <a:endCxn id="4" idx="0"/>
          </p:cNvCxnSpPr>
          <p:nvPr/>
        </p:nvCxnSpPr>
        <p:spPr>
          <a:xfrm flipH="1">
            <a:off x="1605518" y="4445385"/>
            <a:ext cx="591331" cy="615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C006590-7BD3-4F5F-9632-CC7C4EA863EC}"/>
              </a:ext>
            </a:extLst>
          </p:cNvPr>
          <p:cNvCxnSpPr>
            <a:stCxn id="6" idx="5"/>
            <a:endCxn id="5" idx="0"/>
          </p:cNvCxnSpPr>
          <p:nvPr/>
        </p:nvCxnSpPr>
        <p:spPr>
          <a:xfrm>
            <a:off x="2587803" y="4445385"/>
            <a:ext cx="573611" cy="615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Arrow: Notched Right 6">
            <a:extLst>
              <a:ext uri="{FF2B5EF4-FFF2-40B4-BE49-F238E27FC236}">
                <a16:creationId xmlns:a16="http://schemas.microsoft.com/office/drawing/2014/main" id="{FDC29D8D-3AD6-4DCB-AC94-602608AB87A7}"/>
              </a:ext>
            </a:extLst>
          </p:cNvPr>
          <p:cNvSpPr/>
          <p:nvPr/>
        </p:nvSpPr>
        <p:spPr>
          <a:xfrm>
            <a:off x="4149081" y="4401878"/>
            <a:ext cx="2190307" cy="659219"/>
          </a:xfrm>
          <a:prstGeom prst="notchedRight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D3C4065-BAA4-40FC-B101-747287D247AB}"/>
              </a:ext>
            </a:extLst>
          </p:cNvPr>
          <p:cNvSpPr txBox="1"/>
          <p:nvPr/>
        </p:nvSpPr>
        <p:spPr>
          <a:xfrm>
            <a:off x="9097311" y="3732916"/>
            <a:ext cx="3019646" cy="1785104"/>
          </a:xfrm>
          <a:prstGeom prst="rect">
            <a:avLst/>
          </a:prstGeom>
          <a:noFill/>
        </p:spPr>
        <p:txBody>
          <a:bodyPr wrap="square" rtlCol="0">
            <a:spAutoFit/>
          </a:bodyPr>
          <a:lstStyle/>
          <a:p>
            <a:pPr marL="285750" indent="-285750">
              <a:buFont typeface="Arial" panose="020B0604020202020204" pitchFamily="34" charset="0"/>
              <a:buChar char="•"/>
            </a:pPr>
            <a:r>
              <a:rPr lang="en-US" sz="2200" dirty="0"/>
              <a:t>We satisfy the </a:t>
            </a:r>
            <a:r>
              <a:rPr lang="en-US" sz="2200" dirty="0">
                <a:solidFill>
                  <a:srgbClr val="FF0000"/>
                </a:solidFill>
              </a:rPr>
              <a:t>BST property.</a:t>
            </a:r>
          </a:p>
          <a:p>
            <a:pPr marL="285750" indent="-285750">
              <a:buFont typeface="Arial" panose="020B0604020202020204" pitchFamily="34" charset="0"/>
              <a:buChar char="•"/>
            </a:pPr>
            <a:r>
              <a:rPr lang="en-US" sz="2200" dirty="0"/>
              <a:t>Newly inserted key </a:t>
            </a:r>
            <a:r>
              <a:rPr lang="en-US" sz="2200" dirty="0">
                <a:solidFill>
                  <a:schemeClr val="accent4">
                    <a:lumMod val="75000"/>
                  </a:schemeClr>
                </a:solidFill>
              </a:rPr>
              <a:t>immediately available</a:t>
            </a:r>
            <a:r>
              <a:rPr lang="en-US" sz="2200" dirty="0"/>
              <a:t>: </a:t>
            </a:r>
            <a:r>
              <a:rPr lang="en-US" sz="2200" dirty="0">
                <a:solidFill>
                  <a:schemeClr val="accent1">
                    <a:lumMod val="75000"/>
                  </a:schemeClr>
                </a:solidFill>
              </a:rPr>
              <a:t>leveraging locality!</a:t>
            </a:r>
          </a:p>
        </p:txBody>
      </p:sp>
      <p:sp>
        <p:nvSpPr>
          <p:cNvPr id="20" name="Isosceles Triangle 19">
            <a:extLst>
              <a:ext uri="{FF2B5EF4-FFF2-40B4-BE49-F238E27FC236}">
                <a16:creationId xmlns:a16="http://schemas.microsoft.com/office/drawing/2014/main" id="{E0F60645-D6DC-4032-899C-D10E39992972}"/>
              </a:ext>
            </a:extLst>
          </p:cNvPr>
          <p:cNvSpPr/>
          <p:nvPr/>
        </p:nvSpPr>
        <p:spPr>
          <a:xfrm>
            <a:off x="5572622" y="5741581"/>
            <a:ext cx="1020724" cy="913846"/>
          </a:xfrm>
          <a:prstGeom prst="triangle">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endParaRPr>
          </a:p>
        </p:txBody>
      </p:sp>
      <p:sp>
        <p:nvSpPr>
          <p:cNvPr id="21" name="Isosceles Triangle 20">
            <a:extLst>
              <a:ext uri="{FF2B5EF4-FFF2-40B4-BE49-F238E27FC236}">
                <a16:creationId xmlns:a16="http://schemas.microsoft.com/office/drawing/2014/main" id="{0091495B-3F40-4B3B-AFF6-197DB69D1F17}"/>
              </a:ext>
            </a:extLst>
          </p:cNvPr>
          <p:cNvSpPr/>
          <p:nvPr/>
        </p:nvSpPr>
        <p:spPr>
          <a:xfrm>
            <a:off x="8348876" y="4503647"/>
            <a:ext cx="1020724" cy="913846"/>
          </a:xfrm>
          <a:prstGeom prst="triangle">
            <a:avLst/>
          </a:prstGeom>
          <a:solidFill>
            <a:srgbClr val="FF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endParaRPr>
          </a:p>
        </p:txBody>
      </p:sp>
      <mc:AlternateContent xmlns:mc="http://schemas.openxmlformats.org/markup-compatibility/2006" xmlns:a14="http://schemas.microsoft.com/office/drawing/2010/main">
        <mc:Choice Requires="a14">
          <p:sp>
            <p:nvSpPr>
              <p:cNvPr id="22" name="Oval 21">
                <a:extLst>
                  <a:ext uri="{FF2B5EF4-FFF2-40B4-BE49-F238E27FC236}">
                    <a16:creationId xmlns:a16="http://schemas.microsoft.com/office/drawing/2014/main" id="{2BE80363-9861-4F6F-A8AB-B39451EAE728}"/>
                  </a:ext>
                </a:extLst>
              </p:cNvPr>
              <p:cNvSpPr/>
              <p:nvPr/>
            </p:nvSpPr>
            <p:spPr>
              <a:xfrm>
                <a:off x="6593346" y="4635794"/>
                <a:ext cx="552892" cy="574159"/>
              </a:xfrm>
              <a:prstGeom prst="ellipse">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smtClean="0">
                          <a:solidFill>
                            <a:schemeClr val="tx1"/>
                          </a:solidFill>
                          <a:latin typeface="Cambria Math" panose="02040503050406030204" pitchFamily="18" charset="0"/>
                        </a:rPr>
                        <m:t>𝑢</m:t>
                      </m:r>
                    </m:oMath>
                  </m:oMathPara>
                </a14:m>
                <a:endParaRPr lang="en-US" sz="2400" dirty="0">
                  <a:solidFill>
                    <a:schemeClr val="tx1"/>
                  </a:solidFill>
                </a:endParaRPr>
              </a:p>
            </p:txBody>
          </p:sp>
        </mc:Choice>
        <mc:Fallback xmlns="">
          <p:sp>
            <p:nvSpPr>
              <p:cNvPr id="22" name="Oval 21">
                <a:extLst>
                  <a:ext uri="{FF2B5EF4-FFF2-40B4-BE49-F238E27FC236}">
                    <a16:creationId xmlns:a16="http://schemas.microsoft.com/office/drawing/2014/main" id="{2BE80363-9861-4F6F-A8AB-B39451EAE728}"/>
                  </a:ext>
                </a:extLst>
              </p:cNvPr>
              <p:cNvSpPr>
                <a:spLocks noRot="1" noChangeAspect="1" noMove="1" noResize="1" noEditPoints="1" noAdjustHandles="1" noChangeArrowheads="1" noChangeShapeType="1" noTextEdit="1"/>
              </p:cNvSpPr>
              <p:nvPr/>
            </p:nvSpPr>
            <p:spPr>
              <a:xfrm>
                <a:off x="6593346" y="4635794"/>
                <a:ext cx="552892" cy="574159"/>
              </a:xfrm>
              <a:prstGeom prst="ellipse">
                <a:avLst/>
              </a:prstGeom>
              <a:blipFill>
                <a:blip r:embed="rId4"/>
                <a:stretch>
                  <a:fillRect/>
                </a:stretch>
              </a:blipFill>
              <a:ln>
                <a:solidFill>
                  <a:schemeClr val="tx1"/>
                </a:solidFill>
              </a:ln>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BD6DD881-0766-40E5-AAA0-6B9FDD7B7A76}"/>
              </a:ext>
            </a:extLst>
          </p:cNvPr>
          <p:cNvCxnSpPr>
            <a:cxnSpLocks/>
            <a:stCxn id="22" idx="3"/>
            <a:endCxn id="20" idx="0"/>
          </p:cNvCxnSpPr>
          <p:nvPr/>
        </p:nvCxnSpPr>
        <p:spPr>
          <a:xfrm flipH="1">
            <a:off x="6082984" y="5125869"/>
            <a:ext cx="591331" cy="615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9D50BEE-6839-43A7-B90D-E103C7CF463D}"/>
              </a:ext>
            </a:extLst>
          </p:cNvPr>
          <p:cNvCxnSpPr>
            <a:cxnSpLocks/>
            <a:stCxn id="26" idx="5"/>
            <a:endCxn id="21" idx="0"/>
          </p:cNvCxnSpPr>
          <p:nvPr/>
        </p:nvCxnSpPr>
        <p:spPr>
          <a:xfrm>
            <a:off x="8110803" y="3860315"/>
            <a:ext cx="748435" cy="643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Oval 25">
                <a:extLst>
                  <a:ext uri="{FF2B5EF4-FFF2-40B4-BE49-F238E27FC236}">
                    <a16:creationId xmlns:a16="http://schemas.microsoft.com/office/drawing/2014/main" id="{8B0155F2-7E21-43C1-81D6-6754981A8500}"/>
                  </a:ext>
                </a:extLst>
              </p:cNvPr>
              <p:cNvSpPr/>
              <p:nvPr/>
            </p:nvSpPr>
            <p:spPr>
              <a:xfrm>
                <a:off x="7638880" y="3370240"/>
                <a:ext cx="552892" cy="574159"/>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dirty="0" smtClean="0">
                          <a:solidFill>
                            <a:schemeClr val="tx1"/>
                          </a:solidFill>
                          <a:latin typeface="Cambria Math" panose="02040503050406030204" pitchFamily="18" charset="0"/>
                        </a:rPr>
                        <m:t>𝑥</m:t>
                      </m:r>
                    </m:oMath>
                  </m:oMathPara>
                </a14:m>
                <a:endParaRPr lang="en-US" sz="2400" dirty="0">
                  <a:solidFill>
                    <a:schemeClr val="tx1"/>
                  </a:solidFill>
                </a:endParaRPr>
              </a:p>
            </p:txBody>
          </p:sp>
        </mc:Choice>
        <mc:Fallback xmlns="">
          <p:sp>
            <p:nvSpPr>
              <p:cNvPr id="26" name="Oval 25">
                <a:extLst>
                  <a:ext uri="{FF2B5EF4-FFF2-40B4-BE49-F238E27FC236}">
                    <a16:creationId xmlns:a16="http://schemas.microsoft.com/office/drawing/2014/main" id="{8B0155F2-7E21-43C1-81D6-6754981A8500}"/>
                  </a:ext>
                </a:extLst>
              </p:cNvPr>
              <p:cNvSpPr>
                <a:spLocks noRot="1" noChangeAspect="1" noMove="1" noResize="1" noEditPoints="1" noAdjustHandles="1" noChangeArrowheads="1" noChangeShapeType="1" noTextEdit="1"/>
              </p:cNvSpPr>
              <p:nvPr/>
            </p:nvSpPr>
            <p:spPr>
              <a:xfrm>
                <a:off x="7638880" y="3370240"/>
                <a:ext cx="552892" cy="574159"/>
              </a:xfrm>
              <a:prstGeom prst="ellipse">
                <a:avLst/>
              </a:prstGeom>
              <a:blipFill>
                <a:blip r:embed="rId5"/>
                <a:stretch>
                  <a:fillRect/>
                </a:stretch>
              </a:blipFill>
              <a:ln>
                <a:solidFill>
                  <a:schemeClr val="tx1"/>
                </a:solidFill>
              </a:ln>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2511EFA6-48CE-43D2-9CA7-9AFB9524B913}"/>
              </a:ext>
            </a:extLst>
          </p:cNvPr>
          <p:cNvCxnSpPr>
            <a:cxnSpLocks/>
            <a:stCxn id="26" idx="3"/>
            <a:endCxn id="22" idx="7"/>
          </p:cNvCxnSpPr>
          <p:nvPr/>
        </p:nvCxnSpPr>
        <p:spPr>
          <a:xfrm flipH="1">
            <a:off x="7065269" y="3860315"/>
            <a:ext cx="654580" cy="8595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B57247F-9CEA-4476-910C-7E60591E879A}"/>
              </a:ext>
            </a:extLst>
          </p:cNvPr>
          <p:cNvCxnSpPr>
            <a:cxnSpLocks/>
            <a:stCxn id="22" idx="5"/>
          </p:cNvCxnSpPr>
          <p:nvPr/>
        </p:nvCxnSpPr>
        <p:spPr>
          <a:xfrm>
            <a:off x="7065269" y="5125869"/>
            <a:ext cx="352614" cy="615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81B4870-37BF-43C8-97B1-CD360D021632}"/>
              </a:ext>
            </a:extLst>
          </p:cNvPr>
          <p:cNvSpPr txBox="1"/>
          <p:nvPr/>
        </p:nvSpPr>
        <p:spPr>
          <a:xfrm>
            <a:off x="7392560" y="5849033"/>
            <a:ext cx="409356" cy="492443"/>
          </a:xfrm>
          <a:prstGeom prst="rect">
            <a:avLst/>
          </a:prstGeom>
          <a:noFill/>
        </p:spPr>
        <p:txBody>
          <a:bodyPr wrap="square" rtlCol="0">
            <a:spAutoFit/>
          </a:bodyPr>
          <a:lstStyle/>
          <a:p>
            <a:r>
              <a:rPr lang="en-US" sz="2600" dirty="0"/>
              <a:t>x</a:t>
            </a:r>
          </a:p>
        </p:txBody>
      </p:sp>
    </p:spTree>
    <p:extLst>
      <p:ext uri="{BB962C8B-B14F-4D97-AF65-F5344CB8AC3E}">
        <p14:creationId xmlns:p14="http://schemas.microsoft.com/office/powerpoint/2010/main" val="19822724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888E-5E78-4AF0-BFF3-C61348C0DCB6}"/>
              </a:ext>
            </a:extLst>
          </p:cNvPr>
          <p:cNvSpPr>
            <a:spLocks noGrp="1"/>
          </p:cNvSpPr>
          <p:nvPr>
            <p:ph type="title"/>
          </p:nvPr>
        </p:nvSpPr>
        <p:spPr>
          <a:xfrm>
            <a:off x="838200" y="365125"/>
            <a:ext cx="10643886" cy="1325563"/>
          </a:xfrm>
        </p:spPr>
        <p:txBody>
          <a:bodyPr/>
          <a:lstStyle/>
          <a:p>
            <a:pPr algn="ctr"/>
            <a:r>
              <a:rPr lang="en-US" dirty="0"/>
              <a:t>Case #2: New root’s key is </a:t>
            </a:r>
            <a:r>
              <a:rPr lang="en-US" dirty="0" err="1"/>
              <a:t>inorder</a:t>
            </a:r>
            <a:r>
              <a:rPr lang="en-US" dirty="0"/>
              <a:t> </a:t>
            </a:r>
            <a:r>
              <a:rPr lang="en-US" dirty="0">
                <a:solidFill>
                  <a:srgbClr val="FF0000"/>
                </a:solidFill>
              </a:rPr>
              <a:t>successor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463EF1-2CC7-4C1E-AD1C-1B58FE3D18BA}"/>
                  </a:ext>
                </a:extLst>
              </p:cNvPr>
              <p:cNvSpPr>
                <a:spLocks noGrp="1"/>
              </p:cNvSpPr>
              <p:nvPr>
                <p:ph idx="1"/>
              </p:nvPr>
            </p:nvSpPr>
            <p:spPr>
              <a:xfrm>
                <a:off x="776088" y="1729766"/>
                <a:ext cx="10515600" cy="4351338"/>
              </a:xfrm>
            </p:spPr>
            <p:txBody>
              <a:bodyPr/>
              <a:lstStyle/>
              <a:p>
                <a:r>
                  <a:rPr lang="en-US" dirty="0"/>
                  <a:t>Symmetric case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 &lt; </m:t>
                    </m:r>
                    <m:r>
                      <a:rPr lang="en-US" i="1" dirty="0" smtClean="0">
                        <a:latin typeface="Cambria Math" panose="02040503050406030204" pitchFamily="18" charset="0"/>
                      </a:rPr>
                      <m:t>𝑢</m:t>
                    </m:r>
                  </m:oMath>
                </a14:m>
                <a:r>
                  <a:rPr lang="en-US" dirty="0"/>
                  <a:t>):</a:t>
                </a:r>
              </a:p>
            </p:txBody>
          </p:sp>
        </mc:Choice>
        <mc:Fallback xmlns="">
          <p:sp>
            <p:nvSpPr>
              <p:cNvPr id="3" name="Content Placeholder 2">
                <a:extLst>
                  <a:ext uri="{FF2B5EF4-FFF2-40B4-BE49-F238E27FC236}">
                    <a16:creationId xmlns:a16="http://schemas.microsoft.com/office/drawing/2014/main" id="{55463EF1-2CC7-4C1E-AD1C-1B58FE3D18BA}"/>
                  </a:ext>
                </a:extLst>
              </p:cNvPr>
              <p:cNvSpPr>
                <a:spLocks noGrp="1" noRot="1" noChangeAspect="1" noMove="1" noResize="1" noEditPoints="1" noAdjustHandles="1" noChangeArrowheads="1" noChangeShapeType="1" noTextEdit="1"/>
              </p:cNvSpPr>
              <p:nvPr>
                <p:ph idx="1"/>
              </p:nvPr>
            </p:nvSpPr>
            <p:spPr>
              <a:xfrm>
                <a:off x="776088" y="1729766"/>
                <a:ext cx="10515600" cy="4351338"/>
              </a:xfrm>
              <a:blipFill>
                <a:blip r:embed="rId2"/>
                <a:stretch>
                  <a:fillRect l="-1043" t="-2381"/>
                </a:stretch>
              </a:blipFill>
            </p:spPr>
            <p:txBody>
              <a:bodyPr/>
              <a:lstStyle/>
              <a:p>
                <a:r>
                  <a:rPr lang="en-US">
                    <a:noFill/>
                  </a:rPr>
                  <a:t> </a:t>
                </a:r>
              </a:p>
            </p:txBody>
          </p:sp>
        </mc:Fallback>
      </mc:AlternateContent>
      <p:sp>
        <p:nvSpPr>
          <p:cNvPr id="4" name="Isosceles Triangle 3">
            <a:extLst>
              <a:ext uri="{FF2B5EF4-FFF2-40B4-BE49-F238E27FC236}">
                <a16:creationId xmlns:a16="http://schemas.microsoft.com/office/drawing/2014/main" id="{C1795858-D2E2-4811-86A7-C311FAE46FFD}"/>
              </a:ext>
            </a:extLst>
          </p:cNvPr>
          <p:cNvSpPr/>
          <p:nvPr/>
        </p:nvSpPr>
        <p:spPr>
          <a:xfrm>
            <a:off x="838200" y="4284921"/>
            <a:ext cx="1020724" cy="913846"/>
          </a:xfrm>
          <a:prstGeom prst="triangle">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endParaRPr>
          </a:p>
        </p:txBody>
      </p:sp>
      <p:sp>
        <p:nvSpPr>
          <p:cNvPr id="5" name="Isosceles Triangle 4">
            <a:extLst>
              <a:ext uri="{FF2B5EF4-FFF2-40B4-BE49-F238E27FC236}">
                <a16:creationId xmlns:a16="http://schemas.microsoft.com/office/drawing/2014/main" id="{DC3A95AC-65BD-4485-AD20-E201F61E86B4}"/>
              </a:ext>
            </a:extLst>
          </p:cNvPr>
          <p:cNvSpPr/>
          <p:nvPr/>
        </p:nvSpPr>
        <p:spPr>
          <a:xfrm>
            <a:off x="2394096" y="4284921"/>
            <a:ext cx="1020724" cy="913846"/>
          </a:xfrm>
          <a:prstGeom prst="triangle">
            <a:avLst/>
          </a:prstGeom>
          <a:solidFill>
            <a:srgbClr val="FF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endParaRPr>
          </a:p>
        </p:txBody>
      </p:sp>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F7C4B806-1F23-4318-9262-8E9B20DD53F4}"/>
                  </a:ext>
                </a:extLst>
              </p:cNvPr>
              <p:cNvSpPr/>
              <p:nvPr/>
            </p:nvSpPr>
            <p:spPr>
              <a:xfrm>
                <a:off x="1858924" y="3179134"/>
                <a:ext cx="552892" cy="574159"/>
              </a:xfrm>
              <a:prstGeom prst="ellipse">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smtClean="0">
                          <a:solidFill>
                            <a:schemeClr val="tx1"/>
                          </a:solidFill>
                          <a:latin typeface="Cambria Math" panose="02040503050406030204" pitchFamily="18" charset="0"/>
                        </a:rPr>
                        <m:t>𝑢</m:t>
                      </m:r>
                    </m:oMath>
                  </m:oMathPara>
                </a14:m>
                <a:endParaRPr lang="en-US" sz="2400" dirty="0">
                  <a:solidFill>
                    <a:schemeClr val="tx1"/>
                  </a:solidFill>
                </a:endParaRPr>
              </a:p>
            </p:txBody>
          </p:sp>
        </mc:Choice>
        <mc:Fallback xmlns="">
          <p:sp>
            <p:nvSpPr>
              <p:cNvPr id="6" name="Oval 5">
                <a:extLst>
                  <a:ext uri="{FF2B5EF4-FFF2-40B4-BE49-F238E27FC236}">
                    <a16:creationId xmlns:a16="http://schemas.microsoft.com/office/drawing/2014/main" id="{F7C4B806-1F23-4318-9262-8E9B20DD53F4}"/>
                  </a:ext>
                </a:extLst>
              </p:cNvPr>
              <p:cNvSpPr>
                <a:spLocks noRot="1" noChangeAspect="1" noMove="1" noResize="1" noEditPoints="1" noAdjustHandles="1" noChangeArrowheads="1" noChangeShapeType="1" noTextEdit="1"/>
              </p:cNvSpPr>
              <p:nvPr/>
            </p:nvSpPr>
            <p:spPr>
              <a:xfrm>
                <a:off x="1858924" y="3179134"/>
                <a:ext cx="552892" cy="574159"/>
              </a:xfrm>
              <a:prstGeom prst="ellipse">
                <a:avLst/>
              </a:prstGeom>
              <a:blipFill>
                <a:blip r:embed="rId3"/>
                <a:stretch>
                  <a:fillRect/>
                </a:stretch>
              </a:blipFill>
              <a:ln>
                <a:solidFill>
                  <a:schemeClr val="tx1"/>
                </a:solidFill>
              </a:ln>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7117B6B5-88CB-4C6F-A503-B07C204371E6}"/>
              </a:ext>
            </a:extLst>
          </p:cNvPr>
          <p:cNvCxnSpPr>
            <a:cxnSpLocks/>
            <a:stCxn id="6" idx="3"/>
            <a:endCxn id="4" idx="0"/>
          </p:cNvCxnSpPr>
          <p:nvPr/>
        </p:nvCxnSpPr>
        <p:spPr>
          <a:xfrm flipH="1">
            <a:off x="1348562" y="3669209"/>
            <a:ext cx="591331" cy="615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5D67549-B038-45F6-94D3-211BF759C843}"/>
              </a:ext>
            </a:extLst>
          </p:cNvPr>
          <p:cNvCxnSpPr>
            <a:stCxn id="6" idx="5"/>
            <a:endCxn id="5" idx="0"/>
          </p:cNvCxnSpPr>
          <p:nvPr/>
        </p:nvCxnSpPr>
        <p:spPr>
          <a:xfrm>
            <a:off x="2330847" y="3669209"/>
            <a:ext cx="573611" cy="615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Arrow: Notched Right 8">
            <a:extLst>
              <a:ext uri="{FF2B5EF4-FFF2-40B4-BE49-F238E27FC236}">
                <a16:creationId xmlns:a16="http://schemas.microsoft.com/office/drawing/2014/main" id="{84AB65D6-1975-4993-93F6-DBF9EF3EE8A0}"/>
              </a:ext>
            </a:extLst>
          </p:cNvPr>
          <p:cNvSpPr/>
          <p:nvPr/>
        </p:nvSpPr>
        <p:spPr>
          <a:xfrm>
            <a:off x="3683085" y="3880883"/>
            <a:ext cx="2190307" cy="659219"/>
          </a:xfrm>
          <a:prstGeom prst="notchedRight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7824CDED-6D82-4E15-8014-383430B1EBB0}"/>
              </a:ext>
            </a:extLst>
          </p:cNvPr>
          <p:cNvSpPr/>
          <p:nvPr/>
        </p:nvSpPr>
        <p:spPr>
          <a:xfrm>
            <a:off x="5523526" y="4354530"/>
            <a:ext cx="1020724" cy="913846"/>
          </a:xfrm>
          <a:prstGeom prst="triangle">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endParaRPr>
          </a:p>
        </p:txBody>
      </p:sp>
      <p:sp>
        <p:nvSpPr>
          <p:cNvPr id="11" name="Isosceles Triangle 10">
            <a:extLst>
              <a:ext uri="{FF2B5EF4-FFF2-40B4-BE49-F238E27FC236}">
                <a16:creationId xmlns:a16="http://schemas.microsoft.com/office/drawing/2014/main" id="{3C0A9F70-5158-4DA2-80DF-E6217CEB3BCF}"/>
              </a:ext>
            </a:extLst>
          </p:cNvPr>
          <p:cNvSpPr/>
          <p:nvPr/>
        </p:nvSpPr>
        <p:spPr>
          <a:xfrm>
            <a:off x="8274206" y="4210492"/>
            <a:ext cx="1020724" cy="913846"/>
          </a:xfrm>
          <a:prstGeom prst="triangle">
            <a:avLst/>
          </a:prstGeom>
          <a:solidFill>
            <a:srgbClr val="FF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endParaRPr>
          </a:p>
        </p:txBody>
      </p:sp>
      <p:cxnSp>
        <p:nvCxnSpPr>
          <p:cNvPr id="13" name="Straight Arrow Connector 12">
            <a:extLst>
              <a:ext uri="{FF2B5EF4-FFF2-40B4-BE49-F238E27FC236}">
                <a16:creationId xmlns:a16="http://schemas.microsoft.com/office/drawing/2014/main" id="{27CDBC19-CE78-4AF0-B8D1-85AB474C0D35}"/>
              </a:ext>
            </a:extLst>
          </p:cNvPr>
          <p:cNvCxnSpPr>
            <a:cxnSpLocks/>
            <a:stCxn id="21" idx="4"/>
            <a:endCxn id="10" idx="0"/>
          </p:cNvCxnSpPr>
          <p:nvPr/>
        </p:nvCxnSpPr>
        <p:spPr>
          <a:xfrm flipH="1">
            <a:off x="6033888" y="3147655"/>
            <a:ext cx="667445" cy="12068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A059DA7-463F-42B4-847C-07964E550E63}"/>
              </a:ext>
            </a:extLst>
          </p:cNvPr>
          <p:cNvCxnSpPr>
            <a:cxnSpLocks/>
            <a:stCxn id="22" idx="5"/>
            <a:endCxn id="11" idx="0"/>
          </p:cNvCxnSpPr>
          <p:nvPr/>
        </p:nvCxnSpPr>
        <p:spPr>
          <a:xfrm>
            <a:off x="8193237" y="3717815"/>
            <a:ext cx="591331" cy="4926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3D9F9BA-C75C-4F2A-9D38-11211D926D30}"/>
              </a:ext>
            </a:extLst>
          </p:cNvPr>
          <p:cNvCxnSpPr>
            <a:cxnSpLocks/>
            <a:stCxn id="21" idx="5"/>
            <a:endCxn id="22" idx="2"/>
          </p:cNvCxnSpPr>
          <p:nvPr/>
        </p:nvCxnSpPr>
        <p:spPr>
          <a:xfrm>
            <a:off x="6896810" y="3063571"/>
            <a:ext cx="824504" cy="4512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EDB0901-5878-4964-BB97-4ADB3C419EB6}"/>
              </a:ext>
            </a:extLst>
          </p:cNvPr>
          <p:cNvSpPr txBox="1"/>
          <p:nvPr/>
        </p:nvSpPr>
        <p:spPr>
          <a:xfrm>
            <a:off x="7311958" y="4293880"/>
            <a:ext cx="409356" cy="492443"/>
          </a:xfrm>
          <a:prstGeom prst="rect">
            <a:avLst/>
          </a:prstGeom>
          <a:noFill/>
        </p:spPr>
        <p:txBody>
          <a:bodyPr wrap="square" rtlCol="0">
            <a:spAutoFit/>
          </a:bodyPr>
          <a:lstStyle/>
          <a:p>
            <a:r>
              <a:rPr lang="en-US" sz="2600" dirty="0"/>
              <a:t>x</a:t>
            </a:r>
          </a:p>
        </p:txBody>
      </p:sp>
      <mc:AlternateContent xmlns:mc="http://schemas.openxmlformats.org/markup-compatibility/2006" xmlns:a14="http://schemas.microsoft.com/office/drawing/2010/main">
        <mc:Choice Requires="a14">
          <p:sp>
            <p:nvSpPr>
              <p:cNvPr id="21" name="Oval 20">
                <a:extLst>
                  <a:ext uri="{FF2B5EF4-FFF2-40B4-BE49-F238E27FC236}">
                    <a16:creationId xmlns:a16="http://schemas.microsoft.com/office/drawing/2014/main" id="{ECBC3223-F410-4B76-B4BA-4CF754A5FF8D}"/>
                  </a:ext>
                </a:extLst>
              </p:cNvPr>
              <p:cNvSpPr/>
              <p:nvPr/>
            </p:nvSpPr>
            <p:spPr>
              <a:xfrm>
                <a:off x="6424887" y="2573496"/>
                <a:ext cx="552892" cy="574159"/>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dirty="0" smtClean="0">
                          <a:solidFill>
                            <a:schemeClr val="tx1"/>
                          </a:solidFill>
                          <a:latin typeface="Cambria Math" panose="02040503050406030204" pitchFamily="18" charset="0"/>
                        </a:rPr>
                        <m:t>𝑥</m:t>
                      </m:r>
                    </m:oMath>
                  </m:oMathPara>
                </a14:m>
                <a:endParaRPr lang="en-US" sz="2400" dirty="0">
                  <a:solidFill>
                    <a:schemeClr val="tx1"/>
                  </a:solidFill>
                </a:endParaRPr>
              </a:p>
            </p:txBody>
          </p:sp>
        </mc:Choice>
        <mc:Fallback xmlns="">
          <p:sp>
            <p:nvSpPr>
              <p:cNvPr id="21" name="Oval 20">
                <a:extLst>
                  <a:ext uri="{FF2B5EF4-FFF2-40B4-BE49-F238E27FC236}">
                    <a16:creationId xmlns:a16="http://schemas.microsoft.com/office/drawing/2014/main" id="{ECBC3223-F410-4B76-B4BA-4CF754A5FF8D}"/>
                  </a:ext>
                </a:extLst>
              </p:cNvPr>
              <p:cNvSpPr>
                <a:spLocks noRot="1" noChangeAspect="1" noMove="1" noResize="1" noEditPoints="1" noAdjustHandles="1" noChangeArrowheads="1" noChangeShapeType="1" noTextEdit="1"/>
              </p:cNvSpPr>
              <p:nvPr/>
            </p:nvSpPr>
            <p:spPr>
              <a:xfrm>
                <a:off x="6424887" y="2573496"/>
                <a:ext cx="552892" cy="574159"/>
              </a:xfrm>
              <a:prstGeom prst="ellipse">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Oval 21">
                <a:extLst>
                  <a:ext uri="{FF2B5EF4-FFF2-40B4-BE49-F238E27FC236}">
                    <a16:creationId xmlns:a16="http://schemas.microsoft.com/office/drawing/2014/main" id="{14F5C4F2-0D99-4183-8D76-3FEEC8E05CDB}"/>
                  </a:ext>
                </a:extLst>
              </p:cNvPr>
              <p:cNvSpPr/>
              <p:nvPr/>
            </p:nvSpPr>
            <p:spPr>
              <a:xfrm>
                <a:off x="7721314" y="3227740"/>
                <a:ext cx="552892" cy="574159"/>
              </a:xfrm>
              <a:prstGeom prst="ellipse">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smtClean="0">
                          <a:solidFill>
                            <a:schemeClr val="tx1"/>
                          </a:solidFill>
                          <a:latin typeface="Cambria Math" panose="02040503050406030204" pitchFamily="18" charset="0"/>
                        </a:rPr>
                        <m:t>𝑢</m:t>
                      </m:r>
                    </m:oMath>
                  </m:oMathPara>
                </a14:m>
                <a:endParaRPr lang="en-US" sz="2400" dirty="0">
                  <a:solidFill>
                    <a:schemeClr val="tx1"/>
                  </a:solidFill>
                </a:endParaRPr>
              </a:p>
            </p:txBody>
          </p:sp>
        </mc:Choice>
        <mc:Fallback xmlns="">
          <p:sp>
            <p:nvSpPr>
              <p:cNvPr id="22" name="Oval 21">
                <a:extLst>
                  <a:ext uri="{FF2B5EF4-FFF2-40B4-BE49-F238E27FC236}">
                    <a16:creationId xmlns:a16="http://schemas.microsoft.com/office/drawing/2014/main" id="{14F5C4F2-0D99-4183-8D76-3FEEC8E05CDB}"/>
                  </a:ext>
                </a:extLst>
              </p:cNvPr>
              <p:cNvSpPr>
                <a:spLocks noRot="1" noChangeAspect="1" noMove="1" noResize="1" noEditPoints="1" noAdjustHandles="1" noChangeArrowheads="1" noChangeShapeType="1" noTextEdit="1"/>
              </p:cNvSpPr>
              <p:nvPr/>
            </p:nvSpPr>
            <p:spPr>
              <a:xfrm>
                <a:off x="7721314" y="3227740"/>
                <a:ext cx="552892" cy="574159"/>
              </a:xfrm>
              <a:prstGeom prst="ellipse">
                <a:avLst/>
              </a:prstGeom>
              <a:blipFill>
                <a:blip r:embed="rId5"/>
                <a:stretch>
                  <a:fillRect/>
                </a:stretch>
              </a:blipFill>
              <a:ln>
                <a:solidFill>
                  <a:schemeClr val="tx1"/>
                </a:solidFill>
              </a:ln>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A47DFDF3-E9FB-4DA3-AFC8-75EDA930401B}"/>
              </a:ext>
            </a:extLst>
          </p:cNvPr>
          <p:cNvCxnSpPr>
            <a:cxnSpLocks/>
            <a:stCxn id="22" idx="3"/>
            <a:endCxn id="18" idx="0"/>
          </p:cNvCxnSpPr>
          <p:nvPr/>
        </p:nvCxnSpPr>
        <p:spPr>
          <a:xfrm flipH="1">
            <a:off x="7516636" y="3717815"/>
            <a:ext cx="285647" cy="5760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77599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12955-BF5F-4F4B-A159-33DA22F1C4C8}"/>
              </a:ext>
            </a:extLst>
          </p:cNvPr>
          <p:cNvSpPr>
            <a:spLocks noGrp="1"/>
          </p:cNvSpPr>
          <p:nvPr>
            <p:ph type="title"/>
          </p:nvPr>
        </p:nvSpPr>
        <p:spPr/>
        <p:txBody>
          <a:bodyPr/>
          <a:lstStyle/>
          <a:p>
            <a:pPr algn="ctr"/>
            <a:r>
              <a:rPr lang="en-US" dirty="0"/>
              <a:t>Examples</a:t>
            </a:r>
          </a:p>
        </p:txBody>
      </p:sp>
      <p:sp>
        <p:nvSpPr>
          <p:cNvPr id="3" name="Content Placeholder 2">
            <a:extLst>
              <a:ext uri="{FF2B5EF4-FFF2-40B4-BE49-F238E27FC236}">
                <a16:creationId xmlns:a16="http://schemas.microsoft.com/office/drawing/2014/main" id="{E6F301B3-5B8C-4CE0-B63F-08775BB5C768}"/>
              </a:ext>
            </a:extLst>
          </p:cNvPr>
          <p:cNvSpPr>
            <a:spLocks noGrp="1"/>
          </p:cNvSpPr>
          <p:nvPr>
            <p:ph idx="1"/>
          </p:nvPr>
        </p:nvSpPr>
        <p:spPr/>
        <p:txBody>
          <a:bodyPr/>
          <a:lstStyle/>
          <a:p>
            <a:r>
              <a:rPr lang="en-US" dirty="0"/>
              <a:t>Insert ‘D’ in the following splay tree.</a:t>
            </a:r>
          </a:p>
        </p:txBody>
      </p:sp>
      <p:sp>
        <p:nvSpPr>
          <p:cNvPr id="4" name="Oval 3"/>
          <p:cNvSpPr/>
          <p:nvPr/>
        </p:nvSpPr>
        <p:spPr>
          <a:xfrm>
            <a:off x="7033306" y="4379600"/>
            <a:ext cx="590309" cy="6096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p>
        </p:txBody>
      </p:sp>
      <p:cxnSp>
        <p:nvCxnSpPr>
          <p:cNvPr id="5" name="Straight Arrow Connector 4"/>
          <p:cNvCxnSpPr/>
          <p:nvPr/>
        </p:nvCxnSpPr>
        <p:spPr>
          <a:xfrm flipH="1">
            <a:off x="4623361" y="3419081"/>
            <a:ext cx="662277" cy="4706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6174295" y="3749726"/>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t>
            </a:r>
          </a:p>
        </p:txBody>
      </p:sp>
      <p:cxnSp>
        <p:nvCxnSpPr>
          <p:cNvPr id="7" name="Straight Arrow Connector 6"/>
          <p:cNvCxnSpPr>
            <a:endCxn id="9" idx="1"/>
          </p:cNvCxnSpPr>
          <p:nvPr/>
        </p:nvCxnSpPr>
        <p:spPr>
          <a:xfrm>
            <a:off x="5661060" y="3419081"/>
            <a:ext cx="599684" cy="4120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8000518" y="5094058"/>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p>
        </p:txBody>
      </p:sp>
      <p:cxnSp>
        <p:nvCxnSpPr>
          <p:cNvPr id="9" name="Straight Arrow Connector 8"/>
          <p:cNvCxnSpPr>
            <a:stCxn id="6" idx="5"/>
            <a:endCxn id="13" idx="2"/>
          </p:cNvCxnSpPr>
          <p:nvPr/>
        </p:nvCxnSpPr>
        <p:spPr>
          <a:xfrm>
            <a:off x="7537166" y="4899939"/>
            <a:ext cx="463352" cy="4719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3337849" y="4666003"/>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cxnSp>
        <p:nvCxnSpPr>
          <p:cNvPr id="11" name="Straight Arrow Connector 10"/>
          <p:cNvCxnSpPr>
            <a:stCxn id="9" idx="5"/>
          </p:cNvCxnSpPr>
          <p:nvPr/>
        </p:nvCxnSpPr>
        <p:spPr>
          <a:xfrm>
            <a:off x="6678155" y="4223947"/>
            <a:ext cx="378875" cy="2910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119501" y="3808401"/>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3" name="Oval 12"/>
          <p:cNvSpPr/>
          <p:nvPr/>
        </p:nvSpPr>
        <p:spPr>
          <a:xfrm>
            <a:off x="5207885" y="3066794"/>
            <a:ext cx="530928" cy="41273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a:t>
            </a:r>
          </a:p>
        </p:txBody>
      </p:sp>
      <p:cxnSp>
        <p:nvCxnSpPr>
          <p:cNvPr id="14" name="Straight Arrow Connector 13"/>
          <p:cNvCxnSpPr/>
          <p:nvPr/>
        </p:nvCxnSpPr>
        <p:spPr>
          <a:xfrm flipH="1">
            <a:off x="3841709" y="4282622"/>
            <a:ext cx="364241" cy="4647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2763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12955-BF5F-4F4B-A159-33DA22F1C4C8}"/>
              </a:ext>
            </a:extLst>
          </p:cNvPr>
          <p:cNvSpPr>
            <a:spLocks noGrp="1"/>
          </p:cNvSpPr>
          <p:nvPr>
            <p:ph type="title"/>
          </p:nvPr>
        </p:nvSpPr>
        <p:spPr/>
        <p:txBody>
          <a:bodyPr/>
          <a:lstStyle/>
          <a:p>
            <a:pPr algn="ctr"/>
            <a:r>
              <a:rPr lang="en-US" dirty="0"/>
              <a:t>Examples</a:t>
            </a:r>
          </a:p>
        </p:txBody>
      </p:sp>
      <p:sp>
        <p:nvSpPr>
          <p:cNvPr id="3" name="Content Placeholder 2">
            <a:extLst>
              <a:ext uri="{FF2B5EF4-FFF2-40B4-BE49-F238E27FC236}">
                <a16:creationId xmlns:a16="http://schemas.microsoft.com/office/drawing/2014/main" id="{E6F301B3-5B8C-4CE0-B63F-08775BB5C768}"/>
              </a:ext>
            </a:extLst>
          </p:cNvPr>
          <p:cNvSpPr>
            <a:spLocks noGrp="1"/>
          </p:cNvSpPr>
          <p:nvPr>
            <p:ph idx="1"/>
          </p:nvPr>
        </p:nvSpPr>
        <p:spPr/>
        <p:txBody>
          <a:bodyPr/>
          <a:lstStyle/>
          <a:p>
            <a:r>
              <a:rPr lang="en-US" dirty="0"/>
              <a:t>Insert ‘D’ in the following splay tree.</a:t>
            </a:r>
          </a:p>
          <a:p>
            <a:endParaRPr lang="en-US" dirty="0"/>
          </a:p>
        </p:txBody>
      </p:sp>
      <p:sp>
        <p:nvSpPr>
          <p:cNvPr id="4" name="Oval 3"/>
          <p:cNvSpPr/>
          <p:nvPr/>
        </p:nvSpPr>
        <p:spPr>
          <a:xfrm>
            <a:off x="7033306" y="4379600"/>
            <a:ext cx="590309" cy="6096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p>
        </p:txBody>
      </p:sp>
      <p:sp>
        <p:nvSpPr>
          <p:cNvPr id="6" name="Oval 5"/>
          <p:cNvSpPr/>
          <p:nvPr/>
        </p:nvSpPr>
        <p:spPr>
          <a:xfrm>
            <a:off x="6174295" y="3749726"/>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t>
            </a:r>
          </a:p>
        </p:txBody>
      </p:sp>
      <p:cxnSp>
        <p:nvCxnSpPr>
          <p:cNvPr id="7" name="Straight Arrow Connector 6"/>
          <p:cNvCxnSpPr/>
          <p:nvPr/>
        </p:nvCxnSpPr>
        <p:spPr>
          <a:xfrm>
            <a:off x="5661060" y="3419081"/>
            <a:ext cx="599684" cy="4120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7410209" y="5346148"/>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p>
        </p:txBody>
      </p:sp>
      <p:sp>
        <p:nvSpPr>
          <p:cNvPr id="10" name="Oval 9"/>
          <p:cNvSpPr/>
          <p:nvPr/>
        </p:nvSpPr>
        <p:spPr>
          <a:xfrm>
            <a:off x="2933118" y="4027518"/>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cxnSp>
        <p:nvCxnSpPr>
          <p:cNvPr id="11" name="Straight Arrow Connector 10"/>
          <p:cNvCxnSpPr/>
          <p:nvPr/>
        </p:nvCxnSpPr>
        <p:spPr>
          <a:xfrm>
            <a:off x="6678155" y="4223947"/>
            <a:ext cx="378875" cy="2910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428311" y="3155043"/>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3" name="Oval 12"/>
          <p:cNvSpPr/>
          <p:nvPr/>
        </p:nvSpPr>
        <p:spPr>
          <a:xfrm>
            <a:off x="4092433" y="2502680"/>
            <a:ext cx="530928" cy="41273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p>
        </p:txBody>
      </p:sp>
      <p:cxnSp>
        <p:nvCxnSpPr>
          <p:cNvPr id="14" name="Straight Arrow Connector 13"/>
          <p:cNvCxnSpPr>
            <a:endCxn id="10" idx="7"/>
          </p:cNvCxnSpPr>
          <p:nvPr/>
        </p:nvCxnSpPr>
        <p:spPr>
          <a:xfrm flipH="1">
            <a:off x="3436978" y="3710628"/>
            <a:ext cx="148192" cy="3982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000518" y="2071868"/>
            <a:ext cx="4106601" cy="2893100"/>
          </a:xfrm>
          <a:prstGeom prst="rect">
            <a:avLst/>
          </a:prstGeom>
          <a:noFill/>
        </p:spPr>
        <p:txBody>
          <a:bodyPr wrap="square" rtlCol="0">
            <a:spAutoFit/>
          </a:bodyPr>
          <a:lstStyle/>
          <a:p>
            <a:pPr marL="514350" indent="-514350">
              <a:buFont typeface="+mj-lt"/>
              <a:buAutoNum type="arabicPeriod"/>
            </a:pPr>
            <a:r>
              <a:rPr lang="en-US" sz="2600" dirty="0"/>
              <a:t>D is not in the tree.</a:t>
            </a:r>
          </a:p>
          <a:p>
            <a:pPr marL="514350" indent="-514350">
              <a:buFont typeface="+mj-lt"/>
              <a:buAutoNum type="arabicPeriod"/>
            </a:pPr>
            <a:r>
              <a:rPr lang="en-US" sz="2600" dirty="0"/>
              <a:t>Last node visited is ‘C’</a:t>
            </a:r>
          </a:p>
          <a:p>
            <a:pPr marL="514350" indent="-514350">
              <a:buFont typeface="+mj-lt"/>
              <a:buAutoNum type="arabicPeriod"/>
            </a:pPr>
            <a:r>
              <a:rPr lang="en-US" sz="2600" dirty="0"/>
              <a:t>Splay the root with key ‘C’</a:t>
            </a:r>
          </a:p>
          <a:p>
            <a:pPr marL="514350" indent="-514350">
              <a:buFont typeface="+mj-lt"/>
              <a:buAutoNum type="arabicPeriod"/>
            </a:pPr>
            <a:r>
              <a:rPr lang="en-US" sz="2600" dirty="0"/>
              <a:t>Insert ‘D’ as a new root that is the </a:t>
            </a:r>
            <a:r>
              <a:rPr lang="en-US" sz="2600" dirty="0" err="1"/>
              <a:t>inorder</a:t>
            </a:r>
            <a:r>
              <a:rPr lang="en-US" sz="2600" dirty="0"/>
              <a:t> </a:t>
            </a:r>
            <a:r>
              <a:rPr lang="en-US" sz="2600" b="1" dirty="0">
                <a:solidFill>
                  <a:schemeClr val="accent2"/>
                </a:solidFill>
              </a:rPr>
              <a:t>successor</a:t>
            </a:r>
            <a:r>
              <a:rPr lang="en-US" sz="2600" dirty="0"/>
              <a:t> of ‘C’</a:t>
            </a:r>
          </a:p>
        </p:txBody>
      </p:sp>
      <p:sp>
        <p:nvSpPr>
          <p:cNvPr id="16" name="Oval 15"/>
          <p:cNvSpPr/>
          <p:nvPr/>
        </p:nvSpPr>
        <p:spPr>
          <a:xfrm>
            <a:off x="5164782" y="2962833"/>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a:t>
            </a:r>
          </a:p>
        </p:txBody>
      </p:sp>
      <p:cxnSp>
        <p:nvCxnSpPr>
          <p:cNvPr id="18" name="Straight Arrow Connector 17"/>
          <p:cNvCxnSpPr>
            <a:stCxn id="13" idx="5"/>
          </p:cNvCxnSpPr>
          <p:nvPr/>
        </p:nvCxnSpPr>
        <p:spPr>
          <a:xfrm>
            <a:off x="4545608" y="2854967"/>
            <a:ext cx="619174" cy="2514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3" idx="3"/>
            <a:endCxn id="12" idx="7"/>
          </p:cNvCxnSpPr>
          <p:nvPr/>
        </p:nvCxnSpPr>
        <p:spPr>
          <a:xfrm flipH="1">
            <a:off x="3932171" y="2854967"/>
            <a:ext cx="238015" cy="3814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4" idx="5"/>
            <a:endCxn id="8" idx="0"/>
          </p:cNvCxnSpPr>
          <p:nvPr/>
        </p:nvCxnSpPr>
        <p:spPr>
          <a:xfrm>
            <a:off x="7537166" y="4899939"/>
            <a:ext cx="168198" cy="4462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20959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B28AB-47FF-4B95-B9B4-DBFB74F89E43}"/>
              </a:ext>
            </a:extLst>
          </p:cNvPr>
          <p:cNvSpPr>
            <a:spLocks noGrp="1"/>
          </p:cNvSpPr>
          <p:nvPr>
            <p:ph type="title"/>
          </p:nvPr>
        </p:nvSpPr>
        <p:spPr/>
        <p:txBody>
          <a:bodyPr/>
          <a:lstStyle/>
          <a:p>
            <a:pPr algn="ctr"/>
            <a:r>
              <a:rPr lang="en-US" dirty="0"/>
              <a:t>Practice</a:t>
            </a:r>
          </a:p>
        </p:txBody>
      </p:sp>
      <p:sp>
        <p:nvSpPr>
          <p:cNvPr id="3" name="Content Placeholder 2">
            <a:extLst>
              <a:ext uri="{FF2B5EF4-FFF2-40B4-BE49-F238E27FC236}">
                <a16:creationId xmlns:a16="http://schemas.microsoft.com/office/drawing/2014/main" id="{55F348B2-8646-46CD-995F-B2A5949AE655}"/>
              </a:ext>
            </a:extLst>
          </p:cNvPr>
          <p:cNvSpPr>
            <a:spLocks noGrp="1"/>
          </p:cNvSpPr>
          <p:nvPr>
            <p:ph idx="1"/>
          </p:nvPr>
        </p:nvSpPr>
        <p:spPr/>
        <p:txBody>
          <a:bodyPr/>
          <a:lstStyle/>
          <a:p>
            <a:r>
              <a:rPr lang="en-US" dirty="0"/>
              <a:t>Now go ahead and insert ‘P’.</a:t>
            </a:r>
          </a:p>
        </p:txBody>
      </p:sp>
      <p:sp>
        <p:nvSpPr>
          <p:cNvPr id="4" name="Oval 3"/>
          <p:cNvSpPr/>
          <p:nvPr/>
        </p:nvSpPr>
        <p:spPr>
          <a:xfrm>
            <a:off x="7033306" y="4379600"/>
            <a:ext cx="590309" cy="6096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p>
        </p:txBody>
      </p:sp>
      <p:sp>
        <p:nvSpPr>
          <p:cNvPr id="5" name="Oval 4"/>
          <p:cNvSpPr/>
          <p:nvPr/>
        </p:nvSpPr>
        <p:spPr>
          <a:xfrm>
            <a:off x="6174295" y="3749726"/>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t>
            </a:r>
          </a:p>
        </p:txBody>
      </p:sp>
      <p:cxnSp>
        <p:nvCxnSpPr>
          <p:cNvPr id="6" name="Straight Arrow Connector 5"/>
          <p:cNvCxnSpPr/>
          <p:nvPr/>
        </p:nvCxnSpPr>
        <p:spPr>
          <a:xfrm>
            <a:off x="5661060" y="3419081"/>
            <a:ext cx="599684" cy="4120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7410209" y="5346148"/>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p>
        </p:txBody>
      </p:sp>
      <p:sp>
        <p:nvSpPr>
          <p:cNvPr id="8" name="Oval 7"/>
          <p:cNvSpPr/>
          <p:nvPr/>
        </p:nvSpPr>
        <p:spPr>
          <a:xfrm>
            <a:off x="2933118" y="4027518"/>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cxnSp>
        <p:nvCxnSpPr>
          <p:cNvPr id="9" name="Straight Arrow Connector 8"/>
          <p:cNvCxnSpPr/>
          <p:nvPr/>
        </p:nvCxnSpPr>
        <p:spPr>
          <a:xfrm>
            <a:off x="6678155" y="4223947"/>
            <a:ext cx="378875" cy="2910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3428311" y="3155043"/>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1" name="Oval 10"/>
          <p:cNvSpPr/>
          <p:nvPr/>
        </p:nvSpPr>
        <p:spPr>
          <a:xfrm>
            <a:off x="4092433" y="2502680"/>
            <a:ext cx="530928" cy="41273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cxnSp>
        <p:nvCxnSpPr>
          <p:cNvPr id="12" name="Straight Arrow Connector 11"/>
          <p:cNvCxnSpPr>
            <a:endCxn id="12" idx="7"/>
          </p:cNvCxnSpPr>
          <p:nvPr/>
        </p:nvCxnSpPr>
        <p:spPr>
          <a:xfrm flipH="1">
            <a:off x="3436978" y="3710628"/>
            <a:ext cx="148192" cy="3982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5164782" y="2962833"/>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a:t>
            </a:r>
          </a:p>
        </p:txBody>
      </p:sp>
      <p:cxnSp>
        <p:nvCxnSpPr>
          <p:cNvPr id="14" name="Straight Arrow Connector 13"/>
          <p:cNvCxnSpPr>
            <a:stCxn id="15" idx="5"/>
          </p:cNvCxnSpPr>
          <p:nvPr/>
        </p:nvCxnSpPr>
        <p:spPr>
          <a:xfrm>
            <a:off x="4545608" y="2854967"/>
            <a:ext cx="619174" cy="2514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5" idx="3"/>
            <a:endCxn id="14" idx="7"/>
          </p:cNvCxnSpPr>
          <p:nvPr/>
        </p:nvCxnSpPr>
        <p:spPr>
          <a:xfrm flipH="1">
            <a:off x="3932171" y="2854967"/>
            <a:ext cx="238015" cy="3814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5"/>
            <a:endCxn id="10" idx="0"/>
          </p:cNvCxnSpPr>
          <p:nvPr/>
        </p:nvCxnSpPr>
        <p:spPr>
          <a:xfrm>
            <a:off x="7537166" y="4899939"/>
            <a:ext cx="168198" cy="4462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05931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B28AB-47FF-4B95-B9B4-DBFB74F89E43}"/>
              </a:ext>
            </a:extLst>
          </p:cNvPr>
          <p:cNvSpPr>
            <a:spLocks noGrp="1"/>
          </p:cNvSpPr>
          <p:nvPr>
            <p:ph type="title"/>
          </p:nvPr>
        </p:nvSpPr>
        <p:spPr/>
        <p:txBody>
          <a:bodyPr/>
          <a:lstStyle/>
          <a:p>
            <a:pPr algn="ctr"/>
            <a:r>
              <a:rPr lang="en-US" dirty="0"/>
              <a:t>Practice</a:t>
            </a:r>
          </a:p>
        </p:txBody>
      </p:sp>
      <p:sp>
        <p:nvSpPr>
          <p:cNvPr id="3" name="Content Placeholder 2">
            <a:extLst>
              <a:ext uri="{FF2B5EF4-FFF2-40B4-BE49-F238E27FC236}">
                <a16:creationId xmlns:a16="http://schemas.microsoft.com/office/drawing/2014/main" id="{55F348B2-8646-46CD-995F-B2A5949AE655}"/>
              </a:ext>
            </a:extLst>
          </p:cNvPr>
          <p:cNvSpPr>
            <a:spLocks noGrp="1"/>
          </p:cNvSpPr>
          <p:nvPr>
            <p:ph idx="1"/>
          </p:nvPr>
        </p:nvSpPr>
        <p:spPr/>
        <p:txBody>
          <a:bodyPr/>
          <a:lstStyle/>
          <a:p>
            <a:r>
              <a:rPr lang="en-US" dirty="0"/>
              <a:t>Now go ahead and insert ‘P’.</a:t>
            </a:r>
          </a:p>
        </p:txBody>
      </p:sp>
      <p:sp>
        <p:nvSpPr>
          <p:cNvPr id="4" name="Oval 3"/>
          <p:cNvSpPr/>
          <p:nvPr/>
        </p:nvSpPr>
        <p:spPr>
          <a:xfrm>
            <a:off x="7033306" y="4379600"/>
            <a:ext cx="590309" cy="6096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p>
        </p:txBody>
      </p:sp>
      <p:sp>
        <p:nvSpPr>
          <p:cNvPr id="5" name="Oval 4"/>
          <p:cNvSpPr/>
          <p:nvPr/>
        </p:nvSpPr>
        <p:spPr>
          <a:xfrm>
            <a:off x="6174295" y="3749726"/>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t>
            </a:r>
          </a:p>
        </p:txBody>
      </p:sp>
      <p:cxnSp>
        <p:nvCxnSpPr>
          <p:cNvPr id="6" name="Straight Arrow Connector 5"/>
          <p:cNvCxnSpPr/>
          <p:nvPr/>
        </p:nvCxnSpPr>
        <p:spPr>
          <a:xfrm>
            <a:off x="5661060" y="3419081"/>
            <a:ext cx="599684" cy="4120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7410209" y="5346148"/>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p>
        </p:txBody>
      </p:sp>
      <p:sp>
        <p:nvSpPr>
          <p:cNvPr id="8" name="Oval 7"/>
          <p:cNvSpPr/>
          <p:nvPr/>
        </p:nvSpPr>
        <p:spPr>
          <a:xfrm>
            <a:off x="2127612" y="4790563"/>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cxnSp>
        <p:nvCxnSpPr>
          <p:cNvPr id="9" name="Straight Arrow Connector 8"/>
          <p:cNvCxnSpPr/>
          <p:nvPr/>
        </p:nvCxnSpPr>
        <p:spPr>
          <a:xfrm>
            <a:off x="6678155" y="4223947"/>
            <a:ext cx="378875" cy="2910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547896" y="4277731"/>
            <a:ext cx="301994" cy="5128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5164782" y="2962833"/>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a:t>
            </a:r>
          </a:p>
        </p:txBody>
      </p:sp>
      <p:cxnSp>
        <p:nvCxnSpPr>
          <p:cNvPr id="14" name="Straight Arrow Connector 13"/>
          <p:cNvCxnSpPr/>
          <p:nvPr/>
        </p:nvCxnSpPr>
        <p:spPr>
          <a:xfrm>
            <a:off x="4565861" y="2894239"/>
            <a:ext cx="619174" cy="2514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5" idx="3"/>
          </p:cNvCxnSpPr>
          <p:nvPr/>
        </p:nvCxnSpPr>
        <p:spPr>
          <a:xfrm flipH="1">
            <a:off x="3884439" y="2859421"/>
            <a:ext cx="238015" cy="3814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5"/>
          </p:cNvCxnSpPr>
          <p:nvPr/>
        </p:nvCxnSpPr>
        <p:spPr>
          <a:xfrm>
            <a:off x="7537166" y="4899939"/>
            <a:ext cx="168198" cy="4462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000518" y="2071868"/>
            <a:ext cx="4106601" cy="2893100"/>
          </a:xfrm>
          <a:prstGeom prst="rect">
            <a:avLst/>
          </a:prstGeom>
          <a:noFill/>
        </p:spPr>
        <p:txBody>
          <a:bodyPr wrap="square" rtlCol="0">
            <a:spAutoFit/>
          </a:bodyPr>
          <a:lstStyle/>
          <a:p>
            <a:pPr marL="514350" indent="-514350">
              <a:buFont typeface="+mj-lt"/>
              <a:buAutoNum type="arabicPeriod"/>
            </a:pPr>
            <a:r>
              <a:rPr lang="en-US" sz="2600" dirty="0"/>
              <a:t>P is not in the tree.</a:t>
            </a:r>
          </a:p>
          <a:p>
            <a:pPr marL="514350" indent="-514350">
              <a:buFont typeface="+mj-lt"/>
              <a:buAutoNum type="arabicPeriod"/>
            </a:pPr>
            <a:r>
              <a:rPr lang="en-US" sz="2600" dirty="0"/>
              <a:t>Last node visited is ‘Q’</a:t>
            </a:r>
          </a:p>
          <a:p>
            <a:pPr marL="514350" indent="-514350">
              <a:buFont typeface="+mj-lt"/>
              <a:buAutoNum type="arabicPeriod"/>
            </a:pPr>
            <a:r>
              <a:rPr lang="en-US" sz="2600" dirty="0"/>
              <a:t>Splay the root with key ‘P’</a:t>
            </a:r>
          </a:p>
          <a:p>
            <a:pPr marL="514350" indent="-514350">
              <a:buFont typeface="+mj-lt"/>
              <a:buAutoNum type="arabicPeriod"/>
            </a:pPr>
            <a:r>
              <a:rPr lang="en-US" sz="2600" dirty="0"/>
              <a:t>Insert ‘P’ as a new root that is the </a:t>
            </a:r>
            <a:r>
              <a:rPr lang="en-US" sz="2600" dirty="0" err="1"/>
              <a:t>inorder</a:t>
            </a:r>
            <a:r>
              <a:rPr lang="en-US" sz="2600" dirty="0"/>
              <a:t> </a:t>
            </a:r>
            <a:r>
              <a:rPr lang="en-US" sz="2600" b="1" dirty="0">
                <a:solidFill>
                  <a:schemeClr val="accent2"/>
                </a:solidFill>
              </a:rPr>
              <a:t>predecessor</a:t>
            </a:r>
            <a:r>
              <a:rPr lang="en-US" sz="2600" dirty="0"/>
              <a:t> of ‘Q’</a:t>
            </a:r>
          </a:p>
        </p:txBody>
      </p:sp>
      <p:sp>
        <p:nvSpPr>
          <p:cNvPr id="25" name="Oval 24"/>
          <p:cNvSpPr/>
          <p:nvPr/>
        </p:nvSpPr>
        <p:spPr>
          <a:xfrm>
            <a:off x="4091693" y="2541871"/>
            <a:ext cx="530928" cy="412730"/>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a:t>
            </a:r>
            <a:endParaRPr lang="en-US" dirty="0">
              <a:solidFill>
                <a:schemeClr val="tx1"/>
              </a:solidFill>
            </a:endParaRPr>
          </a:p>
        </p:txBody>
      </p:sp>
      <p:sp>
        <p:nvSpPr>
          <p:cNvPr id="26" name="Oval 25"/>
          <p:cNvSpPr/>
          <p:nvPr/>
        </p:nvSpPr>
        <p:spPr>
          <a:xfrm>
            <a:off x="3501384" y="3167475"/>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27" name="Oval 26"/>
          <p:cNvSpPr/>
          <p:nvPr/>
        </p:nvSpPr>
        <p:spPr>
          <a:xfrm>
            <a:off x="2751153" y="3749726"/>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8" name="Straight Arrow Connector 27"/>
          <p:cNvCxnSpPr>
            <a:endCxn id="27" idx="7"/>
          </p:cNvCxnSpPr>
          <p:nvPr/>
        </p:nvCxnSpPr>
        <p:spPr>
          <a:xfrm flipH="1">
            <a:off x="3255013" y="3550599"/>
            <a:ext cx="289706" cy="2804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81499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12955-BF5F-4F4B-A159-33DA22F1C4C8}"/>
              </a:ext>
            </a:extLst>
          </p:cNvPr>
          <p:cNvSpPr>
            <a:spLocks noGrp="1"/>
          </p:cNvSpPr>
          <p:nvPr>
            <p:ph type="title"/>
          </p:nvPr>
        </p:nvSpPr>
        <p:spPr/>
        <p:txBody>
          <a:bodyPr/>
          <a:lstStyle/>
          <a:p>
            <a:pPr algn="ctr"/>
            <a:r>
              <a:rPr lang="en-US" dirty="0"/>
              <a:t>Examples</a:t>
            </a:r>
          </a:p>
        </p:txBody>
      </p:sp>
      <p:sp>
        <p:nvSpPr>
          <p:cNvPr id="3" name="Content Placeholder 2">
            <a:extLst>
              <a:ext uri="{FF2B5EF4-FFF2-40B4-BE49-F238E27FC236}">
                <a16:creationId xmlns:a16="http://schemas.microsoft.com/office/drawing/2014/main" id="{E6F301B3-5B8C-4CE0-B63F-08775BB5C768}"/>
              </a:ext>
            </a:extLst>
          </p:cNvPr>
          <p:cNvSpPr>
            <a:spLocks noGrp="1"/>
          </p:cNvSpPr>
          <p:nvPr>
            <p:ph idx="1"/>
          </p:nvPr>
        </p:nvSpPr>
        <p:spPr>
          <a:xfrm>
            <a:off x="838200" y="1784943"/>
            <a:ext cx="10515600" cy="4351338"/>
          </a:xfrm>
        </p:spPr>
        <p:txBody>
          <a:bodyPr/>
          <a:lstStyle/>
          <a:p>
            <a:r>
              <a:rPr lang="en-US" dirty="0"/>
              <a:t>Insert ‘Q’ in the following splay tree:</a:t>
            </a:r>
          </a:p>
        </p:txBody>
      </p:sp>
      <p:sp>
        <p:nvSpPr>
          <p:cNvPr id="4" name="Oval 3"/>
          <p:cNvSpPr/>
          <p:nvPr/>
        </p:nvSpPr>
        <p:spPr>
          <a:xfrm>
            <a:off x="5289630" y="2673752"/>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p>
        </p:txBody>
      </p:sp>
      <p:cxnSp>
        <p:nvCxnSpPr>
          <p:cNvPr id="6" name="Straight Arrow Connector 5"/>
          <p:cNvCxnSpPr>
            <a:stCxn id="4" idx="3"/>
            <a:endCxn id="7" idx="7"/>
          </p:cNvCxnSpPr>
          <p:nvPr/>
        </p:nvCxnSpPr>
        <p:spPr>
          <a:xfrm flipH="1">
            <a:off x="4838218" y="3147973"/>
            <a:ext cx="537861" cy="3384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334358" y="3405027"/>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t>
            </a:r>
          </a:p>
        </p:txBody>
      </p:sp>
      <p:cxnSp>
        <p:nvCxnSpPr>
          <p:cNvPr id="8" name="Straight Arrow Connector 7"/>
          <p:cNvCxnSpPr>
            <a:stCxn id="4" idx="5"/>
            <a:endCxn id="11" idx="0"/>
          </p:cNvCxnSpPr>
          <p:nvPr/>
        </p:nvCxnSpPr>
        <p:spPr>
          <a:xfrm>
            <a:off x="5793490" y="3147973"/>
            <a:ext cx="739214" cy="2387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237549" y="3386700"/>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p>
        </p:txBody>
      </p:sp>
      <p:cxnSp>
        <p:nvCxnSpPr>
          <p:cNvPr id="12" name="Straight Arrow Connector 11"/>
          <p:cNvCxnSpPr>
            <a:stCxn id="7" idx="3"/>
            <a:endCxn id="15" idx="7"/>
          </p:cNvCxnSpPr>
          <p:nvPr/>
        </p:nvCxnSpPr>
        <p:spPr>
          <a:xfrm flipH="1">
            <a:off x="4045714" y="3879248"/>
            <a:ext cx="375093" cy="4197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541854" y="4217666"/>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cxnSp>
        <p:nvCxnSpPr>
          <p:cNvPr id="16" name="Straight Arrow Connector 15"/>
          <p:cNvCxnSpPr>
            <a:stCxn id="15" idx="5"/>
            <a:endCxn id="19" idx="1"/>
          </p:cNvCxnSpPr>
          <p:nvPr/>
        </p:nvCxnSpPr>
        <p:spPr>
          <a:xfrm>
            <a:off x="4045714" y="4691887"/>
            <a:ext cx="375092" cy="3496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334357" y="4960204"/>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33" name="Straight Arrow Connector 32"/>
          <p:cNvCxnSpPr>
            <a:stCxn id="19" idx="5"/>
          </p:cNvCxnSpPr>
          <p:nvPr/>
        </p:nvCxnSpPr>
        <p:spPr>
          <a:xfrm>
            <a:off x="4838217" y="5434425"/>
            <a:ext cx="451413" cy="3833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5140668" y="5817807"/>
            <a:ext cx="530928" cy="41273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a:t>
            </a:r>
          </a:p>
        </p:txBody>
      </p:sp>
    </p:spTree>
    <p:extLst>
      <p:ext uri="{BB962C8B-B14F-4D97-AF65-F5344CB8AC3E}">
        <p14:creationId xmlns:p14="http://schemas.microsoft.com/office/powerpoint/2010/main" val="17863638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12955-BF5F-4F4B-A159-33DA22F1C4C8}"/>
              </a:ext>
            </a:extLst>
          </p:cNvPr>
          <p:cNvSpPr>
            <a:spLocks noGrp="1"/>
          </p:cNvSpPr>
          <p:nvPr>
            <p:ph type="title"/>
          </p:nvPr>
        </p:nvSpPr>
        <p:spPr/>
        <p:txBody>
          <a:bodyPr/>
          <a:lstStyle/>
          <a:p>
            <a:pPr algn="ctr"/>
            <a:r>
              <a:rPr lang="en-US" dirty="0"/>
              <a:t>Examples</a:t>
            </a:r>
          </a:p>
        </p:txBody>
      </p:sp>
      <p:sp>
        <p:nvSpPr>
          <p:cNvPr id="3" name="Content Placeholder 2">
            <a:extLst>
              <a:ext uri="{FF2B5EF4-FFF2-40B4-BE49-F238E27FC236}">
                <a16:creationId xmlns:a16="http://schemas.microsoft.com/office/drawing/2014/main" id="{E6F301B3-5B8C-4CE0-B63F-08775BB5C768}"/>
              </a:ext>
            </a:extLst>
          </p:cNvPr>
          <p:cNvSpPr>
            <a:spLocks noGrp="1"/>
          </p:cNvSpPr>
          <p:nvPr>
            <p:ph idx="1"/>
          </p:nvPr>
        </p:nvSpPr>
        <p:spPr>
          <a:xfrm>
            <a:off x="838200" y="1784943"/>
            <a:ext cx="10515600" cy="4351338"/>
          </a:xfrm>
        </p:spPr>
        <p:txBody>
          <a:bodyPr/>
          <a:lstStyle/>
          <a:p>
            <a:r>
              <a:rPr lang="en-US" dirty="0"/>
              <a:t>Insert ‘Q’ in the following splay tree:</a:t>
            </a:r>
          </a:p>
        </p:txBody>
      </p:sp>
      <p:sp>
        <p:nvSpPr>
          <p:cNvPr id="4" name="Oval 3"/>
          <p:cNvSpPr/>
          <p:nvPr/>
        </p:nvSpPr>
        <p:spPr>
          <a:xfrm>
            <a:off x="7033306" y="4379600"/>
            <a:ext cx="590309" cy="6096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p>
        </p:txBody>
      </p:sp>
      <p:cxnSp>
        <p:nvCxnSpPr>
          <p:cNvPr id="6" name="Straight Arrow Connector 5"/>
          <p:cNvCxnSpPr>
            <a:stCxn id="35" idx="3"/>
            <a:endCxn id="19" idx="7"/>
          </p:cNvCxnSpPr>
          <p:nvPr/>
        </p:nvCxnSpPr>
        <p:spPr>
          <a:xfrm flipH="1">
            <a:off x="4623361" y="3419081"/>
            <a:ext cx="662277" cy="4706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174295" y="3749726"/>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t>
            </a:r>
          </a:p>
        </p:txBody>
      </p:sp>
      <p:cxnSp>
        <p:nvCxnSpPr>
          <p:cNvPr id="8" name="Straight Arrow Connector 7"/>
          <p:cNvCxnSpPr>
            <a:stCxn id="35" idx="5"/>
            <a:endCxn id="7" idx="1"/>
          </p:cNvCxnSpPr>
          <p:nvPr/>
        </p:nvCxnSpPr>
        <p:spPr>
          <a:xfrm>
            <a:off x="5661060" y="3419081"/>
            <a:ext cx="599684" cy="4120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000518" y="5094058"/>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p>
        </p:txBody>
      </p:sp>
      <p:cxnSp>
        <p:nvCxnSpPr>
          <p:cNvPr id="12" name="Straight Arrow Connector 11"/>
          <p:cNvCxnSpPr>
            <a:stCxn id="4" idx="5"/>
            <a:endCxn id="11" idx="2"/>
          </p:cNvCxnSpPr>
          <p:nvPr/>
        </p:nvCxnSpPr>
        <p:spPr>
          <a:xfrm>
            <a:off x="7537166" y="4899939"/>
            <a:ext cx="463352" cy="4719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337849" y="4666003"/>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cxnSp>
        <p:nvCxnSpPr>
          <p:cNvPr id="16" name="Straight Arrow Connector 15"/>
          <p:cNvCxnSpPr>
            <a:stCxn id="7" idx="5"/>
          </p:cNvCxnSpPr>
          <p:nvPr/>
        </p:nvCxnSpPr>
        <p:spPr>
          <a:xfrm>
            <a:off x="6678155" y="4223947"/>
            <a:ext cx="378875" cy="2910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119501" y="3808401"/>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35" name="Oval 34"/>
          <p:cNvSpPr/>
          <p:nvPr/>
        </p:nvSpPr>
        <p:spPr>
          <a:xfrm>
            <a:off x="5207885" y="3066794"/>
            <a:ext cx="530928" cy="41273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a:t>
            </a:r>
          </a:p>
        </p:txBody>
      </p:sp>
      <p:sp>
        <p:nvSpPr>
          <p:cNvPr id="5" name="TextBox 4"/>
          <p:cNvSpPr txBox="1"/>
          <p:nvPr/>
        </p:nvSpPr>
        <p:spPr>
          <a:xfrm>
            <a:off x="8000518" y="2267705"/>
            <a:ext cx="3497603" cy="2308324"/>
          </a:xfrm>
          <a:prstGeom prst="rect">
            <a:avLst/>
          </a:prstGeom>
          <a:noFill/>
        </p:spPr>
        <p:txBody>
          <a:bodyPr wrap="square" rtlCol="0">
            <a:spAutoFit/>
          </a:bodyPr>
          <a:lstStyle/>
          <a:p>
            <a:pPr marL="285750" indent="-285750">
              <a:buFont typeface="Arial" charset="0"/>
              <a:buChar char="•"/>
            </a:pPr>
            <a:r>
              <a:rPr lang="en-US" dirty="0"/>
              <a:t>Q is </a:t>
            </a:r>
            <a:r>
              <a:rPr lang="en-US" dirty="0">
                <a:solidFill>
                  <a:schemeClr val="accent4"/>
                </a:solidFill>
              </a:rPr>
              <a:t>already in the tree</a:t>
            </a:r>
            <a:r>
              <a:rPr lang="en-US" dirty="0"/>
              <a:t>, so </a:t>
            </a:r>
            <a:r>
              <a:rPr lang="en-US" dirty="0">
                <a:solidFill>
                  <a:srgbClr val="FF00FF"/>
                </a:solidFill>
              </a:rPr>
              <a:t>no actual insertion will take place</a:t>
            </a:r>
            <a:r>
              <a:rPr lang="en-US" dirty="0"/>
              <a:t>!</a:t>
            </a:r>
          </a:p>
          <a:p>
            <a:endParaRPr lang="en-US" dirty="0"/>
          </a:p>
          <a:p>
            <a:pPr marL="285750" indent="-285750">
              <a:buFont typeface="Arial" charset="0"/>
              <a:buChar char="•"/>
            </a:pPr>
            <a:r>
              <a:rPr lang="en-US" dirty="0"/>
              <a:t>However, </a:t>
            </a:r>
            <a:r>
              <a:rPr lang="en-US" dirty="0">
                <a:solidFill>
                  <a:schemeClr val="accent6"/>
                </a:solidFill>
              </a:rPr>
              <a:t>we will splay the root with key ‘Q’, </a:t>
            </a:r>
            <a:r>
              <a:rPr lang="en-US" dirty="0"/>
              <a:t>causing the leaf node that contains ‘Q’ </a:t>
            </a:r>
            <a:r>
              <a:rPr lang="en-US" dirty="0">
                <a:solidFill>
                  <a:srgbClr val="FF0000"/>
                </a:solidFill>
              </a:rPr>
              <a:t>to ascend to the root</a:t>
            </a:r>
            <a:r>
              <a:rPr lang="en-US" dirty="0"/>
              <a:t> (</a:t>
            </a:r>
            <a:r>
              <a:rPr lang="en-US" b="1" dirty="0">
                <a:solidFill>
                  <a:srgbClr val="996633"/>
                </a:solidFill>
              </a:rPr>
              <a:t>1 zig-zig and 1 zag-zag</a:t>
            </a:r>
            <a:r>
              <a:rPr lang="en-US" dirty="0"/>
              <a:t>)</a:t>
            </a:r>
          </a:p>
        </p:txBody>
      </p:sp>
      <p:cxnSp>
        <p:nvCxnSpPr>
          <p:cNvPr id="26" name="Straight Arrow Connector 25"/>
          <p:cNvCxnSpPr>
            <a:stCxn id="19" idx="3"/>
            <a:endCxn id="15" idx="7"/>
          </p:cNvCxnSpPr>
          <p:nvPr/>
        </p:nvCxnSpPr>
        <p:spPr>
          <a:xfrm flipH="1">
            <a:off x="3841709" y="4282622"/>
            <a:ext cx="364241" cy="4647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9002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8B99F-02E9-4B19-8E7E-B38BFA98720F}"/>
              </a:ext>
            </a:extLst>
          </p:cNvPr>
          <p:cNvSpPr>
            <a:spLocks noGrp="1"/>
          </p:cNvSpPr>
          <p:nvPr>
            <p:ph type="title"/>
          </p:nvPr>
        </p:nvSpPr>
        <p:spPr/>
        <p:txBody>
          <a:bodyPr/>
          <a:lstStyle/>
          <a:p>
            <a:pPr algn="ctr"/>
            <a:r>
              <a:rPr lang="en-US" dirty="0"/>
              <a:t>Principle of locality</a:t>
            </a:r>
          </a:p>
        </p:txBody>
      </p:sp>
      <p:sp>
        <p:nvSpPr>
          <p:cNvPr id="3" name="Content Placeholder 2">
            <a:extLst>
              <a:ext uri="{FF2B5EF4-FFF2-40B4-BE49-F238E27FC236}">
                <a16:creationId xmlns:a16="http://schemas.microsoft.com/office/drawing/2014/main" id="{8CDE2226-1419-43FE-8F2E-4F6FDEE3C448}"/>
              </a:ext>
            </a:extLst>
          </p:cNvPr>
          <p:cNvSpPr>
            <a:spLocks noGrp="1"/>
          </p:cNvSpPr>
          <p:nvPr>
            <p:ph idx="1"/>
          </p:nvPr>
        </p:nvSpPr>
        <p:spPr/>
        <p:txBody>
          <a:bodyPr>
            <a:normAutofit/>
          </a:bodyPr>
          <a:lstStyle/>
          <a:p>
            <a:r>
              <a:rPr lang="en-US" dirty="0">
                <a:solidFill>
                  <a:srgbClr val="FF00FF"/>
                </a:solidFill>
              </a:rPr>
              <a:t>Spatial locality</a:t>
            </a:r>
            <a:r>
              <a:rPr lang="en-US" dirty="0">
                <a:solidFill>
                  <a:schemeClr val="accent6">
                    <a:lumMod val="50000"/>
                  </a:schemeClr>
                </a:solidFill>
              </a:rPr>
              <a:t>: </a:t>
            </a:r>
            <a:r>
              <a:rPr lang="en-US" dirty="0"/>
              <a:t>Variables whose </a:t>
            </a:r>
            <a:r>
              <a:rPr lang="en-US" dirty="0">
                <a:solidFill>
                  <a:schemeClr val="accent4">
                    <a:lumMod val="75000"/>
                  </a:schemeClr>
                </a:solidFill>
              </a:rPr>
              <a:t>memory addresses </a:t>
            </a:r>
            <a:r>
              <a:rPr lang="en-US" dirty="0"/>
              <a:t>are </a:t>
            </a:r>
            <a:r>
              <a:rPr lang="en-US" dirty="0">
                <a:solidFill>
                  <a:schemeClr val="accent6">
                    <a:lumMod val="60000"/>
                    <a:lumOff val="40000"/>
                  </a:schemeClr>
                </a:solidFill>
              </a:rPr>
              <a:t>relatively close</a:t>
            </a:r>
            <a:r>
              <a:rPr lang="en-US" dirty="0"/>
              <a:t> to the </a:t>
            </a:r>
            <a:r>
              <a:rPr lang="en-US" dirty="0">
                <a:solidFill>
                  <a:schemeClr val="accent6"/>
                </a:solidFill>
              </a:rPr>
              <a:t>address</a:t>
            </a:r>
            <a:r>
              <a:rPr lang="en-US" dirty="0"/>
              <a:t> of the currently manipulated variable are likely to be used soon.</a:t>
            </a:r>
          </a:p>
          <a:p>
            <a:pPr lvl="1"/>
            <a:r>
              <a:rPr lang="en-US" dirty="0"/>
              <a:t>So, once again, </a:t>
            </a:r>
            <a:r>
              <a:rPr lang="en-US" dirty="0">
                <a:solidFill>
                  <a:srgbClr val="00B0F0"/>
                </a:solidFill>
              </a:rPr>
              <a:t>pull them to the faster levels of our memory hierarchy</a:t>
            </a:r>
            <a:r>
              <a:rPr lang="en-US" dirty="0"/>
              <a:t>!</a:t>
            </a:r>
          </a:p>
          <a:p>
            <a:pPr lvl="1"/>
            <a:r>
              <a:rPr lang="en-US" dirty="0"/>
              <a:t>Examples: Arrays, class fields,…</a:t>
            </a:r>
          </a:p>
          <a:p>
            <a:r>
              <a:rPr lang="en-US" dirty="0"/>
              <a:t>Recall: </a:t>
            </a:r>
            <a:r>
              <a:rPr lang="en-US" dirty="0" err="1">
                <a:solidFill>
                  <a:srgbClr val="FF0000"/>
                </a:solidFill>
                <a:latin typeface="Consolas" panose="020B0609020204030204" pitchFamily="49" charset="0"/>
                <a:cs typeface="Consolas" panose="020B0609020204030204" pitchFamily="49" charset="0"/>
              </a:rPr>
              <a:t>RandomAccessBag</a:t>
            </a:r>
            <a:endParaRPr lang="en-US" dirty="0">
              <a:solidFill>
                <a:srgbClr val="FF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91804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609F9-9AF7-41D2-A000-B041FD1A5C4E}"/>
              </a:ext>
            </a:extLst>
          </p:cNvPr>
          <p:cNvSpPr>
            <a:spLocks noGrp="1"/>
          </p:cNvSpPr>
          <p:nvPr>
            <p:ph type="title"/>
          </p:nvPr>
        </p:nvSpPr>
        <p:spPr/>
        <p:txBody>
          <a:bodyPr/>
          <a:lstStyle/>
          <a:p>
            <a:pPr algn="ctr"/>
            <a:r>
              <a:rPr lang="en-US" dirty="0"/>
              <a:t>Deletion</a:t>
            </a:r>
          </a:p>
        </p:txBody>
      </p:sp>
      <p:sp>
        <p:nvSpPr>
          <p:cNvPr id="3" name="Content Placeholder 2">
            <a:extLst>
              <a:ext uri="{FF2B5EF4-FFF2-40B4-BE49-F238E27FC236}">
                <a16:creationId xmlns:a16="http://schemas.microsoft.com/office/drawing/2014/main" id="{9761FA93-7869-429A-84F6-7E4CB05C8A3D}"/>
              </a:ext>
            </a:extLst>
          </p:cNvPr>
          <p:cNvSpPr>
            <a:spLocks noGrp="1"/>
          </p:cNvSpPr>
          <p:nvPr>
            <p:ph idx="1"/>
          </p:nvPr>
        </p:nvSpPr>
        <p:spPr/>
        <p:txBody>
          <a:bodyPr>
            <a:normAutofit/>
          </a:bodyPr>
          <a:lstStyle/>
          <a:p>
            <a:r>
              <a:rPr lang="en-US" dirty="0"/>
              <a:t>Deletion is similar to addition</a:t>
            </a:r>
          </a:p>
          <a:p>
            <a:r>
              <a:rPr lang="en-US" dirty="0"/>
              <a:t>Splay trees have,  </a:t>
            </a:r>
            <a:r>
              <a:rPr lang="en-US" dirty="0">
                <a:solidFill>
                  <a:schemeClr val="accent4"/>
                </a:solidFill>
              </a:rPr>
              <a:t>the easiest (and most efficient) deletion process among </a:t>
            </a:r>
            <a:r>
              <a:rPr lang="en-US" b="1" dirty="0">
                <a:solidFill>
                  <a:srgbClr val="0066FF"/>
                </a:solidFill>
              </a:rPr>
              <a:t>all</a:t>
            </a:r>
            <a:r>
              <a:rPr lang="en-US" dirty="0"/>
              <a:t> dynamic binary trees that we will discuss!</a:t>
            </a:r>
          </a:p>
        </p:txBody>
      </p:sp>
    </p:spTree>
    <p:extLst>
      <p:ext uri="{BB962C8B-B14F-4D97-AF65-F5344CB8AC3E}">
        <p14:creationId xmlns:p14="http://schemas.microsoft.com/office/powerpoint/2010/main" val="16844767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609F9-9AF7-41D2-A000-B041FD1A5C4E}"/>
              </a:ext>
            </a:extLst>
          </p:cNvPr>
          <p:cNvSpPr>
            <a:spLocks noGrp="1"/>
          </p:cNvSpPr>
          <p:nvPr>
            <p:ph type="title"/>
          </p:nvPr>
        </p:nvSpPr>
        <p:spPr/>
        <p:txBody>
          <a:bodyPr/>
          <a:lstStyle/>
          <a:p>
            <a:pPr algn="ctr"/>
            <a:r>
              <a:rPr lang="en-US" dirty="0"/>
              <a:t>Deletion</a:t>
            </a:r>
          </a:p>
        </p:txBody>
      </p:sp>
      <p:sp>
        <p:nvSpPr>
          <p:cNvPr id="3" name="Content Placeholder 2">
            <a:extLst>
              <a:ext uri="{FF2B5EF4-FFF2-40B4-BE49-F238E27FC236}">
                <a16:creationId xmlns:a16="http://schemas.microsoft.com/office/drawing/2014/main" id="{9761FA93-7869-429A-84F6-7E4CB05C8A3D}"/>
              </a:ext>
            </a:extLst>
          </p:cNvPr>
          <p:cNvSpPr>
            <a:spLocks noGrp="1"/>
          </p:cNvSpPr>
          <p:nvPr>
            <p:ph idx="1"/>
          </p:nvPr>
        </p:nvSpPr>
        <p:spPr/>
        <p:txBody>
          <a:bodyPr>
            <a:normAutofit/>
          </a:bodyPr>
          <a:lstStyle/>
          <a:p>
            <a:r>
              <a:rPr lang="en-US" dirty="0"/>
              <a:t>Process (roughly)</a:t>
            </a:r>
          </a:p>
          <a:p>
            <a:pPr marL="914400" lvl="1" indent="-457200">
              <a:buFont typeface="+mj-lt"/>
              <a:buAutoNum type="arabicPeriod"/>
            </a:pPr>
            <a:r>
              <a:rPr lang="en-US" dirty="0"/>
              <a:t>Splay the root with the key to be deleted</a:t>
            </a:r>
          </a:p>
          <a:p>
            <a:pPr marL="914400" lvl="1" indent="-457200">
              <a:buFont typeface="+mj-lt"/>
              <a:buAutoNum type="arabicPeriod"/>
            </a:pPr>
            <a:r>
              <a:rPr lang="en-US" dirty="0"/>
              <a:t>If the root doesn’t contain the key to be deleted, nothing to do. We did, however, significantly improve access to an </a:t>
            </a:r>
            <a:r>
              <a:rPr lang="en-US" dirty="0" err="1">
                <a:solidFill>
                  <a:srgbClr val="FF00FF"/>
                </a:solidFill>
              </a:rPr>
              <a:t>inorder</a:t>
            </a:r>
            <a:r>
              <a:rPr lang="en-US" dirty="0">
                <a:solidFill>
                  <a:srgbClr val="FF00FF"/>
                </a:solidFill>
              </a:rPr>
              <a:t> predecessor or successor.</a:t>
            </a:r>
          </a:p>
          <a:p>
            <a:pPr marL="914400" lvl="1" indent="-457200">
              <a:buFont typeface="+mj-lt"/>
              <a:buAutoNum type="arabicPeriod"/>
            </a:pPr>
            <a:r>
              <a:rPr lang="en-US" dirty="0"/>
              <a:t>If the root </a:t>
            </a:r>
            <a:r>
              <a:rPr lang="en-US" b="1" dirty="0"/>
              <a:t>does</a:t>
            </a:r>
            <a:r>
              <a:rPr lang="en-US" dirty="0"/>
              <a:t> actually contain the key, split between cases:</a:t>
            </a:r>
          </a:p>
          <a:p>
            <a:pPr marL="1371600" lvl="2" indent="-457200">
              <a:buFont typeface="+mj-lt"/>
              <a:buAutoNum type="alphaLcParenR"/>
            </a:pPr>
            <a:r>
              <a:rPr lang="en-US" dirty="0"/>
              <a:t>(Easy case): If the left child is null, we splayed the root with the minimum key in the tree. </a:t>
            </a:r>
            <a:r>
              <a:rPr lang="en-US" b="1" dirty="0">
                <a:solidFill>
                  <a:srgbClr val="00B0F0"/>
                </a:solidFill>
              </a:rPr>
              <a:t>Just replace the root with its right child.</a:t>
            </a:r>
          </a:p>
          <a:p>
            <a:pPr marL="1371600" lvl="2" indent="-457200">
              <a:buFont typeface="+mj-lt"/>
              <a:buAutoNum type="alphaLcParenR"/>
            </a:pPr>
            <a:r>
              <a:rPr lang="en-US" dirty="0"/>
              <a:t>(Hard case): If not, splay the </a:t>
            </a:r>
            <a:r>
              <a:rPr lang="en-US" i="1" dirty="0">
                <a:solidFill>
                  <a:schemeClr val="bg1">
                    <a:lumMod val="75000"/>
                  </a:schemeClr>
                </a:solidFill>
              </a:rPr>
              <a:t>(non-null)</a:t>
            </a:r>
            <a:r>
              <a:rPr lang="en-US" dirty="0"/>
              <a:t> left child of the root </a:t>
            </a:r>
            <a:r>
              <a:rPr lang="en-US" b="1" i="1" u="sng" dirty="0">
                <a:solidFill>
                  <a:schemeClr val="accent6"/>
                </a:solidFill>
              </a:rPr>
              <a:t>with the key to be deleted once again</a:t>
            </a:r>
            <a:r>
              <a:rPr lang="en-US" dirty="0"/>
              <a:t>! This will bring the key’s </a:t>
            </a:r>
            <a:r>
              <a:rPr lang="en-US" dirty="0" err="1">
                <a:solidFill>
                  <a:schemeClr val="accent5">
                    <a:lumMod val="75000"/>
                  </a:schemeClr>
                </a:solidFill>
              </a:rPr>
              <a:t>inorder</a:t>
            </a:r>
            <a:r>
              <a:rPr lang="en-US" dirty="0">
                <a:solidFill>
                  <a:schemeClr val="accent5">
                    <a:lumMod val="75000"/>
                  </a:schemeClr>
                </a:solidFill>
              </a:rPr>
              <a:t> predecessor </a:t>
            </a:r>
            <a:r>
              <a:rPr lang="en-US" dirty="0">
                <a:solidFill>
                  <a:srgbClr val="C00000"/>
                </a:solidFill>
              </a:rPr>
              <a:t>as the left child of the old root</a:t>
            </a:r>
            <a:r>
              <a:rPr lang="en-US" dirty="0"/>
              <a:t>, and we </a:t>
            </a:r>
            <a:r>
              <a:rPr lang="en-US" dirty="0">
                <a:solidFill>
                  <a:schemeClr val="accent4">
                    <a:lumMod val="75000"/>
                  </a:schemeClr>
                </a:solidFill>
              </a:rPr>
              <a:t>can then replace the root with that particular child</a:t>
            </a:r>
            <a:r>
              <a:rPr lang="en-US" dirty="0"/>
              <a:t>!</a:t>
            </a:r>
          </a:p>
        </p:txBody>
      </p:sp>
    </p:spTree>
    <p:extLst>
      <p:ext uri="{BB962C8B-B14F-4D97-AF65-F5344CB8AC3E}">
        <p14:creationId xmlns:p14="http://schemas.microsoft.com/office/powerpoint/2010/main" val="36082001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55F348B2-8646-46CD-995F-B2A5949AE655}"/>
              </a:ext>
            </a:extLst>
          </p:cNvPr>
          <p:cNvSpPr>
            <a:spLocks noGrp="1"/>
          </p:cNvSpPr>
          <p:nvPr>
            <p:ph idx="1"/>
          </p:nvPr>
        </p:nvSpPr>
        <p:spPr>
          <a:xfrm>
            <a:off x="838200" y="1825625"/>
            <a:ext cx="10515600" cy="4351338"/>
          </a:xfrm>
        </p:spPr>
        <p:txBody>
          <a:bodyPr/>
          <a:lstStyle/>
          <a:p>
            <a:r>
              <a:rPr lang="en-US" dirty="0"/>
              <a:t>Let’s delete ‘B’</a:t>
            </a:r>
          </a:p>
        </p:txBody>
      </p:sp>
      <p:sp>
        <p:nvSpPr>
          <p:cNvPr id="2" name="Title 1"/>
          <p:cNvSpPr>
            <a:spLocks noGrp="1"/>
          </p:cNvSpPr>
          <p:nvPr>
            <p:ph type="title"/>
          </p:nvPr>
        </p:nvSpPr>
        <p:spPr/>
        <p:txBody>
          <a:bodyPr/>
          <a:lstStyle/>
          <a:p>
            <a:pPr algn="ctr"/>
            <a:r>
              <a:rPr lang="en-US" dirty="0"/>
              <a:t>Deletion examples</a:t>
            </a:r>
          </a:p>
        </p:txBody>
      </p:sp>
      <p:sp>
        <p:nvSpPr>
          <p:cNvPr id="4" name="Oval 3"/>
          <p:cNvSpPr/>
          <p:nvPr/>
        </p:nvSpPr>
        <p:spPr>
          <a:xfrm>
            <a:off x="7033306" y="4379600"/>
            <a:ext cx="590309" cy="6096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p>
        </p:txBody>
      </p:sp>
      <p:sp>
        <p:nvSpPr>
          <p:cNvPr id="5" name="Oval 4"/>
          <p:cNvSpPr/>
          <p:nvPr/>
        </p:nvSpPr>
        <p:spPr>
          <a:xfrm>
            <a:off x="6174295" y="3749726"/>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t>
            </a:r>
          </a:p>
        </p:txBody>
      </p:sp>
      <p:cxnSp>
        <p:nvCxnSpPr>
          <p:cNvPr id="6" name="Straight Arrow Connector 5"/>
          <p:cNvCxnSpPr/>
          <p:nvPr/>
        </p:nvCxnSpPr>
        <p:spPr>
          <a:xfrm>
            <a:off x="5661060" y="3419081"/>
            <a:ext cx="599684" cy="4120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127612" y="4790563"/>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cxnSp>
        <p:nvCxnSpPr>
          <p:cNvPr id="8" name="Straight Arrow Connector 7"/>
          <p:cNvCxnSpPr/>
          <p:nvPr/>
        </p:nvCxnSpPr>
        <p:spPr>
          <a:xfrm>
            <a:off x="6678155" y="4223947"/>
            <a:ext cx="378875" cy="2910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547896" y="4277731"/>
            <a:ext cx="301994" cy="5128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164782" y="2962833"/>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a:t>
            </a:r>
          </a:p>
        </p:txBody>
      </p:sp>
      <p:cxnSp>
        <p:nvCxnSpPr>
          <p:cNvPr id="11" name="Straight Arrow Connector 10"/>
          <p:cNvCxnSpPr/>
          <p:nvPr/>
        </p:nvCxnSpPr>
        <p:spPr>
          <a:xfrm>
            <a:off x="4565861" y="2894239"/>
            <a:ext cx="619174" cy="2514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7" idx="3"/>
          </p:cNvCxnSpPr>
          <p:nvPr/>
        </p:nvCxnSpPr>
        <p:spPr>
          <a:xfrm flipH="1">
            <a:off x="3884439" y="2859421"/>
            <a:ext cx="238015" cy="3814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5"/>
          </p:cNvCxnSpPr>
          <p:nvPr/>
        </p:nvCxnSpPr>
        <p:spPr>
          <a:xfrm>
            <a:off x="7537166" y="4899939"/>
            <a:ext cx="168198" cy="4462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091693" y="2541871"/>
            <a:ext cx="530928" cy="41273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a:t>
            </a:r>
            <a:endParaRPr lang="en-US" dirty="0">
              <a:solidFill>
                <a:schemeClr val="tx1"/>
              </a:solidFill>
            </a:endParaRPr>
          </a:p>
        </p:txBody>
      </p:sp>
      <p:sp>
        <p:nvSpPr>
          <p:cNvPr id="15" name="Oval 14"/>
          <p:cNvSpPr/>
          <p:nvPr/>
        </p:nvSpPr>
        <p:spPr>
          <a:xfrm>
            <a:off x="3501384" y="3167475"/>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6" name="Oval 15"/>
          <p:cNvSpPr/>
          <p:nvPr/>
        </p:nvSpPr>
        <p:spPr>
          <a:xfrm>
            <a:off x="2751153" y="3749726"/>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7" name="Straight Arrow Connector 16"/>
          <p:cNvCxnSpPr/>
          <p:nvPr/>
        </p:nvCxnSpPr>
        <p:spPr>
          <a:xfrm flipH="1">
            <a:off x="3255013" y="3550599"/>
            <a:ext cx="289706" cy="2804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7410209" y="5346148"/>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p>
        </p:txBody>
      </p:sp>
      <p:sp>
        <p:nvSpPr>
          <p:cNvPr id="20" name="TextBox 19"/>
          <p:cNvSpPr txBox="1"/>
          <p:nvPr/>
        </p:nvSpPr>
        <p:spPr>
          <a:xfrm>
            <a:off x="4433104" y="1690688"/>
            <a:ext cx="1227956" cy="369332"/>
          </a:xfrm>
          <a:prstGeom prst="rect">
            <a:avLst/>
          </a:prstGeom>
          <a:noFill/>
        </p:spPr>
        <p:txBody>
          <a:bodyPr wrap="square" rtlCol="0">
            <a:spAutoFit/>
          </a:bodyPr>
          <a:lstStyle/>
          <a:p>
            <a:r>
              <a:rPr lang="en-US" dirty="0">
                <a:latin typeface="Consolas" charset="0"/>
                <a:ea typeface="Consolas" charset="0"/>
                <a:cs typeface="Consolas" charset="0"/>
              </a:rPr>
              <a:t>root</a:t>
            </a:r>
          </a:p>
        </p:txBody>
      </p:sp>
      <p:cxnSp>
        <p:nvCxnSpPr>
          <p:cNvPr id="22" name="Straight Arrow Connector 21"/>
          <p:cNvCxnSpPr>
            <a:endCxn id="14" idx="7"/>
          </p:cNvCxnSpPr>
          <p:nvPr/>
        </p:nvCxnSpPr>
        <p:spPr>
          <a:xfrm flipH="1">
            <a:off x="4544868" y="2060020"/>
            <a:ext cx="77753" cy="5422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0747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55F348B2-8646-46CD-995F-B2A5949AE655}"/>
              </a:ext>
            </a:extLst>
          </p:cNvPr>
          <p:cNvSpPr>
            <a:spLocks noGrp="1"/>
          </p:cNvSpPr>
          <p:nvPr>
            <p:ph idx="1"/>
          </p:nvPr>
        </p:nvSpPr>
        <p:spPr>
          <a:xfrm>
            <a:off x="838200" y="1825625"/>
            <a:ext cx="10515600" cy="4351338"/>
          </a:xfrm>
        </p:spPr>
        <p:txBody>
          <a:bodyPr/>
          <a:lstStyle/>
          <a:p>
            <a:r>
              <a:rPr lang="en-US"/>
              <a:t>Let’s delete ‘B’</a:t>
            </a:r>
            <a:endParaRPr lang="en-US" dirty="0"/>
          </a:p>
        </p:txBody>
      </p:sp>
      <p:sp>
        <p:nvSpPr>
          <p:cNvPr id="2" name="Title 1"/>
          <p:cNvSpPr>
            <a:spLocks noGrp="1"/>
          </p:cNvSpPr>
          <p:nvPr>
            <p:ph type="title"/>
          </p:nvPr>
        </p:nvSpPr>
        <p:spPr/>
        <p:txBody>
          <a:bodyPr/>
          <a:lstStyle/>
          <a:p>
            <a:pPr algn="ctr"/>
            <a:r>
              <a:rPr lang="en-US" dirty="0"/>
              <a:t>Deletion examples</a:t>
            </a:r>
          </a:p>
        </p:txBody>
      </p:sp>
      <p:sp>
        <p:nvSpPr>
          <p:cNvPr id="4" name="Oval 3"/>
          <p:cNvSpPr/>
          <p:nvPr/>
        </p:nvSpPr>
        <p:spPr>
          <a:xfrm>
            <a:off x="8269114" y="5047673"/>
            <a:ext cx="590309" cy="6096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p>
        </p:txBody>
      </p:sp>
      <p:sp>
        <p:nvSpPr>
          <p:cNvPr id="5" name="Oval 4"/>
          <p:cNvSpPr/>
          <p:nvPr/>
        </p:nvSpPr>
        <p:spPr>
          <a:xfrm>
            <a:off x="7410103" y="4417799"/>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t>
            </a:r>
          </a:p>
        </p:txBody>
      </p:sp>
      <p:cxnSp>
        <p:nvCxnSpPr>
          <p:cNvPr id="6" name="Straight Arrow Connector 5"/>
          <p:cNvCxnSpPr/>
          <p:nvPr/>
        </p:nvCxnSpPr>
        <p:spPr>
          <a:xfrm>
            <a:off x="6896868" y="4087154"/>
            <a:ext cx="599684" cy="4120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913963" y="4892020"/>
            <a:ext cx="378875" cy="2910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164782" y="2962833"/>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cxnSp>
        <p:nvCxnSpPr>
          <p:cNvPr id="11" name="Straight Arrow Connector 10"/>
          <p:cNvCxnSpPr/>
          <p:nvPr/>
        </p:nvCxnSpPr>
        <p:spPr>
          <a:xfrm>
            <a:off x="4583744" y="2836558"/>
            <a:ext cx="619174" cy="2514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flipH="1">
            <a:off x="4920557" y="3518418"/>
            <a:ext cx="238015" cy="3814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5"/>
          </p:cNvCxnSpPr>
          <p:nvPr/>
        </p:nvCxnSpPr>
        <p:spPr>
          <a:xfrm>
            <a:off x="8772974" y="5568012"/>
            <a:ext cx="168198" cy="4462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091693" y="2541871"/>
            <a:ext cx="530928" cy="41273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5" name="Oval 14"/>
          <p:cNvSpPr/>
          <p:nvPr/>
        </p:nvSpPr>
        <p:spPr>
          <a:xfrm>
            <a:off x="5208509" y="4582189"/>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6" name="Oval 15"/>
          <p:cNvSpPr/>
          <p:nvPr/>
        </p:nvSpPr>
        <p:spPr>
          <a:xfrm>
            <a:off x="4526795" y="3899858"/>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7" name="Straight Arrow Connector 16"/>
          <p:cNvCxnSpPr>
            <a:cxnSpLocks/>
            <a:endCxn id="15" idx="1"/>
          </p:cNvCxnSpPr>
          <p:nvPr/>
        </p:nvCxnSpPr>
        <p:spPr>
          <a:xfrm>
            <a:off x="5115116" y="4410666"/>
            <a:ext cx="179842" cy="2528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8646017" y="6014221"/>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p>
        </p:txBody>
      </p:sp>
      <p:sp>
        <p:nvSpPr>
          <p:cNvPr id="3" name="TextBox 2"/>
          <p:cNvSpPr txBox="1"/>
          <p:nvPr/>
        </p:nvSpPr>
        <p:spPr>
          <a:xfrm>
            <a:off x="8461094" y="1944547"/>
            <a:ext cx="3460830" cy="1477328"/>
          </a:xfrm>
          <a:prstGeom prst="rect">
            <a:avLst/>
          </a:prstGeom>
          <a:noFill/>
        </p:spPr>
        <p:txBody>
          <a:bodyPr wrap="square" rtlCol="0">
            <a:spAutoFit/>
          </a:bodyPr>
          <a:lstStyle/>
          <a:p>
            <a:pPr marL="285750" indent="-285750">
              <a:buFont typeface="Arial" charset="0"/>
              <a:buChar char="•"/>
            </a:pPr>
            <a:r>
              <a:rPr lang="en-US" dirty="0"/>
              <a:t>Once splayed, ‘B’ will be at the root!</a:t>
            </a:r>
          </a:p>
          <a:p>
            <a:pPr marL="285750" indent="-285750">
              <a:buFont typeface="Arial" charset="0"/>
              <a:buChar char="•"/>
            </a:pPr>
            <a:r>
              <a:rPr lang="en-US" dirty="0"/>
              <a:t>After that, it’s </a:t>
            </a:r>
            <a:r>
              <a:rPr lang="en-US" dirty="0">
                <a:solidFill>
                  <a:srgbClr val="FF0000"/>
                </a:solidFill>
              </a:rPr>
              <a:t>a simple pointer assignment</a:t>
            </a:r>
            <a:r>
              <a:rPr lang="en-US" dirty="0"/>
              <a:t> to change the root to point to it.</a:t>
            </a:r>
          </a:p>
        </p:txBody>
      </p:sp>
      <p:sp>
        <p:nvSpPr>
          <p:cNvPr id="20" name="TextBox 19"/>
          <p:cNvSpPr txBox="1"/>
          <p:nvPr/>
        </p:nvSpPr>
        <p:spPr>
          <a:xfrm>
            <a:off x="4433104" y="1690688"/>
            <a:ext cx="1227956" cy="369332"/>
          </a:xfrm>
          <a:prstGeom prst="rect">
            <a:avLst/>
          </a:prstGeom>
          <a:noFill/>
        </p:spPr>
        <p:txBody>
          <a:bodyPr wrap="square" rtlCol="0">
            <a:spAutoFit/>
          </a:bodyPr>
          <a:lstStyle/>
          <a:p>
            <a:r>
              <a:rPr lang="en-US" dirty="0">
                <a:latin typeface="Consolas" charset="0"/>
                <a:ea typeface="Consolas" charset="0"/>
                <a:cs typeface="Consolas" charset="0"/>
              </a:rPr>
              <a:t>root</a:t>
            </a:r>
          </a:p>
        </p:txBody>
      </p:sp>
      <p:cxnSp>
        <p:nvCxnSpPr>
          <p:cNvPr id="21" name="Straight Arrow Connector 20"/>
          <p:cNvCxnSpPr/>
          <p:nvPr/>
        </p:nvCxnSpPr>
        <p:spPr>
          <a:xfrm flipH="1">
            <a:off x="4544868" y="2060020"/>
            <a:ext cx="77753" cy="5422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5"/>
            <a:endCxn id="23" idx="1"/>
          </p:cNvCxnSpPr>
          <p:nvPr/>
        </p:nvCxnSpPr>
        <p:spPr>
          <a:xfrm>
            <a:off x="5668642" y="3437054"/>
            <a:ext cx="813980" cy="2317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6396173" y="3587424"/>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a:t>
            </a:r>
          </a:p>
        </p:txBody>
      </p:sp>
    </p:spTree>
    <p:extLst>
      <p:ext uri="{BB962C8B-B14F-4D97-AF65-F5344CB8AC3E}">
        <p14:creationId xmlns:p14="http://schemas.microsoft.com/office/powerpoint/2010/main" val="19227002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55F348B2-8646-46CD-995F-B2A5949AE655}"/>
              </a:ext>
            </a:extLst>
          </p:cNvPr>
          <p:cNvSpPr>
            <a:spLocks noGrp="1"/>
          </p:cNvSpPr>
          <p:nvPr>
            <p:ph idx="1"/>
          </p:nvPr>
        </p:nvSpPr>
        <p:spPr>
          <a:xfrm>
            <a:off x="838200" y="1825625"/>
            <a:ext cx="10515600" cy="4351338"/>
          </a:xfrm>
        </p:spPr>
        <p:txBody>
          <a:bodyPr/>
          <a:lstStyle/>
          <a:p>
            <a:r>
              <a:rPr lang="en-US"/>
              <a:t>Let’s delete ‘B’</a:t>
            </a:r>
            <a:endParaRPr lang="en-US" dirty="0"/>
          </a:p>
        </p:txBody>
      </p:sp>
      <p:sp>
        <p:nvSpPr>
          <p:cNvPr id="2" name="Title 1"/>
          <p:cNvSpPr>
            <a:spLocks noGrp="1"/>
          </p:cNvSpPr>
          <p:nvPr>
            <p:ph type="title"/>
          </p:nvPr>
        </p:nvSpPr>
        <p:spPr>
          <a:xfrm>
            <a:off x="838200" y="377214"/>
            <a:ext cx="10515600" cy="1325563"/>
          </a:xfrm>
        </p:spPr>
        <p:txBody>
          <a:bodyPr/>
          <a:lstStyle/>
          <a:p>
            <a:pPr algn="ctr"/>
            <a:r>
              <a:rPr lang="en-US" dirty="0"/>
              <a:t>Deletion examples</a:t>
            </a:r>
          </a:p>
        </p:txBody>
      </p:sp>
      <p:sp>
        <p:nvSpPr>
          <p:cNvPr id="4" name="Oval 3"/>
          <p:cNvSpPr/>
          <p:nvPr/>
        </p:nvSpPr>
        <p:spPr>
          <a:xfrm>
            <a:off x="8269114" y="5047673"/>
            <a:ext cx="590309" cy="6096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p>
        </p:txBody>
      </p:sp>
      <p:sp>
        <p:nvSpPr>
          <p:cNvPr id="5" name="Oval 4"/>
          <p:cNvSpPr/>
          <p:nvPr/>
        </p:nvSpPr>
        <p:spPr>
          <a:xfrm>
            <a:off x="7410103" y="4417799"/>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t>
            </a:r>
          </a:p>
        </p:txBody>
      </p:sp>
      <p:cxnSp>
        <p:nvCxnSpPr>
          <p:cNvPr id="6" name="Straight Arrow Connector 5"/>
          <p:cNvCxnSpPr/>
          <p:nvPr/>
        </p:nvCxnSpPr>
        <p:spPr>
          <a:xfrm>
            <a:off x="6896868" y="4087154"/>
            <a:ext cx="599684" cy="4120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913963" y="4892020"/>
            <a:ext cx="378875" cy="2910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164782" y="2962833"/>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cxnSp>
        <p:nvCxnSpPr>
          <p:cNvPr id="11" name="Straight Arrow Connector 10"/>
          <p:cNvCxnSpPr/>
          <p:nvPr/>
        </p:nvCxnSpPr>
        <p:spPr>
          <a:xfrm>
            <a:off x="4583744" y="2836558"/>
            <a:ext cx="619174" cy="2514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5"/>
          </p:cNvCxnSpPr>
          <p:nvPr/>
        </p:nvCxnSpPr>
        <p:spPr>
          <a:xfrm>
            <a:off x="8772974" y="5568012"/>
            <a:ext cx="168198" cy="4462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091693" y="2541871"/>
            <a:ext cx="530928" cy="41273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8" name="Oval 17"/>
          <p:cNvSpPr/>
          <p:nvPr/>
        </p:nvSpPr>
        <p:spPr>
          <a:xfrm>
            <a:off x="8646017" y="6014221"/>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p>
        </p:txBody>
      </p:sp>
      <p:sp>
        <p:nvSpPr>
          <p:cNvPr id="3" name="TextBox 2"/>
          <p:cNvSpPr txBox="1"/>
          <p:nvPr/>
        </p:nvSpPr>
        <p:spPr>
          <a:xfrm>
            <a:off x="8461094" y="1944547"/>
            <a:ext cx="3460830" cy="2308324"/>
          </a:xfrm>
          <a:prstGeom prst="rect">
            <a:avLst/>
          </a:prstGeom>
          <a:noFill/>
        </p:spPr>
        <p:txBody>
          <a:bodyPr wrap="square" rtlCol="0">
            <a:spAutoFit/>
          </a:bodyPr>
          <a:lstStyle/>
          <a:p>
            <a:pPr marL="285750" indent="-285750">
              <a:buFont typeface="Arial" charset="0"/>
              <a:buChar char="•"/>
            </a:pPr>
            <a:r>
              <a:rPr lang="en-US" dirty="0"/>
              <a:t>Once splayed, ‘B’ will be at the root!</a:t>
            </a:r>
          </a:p>
          <a:p>
            <a:pPr marL="285750" indent="-285750">
              <a:buFont typeface="Arial" charset="0"/>
              <a:buChar char="•"/>
            </a:pPr>
            <a:r>
              <a:rPr lang="en-US" dirty="0"/>
              <a:t>After that, it’s </a:t>
            </a:r>
            <a:r>
              <a:rPr lang="en-US" dirty="0">
                <a:solidFill>
                  <a:srgbClr val="FF0000"/>
                </a:solidFill>
              </a:rPr>
              <a:t>a simple pointer assignment</a:t>
            </a:r>
            <a:r>
              <a:rPr lang="en-US" dirty="0"/>
              <a:t> to change the root to point to its right child, ‘P’.</a:t>
            </a:r>
          </a:p>
          <a:p>
            <a:pPr marL="285750" indent="-285750">
              <a:buFont typeface="Arial" charset="0"/>
              <a:buChar char="•"/>
            </a:pPr>
            <a:r>
              <a:rPr lang="en-US" dirty="0"/>
              <a:t>The neighborhood of ‘B’ (‘C’, ‘D’) </a:t>
            </a:r>
            <a:r>
              <a:rPr lang="en-US" dirty="0">
                <a:solidFill>
                  <a:schemeClr val="accent1"/>
                </a:solidFill>
              </a:rPr>
              <a:t>still remain close to the root.</a:t>
            </a:r>
          </a:p>
        </p:txBody>
      </p:sp>
      <p:sp>
        <p:nvSpPr>
          <p:cNvPr id="20" name="TextBox 19"/>
          <p:cNvSpPr txBox="1"/>
          <p:nvPr/>
        </p:nvSpPr>
        <p:spPr>
          <a:xfrm>
            <a:off x="4440686" y="1713956"/>
            <a:ext cx="1227956" cy="369332"/>
          </a:xfrm>
          <a:prstGeom prst="rect">
            <a:avLst/>
          </a:prstGeom>
          <a:noFill/>
          <a:ln>
            <a:noFill/>
          </a:ln>
        </p:spPr>
        <p:txBody>
          <a:bodyPr wrap="square" rtlCol="0">
            <a:spAutoFit/>
          </a:bodyPr>
          <a:lstStyle/>
          <a:p>
            <a:r>
              <a:rPr lang="en-US" dirty="0">
                <a:solidFill>
                  <a:srgbClr val="FF0000"/>
                </a:solidFill>
                <a:latin typeface="Consolas" charset="0"/>
                <a:ea typeface="Consolas" charset="0"/>
                <a:cs typeface="Consolas" charset="0"/>
              </a:rPr>
              <a:t>root</a:t>
            </a:r>
          </a:p>
        </p:txBody>
      </p:sp>
      <p:cxnSp>
        <p:nvCxnSpPr>
          <p:cNvPr id="21" name="Straight Arrow Connector 20"/>
          <p:cNvCxnSpPr>
            <a:stCxn id="20" idx="2"/>
          </p:cNvCxnSpPr>
          <p:nvPr/>
        </p:nvCxnSpPr>
        <p:spPr>
          <a:xfrm>
            <a:off x="5054664" y="2083288"/>
            <a:ext cx="327564" cy="7532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5"/>
            <a:endCxn id="23" idx="1"/>
          </p:cNvCxnSpPr>
          <p:nvPr/>
        </p:nvCxnSpPr>
        <p:spPr>
          <a:xfrm>
            <a:off x="5668642" y="3437054"/>
            <a:ext cx="813980" cy="2317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6396173" y="3587424"/>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a:t>
            </a:r>
          </a:p>
        </p:txBody>
      </p:sp>
      <p:cxnSp>
        <p:nvCxnSpPr>
          <p:cNvPr id="24" name="Straight Connector 23"/>
          <p:cNvCxnSpPr/>
          <p:nvPr/>
        </p:nvCxnSpPr>
        <p:spPr>
          <a:xfrm>
            <a:off x="4122124" y="2483925"/>
            <a:ext cx="578403" cy="5396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4053249" y="2505320"/>
            <a:ext cx="642139" cy="4087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B7F05CD-E231-4D4F-A98D-BEA8722F252C}"/>
              </a:ext>
            </a:extLst>
          </p:cNvPr>
          <p:cNvCxnSpPr>
            <a:cxnSpLocks/>
          </p:cNvCxnSpPr>
          <p:nvPr/>
        </p:nvCxnSpPr>
        <p:spPr>
          <a:xfrm flipH="1">
            <a:off x="4920557" y="3518418"/>
            <a:ext cx="238015" cy="3814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49DAD1E3-0917-7E48-B3FF-EADDBF7DCBEB}"/>
              </a:ext>
            </a:extLst>
          </p:cNvPr>
          <p:cNvSpPr/>
          <p:nvPr/>
        </p:nvSpPr>
        <p:spPr>
          <a:xfrm>
            <a:off x="5208509" y="4582189"/>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28" name="Oval 27">
            <a:extLst>
              <a:ext uri="{FF2B5EF4-FFF2-40B4-BE49-F238E27FC236}">
                <a16:creationId xmlns:a16="http://schemas.microsoft.com/office/drawing/2014/main" id="{30CB860C-122E-0D4A-B0D1-288A22954C0F}"/>
              </a:ext>
            </a:extLst>
          </p:cNvPr>
          <p:cNvSpPr/>
          <p:nvPr/>
        </p:nvSpPr>
        <p:spPr>
          <a:xfrm>
            <a:off x="4526795" y="3899858"/>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9" name="Straight Arrow Connector 28">
            <a:extLst>
              <a:ext uri="{FF2B5EF4-FFF2-40B4-BE49-F238E27FC236}">
                <a16:creationId xmlns:a16="http://schemas.microsoft.com/office/drawing/2014/main" id="{22E32887-3C60-3D4B-9236-06B45E27DF98}"/>
              </a:ext>
            </a:extLst>
          </p:cNvPr>
          <p:cNvCxnSpPr>
            <a:cxnSpLocks/>
            <a:endCxn id="26" idx="1"/>
          </p:cNvCxnSpPr>
          <p:nvPr/>
        </p:nvCxnSpPr>
        <p:spPr>
          <a:xfrm>
            <a:off x="5115116" y="4410666"/>
            <a:ext cx="179842" cy="2528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75810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55F348B2-8646-46CD-995F-B2A5949AE655}"/>
              </a:ext>
            </a:extLst>
          </p:cNvPr>
          <p:cNvSpPr>
            <a:spLocks noGrp="1"/>
          </p:cNvSpPr>
          <p:nvPr>
            <p:ph idx="1"/>
          </p:nvPr>
        </p:nvSpPr>
        <p:spPr>
          <a:xfrm>
            <a:off x="838200" y="1825625"/>
            <a:ext cx="10515600" cy="4351338"/>
          </a:xfrm>
        </p:spPr>
        <p:txBody>
          <a:bodyPr/>
          <a:lstStyle/>
          <a:p>
            <a:r>
              <a:rPr lang="en-US" dirty="0"/>
              <a:t>Let’s now delete </a:t>
            </a:r>
            <a:r>
              <a:rPr lang="en-US" dirty="0">
                <a:solidFill>
                  <a:srgbClr val="FF00FF"/>
                </a:solidFill>
              </a:rPr>
              <a:t>‘R’</a:t>
            </a:r>
            <a:r>
              <a:rPr lang="en-US" dirty="0"/>
              <a:t>! </a:t>
            </a:r>
          </a:p>
        </p:txBody>
      </p:sp>
      <p:sp>
        <p:nvSpPr>
          <p:cNvPr id="2" name="Title 1"/>
          <p:cNvSpPr>
            <a:spLocks noGrp="1"/>
          </p:cNvSpPr>
          <p:nvPr>
            <p:ph type="title"/>
          </p:nvPr>
        </p:nvSpPr>
        <p:spPr>
          <a:xfrm>
            <a:off x="838200" y="377214"/>
            <a:ext cx="10515600" cy="1325563"/>
          </a:xfrm>
        </p:spPr>
        <p:txBody>
          <a:bodyPr/>
          <a:lstStyle/>
          <a:p>
            <a:pPr algn="ctr"/>
            <a:r>
              <a:rPr lang="en-US" dirty="0"/>
              <a:t>Deletion examples</a:t>
            </a:r>
          </a:p>
        </p:txBody>
      </p:sp>
      <p:sp>
        <p:nvSpPr>
          <p:cNvPr id="4" name="Oval 3"/>
          <p:cNvSpPr/>
          <p:nvPr/>
        </p:nvSpPr>
        <p:spPr>
          <a:xfrm>
            <a:off x="8269114" y="5047673"/>
            <a:ext cx="590309" cy="6096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p>
        </p:txBody>
      </p:sp>
      <p:sp>
        <p:nvSpPr>
          <p:cNvPr id="5" name="Oval 4"/>
          <p:cNvSpPr/>
          <p:nvPr/>
        </p:nvSpPr>
        <p:spPr>
          <a:xfrm>
            <a:off x="7410103" y="4417799"/>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t>
            </a:r>
          </a:p>
        </p:txBody>
      </p:sp>
      <p:cxnSp>
        <p:nvCxnSpPr>
          <p:cNvPr id="6" name="Straight Arrow Connector 5"/>
          <p:cNvCxnSpPr/>
          <p:nvPr/>
        </p:nvCxnSpPr>
        <p:spPr>
          <a:xfrm>
            <a:off x="6896868" y="4087154"/>
            <a:ext cx="599684" cy="4120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913963" y="4892020"/>
            <a:ext cx="378875" cy="2910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164782" y="2962833"/>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cxnSp>
        <p:nvCxnSpPr>
          <p:cNvPr id="13" name="Straight Arrow Connector 12"/>
          <p:cNvCxnSpPr>
            <a:stCxn id="8" idx="5"/>
          </p:cNvCxnSpPr>
          <p:nvPr/>
        </p:nvCxnSpPr>
        <p:spPr>
          <a:xfrm>
            <a:off x="8772974" y="5568012"/>
            <a:ext cx="168198" cy="4462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8646017" y="6014221"/>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p>
        </p:txBody>
      </p:sp>
      <p:sp>
        <p:nvSpPr>
          <p:cNvPr id="20" name="TextBox 19"/>
          <p:cNvSpPr txBox="1"/>
          <p:nvPr/>
        </p:nvSpPr>
        <p:spPr>
          <a:xfrm>
            <a:off x="5504879" y="2355483"/>
            <a:ext cx="1227956" cy="369332"/>
          </a:xfrm>
          <a:prstGeom prst="rect">
            <a:avLst/>
          </a:prstGeom>
          <a:noFill/>
          <a:ln>
            <a:noFill/>
          </a:ln>
        </p:spPr>
        <p:txBody>
          <a:bodyPr wrap="square" rtlCol="0">
            <a:spAutoFit/>
          </a:bodyPr>
          <a:lstStyle/>
          <a:p>
            <a:r>
              <a:rPr lang="en-US" dirty="0">
                <a:latin typeface="Consolas" charset="0"/>
                <a:ea typeface="Consolas" charset="0"/>
                <a:cs typeface="Consolas" charset="0"/>
              </a:rPr>
              <a:t>root</a:t>
            </a:r>
          </a:p>
        </p:txBody>
      </p:sp>
      <p:cxnSp>
        <p:nvCxnSpPr>
          <p:cNvPr id="21" name="Straight Arrow Connector 20"/>
          <p:cNvCxnSpPr>
            <a:endCxn id="10" idx="7"/>
          </p:cNvCxnSpPr>
          <p:nvPr/>
        </p:nvCxnSpPr>
        <p:spPr>
          <a:xfrm flipH="1">
            <a:off x="5668642" y="2759105"/>
            <a:ext cx="225107" cy="2850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5"/>
            <a:endCxn id="23" idx="1"/>
          </p:cNvCxnSpPr>
          <p:nvPr/>
        </p:nvCxnSpPr>
        <p:spPr>
          <a:xfrm>
            <a:off x="5668642" y="3437054"/>
            <a:ext cx="813980" cy="2317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6396173" y="3587424"/>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a:t>
            </a:r>
          </a:p>
        </p:txBody>
      </p:sp>
      <p:cxnSp>
        <p:nvCxnSpPr>
          <p:cNvPr id="24" name="Straight Arrow Connector 23">
            <a:extLst>
              <a:ext uri="{FF2B5EF4-FFF2-40B4-BE49-F238E27FC236}">
                <a16:creationId xmlns:a16="http://schemas.microsoft.com/office/drawing/2014/main" id="{684514D6-B34A-064D-8723-EF898D45D46C}"/>
              </a:ext>
            </a:extLst>
          </p:cNvPr>
          <p:cNvCxnSpPr>
            <a:cxnSpLocks/>
          </p:cNvCxnSpPr>
          <p:nvPr/>
        </p:nvCxnSpPr>
        <p:spPr>
          <a:xfrm flipH="1">
            <a:off x="4920557" y="3518418"/>
            <a:ext cx="238015" cy="3814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BC012D16-14D5-4D4D-92EF-F13259D336AD}"/>
              </a:ext>
            </a:extLst>
          </p:cNvPr>
          <p:cNvSpPr/>
          <p:nvPr/>
        </p:nvSpPr>
        <p:spPr>
          <a:xfrm>
            <a:off x="5208509" y="4582189"/>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26" name="Oval 25">
            <a:extLst>
              <a:ext uri="{FF2B5EF4-FFF2-40B4-BE49-F238E27FC236}">
                <a16:creationId xmlns:a16="http://schemas.microsoft.com/office/drawing/2014/main" id="{7B9C327D-6853-844F-9727-21F2C8F0572F}"/>
              </a:ext>
            </a:extLst>
          </p:cNvPr>
          <p:cNvSpPr/>
          <p:nvPr/>
        </p:nvSpPr>
        <p:spPr>
          <a:xfrm>
            <a:off x="4526795" y="3899858"/>
            <a:ext cx="590309" cy="555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7" name="Straight Arrow Connector 26">
            <a:extLst>
              <a:ext uri="{FF2B5EF4-FFF2-40B4-BE49-F238E27FC236}">
                <a16:creationId xmlns:a16="http://schemas.microsoft.com/office/drawing/2014/main" id="{21FF5DDF-D502-D846-9D92-1EC8413638E6}"/>
              </a:ext>
            </a:extLst>
          </p:cNvPr>
          <p:cNvCxnSpPr>
            <a:cxnSpLocks/>
            <a:endCxn id="25" idx="1"/>
          </p:cNvCxnSpPr>
          <p:nvPr/>
        </p:nvCxnSpPr>
        <p:spPr>
          <a:xfrm>
            <a:off x="5115116" y="4410666"/>
            <a:ext cx="179842" cy="2528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454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79F4B-7EDF-4F9E-9FBE-9E12EA29DBF3}"/>
              </a:ext>
            </a:extLst>
          </p:cNvPr>
          <p:cNvSpPr>
            <a:spLocks noGrp="1"/>
          </p:cNvSpPr>
          <p:nvPr>
            <p:ph type="title"/>
          </p:nvPr>
        </p:nvSpPr>
        <p:spPr/>
        <p:txBody>
          <a:bodyPr/>
          <a:lstStyle/>
          <a:p>
            <a:pPr algn="ctr"/>
            <a:r>
              <a:rPr lang="en-US" dirty="0"/>
              <a:t>Theory behind splay trees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631203-97A6-4AE1-BD33-580021312EEF}"/>
                  </a:ext>
                </a:extLst>
              </p:cNvPr>
              <p:cNvSpPr>
                <a:spLocks noGrp="1"/>
              </p:cNvSpPr>
              <p:nvPr>
                <p:ph idx="1"/>
              </p:nvPr>
            </p:nvSpPr>
            <p:spPr/>
            <p:txBody>
              <a:bodyPr/>
              <a:lstStyle/>
              <a:p>
                <a:r>
                  <a:rPr lang="en-US" dirty="0"/>
                  <a:t>Let </a:t>
                </a:r>
                <a14:m>
                  <m:oMath xmlns:m="http://schemas.openxmlformats.org/officeDocument/2006/math">
                    <m:r>
                      <a:rPr lang="en-US" b="0" i="1" smtClean="0">
                        <a:solidFill>
                          <a:srgbClr val="FF00FF"/>
                        </a:solidFill>
                        <a:latin typeface="Cambria Math" panose="02040503050406030204" pitchFamily="18" charset="0"/>
                      </a:rPr>
                      <m:t>𝑚</m:t>
                    </m:r>
                    <m:r>
                      <a:rPr lang="en-US" b="0" i="1" smtClean="0">
                        <a:solidFill>
                          <a:srgbClr val="FF00FF"/>
                        </a:solidFill>
                        <a:latin typeface="Cambria Math" panose="02040503050406030204" pitchFamily="18" charset="0"/>
                      </a:rPr>
                      <m:t>≥1</m:t>
                    </m:r>
                  </m:oMath>
                </a14:m>
                <a:r>
                  <a:rPr lang="en-US" dirty="0"/>
                  <a:t> and </a:t>
                </a:r>
                <a14:m>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𝑜</m:t>
                        </m:r>
                      </m:e>
                      <m:sub>
                        <m:r>
                          <a:rPr lang="en-US" b="0" i="1" smtClean="0">
                            <a:solidFill>
                              <a:schemeClr val="accent2"/>
                            </a:solidFill>
                            <a:latin typeface="Cambria Math" panose="02040503050406030204" pitchFamily="18" charset="0"/>
                          </a:rPr>
                          <m:t>1</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𝑜</m:t>
                        </m:r>
                      </m:e>
                      <m:sub>
                        <m:r>
                          <a:rPr lang="en-US" b="0" i="1" smtClean="0">
                            <a:solidFill>
                              <a:schemeClr val="accent2"/>
                            </a:solidFill>
                            <a:latin typeface="Cambria Math" panose="02040503050406030204" pitchFamily="18" charset="0"/>
                          </a:rPr>
                          <m:t>2</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𝑜</m:t>
                        </m:r>
                      </m:e>
                      <m:sub>
                        <m:r>
                          <a:rPr lang="en-US" b="0" i="1" smtClean="0">
                            <a:solidFill>
                              <a:schemeClr val="accent2"/>
                            </a:solidFill>
                            <a:latin typeface="Cambria Math" panose="02040503050406030204" pitchFamily="18" charset="0"/>
                          </a:rPr>
                          <m:t>3</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𝑜</m:t>
                        </m:r>
                      </m:e>
                      <m:sub>
                        <m:r>
                          <a:rPr lang="en-US" b="0" i="1" smtClean="0">
                            <a:solidFill>
                              <a:schemeClr val="accent2"/>
                            </a:solidFill>
                            <a:latin typeface="Cambria Math" panose="02040503050406030204" pitchFamily="18" charset="0"/>
                          </a:rPr>
                          <m:t>𝑚</m:t>
                        </m:r>
                      </m:sub>
                    </m:sSub>
                  </m:oMath>
                </a14:m>
                <a:r>
                  <a:rPr lang="en-US" dirty="0">
                    <a:solidFill>
                      <a:schemeClr val="accent2"/>
                    </a:solidFill>
                  </a:rPr>
                  <a:t> </a:t>
                </a:r>
                <a:r>
                  <a:rPr lang="en-US" dirty="0"/>
                  <a:t>be a sequence of </a:t>
                </a:r>
                <a14:m>
                  <m:oMath xmlns:m="http://schemas.openxmlformats.org/officeDocument/2006/math">
                    <m:r>
                      <a:rPr lang="en-US" b="0" i="1" smtClean="0">
                        <a:solidFill>
                          <a:srgbClr val="FF00FF"/>
                        </a:solidFill>
                        <a:latin typeface="Cambria Math" panose="02040503050406030204" pitchFamily="18" charset="0"/>
                      </a:rPr>
                      <m:t>𝑚</m:t>
                    </m:r>
                  </m:oMath>
                </a14:m>
                <a:r>
                  <a:rPr lang="en-US" dirty="0"/>
                  <a:t> operations on a splay tree.</a:t>
                </a:r>
              </a:p>
              <a:p>
                <a:pPr lvl="1"/>
                <a:r>
                  <a:rPr lang="en-US" dirty="0"/>
                  <a:t>By “operations”, we mean either </a:t>
                </a:r>
                <a:r>
                  <a:rPr lang="en-US" dirty="0">
                    <a:solidFill>
                      <a:srgbClr val="00B050"/>
                    </a:solidFill>
                  </a:rPr>
                  <a:t>insertions</a:t>
                </a:r>
                <a:r>
                  <a:rPr lang="en-US" dirty="0"/>
                  <a:t>, </a:t>
                </a:r>
                <a:r>
                  <a:rPr lang="en-US" dirty="0">
                    <a:solidFill>
                      <a:schemeClr val="accent4">
                        <a:lumMod val="75000"/>
                      </a:schemeClr>
                    </a:solidFill>
                  </a:rPr>
                  <a:t>searches</a:t>
                </a:r>
                <a:r>
                  <a:rPr lang="en-US" dirty="0"/>
                  <a:t> or </a:t>
                </a:r>
                <a:r>
                  <a:rPr lang="en-US" dirty="0">
                    <a:solidFill>
                      <a:srgbClr val="FF0000"/>
                    </a:solidFill>
                  </a:rPr>
                  <a:t>deletions</a:t>
                </a:r>
                <a:r>
                  <a:rPr lang="en-US" dirty="0"/>
                  <a:t>! </a:t>
                </a:r>
                <a:r>
                  <a:rPr lang="en-US" dirty="0">
                    <a:sym typeface="Wingdings" panose="05000000000000000000" pitchFamily="2" charset="2"/>
                  </a:rPr>
                  <a:t></a:t>
                </a:r>
              </a:p>
              <a:p>
                <a:pPr lvl="1"/>
                <a:r>
                  <a:rPr lang="en-US" dirty="0"/>
                  <a:t>For example, when </a:t>
                </a:r>
                <a14:m>
                  <m:oMath xmlns:m="http://schemas.openxmlformats.org/officeDocument/2006/math">
                    <m:r>
                      <a:rPr lang="en-US" b="0" i="1" smtClean="0">
                        <a:solidFill>
                          <a:srgbClr val="FF00FF"/>
                        </a:solidFill>
                        <a:latin typeface="Cambria Math" panose="02040503050406030204" pitchFamily="18" charset="0"/>
                      </a:rPr>
                      <m:t>𝑚</m:t>
                    </m:r>
                    <m:r>
                      <a:rPr lang="en-US" b="0" i="1" smtClean="0">
                        <a:solidFill>
                          <a:srgbClr val="FF00FF"/>
                        </a:solidFill>
                        <a:latin typeface="Cambria Math" panose="02040503050406030204" pitchFamily="18" charset="0"/>
                      </a:rPr>
                      <m:t>=7</m:t>
                    </m:r>
                  </m:oMath>
                </a14:m>
                <a:r>
                  <a:rPr lang="en-US" dirty="0"/>
                  <a:t>,  we could have…</a:t>
                </a:r>
              </a:p>
              <a:p>
                <a:pPr lvl="2"/>
                <a:r>
                  <a:rPr lang="en-US" dirty="0">
                    <a:solidFill>
                      <a:schemeClr val="accent6">
                        <a:lumMod val="75000"/>
                      </a:schemeClr>
                    </a:solidFill>
                  </a:rPr>
                  <a:t>4 insertions</a:t>
                </a:r>
                <a:r>
                  <a:rPr lang="en-US" dirty="0"/>
                  <a:t>, </a:t>
                </a:r>
                <a:r>
                  <a:rPr lang="en-US" dirty="0">
                    <a:solidFill>
                      <a:schemeClr val="accent4">
                        <a:lumMod val="75000"/>
                      </a:schemeClr>
                    </a:solidFill>
                  </a:rPr>
                  <a:t>2 searches</a:t>
                </a:r>
                <a:r>
                  <a:rPr lang="en-US" dirty="0"/>
                  <a:t>, </a:t>
                </a:r>
                <a:r>
                  <a:rPr lang="en-US" dirty="0">
                    <a:solidFill>
                      <a:srgbClr val="FF0000"/>
                    </a:solidFill>
                  </a:rPr>
                  <a:t>1 deletion </a:t>
                </a:r>
              </a:p>
              <a:p>
                <a:pPr lvl="2"/>
                <a:r>
                  <a:rPr lang="en-US" dirty="0"/>
                  <a:t>Or </a:t>
                </a:r>
                <a:r>
                  <a:rPr lang="en-US" dirty="0">
                    <a:solidFill>
                      <a:srgbClr val="FF0000"/>
                    </a:solidFill>
                  </a:rPr>
                  <a:t>2 deletions </a:t>
                </a:r>
                <a:r>
                  <a:rPr lang="en-US" i="1" dirty="0">
                    <a:solidFill>
                      <a:schemeClr val="bg2">
                        <a:lumMod val="75000"/>
                      </a:schemeClr>
                    </a:solidFill>
                  </a:rPr>
                  <a:t>(who said the tree had to be initially empty?)</a:t>
                </a:r>
                <a:r>
                  <a:rPr lang="en-US" dirty="0"/>
                  <a:t>, </a:t>
                </a:r>
                <a:r>
                  <a:rPr lang="en-US" dirty="0">
                    <a:solidFill>
                      <a:schemeClr val="accent6">
                        <a:lumMod val="75000"/>
                      </a:schemeClr>
                    </a:solidFill>
                  </a:rPr>
                  <a:t>3 insertions</a:t>
                </a:r>
                <a:r>
                  <a:rPr lang="en-US" dirty="0"/>
                  <a:t> and </a:t>
                </a:r>
                <a:r>
                  <a:rPr lang="en-US" dirty="0">
                    <a:solidFill>
                      <a:schemeClr val="accent4">
                        <a:lumMod val="75000"/>
                      </a:schemeClr>
                    </a:solidFill>
                  </a:rPr>
                  <a:t>2 searches</a:t>
                </a:r>
                <a:r>
                  <a:rPr lang="en-US" dirty="0"/>
                  <a:t>!</a:t>
                </a:r>
              </a:p>
            </p:txBody>
          </p:sp>
        </mc:Choice>
        <mc:Fallback xmlns="">
          <p:sp>
            <p:nvSpPr>
              <p:cNvPr id="3" name="Content Placeholder 2">
                <a:extLst>
                  <a:ext uri="{FF2B5EF4-FFF2-40B4-BE49-F238E27FC236}">
                    <a16:creationId xmlns:a16="http://schemas.microsoft.com/office/drawing/2014/main" id="{4D631203-97A6-4AE1-BD33-580021312EE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3668190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79F4B-7EDF-4F9E-9FBE-9E12EA29DBF3}"/>
              </a:ext>
            </a:extLst>
          </p:cNvPr>
          <p:cNvSpPr>
            <a:spLocks noGrp="1"/>
          </p:cNvSpPr>
          <p:nvPr>
            <p:ph type="title"/>
          </p:nvPr>
        </p:nvSpPr>
        <p:spPr/>
        <p:txBody>
          <a:bodyPr/>
          <a:lstStyle/>
          <a:p>
            <a:pPr algn="ctr"/>
            <a:r>
              <a:rPr lang="en-US" dirty="0"/>
              <a:t>Theory behind splay trees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631203-97A6-4AE1-BD33-580021312EEF}"/>
                  </a:ext>
                </a:extLst>
              </p:cNvPr>
              <p:cNvSpPr>
                <a:spLocks noGrp="1"/>
              </p:cNvSpPr>
              <p:nvPr>
                <p:ph idx="1"/>
              </p:nvPr>
            </p:nvSpPr>
            <p:spPr/>
            <p:txBody>
              <a:bodyPr/>
              <a:lstStyle/>
              <a:p>
                <a:r>
                  <a:rPr lang="en-US" dirty="0"/>
                  <a:t>Let also </a:t>
                </a:r>
                <a14:m>
                  <m:oMath xmlns:m="http://schemas.openxmlformats.org/officeDocument/2006/math">
                    <m:r>
                      <a:rPr lang="en-US" b="0" i="1" smtClean="0">
                        <a:solidFill>
                          <a:srgbClr val="C00000"/>
                        </a:solidFill>
                        <a:latin typeface="Cambria Math" panose="02040503050406030204" pitchFamily="18" charset="0"/>
                      </a:rPr>
                      <m:t>𝑁</m:t>
                    </m:r>
                  </m:oMath>
                </a14:m>
                <a:r>
                  <a:rPr lang="en-US" dirty="0"/>
                  <a:t> be the </a:t>
                </a:r>
                <a:r>
                  <a:rPr lang="en-US" b="1" i="1" u="sng" dirty="0">
                    <a:solidFill>
                      <a:srgbClr val="00B0F0"/>
                    </a:solidFill>
                  </a:rPr>
                  <a:t>maximum</a:t>
                </a:r>
                <a:r>
                  <a:rPr lang="en-US" dirty="0"/>
                  <a:t> number of nodes the tree had </a:t>
                </a:r>
                <a:r>
                  <a:rPr lang="en-US" dirty="0">
                    <a:solidFill>
                      <a:schemeClr val="accent4"/>
                    </a:solidFill>
                  </a:rPr>
                  <a:t>during those </a:t>
                </a:r>
                <a14:m>
                  <m:oMath xmlns:m="http://schemas.openxmlformats.org/officeDocument/2006/math">
                    <m:r>
                      <a:rPr lang="en-US" b="0" i="1" smtClean="0">
                        <a:solidFill>
                          <a:schemeClr val="accent4"/>
                        </a:solidFill>
                        <a:latin typeface="Cambria Math" panose="02040503050406030204" pitchFamily="18" charset="0"/>
                      </a:rPr>
                      <m:t>𝑚</m:t>
                    </m:r>
                  </m:oMath>
                </a14:m>
                <a:r>
                  <a:rPr lang="en-US" dirty="0">
                    <a:solidFill>
                      <a:schemeClr val="accent4"/>
                    </a:solidFill>
                  </a:rPr>
                  <a:t> operations.</a:t>
                </a:r>
                <a:endParaRPr lang="en-US" dirty="0"/>
              </a:p>
              <a:p>
                <a:pPr lvl="1"/>
                <a:r>
                  <a:rPr lang="en-US" dirty="0"/>
                  <a:t>If the operations were </a:t>
                </a:r>
                <a:r>
                  <a:rPr lang="en-US" dirty="0">
                    <a:solidFill>
                      <a:srgbClr val="7030A0"/>
                    </a:solidFill>
                  </a:rPr>
                  <a:t>all deletions</a:t>
                </a:r>
                <a:r>
                  <a:rPr lang="en-US" dirty="0"/>
                  <a:t>, </a:t>
                </a:r>
                <a14:m>
                  <m:oMath xmlns:m="http://schemas.openxmlformats.org/officeDocument/2006/math">
                    <m:r>
                      <a:rPr lang="en-US" b="0" i="1" smtClean="0">
                        <a:latin typeface="Cambria Math" panose="02040503050406030204" pitchFamily="18" charset="0"/>
                      </a:rPr>
                      <m:t>𝑁</m:t>
                    </m:r>
                  </m:oMath>
                </a14:m>
                <a:r>
                  <a:rPr lang="en-US" dirty="0"/>
                  <a:t> would be </a:t>
                </a:r>
                <a:r>
                  <a:rPr lang="en-US" dirty="0">
                    <a:solidFill>
                      <a:schemeClr val="accent6">
                        <a:lumMod val="75000"/>
                      </a:schemeClr>
                    </a:solidFill>
                  </a:rPr>
                  <a:t>whatever count we began with.</a:t>
                </a:r>
              </a:p>
              <a:p>
                <a:pPr lvl="1"/>
                <a:r>
                  <a:rPr lang="en-US" dirty="0"/>
                  <a:t>If there are 2 deletions, 2 insertions and 3 searches, </a:t>
                </a:r>
                <a:r>
                  <a:rPr lang="en-US" dirty="0">
                    <a:solidFill>
                      <a:schemeClr val="accent2"/>
                    </a:solidFill>
                  </a:rPr>
                  <a:t>same thing</a:t>
                </a:r>
                <a:r>
                  <a:rPr lang="en-US" dirty="0"/>
                  <a:t>.</a:t>
                </a:r>
              </a:p>
              <a:p>
                <a:pPr lvl="1"/>
                <a:r>
                  <a:rPr lang="en-US" dirty="0"/>
                  <a:t>If there are only insertions, </a:t>
                </a:r>
                <a14:m>
                  <m:oMath xmlns:m="http://schemas.openxmlformats.org/officeDocument/2006/math">
                    <m:r>
                      <a:rPr lang="en-US" i="1">
                        <a:latin typeface="Cambria Math" panose="02040503050406030204" pitchFamily="18" charset="0"/>
                      </a:rPr>
                      <m:t>𝑁</m:t>
                    </m:r>
                  </m:oMath>
                </a14:m>
                <a:r>
                  <a:rPr lang="en-US" dirty="0"/>
                  <a:t> is our </a:t>
                </a:r>
                <a:r>
                  <a:rPr lang="en-US" dirty="0">
                    <a:solidFill>
                      <a:srgbClr val="00B050"/>
                    </a:solidFill>
                  </a:rPr>
                  <a:t>current node count</a:t>
                </a:r>
                <a:r>
                  <a:rPr lang="en-US" dirty="0"/>
                  <a:t>.</a:t>
                </a:r>
              </a:p>
            </p:txBody>
          </p:sp>
        </mc:Choice>
        <mc:Fallback xmlns="">
          <p:sp>
            <p:nvSpPr>
              <p:cNvPr id="3" name="Content Placeholder 2">
                <a:extLst>
                  <a:ext uri="{FF2B5EF4-FFF2-40B4-BE49-F238E27FC236}">
                    <a16:creationId xmlns:a16="http://schemas.microsoft.com/office/drawing/2014/main" id="{4D631203-97A6-4AE1-BD33-580021312EE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0199427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79F4B-7EDF-4F9E-9FBE-9E12EA29DBF3}"/>
              </a:ext>
            </a:extLst>
          </p:cNvPr>
          <p:cNvSpPr>
            <a:spLocks noGrp="1"/>
          </p:cNvSpPr>
          <p:nvPr>
            <p:ph type="title"/>
          </p:nvPr>
        </p:nvSpPr>
        <p:spPr/>
        <p:txBody>
          <a:bodyPr/>
          <a:lstStyle/>
          <a:p>
            <a:pPr algn="ctr"/>
            <a:r>
              <a:rPr lang="en-US" dirty="0"/>
              <a:t>Theory behind splay trees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631203-97A6-4AE1-BD33-580021312EEF}"/>
                  </a:ext>
                </a:extLst>
              </p:cNvPr>
              <p:cNvSpPr>
                <a:spLocks noGrp="1"/>
              </p:cNvSpPr>
              <p:nvPr>
                <p:ph idx="1"/>
              </p:nvPr>
            </p:nvSpPr>
            <p:spPr/>
            <p:txBody>
              <a:bodyPr/>
              <a:lstStyle/>
              <a:p>
                <a:r>
                  <a:rPr lang="en-US" dirty="0"/>
                  <a:t>Then, the total time for completing all of those </a:t>
                </a:r>
                <a14:m>
                  <m:oMath xmlns:m="http://schemas.openxmlformats.org/officeDocument/2006/math">
                    <m:r>
                      <a:rPr lang="en-US" i="1" dirty="0" smtClean="0">
                        <a:latin typeface="Cambria Math" panose="02040503050406030204" pitchFamily="18" charset="0"/>
                      </a:rPr>
                      <m:t>𝑚</m:t>
                    </m:r>
                  </m:oMath>
                </a14:m>
                <a:r>
                  <a:rPr lang="en-US" dirty="0"/>
                  <a:t> operations is:</a:t>
                </a:r>
              </a:p>
              <a:p>
                <a:endParaRPr lang="en-US" dirty="0"/>
              </a:p>
              <a:p>
                <a:pPr marL="0" indent="0" algn="ctr">
                  <a:buNone/>
                </a:pPr>
                <a14:m>
                  <m:oMathPara xmlns:m="http://schemas.openxmlformats.org/officeDocument/2006/math">
                    <m:oMathParaPr>
                      <m:jc m:val="centerGroup"/>
                    </m:oMathParaPr>
                    <m:oMath xmlns:m="http://schemas.openxmlformats.org/officeDocument/2006/math">
                      <m:r>
                        <a:rPr lang="en-US" sz="3600" b="0" i="1" smtClean="0">
                          <a:solidFill>
                            <a:srgbClr val="7030A0"/>
                          </a:solidFill>
                          <a:latin typeface="Cambria Math" panose="02040503050406030204" pitchFamily="18" charset="0"/>
                          <a:ea typeface="Cambria Math" panose="02040503050406030204" pitchFamily="18" charset="0"/>
                        </a:rPr>
                        <m:t>𝒪</m:t>
                      </m:r>
                      <m:r>
                        <a:rPr lang="en-US" sz="3600" b="0" i="1" smtClean="0">
                          <a:solidFill>
                            <a:srgbClr val="7030A0"/>
                          </a:solidFill>
                          <a:latin typeface="Cambria Math" panose="02040503050406030204" pitchFamily="18" charset="0"/>
                        </a:rPr>
                        <m:t>(</m:t>
                      </m:r>
                      <m:r>
                        <a:rPr lang="en-US" sz="3600" b="0" i="1" smtClean="0">
                          <a:solidFill>
                            <a:srgbClr val="7030A0"/>
                          </a:solidFill>
                          <a:latin typeface="Cambria Math" panose="02040503050406030204" pitchFamily="18" charset="0"/>
                        </a:rPr>
                        <m:t>𝑚</m:t>
                      </m:r>
                      <m:r>
                        <a:rPr lang="en-US" sz="3600" b="0" i="1" smtClean="0">
                          <a:solidFill>
                            <a:srgbClr val="7030A0"/>
                          </a:solidFill>
                          <a:latin typeface="Cambria Math" panose="02040503050406030204" pitchFamily="18" charset="0"/>
                        </a:rPr>
                        <m:t>⋅</m:t>
                      </m:r>
                      <m:func>
                        <m:funcPr>
                          <m:ctrlPr>
                            <a:rPr lang="en-US" sz="3600" i="1">
                              <a:solidFill>
                                <a:srgbClr val="7030A0"/>
                              </a:solidFill>
                              <a:latin typeface="Cambria Math" panose="02040503050406030204" pitchFamily="18" charset="0"/>
                            </a:rPr>
                          </m:ctrlPr>
                        </m:funcPr>
                        <m:fName>
                          <m:sSub>
                            <m:sSubPr>
                              <m:ctrlPr>
                                <a:rPr lang="en-US" sz="3600" i="1">
                                  <a:solidFill>
                                    <a:srgbClr val="7030A0"/>
                                  </a:solidFill>
                                  <a:latin typeface="Cambria Math" panose="02040503050406030204" pitchFamily="18" charset="0"/>
                                </a:rPr>
                              </m:ctrlPr>
                            </m:sSubPr>
                            <m:e>
                              <m:r>
                                <m:rPr>
                                  <m:sty m:val="p"/>
                                </m:rPr>
                                <a:rPr lang="en-US" sz="3600">
                                  <a:solidFill>
                                    <a:srgbClr val="7030A0"/>
                                  </a:solidFill>
                                  <a:latin typeface="Cambria Math" panose="02040503050406030204" pitchFamily="18" charset="0"/>
                                </a:rPr>
                                <m:t>log</m:t>
                              </m:r>
                            </m:e>
                            <m:sub>
                              <m:r>
                                <a:rPr lang="en-US" sz="3600" i="1">
                                  <a:solidFill>
                                    <a:srgbClr val="7030A0"/>
                                  </a:solidFill>
                                  <a:latin typeface="Cambria Math" panose="02040503050406030204" pitchFamily="18" charset="0"/>
                                </a:rPr>
                                <m:t>2</m:t>
                              </m:r>
                            </m:sub>
                          </m:sSub>
                        </m:fName>
                        <m:e>
                          <m:r>
                            <a:rPr lang="en-US" sz="3600" i="1">
                              <a:solidFill>
                                <a:srgbClr val="7030A0"/>
                              </a:solidFill>
                              <a:latin typeface="Cambria Math" panose="02040503050406030204" pitchFamily="18" charset="0"/>
                            </a:rPr>
                            <m:t>𝑁</m:t>
                          </m:r>
                        </m:e>
                      </m:func>
                      <m:r>
                        <a:rPr lang="en-US" sz="3600" b="0" i="1" smtClean="0">
                          <a:solidFill>
                            <a:srgbClr val="7030A0"/>
                          </a:solidFill>
                          <a:latin typeface="Cambria Math" panose="02040503050406030204" pitchFamily="18" charset="0"/>
                        </a:rPr>
                        <m:t>)</m:t>
                      </m:r>
                    </m:oMath>
                  </m:oMathPara>
                </a14:m>
                <a:endParaRPr lang="en-US" sz="3600" dirty="0">
                  <a:solidFill>
                    <a:srgbClr val="7030A0"/>
                  </a:solidFill>
                </a:endParaRPr>
              </a:p>
            </p:txBody>
          </p:sp>
        </mc:Choice>
        <mc:Fallback xmlns="">
          <p:sp>
            <p:nvSpPr>
              <p:cNvPr id="3" name="Content Placeholder 2">
                <a:extLst>
                  <a:ext uri="{FF2B5EF4-FFF2-40B4-BE49-F238E27FC236}">
                    <a16:creationId xmlns:a16="http://schemas.microsoft.com/office/drawing/2014/main" id="{4D631203-97A6-4AE1-BD33-580021312EE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6397025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79F4B-7EDF-4F9E-9FBE-9E12EA29DBF3}"/>
              </a:ext>
            </a:extLst>
          </p:cNvPr>
          <p:cNvSpPr>
            <a:spLocks noGrp="1"/>
          </p:cNvSpPr>
          <p:nvPr>
            <p:ph type="title"/>
          </p:nvPr>
        </p:nvSpPr>
        <p:spPr/>
        <p:txBody>
          <a:bodyPr/>
          <a:lstStyle/>
          <a:p>
            <a:pPr algn="ctr"/>
            <a:r>
              <a:rPr lang="en-US" dirty="0"/>
              <a:t>Theory behind splay trees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631203-97A6-4AE1-BD33-580021312EEF}"/>
                  </a:ext>
                </a:extLst>
              </p:cNvPr>
              <p:cNvSpPr>
                <a:spLocks noGrp="1"/>
              </p:cNvSpPr>
              <p:nvPr>
                <p:ph idx="1"/>
              </p:nvPr>
            </p:nvSpPr>
            <p:spPr/>
            <p:txBody>
              <a:bodyPr/>
              <a:lstStyle/>
              <a:p>
                <a:r>
                  <a:rPr lang="en-US" dirty="0"/>
                  <a:t>Then, the total time for completing all of those </a:t>
                </a:r>
                <a14:m>
                  <m:oMath xmlns:m="http://schemas.openxmlformats.org/officeDocument/2006/math">
                    <m:r>
                      <a:rPr lang="en-US" i="1" dirty="0" smtClean="0">
                        <a:latin typeface="Cambria Math" panose="02040503050406030204" pitchFamily="18" charset="0"/>
                      </a:rPr>
                      <m:t>𝑚</m:t>
                    </m:r>
                  </m:oMath>
                </a14:m>
                <a:r>
                  <a:rPr lang="en-US" dirty="0"/>
                  <a:t> operations is:</a:t>
                </a:r>
              </a:p>
              <a:p>
                <a:endParaRPr lang="en-US" dirty="0"/>
              </a:p>
              <a:p>
                <a:pPr marL="0" indent="0" algn="ctr">
                  <a:buNone/>
                </a:pPr>
                <a14:m>
                  <m:oMathPara xmlns:m="http://schemas.openxmlformats.org/officeDocument/2006/math">
                    <m:oMathParaPr>
                      <m:jc m:val="centerGroup"/>
                    </m:oMathParaPr>
                    <m:oMath xmlns:m="http://schemas.openxmlformats.org/officeDocument/2006/math">
                      <m:r>
                        <a:rPr lang="en-US" sz="3600" i="1">
                          <a:solidFill>
                            <a:srgbClr val="7030A0"/>
                          </a:solidFill>
                          <a:latin typeface="Cambria Math" panose="02040503050406030204" pitchFamily="18" charset="0"/>
                          <a:ea typeface="Cambria Math" panose="02040503050406030204" pitchFamily="18" charset="0"/>
                        </a:rPr>
                        <m:t>𝒪</m:t>
                      </m:r>
                      <m:r>
                        <a:rPr lang="en-US" sz="3600" b="0" i="1" smtClean="0">
                          <a:solidFill>
                            <a:srgbClr val="7030A0"/>
                          </a:solidFill>
                          <a:latin typeface="Cambria Math" panose="02040503050406030204" pitchFamily="18" charset="0"/>
                        </a:rPr>
                        <m:t>(</m:t>
                      </m:r>
                      <m:r>
                        <a:rPr lang="en-US" sz="3600" b="0" i="1" smtClean="0">
                          <a:solidFill>
                            <a:srgbClr val="7030A0"/>
                          </a:solidFill>
                          <a:latin typeface="Cambria Math" panose="02040503050406030204" pitchFamily="18" charset="0"/>
                        </a:rPr>
                        <m:t>𝑚</m:t>
                      </m:r>
                      <m:r>
                        <a:rPr lang="en-US" sz="3600" b="0" i="1" smtClean="0">
                          <a:solidFill>
                            <a:srgbClr val="7030A0"/>
                          </a:solidFill>
                          <a:latin typeface="Cambria Math" panose="02040503050406030204" pitchFamily="18" charset="0"/>
                        </a:rPr>
                        <m:t>⋅</m:t>
                      </m:r>
                      <m:func>
                        <m:funcPr>
                          <m:ctrlPr>
                            <a:rPr lang="en-US" sz="3600" i="1">
                              <a:solidFill>
                                <a:srgbClr val="7030A0"/>
                              </a:solidFill>
                              <a:latin typeface="Cambria Math" panose="02040503050406030204" pitchFamily="18" charset="0"/>
                            </a:rPr>
                          </m:ctrlPr>
                        </m:funcPr>
                        <m:fName>
                          <m:sSub>
                            <m:sSubPr>
                              <m:ctrlPr>
                                <a:rPr lang="en-US" sz="3600" i="1">
                                  <a:solidFill>
                                    <a:srgbClr val="7030A0"/>
                                  </a:solidFill>
                                  <a:latin typeface="Cambria Math" panose="02040503050406030204" pitchFamily="18" charset="0"/>
                                </a:rPr>
                              </m:ctrlPr>
                            </m:sSubPr>
                            <m:e>
                              <m:r>
                                <m:rPr>
                                  <m:sty m:val="p"/>
                                </m:rPr>
                                <a:rPr lang="en-US" sz="3600">
                                  <a:solidFill>
                                    <a:srgbClr val="7030A0"/>
                                  </a:solidFill>
                                  <a:latin typeface="Cambria Math" panose="02040503050406030204" pitchFamily="18" charset="0"/>
                                </a:rPr>
                                <m:t>log</m:t>
                              </m:r>
                            </m:e>
                            <m:sub>
                              <m:r>
                                <a:rPr lang="en-US" sz="3600" i="1">
                                  <a:solidFill>
                                    <a:srgbClr val="7030A0"/>
                                  </a:solidFill>
                                  <a:latin typeface="Cambria Math" panose="02040503050406030204" pitchFamily="18" charset="0"/>
                                </a:rPr>
                                <m:t>2</m:t>
                              </m:r>
                            </m:sub>
                          </m:sSub>
                        </m:fName>
                        <m:e>
                          <m:r>
                            <a:rPr lang="en-US" sz="3600" i="1">
                              <a:solidFill>
                                <a:srgbClr val="7030A0"/>
                              </a:solidFill>
                              <a:latin typeface="Cambria Math" panose="02040503050406030204" pitchFamily="18" charset="0"/>
                            </a:rPr>
                            <m:t>𝑁</m:t>
                          </m:r>
                        </m:e>
                      </m:func>
                      <m:r>
                        <a:rPr lang="en-US" sz="3600" b="0" i="1" smtClean="0">
                          <a:solidFill>
                            <a:srgbClr val="7030A0"/>
                          </a:solidFill>
                          <a:latin typeface="Cambria Math" panose="02040503050406030204" pitchFamily="18" charset="0"/>
                        </a:rPr>
                        <m:t>)</m:t>
                      </m:r>
                    </m:oMath>
                  </m:oMathPara>
                </a14:m>
                <a:endParaRPr lang="en-US" sz="3600" dirty="0">
                  <a:solidFill>
                    <a:srgbClr val="7030A0"/>
                  </a:solidFill>
                </a:endParaRPr>
              </a:p>
              <a:p>
                <a:pPr marL="0" indent="0" algn="ctr">
                  <a:buNone/>
                </a:pPr>
                <a:endParaRPr lang="en-US" sz="3600" dirty="0">
                  <a:solidFill>
                    <a:srgbClr val="7030A0"/>
                  </a:solidFill>
                </a:endParaRPr>
              </a:p>
              <a:p>
                <a:r>
                  <a:rPr lang="en-US" dirty="0"/>
                  <a:t>From this we can deduce that the amortized cost of a search, insertion or deletion in a threaded tree is…</a:t>
                </a:r>
              </a:p>
            </p:txBody>
          </p:sp>
        </mc:Choice>
        <mc:Fallback xmlns="">
          <p:sp>
            <p:nvSpPr>
              <p:cNvPr id="3" name="Content Placeholder 2">
                <a:extLst>
                  <a:ext uri="{FF2B5EF4-FFF2-40B4-BE49-F238E27FC236}">
                    <a16:creationId xmlns:a16="http://schemas.microsoft.com/office/drawing/2014/main" id="{4D631203-97A6-4AE1-BD33-580021312EE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5091DA58-EF50-4F8F-A913-2A2FA3A2A9CB}"/>
              </a:ext>
            </a:extLst>
          </p:cNvPr>
          <p:cNvSpPr/>
          <p:nvPr/>
        </p:nvSpPr>
        <p:spPr>
          <a:xfrm>
            <a:off x="635431" y="5482525"/>
            <a:ext cx="2061274" cy="550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Amortized Constant</a:t>
            </a:r>
          </a:p>
        </p:txBody>
      </p:sp>
      <p:sp>
        <p:nvSpPr>
          <p:cNvPr id="5" name="Rectangle 4">
            <a:extLst>
              <a:ext uri="{FF2B5EF4-FFF2-40B4-BE49-F238E27FC236}">
                <a16:creationId xmlns:a16="http://schemas.microsoft.com/office/drawing/2014/main" id="{6E6C3A19-02A2-443A-860E-E3D49D2477B6}"/>
              </a:ext>
            </a:extLst>
          </p:cNvPr>
          <p:cNvSpPr/>
          <p:nvPr/>
        </p:nvSpPr>
        <p:spPr>
          <a:xfrm>
            <a:off x="3013130" y="5482525"/>
            <a:ext cx="1876586" cy="5501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Amortized Linear</a:t>
            </a:r>
          </a:p>
        </p:txBody>
      </p:sp>
      <p:sp>
        <p:nvSpPr>
          <p:cNvPr id="6" name="Rectangle 5">
            <a:extLst>
              <a:ext uri="{FF2B5EF4-FFF2-40B4-BE49-F238E27FC236}">
                <a16:creationId xmlns:a16="http://schemas.microsoft.com/office/drawing/2014/main" id="{B83932FF-3DAF-4214-9ECF-C3AEA776C690}"/>
              </a:ext>
            </a:extLst>
          </p:cNvPr>
          <p:cNvSpPr/>
          <p:nvPr/>
        </p:nvSpPr>
        <p:spPr>
          <a:xfrm>
            <a:off x="5306879" y="5482525"/>
            <a:ext cx="1876586" cy="55019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Amortized Logarithmic</a:t>
            </a:r>
          </a:p>
        </p:txBody>
      </p:sp>
      <p:sp>
        <p:nvSpPr>
          <p:cNvPr id="7" name="Rectangle 6">
            <a:extLst>
              <a:ext uri="{FF2B5EF4-FFF2-40B4-BE49-F238E27FC236}">
                <a16:creationId xmlns:a16="http://schemas.microsoft.com/office/drawing/2014/main" id="{F27A9FAD-BED5-426D-9A75-76A03E28C829}"/>
              </a:ext>
            </a:extLst>
          </p:cNvPr>
          <p:cNvSpPr/>
          <p:nvPr/>
        </p:nvSpPr>
        <p:spPr>
          <a:xfrm>
            <a:off x="7600628" y="5482525"/>
            <a:ext cx="1876586" cy="550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Something else </a:t>
            </a:r>
          </a:p>
          <a:p>
            <a:pPr algn="ctr"/>
            <a:r>
              <a:rPr lang="en-US" dirty="0">
                <a:solidFill>
                  <a:schemeClr val="tx1"/>
                </a:solidFill>
              </a:rPr>
              <a:t>(what?)</a:t>
            </a:r>
          </a:p>
        </p:txBody>
      </p:sp>
    </p:spTree>
    <p:extLst>
      <p:ext uri="{BB962C8B-B14F-4D97-AF65-F5344CB8AC3E}">
        <p14:creationId xmlns:p14="http://schemas.microsoft.com/office/powerpoint/2010/main" val="2211214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98059-C468-4C6D-9354-9C210D1482B4}"/>
              </a:ext>
            </a:extLst>
          </p:cNvPr>
          <p:cNvSpPr>
            <a:spLocks noGrp="1"/>
          </p:cNvSpPr>
          <p:nvPr>
            <p:ph type="title"/>
          </p:nvPr>
        </p:nvSpPr>
        <p:spPr/>
        <p:txBody>
          <a:bodyPr/>
          <a:lstStyle/>
          <a:p>
            <a:pPr algn="ctr"/>
            <a:r>
              <a:rPr lang="en-US" dirty="0"/>
              <a:t>Locality and splay trees</a:t>
            </a:r>
          </a:p>
        </p:txBody>
      </p:sp>
      <p:sp>
        <p:nvSpPr>
          <p:cNvPr id="3" name="Content Placeholder 2">
            <a:extLst>
              <a:ext uri="{FF2B5EF4-FFF2-40B4-BE49-F238E27FC236}">
                <a16:creationId xmlns:a16="http://schemas.microsoft.com/office/drawing/2014/main" id="{321E21D7-37C8-425A-89C9-BB328F01AC77}"/>
              </a:ext>
            </a:extLst>
          </p:cNvPr>
          <p:cNvSpPr>
            <a:spLocks noGrp="1"/>
          </p:cNvSpPr>
          <p:nvPr>
            <p:ph idx="1"/>
          </p:nvPr>
        </p:nvSpPr>
        <p:spPr/>
        <p:txBody>
          <a:bodyPr/>
          <a:lstStyle/>
          <a:p>
            <a:r>
              <a:rPr lang="en-US" dirty="0"/>
              <a:t>Splay trees try to emulate this idea by </a:t>
            </a:r>
            <a:r>
              <a:rPr lang="en-US" dirty="0">
                <a:solidFill>
                  <a:srgbClr val="FF0000"/>
                </a:solidFill>
              </a:rPr>
              <a:t>keeping the key that was operated on </a:t>
            </a:r>
            <a:r>
              <a:rPr lang="en-US" dirty="0"/>
              <a:t>as well as its neighbors in the tree </a:t>
            </a:r>
            <a:r>
              <a:rPr lang="en-US" dirty="0">
                <a:solidFill>
                  <a:srgbClr val="FF0000"/>
                </a:solidFill>
              </a:rPr>
              <a:t>close to the root </a:t>
            </a:r>
            <a:r>
              <a:rPr lang="en-US" dirty="0"/>
              <a:t>after the operation!</a:t>
            </a:r>
          </a:p>
          <a:p>
            <a:pPr lvl="1"/>
            <a:r>
              <a:rPr lang="en-US" dirty="0"/>
              <a:t>In the case of a </a:t>
            </a:r>
            <a:r>
              <a:rPr lang="en-US" dirty="0">
                <a:solidFill>
                  <a:schemeClr val="accent6"/>
                </a:solidFill>
              </a:rPr>
              <a:t>deletion</a:t>
            </a:r>
            <a:r>
              <a:rPr lang="en-US" dirty="0"/>
              <a:t>, only the neighborhood will be </a:t>
            </a:r>
            <a:r>
              <a:rPr lang="en-US" dirty="0">
                <a:solidFill>
                  <a:srgbClr val="7030A0"/>
                </a:solidFill>
              </a:rPr>
              <a:t>pulled close</a:t>
            </a:r>
            <a:r>
              <a:rPr lang="en-US" dirty="0"/>
              <a:t> to the root.</a:t>
            </a:r>
          </a:p>
        </p:txBody>
      </p:sp>
    </p:spTree>
    <p:extLst>
      <p:ext uri="{BB962C8B-B14F-4D97-AF65-F5344CB8AC3E}">
        <p14:creationId xmlns:p14="http://schemas.microsoft.com/office/powerpoint/2010/main" val="6747697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79F4B-7EDF-4F9E-9FBE-9E12EA29DBF3}"/>
              </a:ext>
            </a:extLst>
          </p:cNvPr>
          <p:cNvSpPr>
            <a:spLocks noGrp="1"/>
          </p:cNvSpPr>
          <p:nvPr>
            <p:ph type="title"/>
          </p:nvPr>
        </p:nvSpPr>
        <p:spPr/>
        <p:txBody>
          <a:bodyPr/>
          <a:lstStyle/>
          <a:p>
            <a:pPr algn="ctr"/>
            <a:r>
              <a:rPr lang="en-US" dirty="0"/>
              <a:t>Theory behind splay trees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631203-97A6-4AE1-BD33-580021312EEF}"/>
                  </a:ext>
                </a:extLst>
              </p:cNvPr>
              <p:cNvSpPr>
                <a:spLocks noGrp="1"/>
              </p:cNvSpPr>
              <p:nvPr>
                <p:ph idx="1"/>
              </p:nvPr>
            </p:nvSpPr>
            <p:spPr/>
            <p:txBody>
              <a:bodyPr/>
              <a:lstStyle/>
              <a:p>
                <a:r>
                  <a:rPr lang="en-US" dirty="0"/>
                  <a:t>Then, the total time for completing all of those </a:t>
                </a:r>
                <a14:m>
                  <m:oMath xmlns:m="http://schemas.openxmlformats.org/officeDocument/2006/math">
                    <m:r>
                      <a:rPr lang="en-US" i="1" dirty="0" smtClean="0">
                        <a:latin typeface="Cambria Math" panose="02040503050406030204" pitchFamily="18" charset="0"/>
                      </a:rPr>
                      <m:t>𝑚</m:t>
                    </m:r>
                  </m:oMath>
                </a14:m>
                <a:r>
                  <a:rPr lang="en-US" dirty="0"/>
                  <a:t> operations is:</a:t>
                </a:r>
              </a:p>
              <a:p>
                <a:endParaRPr lang="en-US" dirty="0"/>
              </a:p>
              <a:p>
                <a:pPr marL="0" indent="0" algn="ctr">
                  <a:buNone/>
                </a:pPr>
                <a14:m>
                  <m:oMathPara xmlns:m="http://schemas.openxmlformats.org/officeDocument/2006/math">
                    <m:oMathParaPr>
                      <m:jc m:val="centerGroup"/>
                    </m:oMathParaPr>
                    <m:oMath xmlns:m="http://schemas.openxmlformats.org/officeDocument/2006/math">
                      <m:r>
                        <a:rPr lang="en-US" sz="3600" i="1">
                          <a:solidFill>
                            <a:srgbClr val="7030A0"/>
                          </a:solidFill>
                          <a:latin typeface="Cambria Math" panose="02040503050406030204" pitchFamily="18" charset="0"/>
                          <a:ea typeface="Cambria Math" panose="02040503050406030204" pitchFamily="18" charset="0"/>
                        </a:rPr>
                        <m:t>𝒪</m:t>
                      </m:r>
                      <m:r>
                        <a:rPr lang="en-US" sz="3600" b="0" i="1" smtClean="0">
                          <a:solidFill>
                            <a:srgbClr val="7030A0"/>
                          </a:solidFill>
                          <a:latin typeface="Cambria Math" panose="02040503050406030204" pitchFamily="18" charset="0"/>
                        </a:rPr>
                        <m:t>(</m:t>
                      </m:r>
                      <m:r>
                        <a:rPr lang="en-US" sz="3600" b="0" i="1" smtClean="0">
                          <a:solidFill>
                            <a:srgbClr val="7030A0"/>
                          </a:solidFill>
                          <a:latin typeface="Cambria Math" panose="02040503050406030204" pitchFamily="18" charset="0"/>
                        </a:rPr>
                        <m:t>𝑚</m:t>
                      </m:r>
                      <m:r>
                        <a:rPr lang="en-US" sz="3600" b="0" i="1" smtClean="0">
                          <a:solidFill>
                            <a:srgbClr val="7030A0"/>
                          </a:solidFill>
                          <a:latin typeface="Cambria Math" panose="02040503050406030204" pitchFamily="18" charset="0"/>
                        </a:rPr>
                        <m:t>⋅</m:t>
                      </m:r>
                      <m:func>
                        <m:funcPr>
                          <m:ctrlPr>
                            <a:rPr lang="en-US" sz="3600" i="1" smtClean="0">
                              <a:solidFill>
                                <a:srgbClr val="7030A0"/>
                              </a:solidFill>
                              <a:latin typeface="Cambria Math" panose="02040503050406030204" pitchFamily="18" charset="0"/>
                            </a:rPr>
                          </m:ctrlPr>
                        </m:funcPr>
                        <m:fName>
                          <m:sSub>
                            <m:sSubPr>
                              <m:ctrlPr>
                                <a:rPr lang="en-US" sz="3600" i="1" smtClean="0">
                                  <a:solidFill>
                                    <a:srgbClr val="7030A0"/>
                                  </a:solidFill>
                                  <a:latin typeface="Cambria Math" panose="02040503050406030204" pitchFamily="18" charset="0"/>
                                </a:rPr>
                              </m:ctrlPr>
                            </m:sSubPr>
                            <m:e>
                              <m:r>
                                <m:rPr>
                                  <m:sty m:val="p"/>
                                </m:rPr>
                                <a:rPr lang="en-US" sz="3600" b="0" i="0" smtClean="0">
                                  <a:solidFill>
                                    <a:srgbClr val="7030A0"/>
                                  </a:solidFill>
                                  <a:latin typeface="Cambria Math" panose="02040503050406030204" pitchFamily="18" charset="0"/>
                                </a:rPr>
                                <m:t>log</m:t>
                              </m:r>
                            </m:e>
                            <m:sub>
                              <m:r>
                                <a:rPr lang="en-US" sz="3600" b="0" i="1" smtClean="0">
                                  <a:solidFill>
                                    <a:srgbClr val="7030A0"/>
                                  </a:solidFill>
                                  <a:latin typeface="Cambria Math" panose="02040503050406030204" pitchFamily="18" charset="0"/>
                                </a:rPr>
                                <m:t>2</m:t>
                              </m:r>
                            </m:sub>
                          </m:sSub>
                        </m:fName>
                        <m:e>
                          <m:r>
                            <a:rPr lang="en-US" sz="3600" b="0" i="1" smtClean="0">
                              <a:solidFill>
                                <a:srgbClr val="7030A0"/>
                              </a:solidFill>
                              <a:latin typeface="Cambria Math" panose="02040503050406030204" pitchFamily="18" charset="0"/>
                            </a:rPr>
                            <m:t>𝑁</m:t>
                          </m:r>
                        </m:e>
                      </m:func>
                      <m:r>
                        <a:rPr lang="en-US" sz="3600" b="0" i="1" smtClean="0">
                          <a:solidFill>
                            <a:srgbClr val="7030A0"/>
                          </a:solidFill>
                          <a:latin typeface="Cambria Math" panose="02040503050406030204" pitchFamily="18" charset="0"/>
                        </a:rPr>
                        <m:t>)</m:t>
                      </m:r>
                    </m:oMath>
                  </m:oMathPara>
                </a14:m>
                <a:endParaRPr lang="en-US" sz="3600" dirty="0">
                  <a:solidFill>
                    <a:srgbClr val="7030A0"/>
                  </a:solidFill>
                </a:endParaRPr>
              </a:p>
              <a:p>
                <a:pPr marL="0" indent="0" algn="ctr">
                  <a:buNone/>
                </a:pPr>
                <a:endParaRPr lang="en-US" sz="3600" dirty="0">
                  <a:solidFill>
                    <a:srgbClr val="7030A0"/>
                  </a:solidFill>
                </a:endParaRPr>
              </a:p>
              <a:p>
                <a:r>
                  <a:rPr lang="en-US" dirty="0"/>
                  <a:t>From this we can deduce that the amortized cost of a search, insertion or deletion in a threaded tree is…</a:t>
                </a:r>
              </a:p>
            </p:txBody>
          </p:sp>
        </mc:Choice>
        <mc:Fallback xmlns="">
          <p:sp>
            <p:nvSpPr>
              <p:cNvPr id="3" name="Content Placeholder 2">
                <a:extLst>
                  <a:ext uri="{FF2B5EF4-FFF2-40B4-BE49-F238E27FC236}">
                    <a16:creationId xmlns:a16="http://schemas.microsoft.com/office/drawing/2014/main" id="{4D631203-97A6-4AE1-BD33-580021312EE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5091DA58-EF50-4F8F-A913-2A2FA3A2A9CB}"/>
              </a:ext>
            </a:extLst>
          </p:cNvPr>
          <p:cNvSpPr/>
          <p:nvPr/>
        </p:nvSpPr>
        <p:spPr>
          <a:xfrm>
            <a:off x="635431" y="5482525"/>
            <a:ext cx="2061274" cy="550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Amortized Constant</a:t>
            </a:r>
          </a:p>
        </p:txBody>
      </p:sp>
      <p:sp>
        <p:nvSpPr>
          <p:cNvPr id="5" name="Rectangle 4">
            <a:extLst>
              <a:ext uri="{FF2B5EF4-FFF2-40B4-BE49-F238E27FC236}">
                <a16:creationId xmlns:a16="http://schemas.microsoft.com/office/drawing/2014/main" id="{6E6C3A19-02A2-443A-860E-E3D49D2477B6}"/>
              </a:ext>
            </a:extLst>
          </p:cNvPr>
          <p:cNvSpPr/>
          <p:nvPr/>
        </p:nvSpPr>
        <p:spPr>
          <a:xfrm>
            <a:off x="3013130" y="5482525"/>
            <a:ext cx="1876586" cy="5501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Amortized Linear</a:t>
            </a:r>
          </a:p>
        </p:txBody>
      </p:sp>
      <p:sp>
        <p:nvSpPr>
          <p:cNvPr id="6" name="Rectangle 5">
            <a:extLst>
              <a:ext uri="{FF2B5EF4-FFF2-40B4-BE49-F238E27FC236}">
                <a16:creationId xmlns:a16="http://schemas.microsoft.com/office/drawing/2014/main" id="{B83932FF-3DAF-4214-9ECF-C3AEA776C690}"/>
              </a:ext>
            </a:extLst>
          </p:cNvPr>
          <p:cNvSpPr/>
          <p:nvPr/>
        </p:nvSpPr>
        <p:spPr>
          <a:xfrm>
            <a:off x="5306879" y="5482525"/>
            <a:ext cx="1876586" cy="55019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Amortized Logarithmic</a:t>
            </a:r>
          </a:p>
        </p:txBody>
      </p:sp>
      <p:sp>
        <p:nvSpPr>
          <p:cNvPr id="7" name="Rectangle 6">
            <a:extLst>
              <a:ext uri="{FF2B5EF4-FFF2-40B4-BE49-F238E27FC236}">
                <a16:creationId xmlns:a16="http://schemas.microsoft.com/office/drawing/2014/main" id="{F27A9FAD-BED5-426D-9A75-76A03E28C829}"/>
              </a:ext>
            </a:extLst>
          </p:cNvPr>
          <p:cNvSpPr/>
          <p:nvPr/>
        </p:nvSpPr>
        <p:spPr>
          <a:xfrm>
            <a:off x="7600628" y="5482525"/>
            <a:ext cx="1876586" cy="550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Something else </a:t>
            </a:r>
          </a:p>
          <a:p>
            <a:pPr algn="ctr"/>
            <a:r>
              <a:rPr lang="en-US" dirty="0">
                <a:solidFill>
                  <a:schemeClr val="tx1"/>
                </a:solidFill>
              </a:rPr>
              <a:t>(what?)</a:t>
            </a:r>
          </a:p>
        </p:txBody>
      </p:sp>
      <p:sp>
        <p:nvSpPr>
          <p:cNvPr id="8" name="Oval 7">
            <a:extLst>
              <a:ext uri="{FF2B5EF4-FFF2-40B4-BE49-F238E27FC236}">
                <a16:creationId xmlns:a16="http://schemas.microsoft.com/office/drawing/2014/main" id="{E1CB0ED0-EC36-40B2-976B-71D834C2CB9D}"/>
              </a:ext>
            </a:extLst>
          </p:cNvPr>
          <p:cNvSpPr/>
          <p:nvPr/>
        </p:nvSpPr>
        <p:spPr>
          <a:xfrm>
            <a:off x="5092485" y="5184183"/>
            <a:ext cx="2307956" cy="112771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D8DB1AE-07F3-4E8F-AE13-246B6CE5645D}"/>
                  </a:ext>
                </a:extLst>
              </p:cNvPr>
              <p:cNvSpPr txBox="1"/>
              <p:nvPr/>
            </p:nvSpPr>
            <p:spPr>
              <a:xfrm>
                <a:off x="7468380" y="4786464"/>
                <a:ext cx="2525178" cy="5259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𝑐</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𝑚</m:t>
                          </m:r>
                          <m:r>
                            <a:rPr lang="en-US" b="0" i="1" smtClean="0">
                              <a:solidFill>
                                <a:srgbClr val="FF0000"/>
                              </a:solidFill>
                              <a:latin typeface="Cambria Math" panose="02040503050406030204" pitchFamily="18" charset="0"/>
                            </a:rPr>
                            <m:t>⋅</m:t>
                          </m:r>
                          <m:func>
                            <m:funcPr>
                              <m:ctrlPr>
                                <a:rPr lang="en-US" b="0" i="1" smtClean="0">
                                  <a:solidFill>
                                    <a:srgbClr val="FF0000"/>
                                  </a:solidFill>
                                  <a:latin typeface="Cambria Math" panose="02040503050406030204" pitchFamily="18" charset="0"/>
                                </a:rPr>
                              </m:ctrlPr>
                            </m:funcPr>
                            <m:fName>
                              <m:sSub>
                                <m:sSubPr>
                                  <m:ctrlPr>
                                    <a:rPr lang="en-US" b="0" i="1" smtClean="0">
                                      <a:solidFill>
                                        <a:srgbClr val="FF0000"/>
                                      </a:solidFill>
                                      <a:latin typeface="Cambria Math" panose="02040503050406030204" pitchFamily="18" charset="0"/>
                                    </a:rPr>
                                  </m:ctrlPr>
                                </m:sSubPr>
                                <m:e>
                                  <m:r>
                                    <m:rPr>
                                      <m:sty m:val="p"/>
                                    </m:rPr>
                                    <a:rPr lang="en-US" b="0" i="0" smtClean="0">
                                      <a:solidFill>
                                        <a:srgbClr val="FF0000"/>
                                      </a:solidFill>
                                      <a:latin typeface="Cambria Math" panose="02040503050406030204" pitchFamily="18" charset="0"/>
                                    </a:rPr>
                                    <m:t>log</m:t>
                                  </m:r>
                                </m:e>
                                <m:sub>
                                  <m:r>
                                    <a:rPr lang="en-US" b="0" i="1" smtClean="0">
                                      <a:solidFill>
                                        <a:srgbClr val="FF0000"/>
                                      </a:solidFill>
                                      <a:latin typeface="Cambria Math" panose="02040503050406030204" pitchFamily="18" charset="0"/>
                                    </a:rPr>
                                    <m:t>2</m:t>
                                  </m:r>
                                </m:sub>
                              </m:sSub>
                            </m:fName>
                            <m:e>
                              <m:r>
                                <a:rPr lang="en-US" b="0" i="1" smtClean="0">
                                  <a:solidFill>
                                    <a:srgbClr val="FF0000"/>
                                  </a:solidFill>
                                  <a:latin typeface="Cambria Math" panose="02040503050406030204" pitchFamily="18" charset="0"/>
                                </a:rPr>
                                <m:t>𝑁</m:t>
                              </m:r>
                            </m:e>
                          </m:func>
                        </m:num>
                        <m:den>
                          <m:r>
                            <a:rPr lang="en-US" b="0" i="1" smtClean="0">
                              <a:solidFill>
                                <a:srgbClr val="FF0000"/>
                              </a:solidFill>
                              <a:latin typeface="Cambria Math" panose="02040503050406030204" pitchFamily="18" charset="0"/>
                            </a:rPr>
                            <m:t>𝑚</m:t>
                          </m:r>
                        </m:den>
                      </m:f>
                      <m:r>
                        <a:rPr lang="en-US" b="0" i="1" smtClean="0">
                          <a:solidFill>
                            <a:srgbClr val="FF0000"/>
                          </a:solidFill>
                          <a:latin typeface="Cambria Math" panose="02040503050406030204" pitchFamily="18" charset="0"/>
                        </a:rPr>
                        <m:t>=</m:t>
                      </m:r>
                      <m:func>
                        <m:funcPr>
                          <m:ctrlPr>
                            <a:rPr lang="en-US" b="0" i="1" smtClean="0">
                              <a:solidFill>
                                <a:srgbClr val="FF0000"/>
                              </a:solidFill>
                              <a:latin typeface="Cambria Math" panose="02040503050406030204" pitchFamily="18" charset="0"/>
                            </a:rPr>
                          </m:ctrlPr>
                        </m:funcPr>
                        <m:fName>
                          <m:sSub>
                            <m:sSubPr>
                              <m:ctrlPr>
                                <a:rPr lang="en-US" b="0" i="1" smtClean="0">
                                  <a:solidFill>
                                    <a:srgbClr val="FF0000"/>
                                  </a:solidFill>
                                  <a:latin typeface="Cambria Math" panose="02040503050406030204" pitchFamily="18" charset="0"/>
                                </a:rPr>
                              </m:ctrlPr>
                            </m:sSubPr>
                            <m:e>
                              <m:r>
                                <m:rPr>
                                  <m:sty m:val="p"/>
                                </m:rPr>
                                <a:rPr lang="en-US" b="0" i="0" smtClean="0">
                                  <a:solidFill>
                                    <a:srgbClr val="FF0000"/>
                                  </a:solidFill>
                                  <a:latin typeface="Cambria Math" panose="02040503050406030204" pitchFamily="18" charset="0"/>
                                </a:rPr>
                                <m:t>c</m:t>
                              </m:r>
                              <m:r>
                                <a:rPr lang="en-US" b="0" i="1" smtClean="0">
                                  <a:solidFill>
                                    <a:srgbClr val="FF0000"/>
                                  </a:solidFill>
                                  <a:latin typeface="Cambria Math" panose="02040503050406030204" pitchFamily="18" charset="0"/>
                                </a:rPr>
                                <m:t>⋅</m:t>
                              </m:r>
                              <m:r>
                                <m:rPr>
                                  <m:sty m:val="p"/>
                                </m:rPr>
                                <a:rPr lang="en-US" b="0" i="0" smtClean="0">
                                  <a:solidFill>
                                    <a:srgbClr val="FF0000"/>
                                  </a:solidFill>
                                  <a:latin typeface="Cambria Math" panose="02040503050406030204" pitchFamily="18" charset="0"/>
                                </a:rPr>
                                <m:t>log</m:t>
                              </m:r>
                            </m:e>
                            <m:sub>
                              <m:r>
                                <a:rPr lang="en-US" b="0" i="1" smtClean="0">
                                  <a:solidFill>
                                    <a:srgbClr val="FF0000"/>
                                  </a:solidFill>
                                  <a:latin typeface="Cambria Math" panose="02040503050406030204" pitchFamily="18" charset="0"/>
                                </a:rPr>
                                <m:t>2</m:t>
                              </m:r>
                            </m:sub>
                          </m:sSub>
                        </m:fName>
                        <m:e>
                          <m:r>
                            <a:rPr lang="en-US" b="0" i="1" smtClean="0">
                              <a:solidFill>
                                <a:srgbClr val="FF0000"/>
                              </a:solidFill>
                              <a:latin typeface="Cambria Math" panose="02040503050406030204" pitchFamily="18" charset="0"/>
                            </a:rPr>
                            <m:t>𝑁</m:t>
                          </m:r>
                        </m:e>
                      </m:func>
                    </m:oMath>
                  </m:oMathPara>
                </a14:m>
                <a:endParaRPr lang="en-US" dirty="0">
                  <a:solidFill>
                    <a:srgbClr val="FF0000"/>
                  </a:solidFill>
                </a:endParaRPr>
              </a:p>
            </p:txBody>
          </p:sp>
        </mc:Choice>
        <mc:Fallback xmlns="">
          <p:sp>
            <p:nvSpPr>
              <p:cNvPr id="9" name="TextBox 8">
                <a:extLst>
                  <a:ext uri="{FF2B5EF4-FFF2-40B4-BE49-F238E27FC236}">
                    <a16:creationId xmlns:a16="http://schemas.microsoft.com/office/drawing/2014/main" id="{7D8DB1AE-07F3-4E8F-AE13-246B6CE5645D}"/>
                  </a:ext>
                </a:extLst>
              </p:cNvPr>
              <p:cNvSpPr txBox="1">
                <a:spLocks noRot="1" noChangeAspect="1" noMove="1" noResize="1" noEditPoints="1" noAdjustHandles="1" noChangeArrowheads="1" noChangeShapeType="1" noTextEdit="1"/>
              </p:cNvSpPr>
              <p:nvPr/>
            </p:nvSpPr>
            <p:spPr>
              <a:xfrm>
                <a:off x="7468380" y="4786464"/>
                <a:ext cx="2525178" cy="525978"/>
              </a:xfrm>
              <a:prstGeom prst="rect">
                <a:avLst/>
              </a:prstGeom>
              <a:blipFill>
                <a:blip r:embed="rId3"/>
                <a:stretch>
                  <a:fillRect l="-1005" t="-4762" r="-1005" b="-9524"/>
                </a:stretch>
              </a:blipFill>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4FD3E002-491F-4722-BF56-66F024A48044}"/>
              </a:ext>
            </a:extLst>
          </p:cNvPr>
          <p:cNvCxnSpPr/>
          <p:nvPr/>
        </p:nvCxnSpPr>
        <p:spPr>
          <a:xfrm flipH="1" flipV="1">
            <a:off x="7600628" y="4729686"/>
            <a:ext cx="751667" cy="65092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58C7FE18-8FFD-4B4E-B6AB-91F0C2E600B5}"/>
              </a:ext>
            </a:extLst>
          </p:cNvPr>
          <p:cNvCxnSpPr>
            <a:cxnSpLocks/>
          </p:cNvCxnSpPr>
          <p:nvPr/>
        </p:nvCxnSpPr>
        <p:spPr>
          <a:xfrm flipV="1">
            <a:off x="9162601" y="4718292"/>
            <a:ext cx="963207" cy="196511"/>
          </a:xfrm>
          <a:prstGeom prst="curvedConnector3">
            <a:avLst>
              <a:gd name="adj1" fmla="val 914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D098F39B-6B3A-4F46-ACBC-D5B8F594E55F}"/>
              </a:ext>
            </a:extLst>
          </p:cNvPr>
          <p:cNvSpPr/>
          <p:nvPr/>
        </p:nvSpPr>
        <p:spPr>
          <a:xfrm>
            <a:off x="8989358" y="4914803"/>
            <a:ext cx="312517" cy="318103"/>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51F1B00-A7BC-8547-871E-750998A1991D}"/>
                  </a:ext>
                </a:extLst>
              </p:cNvPr>
              <p:cNvSpPr txBox="1"/>
              <p:nvPr/>
            </p:nvSpPr>
            <p:spPr>
              <a:xfrm>
                <a:off x="10333232" y="4119747"/>
                <a:ext cx="1292951" cy="954107"/>
              </a:xfrm>
              <a:prstGeom prst="rect">
                <a:avLst/>
              </a:prstGeom>
              <a:noFill/>
            </p:spPr>
            <p:txBody>
              <a:bodyPr wrap="square" rtlCol="0">
                <a:spAutoFit/>
              </a:bodyPr>
              <a:lstStyle/>
              <a:p>
                <a14:m>
                  <m:oMath xmlns:m="http://schemas.openxmlformats.org/officeDocument/2006/math">
                    <m:r>
                      <a:rPr lang="en-US" sz="1400" b="0" i="1" smtClean="0">
                        <a:solidFill>
                          <a:schemeClr val="accent6"/>
                        </a:solidFill>
                        <a:latin typeface="Cambria Math" panose="02040503050406030204" pitchFamily="18" charset="0"/>
                      </a:rPr>
                      <m:t>𝑐</m:t>
                    </m:r>
                    <m:r>
                      <a:rPr lang="en-US" sz="1400" b="0" i="1" smtClean="0">
                        <a:solidFill>
                          <a:schemeClr val="accent6"/>
                        </a:solidFill>
                        <a:latin typeface="Cambria Math" panose="02040503050406030204" pitchFamily="18" charset="0"/>
                      </a:rPr>
                      <m:t>&gt;0</m:t>
                    </m:r>
                  </m:oMath>
                </a14:m>
                <a:r>
                  <a:rPr lang="en-US" sz="1400" dirty="0">
                    <a:solidFill>
                      <a:schemeClr val="accent6"/>
                    </a:solidFill>
                  </a:rPr>
                  <a:t> is the constant from the </a:t>
                </a:r>
                <a:r>
                  <a:rPr lang="en-US" sz="1400" dirty="0" err="1">
                    <a:solidFill>
                      <a:schemeClr val="accent6"/>
                    </a:solidFill>
                  </a:rPr>
                  <a:t>defn</a:t>
                </a:r>
                <a:r>
                  <a:rPr lang="en-US" sz="1400" dirty="0">
                    <a:solidFill>
                      <a:schemeClr val="accent6"/>
                    </a:solidFill>
                  </a:rPr>
                  <a:t>. of </a:t>
                </a:r>
                <a14:m>
                  <m:oMath xmlns:m="http://schemas.openxmlformats.org/officeDocument/2006/math">
                    <m:r>
                      <a:rPr lang="en-US" sz="1400" i="1">
                        <a:solidFill>
                          <a:schemeClr val="accent6"/>
                        </a:solidFill>
                        <a:latin typeface="Cambria Math" panose="02040503050406030204" pitchFamily="18" charset="0"/>
                        <a:ea typeface="Cambria Math" panose="02040503050406030204" pitchFamily="18" charset="0"/>
                      </a:rPr>
                      <m:t>𝒪</m:t>
                    </m:r>
                    <m:r>
                      <a:rPr lang="en-US" sz="1400" b="0" i="1" smtClean="0">
                        <a:solidFill>
                          <a:schemeClr val="accent6"/>
                        </a:solidFill>
                        <a:latin typeface="Cambria Math" panose="02040503050406030204" pitchFamily="18" charset="0"/>
                        <a:ea typeface="Cambria Math" panose="02040503050406030204" pitchFamily="18" charset="0"/>
                      </a:rPr>
                      <m:t>(</m:t>
                    </m:r>
                    <m:func>
                      <m:funcPr>
                        <m:ctrlPr>
                          <a:rPr lang="en-US" sz="1400" i="1">
                            <a:solidFill>
                              <a:schemeClr val="accent6"/>
                            </a:solidFill>
                            <a:latin typeface="Cambria Math" panose="02040503050406030204" pitchFamily="18" charset="0"/>
                            <a:ea typeface="Cambria Math" panose="02040503050406030204" pitchFamily="18" charset="0"/>
                          </a:rPr>
                        </m:ctrlPr>
                      </m:funcPr>
                      <m:fName>
                        <m:sSub>
                          <m:sSubPr>
                            <m:ctrlPr>
                              <a:rPr lang="en-US" sz="1400" i="1">
                                <a:solidFill>
                                  <a:schemeClr val="accent6"/>
                                </a:solidFill>
                                <a:latin typeface="Cambria Math" panose="02040503050406030204" pitchFamily="18" charset="0"/>
                                <a:ea typeface="Cambria Math" panose="02040503050406030204" pitchFamily="18" charset="0"/>
                              </a:rPr>
                            </m:ctrlPr>
                          </m:sSubPr>
                          <m:e>
                            <m:r>
                              <m:rPr>
                                <m:sty m:val="p"/>
                              </m:rPr>
                              <a:rPr lang="en-US" sz="1400">
                                <a:solidFill>
                                  <a:schemeClr val="accent6"/>
                                </a:solidFill>
                                <a:latin typeface="Cambria Math" panose="02040503050406030204" pitchFamily="18" charset="0"/>
                                <a:ea typeface="Cambria Math" panose="02040503050406030204" pitchFamily="18" charset="0"/>
                              </a:rPr>
                              <m:t>log</m:t>
                            </m:r>
                          </m:e>
                          <m:sub>
                            <m:r>
                              <a:rPr lang="en-US" sz="1400" i="1">
                                <a:solidFill>
                                  <a:schemeClr val="accent6"/>
                                </a:solidFill>
                                <a:latin typeface="Cambria Math" panose="02040503050406030204" pitchFamily="18" charset="0"/>
                                <a:ea typeface="Cambria Math" panose="02040503050406030204" pitchFamily="18" charset="0"/>
                              </a:rPr>
                              <m:t>2</m:t>
                            </m:r>
                          </m:sub>
                        </m:sSub>
                      </m:fName>
                      <m:e>
                        <m:r>
                          <a:rPr lang="en-US" sz="1400" i="1">
                            <a:solidFill>
                              <a:schemeClr val="accent6"/>
                            </a:solidFill>
                            <a:latin typeface="Cambria Math" panose="02040503050406030204" pitchFamily="18" charset="0"/>
                            <a:ea typeface="Cambria Math" panose="02040503050406030204" pitchFamily="18" charset="0"/>
                          </a:rPr>
                          <m:t>𝑁</m:t>
                        </m:r>
                        <m:r>
                          <a:rPr lang="en-US" sz="1400" i="1">
                            <a:solidFill>
                              <a:schemeClr val="accent6"/>
                            </a:solidFill>
                            <a:latin typeface="Cambria Math" panose="02040503050406030204" pitchFamily="18" charset="0"/>
                            <a:ea typeface="Cambria Math" panose="02040503050406030204" pitchFamily="18" charset="0"/>
                          </a:rPr>
                          <m:t>)</m:t>
                        </m:r>
                      </m:e>
                    </m:func>
                  </m:oMath>
                </a14:m>
                <a:r>
                  <a:rPr lang="en-US" sz="1400" dirty="0">
                    <a:solidFill>
                      <a:schemeClr val="accent6"/>
                    </a:solidFill>
                  </a:rPr>
                  <a:t>. </a:t>
                </a:r>
              </a:p>
            </p:txBody>
          </p:sp>
        </mc:Choice>
        <mc:Fallback xmlns="">
          <p:sp>
            <p:nvSpPr>
              <p:cNvPr id="16" name="TextBox 15">
                <a:extLst>
                  <a:ext uri="{FF2B5EF4-FFF2-40B4-BE49-F238E27FC236}">
                    <a16:creationId xmlns:a16="http://schemas.microsoft.com/office/drawing/2014/main" id="{251F1B00-A7BC-8547-871E-750998A1991D}"/>
                  </a:ext>
                </a:extLst>
              </p:cNvPr>
              <p:cNvSpPr txBox="1">
                <a:spLocks noRot="1" noChangeAspect="1" noMove="1" noResize="1" noEditPoints="1" noAdjustHandles="1" noChangeArrowheads="1" noChangeShapeType="1" noTextEdit="1"/>
              </p:cNvSpPr>
              <p:nvPr/>
            </p:nvSpPr>
            <p:spPr>
              <a:xfrm>
                <a:off x="10333232" y="4119747"/>
                <a:ext cx="1292951" cy="954107"/>
              </a:xfrm>
              <a:prstGeom prst="rect">
                <a:avLst/>
              </a:prstGeom>
              <a:blipFill>
                <a:blip r:embed="rId4"/>
                <a:stretch>
                  <a:fillRect l="-980" t="-1316" b="-5263"/>
                </a:stretch>
              </a:blipFill>
            </p:spPr>
            <p:txBody>
              <a:bodyPr/>
              <a:lstStyle/>
              <a:p>
                <a:r>
                  <a:rPr lang="en-US">
                    <a:noFill/>
                  </a:rPr>
                  <a:t> </a:t>
                </a:r>
              </a:p>
            </p:txBody>
          </p:sp>
        </mc:Fallback>
      </mc:AlternateContent>
    </p:spTree>
    <p:extLst>
      <p:ext uri="{BB962C8B-B14F-4D97-AF65-F5344CB8AC3E}">
        <p14:creationId xmlns:p14="http://schemas.microsoft.com/office/powerpoint/2010/main" val="16542242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79F4B-7EDF-4F9E-9FBE-9E12EA29DBF3}"/>
              </a:ext>
            </a:extLst>
          </p:cNvPr>
          <p:cNvSpPr>
            <a:spLocks noGrp="1"/>
          </p:cNvSpPr>
          <p:nvPr>
            <p:ph type="title"/>
          </p:nvPr>
        </p:nvSpPr>
        <p:spPr/>
        <p:txBody>
          <a:bodyPr/>
          <a:lstStyle/>
          <a:p>
            <a:pPr algn="ctr"/>
            <a:r>
              <a:rPr lang="en-US" dirty="0"/>
              <a:t>Theory behind splay trees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631203-97A6-4AE1-BD33-580021312EEF}"/>
                  </a:ext>
                </a:extLst>
              </p:cNvPr>
              <p:cNvSpPr>
                <a:spLocks noGrp="1"/>
              </p:cNvSpPr>
              <p:nvPr>
                <p:ph idx="1"/>
              </p:nvPr>
            </p:nvSpPr>
            <p:spPr/>
            <p:txBody>
              <a:bodyPr/>
              <a:lstStyle/>
              <a:p>
                <a:r>
                  <a:rPr lang="en-US" dirty="0"/>
                  <a:t>Then, the total time for completing all of those </a:t>
                </a:r>
                <a14:m>
                  <m:oMath xmlns:m="http://schemas.openxmlformats.org/officeDocument/2006/math">
                    <m:r>
                      <a:rPr lang="en-US" i="1" dirty="0" smtClean="0">
                        <a:latin typeface="Cambria Math" panose="02040503050406030204" pitchFamily="18" charset="0"/>
                      </a:rPr>
                      <m:t>𝑚</m:t>
                    </m:r>
                  </m:oMath>
                </a14:m>
                <a:r>
                  <a:rPr lang="en-US" dirty="0"/>
                  <a:t> operations is:</a:t>
                </a:r>
              </a:p>
              <a:p>
                <a:endParaRPr lang="en-US" dirty="0"/>
              </a:p>
              <a:p>
                <a:pPr marL="0" indent="0" algn="ctr">
                  <a:buNone/>
                </a:pPr>
                <a14:m>
                  <m:oMathPara xmlns:m="http://schemas.openxmlformats.org/officeDocument/2006/math">
                    <m:oMathParaPr>
                      <m:jc m:val="centerGroup"/>
                    </m:oMathParaPr>
                    <m:oMath xmlns:m="http://schemas.openxmlformats.org/officeDocument/2006/math">
                      <m:r>
                        <a:rPr lang="en-US" sz="3600" i="1">
                          <a:solidFill>
                            <a:srgbClr val="7030A0"/>
                          </a:solidFill>
                          <a:latin typeface="Cambria Math" panose="02040503050406030204" pitchFamily="18" charset="0"/>
                          <a:ea typeface="Cambria Math" panose="02040503050406030204" pitchFamily="18" charset="0"/>
                        </a:rPr>
                        <m:t>𝒪</m:t>
                      </m:r>
                      <m:r>
                        <a:rPr lang="en-US" sz="3600" b="0" i="1" smtClean="0">
                          <a:solidFill>
                            <a:srgbClr val="7030A0"/>
                          </a:solidFill>
                          <a:latin typeface="Cambria Math" panose="02040503050406030204" pitchFamily="18" charset="0"/>
                        </a:rPr>
                        <m:t>(</m:t>
                      </m:r>
                      <m:r>
                        <a:rPr lang="en-US" sz="3600" b="0" i="1" smtClean="0">
                          <a:solidFill>
                            <a:srgbClr val="7030A0"/>
                          </a:solidFill>
                          <a:latin typeface="Cambria Math" panose="02040503050406030204" pitchFamily="18" charset="0"/>
                        </a:rPr>
                        <m:t>𝑚</m:t>
                      </m:r>
                      <m:r>
                        <a:rPr lang="en-US" sz="3600" b="0" i="1" smtClean="0">
                          <a:solidFill>
                            <a:srgbClr val="7030A0"/>
                          </a:solidFill>
                          <a:latin typeface="Cambria Math" panose="02040503050406030204" pitchFamily="18" charset="0"/>
                        </a:rPr>
                        <m:t>⋅</m:t>
                      </m:r>
                      <m:func>
                        <m:funcPr>
                          <m:ctrlPr>
                            <a:rPr lang="en-US" sz="3600" i="1" smtClean="0">
                              <a:solidFill>
                                <a:srgbClr val="7030A0"/>
                              </a:solidFill>
                              <a:latin typeface="Cambria Math" panose="02040503050406030204" pitchFamily="18" charset="0"/>
                            </a:rPr>
                          </m:ctrlPr>
                        </m:funcPr>
                        <m:fName>
                          <m:sSub>
                            <m:sSubPr>
                              <m:ctrlPr>
                                <a:rPr lang="en-US" sz="3600" i="1" smtClean="0">
                                  <a:solidFill>
                                    <a:srgbClr val="7030A0"/>
                                  </a:solidFill>
                                  <a:latin typeface="Cambria Math" panose="02040503050406030204" pitchFamily="18" charset="0"/>
                                </a:rPr>
                              </m:ctrlPr>
                            </m:sSubPr>
                            <m:e>
                              <m:r>
                                <m:rPr>
                                  <m:sty m:val="p"/>
                                </m:rPr>
                                <a:rPr lang="en-US" sz="3600" b="0" i="0" smtClean="0">
                                  <a:solidFill>
                                    <a:srgbClr val="7030A0"/>
                                  </a:solidFill>
                                  <a:latin typeface="Cambria Math" panose="02040503050406030204" pitchFamily="18" charset="0"/>
                                </a:rPr>
                                <m:t>log</m:t>
                              </m:r>
                            </m:e>
                            <m:sub>
                              <m:r>
                                <a:rPr lang="en-US" sz="3600" b="0" i="1" smtClean="0">
                                  <a:solidFill>
                                    <a:srgbClr val="7030A0"/>
                                  </a:solidFill>
                                  <a:latin typeface="Cambria Math" panose="02040503050406030204" pitchFamily="18" charset="0"/>
                                </a:rPr>
                                <m:t>2</m:t>
                              </m:r>
                            </m:sub>
                          </m:sSub>
                        </m:fName>
                        <m:e>
                          <m:r>
                            <a:rPr lang="en-US" sz="3600" b="0" i="1" smtClean="0">
                              <a:solidFill>
                                <a:srgbClr val="7030A0"/>
                              </a:solidFill>
                              <a:latin typeface="Cambria Math" panose="02040503050406030204" pitchFamily="18" charset="0"/>
                            </a:rPr>
                            <m:t>𝑁</m:t>
                          </m:r>
                        </m:e>
                      </m:func>
                      <m:r>
                        <a:rPr lang="en-US" sz="3600" b="0" i="1" smtClean="0">
                          <a:solidFill>
                            <a:srgbClr val="7030A0"/>
                          </a:solidFill>
                          <a:latin typeface="Cambria Math" panose="02040503050406030204" pitchFamily="18" charset="0"/>
                        </a:rPr>
                        <m:t>)</m:t>
                      </m:r>
                    </m:oMath>
                  </m:oMathPara>
                </a14:m>
                <a:endParaRPr lang="en-US" sz="3600" dirty="0">
                  <a:solidFill>
                    <a:srgbClr val="7030A0"/>
                  </a:solidFill>
                </a:endParaRPr>
              </a:p>
              <a:p>
                <a:pPr marL="0" indent="0" algn="ctr">
                  <a:buNone/>
                </a:pPr>
                <a:endParaRPr lang="en-US" sz="3600" dirty="0">
                  <a:solidFill>
                    <a:srgbClr val="7030A0"/>
                  </a:solidFill>
                </a:endParaRPr>
              </a:p>
              <a:p>
                <a:r>
                  <a:rPr lang="en-US" dirty="0"/>
                  <a:t>From this we can deduce that the amortized cost of a search, insertion or deletion in a threaded tree is…</a:t>
                </a:r>
              </a:p>
            </p:txBody>
          </p:sp>
        </mc:Choice>
        <mc:Fallback xmlns="">
          <p:sp>
            <p:nvSpPr>
              <p:cNvPr id="3" name="Content Placeholder 2">
                <a:extLst>
                  <a:ext uri="{FF2B5EF4-FFF2-40B4-BE49-F238E27FC236}">
                    <a16:creationId xmlns:a16="http://schemas.microsoft.com/office/drawing/2014/main" id="{4D631203-97A6-4AE1-BD33-580021312EE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5091DA58-EF50-4F8F-A913-2A2FA3A2A9CB}"/>
              </a:ext>
            </a:extLst>
          </p:cNvPr>
          <p:cNvSpPr/>
          <p:nvPr/>
        </p:nvSpPr>
        <p:spPr>
          <a:xfrm>
            <a:off x="635431" y="5482525"/>
            <a:ext cx="2061274" cy="550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Amortized Constant</a:t>
            </a:r>
          </a:p>
        </p:txBody>
      </p:sp>
      <p:sp>
        <p:nvSpPr>
          <p:cNvPr id="5" name="Rectangle 4">
            <a:extLst>
              <a:ext uri="{FF2B5EF4-FFF2-40B4-BE49-F238E27FC236}">
                <a16:creationId xmlns:a16="http://schemas.microsoft.com/office/drawing/2014/main" id="{6E6C3A19-02A2-443A-860E-E3D49D2477B6}"/>
              </a:ext>
            </a:extLst>
          </p:cNvPr>
          <p:cNvSpPr/>
          <p:nvPr/>
        </p:nvSpPr>
        <p:spPr>
          <a:xfrm>
            <a:off x="3013130" y="5482525"/>
            <a:ext cx="1876586" cy="5501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Amortized Linear</a:t>
            </a:r>
          </a:p>
        </p:txBody>
      </p:sp>
      <p:sp>
        <p:nvSpPr>
          <p:cNvPr id="6" name="Rectangle 5">
            <a:extLst>
              <a:ext uri="{FF2B5EF4-FFF2-40B4-BE49-F238E27FC236}">
                <a16:creationId xmlns:a16="http://schemas.microsoft.com/office/drawing/2014/main" id="{B83932FF-3DAF-4214-9ECF-C3AEA776C690}"/>
              </a:ext>
            </a:extLst>
          </p:cNvPr>
          <p:cNvSpPr/>
          <p:nvPr/>
        </p:nvSpPr>
        <p:spPr>
          <a:xfrm>
            <a:off x="5306879" y="5482525"/>
            <a:ext cx="1876586" cy="55019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Amortized Logarithmic</a:t>
            </a:r>
          </a:p>
        </p:txBody>
      </p:sp>
      <p:sp>
        <p:nvSpPr>
          <p:cNvPr id="7" name="Rectangle 6">
            <a:extLst>
              <a:ext uri="{FF2B5EF4-FFF2-40B4-BE49-F238E27FC236}">
                <a16:creationId xmlns:a16="http://schemas.microsoft.com/office/drawing/2014/main" id="{F27A9FAD-BED5-426D-9A75-76A03E28C829}"/>
              </a:ext>
            </a:extLst>
          </p:cNvPr>
          <p:cNvSpPr/>
          <p:nvPr/>
        </p:nvSpPr>
        <p:spPr>
          <a:xfrm>
            <a:off x="7600628" y="5482525"/>
            <a:ext cx="1876586" cy="550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Something else </a:t>
            </a:r>
          </a:p>
          <a:p>
            <a:pPr algn="ctr"/>
            <a:r>
              <a:rPr lang="en-US" dirty="0">
                <a:solidFill>
                  <a:schemeClr val="tx1"/>
                </a:solidFill>
              </a:rPr>
              <a:t>(what?)</a:t>
            </a:r>
          </a:p>
        </p:txBody>
      </p:sp>
      <p:sp>
        <p:nvSpPr>
          <p:cNvPr id="8" name="Oval 7">
            <a:extLst>
              <a:ext uri="{FF2B5EF4-FFF2-40B4-BE49-F238E27FC236}">
                <a16:creationId xmlns:a16="http://schemas.microsoft.com/office/drawing/2014/main" id="{E1CB0ED0-EC36-40B2-976B-71D834C2CB9D}"/>
              </a:ext>
            </a:extLst>
          </p:cNvPr>
          <p:cNvSpPr/>
          <p:nvPr/>
        </p:nvSpPr>
        <p:spPr>
          <a:xfrm>
            <a:off x="5092485" y="5184183"/>
            <a:ext cx="2307956" cy="112771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D8DB1AE-07F3-4E8F-AE13-246B6CE5645D}"/>
                  </a:ext>
                </a:extLst>
              </p:cNvPr>
              <p:cNvSpPr txBox="1"/>
              <p:nvPr/>
            </p:nvSpPr>
            <p:spPr>
              <a:xfrm>
                <a:off x="7468380" y="4786464"/>
                <a:ext cx="2525178" cy="5259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𝑐</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𝑚</m:t>
                          </m:r>
                          <m:r>
                            <a:rPr lang="en-US" i="1">
                              <a:solidFill>
                                <a:srgbClr val="FF0000"/>
                              </a:solidFill>
                              <a:latin typeface="Cambria Math" panose="02040503050406030204" pitchFamily="18" charset="0"/>
                            </a:rPr>
                            <m:t>⋅</m:t>
                          </m:r>
                          <m:func>
                            <m:funcPr>
                              <m:ctrlPr>
                                <a:rPr lang="en-US" i="1">
                                  <a:solidFill>
                                    <a:srgbClr val="FF0000"/>
                                  </a:solidFill>
                                  <a:latin typeface="Cambria Math" panose="02040503050406030204" pitchFamily="18" charset="0"/>
                                </a:rPr>
                              </m:ctrlPr>
                            </m:funcPr>
                            <m:fName>
                              <m:sSub>
                                <m:sSubPr>
                                  <m:ctrlPr>
                                    <a:rPr lang="en-US" i="1">
                                      <a:solidFill>
                                        <a:srgbClr val="FF0000"/>
                                      </a:solidFill>
                                      <a:latin typeface="Cambria Math" panose="02040503050406030204" pitchFamily="18" charset="0"/>
                                    </a:rPr>
                                  </m:ctrlPr>
                                </m:sSubPr>
                                <m:e>
                                  <m:r>
                                    <m:rPr>
                                      <m:sty m:val="p"/>
                                    </m:rPr>
                                    <a:rPr lang="en-US">
                                      <a:solidFill>
                                        <a:srgbClr val="FF0000"/>
                                      </a:solidFill>
                                      <a:latin typeface="Cambria Math" panose="02040503050406030204" pitchFamily="18" charset="0"/>
                                    </a:rPr>
                                    <m:t>log</m:t>
                                  </m:r>
                                </m:e>
                                <m:sub>
                                  <m:r>
                                    <a:rPr lang="en-US" i="1">
                                      <a:solidFill>
                                        <a:srgbClr val="FF0000"/>
                                      </a:solidFill>
                                      <a:latin typeface="Cambria Math" panose="02040503050406030204" pitchFamily="18" charset="0"/>
                                    </a:rPr>
                                    <m:t>2</m:t>
                                  </m:r>
                                </m:sub>
                              </m:sSub>
                            </m:fName>
                            <m:e>
                              <m:r>
                                <a:rPr lang="en-US" i="1">
                                  <a:solidFill>
                                    <a:srgbClr val="FF0000"/>
                                  </a:solidFill>
                                  <a:latin typeface="Cambria Math" panose="02040503050406030204" pitchFamily="18" charset="0"/>
                                </a:rPr>
                                <m:t>𝑁</m:t>
                              </m:r>
                            </m:e>
                          </m:func>
                        </m:num>
                        <m:den>
                          <m:r>
                            <a:rPr lang="en-US" i="1">
                              <a:solidFill>
                                <a:srgbClr val="FF0000"/>
                              </a:solidFill>
                              <a:latin typeface="Cambria Math" panose="02040503050406030204" pitchFamily="18" charset="0"/>
                            </a:rPr>
                            <m:t>𝑚</m:t>
                          </m:r>
                        </m:den>
                      </m:f>
                      <m:r>
                        <a:rPr lang="en-US" i="1">
                          <a:solidFill>
                            <a:srgbClr val="FF0000"/>
                          </a:solidFill>
                          <a:latin typeface="Cambria Math" panose="02040503050406030204" pitchFamily="18" charset="0"/>
                        </a:rPr>
                        <m:t>=</m:t>
                      </m:r>
                      <m:func>
                        <m:funcPr>
                          <m:ctrlPr>
                            <a:rPr lang="en-US" i="1">
                              <a:solidFill>
                                <a:srgbClr val="FF0000"/>
                              </a:solidFill>
                              <a:latin typeface="Cambria Math" panose="02040503050406030204" pitchFamily="18" charset="0"/>
                            </a:rPr>
                          </m:ctrlPr>
                        </m:funcPr>
                        <m:fName>
                          <m:sSub>
                            <m:sSubPr>
                              <m:ctrlPr>
                                <a:rPr lang="en-US" i="1">
                                  <a:solidFill>
                                    <a:srgbClr val="FF0000"/>
                                  </a:solidFill>
                                  <a:latin typeface="Cambria Math" panose="02040503050406030204" pitchFamily="18" charset="0"/>
                                </a:rPr>
                              </m:ctrlPr>
                            </m:sSubPr>
                            <m:e>
                              <m:r>
                                <m:rPr>
                                  <m:sty m:val="p"/>
                                </m:rPr>
                                <a:rPr lang="en-US">
                                  <a:solidFill>
                                    <a:srgbClr val="FF0000"/>
                                  </a:solidFill>
                                  <a:latin typeface="Cambria Math" panose="02040503050406030204" pitchFamily="18" charset="0"/>
                                </a:rPr>
                                <m:t>c</m:t>
                              </m:r>
                              <m:r>
                                <a:rPr lang="en-US" i="1">
                                  <a:solidFill>
                                    <a:srgbClr val="FF0000"/>
                                  </a:solidFill>
                                  <a:latin typeface="Cambria Math" panose="02040503050406030204" pitchFamily="18" charset="0"/>
                                </a:rPr>
                                <m:t>⋅</m:t>
                              </m:r>
                              <m:r>
                                <m:rPr>
                                  <m:sty m:val="p"/>
                                </m:rPr>
                                <a:rPr lang="en-US">
                                  <a:solidFill>
                                    <a:srgbClr val="FF0000"/>
                                  </a:solidFill>
                                  <a:latin typeface="Cambria Math" panose="02040503050406030204" pitchFamily="18" charset="0"/>
                                </a:rPr>
                                <m:t>log</m:t>
                              </m:r>
                            </m:e>
                            <m:sub>
                              <m:r>
                                <a:rPr lang="en-US" i="1">
                                  <a:solidFill>
                                    <a:srgbClr val="FF0000"/>
                                  </a:solidFill>
                                  <a:latin typeface="Cambria Math" panose="02040503050406030204" pitchFamily="18" charset="0"/>
                                </a:rPr>
                                <m:t>2</m:t>
                              </m:r>
                            </m:sub>
                          </m:sSub>
                        </m:fName>
                        <m:e>
                          <m:r>
                            <a:rPr lang="en-US" i="1">
                              <a:solidFill>
                                <a:srgbClr val="FF0000"/>
                              </a:solidFill>
                              <a:latin typeface="Cambria Math" panose="02040503050406030204" pitchFamily="18" charset="0"/>
                            </a:rPr>
                            <m:t>𝑁</m:t>
                          </m:r>
                        </m:e>
                      </m:func>
                    </m:oMath>
                  </m:oMathPara>
                </a14:m>
                <a:endParaRPr lang="en-US" dirty="0">
                  <a:solidFill>
                    <a:srgbClr val="FF0000"/>
                  </a:solidFill>
                </a:endParaRPr>
              </a:p>
            </p:txBody>
          </p:sp>
        </mc:Choice>
        <mc:Fallback xmlns="">
          <p:sp>
            <p:nvSpPr>
              <p:cNvPr id="9" name="TextBox 8">
                <a:extLst>
                  <a:ext uri="{FF2B5EF4-FFF2-40B4-BE49-F238E27FC236}">
                    <a16:creationId xmlns:a16="http://schemas.microsoft.com/office/drawing/2014/main" id="{7D8DB1AE-07F3-4E8F-AE13-246B6CE5645D}"/>
                  </a:ext>
                </a:extLst>
              </p:cNvPr>
              <p:cNvSpPr txBox="1">
                <a:spLocks noRot="1" noChangeAspect="1" noMove="1" noResize="1" noEditPoints="1" noAdjustHandles="1" noChangeArrowheads="1" noChangeShapeType="1" noTextEdit="1"/>
              </p:cNvSpPr>
              <p:nvPr/>
            </p:nvSpPr>
            <p:spPr>
              <a:xfrm>
                <a:off x="7468380" y="4786464"/>
                <a:ext cx="2525178" cy="525978"/>
              </a:xfrm>
              <a:prstGeom prst="rect">
                <a:avLst/>
              </a:prstGeom>
              <a:blipFill>
                <a:blip r:embed="rId3"/>
                <a:stretch>
                  <a:fillRect l="-1005" t="-4762" r="-1005" b="-9524"/>
                </a:stretch>
              </a:blipFill>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4FD3E002-491F-4722-BF56-66F024A48044}"/>
              </a:ext>
            </a:extLst>
          </p:cNvPr>
          <p:cNvCxnSpPr/>
          <p:nvPr/>
        </p:nvCxnSpPr>
        <p:spPr>
          <a:xfrm flipH="1" flipV="1">
            <a:off x="7665564" y="4696659"/>
            <a:ext cx="751667" cy="65092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Freeform: Shape 9">
            <a:extLst>
              <a:ext uri="{FF2B5EF4-FFF2-40B4-BE49-F238E27FC236}">
                <a16:creationId xmlns:a16="http://schemas.microsoft.com/office/drawing/2014/main" id="{AF8CF276-AA34-4BAB-8F8D-4BE646F6A11E}"/>
              </a:ext>
            </a:extLst>
          </p:cNvPr>
          <p:cNvSpPr/>
          <p:nvPr/>
        </p:nvSpPr>
        <p:spPr>
          <a:xfrm rot="909979">
            <a:off x="7249618" y="4975619"/>
            <a:ext cx="2802225" cy="1606828"/>
          </a:xfrm>
          <a:custGeom>
            <a:avLst/>
            <a:gdLst>
              <a:gd name="connsiteX0" fmla="*/ 0 w 3067678"/>
              <a:gd name="connsiteY0" fmla="*/ 1139125 h 1356419"/>
              <a:gd name="connsiteX1" fmla="*/ 2394488 w 3067678"/>
              <a:gd name="connsiteY1" fmla="*/ 1325105 h 1356419"/>
              <a:gd name="connsiteX2" fmla="*/ 3060915 w 3067678"/>
              <a:gd name="connsiteY2" fmla="*/ 565688 h 1356419"/>
              <a:gd name="connsiteX3" fmla="*/ 2681207 w 3067678"/>
              <a:gd name="connsiteY3" fmla="*/ 0 h 1356419"/>
            </a:gdLst>
            <a:ahLst/>
            <a:cxnLst>
              <a:cxn ang="0">
                <a:pos x="connsiteX0" y="connsiteY0"/>
              </a:cxn>
              <a:cxn ang="0">
                <a:pos x="connsiteX1" y="connsiteY1"/>
              </a:cxn>
              <a:cxn ang="0">
                <a:pos x="connsiteX2" y="connsiteY2"/>
              </a:cxn>
              <a:cxn ang="0">
                <a:pos x="connsiteX3" y="connsiteY3"/>
              </a:cxn>
            </a:cxnLst>
            <a:rect l="l" t="t" r="r" b="b"/>
            <a:pathLst>
              <a:path w="3067678" h="1356419">
                <a:moveTo>
                  <a:pt x="0" y="1139125"/>
                </a:moveTo>
                <a:cubicBezTo>
                  <a:pt x="942168" y="1279901"/>
                  <a:pt x="1884336" y="1420678"/>
                  <a:pt x="2394488" y="1325105"/>
                </a:cubicBezTo>
                <a:cubicBezTo>
                  <a:pt x="2904641" y="1229532"/>
                  <a:pt x="3013129" y="786539"/>
                  <a:pt x="3060915" y="565688"/>
                </a:cubicBezTo>
                <a:cubicBezTo>
                  <a:pt x="3108702" y="344837"/>
                  <a:pt x="2894954" y="172418"/>
                  <a:pt x="2681207" y="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341ED72-EC72-4972-8FF3-9F9A7CE6BADA}"/>
              </a:ext>
            </a:extLst>
          </p:cNvPr>
          <p:cNvSpPr/>
          <p:nvPr/>
        </p:nvSpPr>
        <p:spPr>
          <a:xfrm>
            <a:off x="9663704" y="4938561"/>
            <a:ext cx="411997" cy="325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BED0614-259C-4B87-A7B2-4DD0ADCE59EA}"/>
              </a:ext>
            </a:extLst>
          </p:cNvPr>
          <p:cNvSpPr txBox="1"/>
          <p:nvPr/>
        </p:nvSpPr>
        <p:spPr>
          <a:xfrm>
            <a:off x="9937693" y="3784399"/>
            <a:ext cx="1997294" cy="2308324"/>
          </a:xfrm>
          <a:prstGeom prst="rect">
            <a:avLst/>
          </a:prstGeom>
          <a:noFill/>
        </p:spPr>
        <p:txBody>
          <a:bodyPr wrap="square" rtlCol="0">
            <a:spAutoFit/>
          </a:bodyPr>
          <a:lstStyle/>
          <a:p>
            <a:r>
              <a:rPr lang="en-US" dirty="0">
                <a:solidFill>
                  <a:schemeClr val="accent2">
                    <a:lumMod val="50000"/>
                  </a:schemeClr>
                </a:solidFill>
              </a:rPr>
              <a:t>And here we see what we pay, on average: </a:t>
            </a:r>
            <a:r>
              <a:rPr lang="en-US" i="1" dirty="0">
                <a:solidFill>
                  <a:schemeClr val="accent2">
                    <a:lumMod val="50000"/>
                  </a:schemeClr>
                </a:solidFill>
              </a:rPr>
              <a:t>the base 2 logarithm of the </a:t>
            </a:r>
            <a:r>
              <a:rPr lang="en-US" b="1" i="1" dirty="0">
                <a:solidFill>
                  <a:schemeClr val="accent2">
                    <a:lumMod val="50000"/>
                  </a:schemeClr>
                </a:solidFill>
              </a:rPr>
              <a:t>maximum</a:t>
            </a:r>
            <a:r>
              <a:rPr lang="en-US" i="1" dirty="0">
                <a:solidFill>
                  <a:schemeClr val="accent2">
                    <a:lumMod val="50000"/>
                  </a:schemeClr>
                </a:solidFill>
              </a:rPr>
              <a:t> amount of nodes ever present in the sequence!</a:t>
            </a:r>
          </a:p>
        </p:txBody>
      </p:sp>
      <p:pic>
        <p:nvPicPr>
          <p:cNvPr id="15" name="Picture 14" descr="A close up of a cat looking at a bird&#10;&#10;Description generated with high confidence">
            <a:extLst>
              <a:ext uri="{FF2B5EF4-FFF2-40B4-BE49-F238E27FC236}">
                <a16:creationId xmlns:a16="http://schemas.microsoft.com/office/drawing/2014/main" id="{105A4138-0F8A-46AB-987A-1D72EB0F90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13234" y="2307975"/>
            <a:ext cx="1343335" cy="1392184"/>
          </a:xfrm>
          <a:prstGeom prst="rect">
            <a:avLst/>
          </a:prstGeom>
        </p:spPr>
      </p:pic>
    </p:spTree>
    <p:extLst>
      <p:ext uri="{BB962C8B-B14F-4D97-AF65-F5344CB8AC3E}">
        <p14:creationId xmlns:p14="http://schemas.microsoft.com/office/powerpoint/2010/main" val="5868621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C9ADF-F94F-4494-B442-05045C1F341F}"/>
              </a:ext>
            </a:extLst>
          </p:cNvPr>
          <p:cNvSpPr>
            <a:spLocks noGrp="1"/>
          </p:cNvSpPr>
          <p:nvPr>
            <p:ph type="title"/>
          </p:nvPr>
        </p:nvSpPr>
        <p:spPr>
          <a:xfrm>
            <a:off x="317338" y="-11575"/>
            <a:ext cx="10515600" cy="1325563"/>
          </a:xfrm>
        </p:spPr>
        <p:txBody>
          <a:bodyPr/>
          <a:lstStyle/>
          <a:p>
            <a:pPr algn="ctr"/>
            <a:r>
              <a:rPr lang="en-US" dirty="0"/>
              <a:t>Take-home message</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565EF220-724B-4917-A1DC-EDECC4BAD99D}"/>
                  </a:ext>
                </a:extLst>
              </p:cNvPr>
              <p:cNvGraphicFramePr>
                <a:graphicFrameLocks noGrp="1"/>
              </p:cNvGraphicFramePr>
              <p:nvPr>
                <p:ph idx="1"/>
                <p:extLst>
                  <p:ext uri="{D42A27DB-BD31-4B8C-83A1-F6EECF244321}">
                    <p14:modId xmlns:p14="http://schemas.microsoft.com/office/powerpoint/2010/main" val="1054229829"/>
                  </p:ext>
                </p:extLst>
              </p:nvPr>
            </p:nvGraphicFramePr>
            <p:xfrm>
              <a:off x="172369" y="949095"/>
              <a:ext cx="11870409" cy="5551524"/>
            </p:xfrm>
            <a:graphic>
              <a:graphicData uri="http://schemas.openxmlformats.org/drawingml/2006/table">
                <a:tbl>
                  <a:tblPr firstRow="1" bandRow="1">
                    <a:tableStyleId>{5C22544A-7EE6-4342-B048-85BDC9FD1C3A}</a:tableStyleId>
                  </a:tblPr>
                  <a:tblGrid>
                    <a:gridCol w="2710279">
                      <a:extLst>
                        <a:ext uri="{9D8B030D-6E8A-4147-A177-3AD203B41FA5}">
                          <a16:colId xmlns:a16="http://schemas.microsoft.com/office/drawing/2014/main" val="2877383923"/>
                        </a:ext>
                      </a:extLst>
                    </a:gridCol>
                    <a:gridCol w="3638975">
                      <a:extLst>
                        <a:ext uri="{9D8B030D-6E8A-4147-A177-3AD203B41FA5}">
                          <a16:colId xmlns:a16="http://schemas.microsoft.com/office/drawing/2014/main" val="4240783344"/>
                        </a:ext>
                      </a:extLst>
                    </a:gridCol>
                    <a:gridCol w="3087881">
                      <a:extLst>
                        <a:ext uri="{9D8B030D-6E8A-4147-A177-3AD203B41FA5}">
                          <a16:colId xmlns:a16="http://schemas.microsoft.com/office/drawing/2014/main" val="1557755167"/>
                        </a:ext>
                      </a:extLst>
                    </a:gridCol>
                    <a:gridCol w="2433274">
                      <a:extLst>
                        <a:ext uri="{9D8B030D-6E8A-4147-A177-3AD203B41FA5}">
                          <a16:colId xmlns:a16="http://schemas.microsoft.com/office/drawing/2014/main" val="2385138289"/>
                        </a:ext>
                      </a:extLst>
                    </a:gridCol>
                  </a:tblGrid>
                  <a:tr h="595825">
                    <a:tc gridSpan="2">
                      <a:txBody>
                        <a:bodyPr/>
                        <a:lstStyle/>
                        <a:p>
                          <a:pPr algn="ctr"/>
                          <a:r>
                            <a:rPr lang="en-US" dirty="0"/>
                            <a:t>Splay Trees</a:t>
                          </a:r>
                        </a:p>
                      </a:txBody>
                      <a:tcPr/>
                    </a:tc>
                    <a:tc hMerge="1">
                      <a:txBody>
                        <a:bodyPr/>
                        <a:lstStyle/>
                        <a:p>
                          <a:pPr algn="ctr"/>
                          <a:endParaRPr lang="en-US" dirty="0"/>
                        </a:p>
                      </a:txBody>
                      <a:tcPr/>
                    </a:tc>
                    <a:tc gridSpan="2">
                      <a:txBody>
                        <a:bodyPr/>
                        <a:lstStyle/>
                        <a:p>
                          <a:pPr algn="ctr"/>
                          <a:r>
                            <a:rPr lang="en-US" dirty="0"/>
                            <a:t>AVL Trees</a:t>
                          </a:r>
                        </a:p>
                      </a:txBody>
                      <a:tcPr/>
                    </a:tc>
                    <a:tc hMerge="1">
                      <a:txBody>
                        <a:bodyPr/>
                        <a:lstStyle/>
                        <a:p>
                          <a:endParaRPr lang="en-US" dirty="0"/>
                        </a:p>
                      </a:txBody>
                      <a:tcPr/>
                    </a:tc>
                    <a:extLst>
                      <a:ext uri="{0D108BD9-81ED-4DB2-BD59-A6C34878D82A}">
                        <a16:rowId xmlns:a16="http://schemas.microsoft.com/office/drawing/2014/main" val="2126608730"/>
                      </a:ext>
                    </a:extLst>
                  </a:tr>
                  <a:tr h="650014">
                    <a:tc>
                      <a:txBody>
                        <a:bodyPr/>
                        <a:lstStyle/>
                        <a:p>
                          <a:pPr algn="ctr"/>
                          <a:r>
                            <a:rPr lang="en-US" sz="2600" b="1" dirty="0">
                              <a:solidFill>
                                <a:srgbClr val="00B050"/>
                              </a:solidFill>
                            </a:rPr>
                            <a:t>+</a:t>
                          </a:r>
                        </a:p>
                      </a:txBody>
                      <a:tcPr/>
                    </a:tc>
                    <a:tc>
                      <a:txBody>
                        <a:bodyPr/>
                        <a:lstStyle/>
                        <a:p>
                          <a:pPr algn="ctr"/>
                          <a:r>
                            <a:rPr lang="en-US" sz="2800" b="1" dirty="0">
                              <a:solidFill>
                                <a:srgbClr val="FF0000"/>
                              </a:solidFill>
                            </a:rPr>
                            <a:t>-</a:t>
                          </a:r>
                        </a:p>
                      </a:txBody>
                      <a:tcPr/>
                    </a:tc>
                    <a:tc>
                      <a:txBody>
                        <a:bodyPr/>
                        <a:lstStyle/>
                        <a:p>
                          <a:pPr algn="ctr"/>
                          <a:r>
                            <a:rPr lang="en-US" sz="2600" b="1" dirty="0">
                              <a:solidFill>
                                <a:srgbClr val="00B050"/>
                              </a:solidFill>
                            </a:rPr>
                            <a:t>+</a:t>
                          </a:r>
                          <a:endParaRPr lang="en-US" sz="2600" dirty="0"/>
                        </a:p>
                      </a:txBody>
                      <a:tcPr/>
                    </a:tc>
                    <a:tc>
                      <a:txBody>
                        <a:bodyPr/>
                        <a:lstStyle/>
                        <a:p>
                          <a:pPr algn="ctr"/>
                          <a:r>
                            <a:rPr lang="en-US" sz="2800" b="1" dirty="0">
                              <a:solidFill>
                                <a:srgbClr val="FF0000"/>
                              </a:solidFill>
                            </a:rPr>
                            <a:t>-</a:t>
                          </a:r>
                          <a:endParaRPr lang="en-US" sz="2800" dirty="0"/>
                        </a:p>
                      </a:txBody>
                      <a:tcPr/>
                    </a:tc>
                    <a:extLst>
                      <a:ext uri="{0D108BD9-81ED-4DB2-BD59-A6C34878D82A}">
                        <a16:rowId xmlns:a16="http://schemas.microsoft.com/office/drawing/2014/main" val="895517995"/>
                      </a:ext>
                    </a:extLst>
                  </a:tr>
                  <a:tr h="1069097">
                    <a:tc>
                      <a:txBody>
                        <a:bodyPr/>
                        <a:lstStyle/>
                        <a:p>
                          <a:pPr algn="ctr"/>
                          <a:r>
                            <a:rPr lang="en-US" dirty="0"/>
                            <a:t>Do </a:t>
                          </a:r>
                          <a:r>
                            <a:rPr lang="en-US" dirty="0">
                              <a:solidFill>
                                <a:srgbClr val="FF00FF"/>
                              </a:solidFill>
                            </a:rPr>
                            <a:t>not</a:t>
                          </a:r>
                          <a:r>
                            <a:rPr lang="en-US" dirty="0"/>
                            <a:t> need to store </a:t>
                          </a:r>
                          <a:r>
                            <a:rPr lang="en-US" dirty="0">
                              <a:solidFill>
                                <a:schemeClr val="accent2"/>
                              </a:solidFill>
                            </a:rPr>
                            <a:t>balance / height </a:t>
                          </a:r>
                          <a:r>
                            <a:rPr lang="en-US" dirty="0"/>
                            <a:t>info</a:t>
                          </a:r>
                        </a:p>
                      </a:txBody>
                      <a:tcPr/>
                    </a:tc>
                    <a:tc>
                      <a:txBody>
                        <a:bodyPr/>
                        <a:lstStyle/>
                        <a:p>
                          <a:pPr algn="ctr"/>
                          <a:r>
                            <a:rPr lang="en-US" dirty="0"/>
                            <a:t>Not guaranteed to be balanced, leading to </a:t>
                          </a:r>
                          <a:r>
                            <a:rPr lang="en-US" dirty="0">
                              <a:solidFill>
                                <a:srgbClr val="7030A0"/>
                              </a:solidFill>
                            </a:rPr>
                            <a:t>some</a:t>
                          </a:r>
                          <a:r>
                            <a:rPr lang="en-US" dirty="0"/>
                            <a:t> </a:t>
                          </a:r>
                          <a:r>
                            <a:rPr lang="en-US" dirty="0">
                              <a:solidFill>
                                <a:schemeClr val="accent4">
                                  <a:lumMod val="75000"/>
                                </a:schemeClr>
                              </a:solidFill>
                            </a:rPr>
                            <a:t>super-logarithmic </a:t>
                          </a:r>
                          <a:r>
                            <a:rPr lang="en-US" dirty="0"/>
                            <a:t>operation times</a:t>
                          </a:r>
                        </a:p>
                      </a:txBody>
                      <a:tcPr/>
                    </a:tc>
                    <a:tc>
                      <a:txBody>
                        <a:bodyPr/>
                        <a:lstStyle/>
                        <a:p>
                          <a:pPr algn="ctr"/>
                          <a:r>
                            <a:rPr lang="en-US" dirty="0"/>
                            <a:t>Guaranteed </a:t>
                          </a:r>
                          <a14:m>
                            <m:oMath xmlns:m="http://schemas.openxmlformats.org/officeDocument/2006/math">
                              <m:r>
                                <a:rPr lang="en-US" i="1" smtClean="0">
                                  <a:latin typeface="Cambria Math" panose="02040503050406030204" pitchFamily="18" charset="0"/>
                                  <a:ea typeface="Cambria Math" panose="02040503050406030204" pitchFamily="18" charset="0"/>
                                </a:rPr>
                                <m:t>𝒪</m:t>
                              </m:r>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log</m:t>
                                      </m:r>
                                    </m:e>
                                    <m:sub>
                                      <m:r>
                                        <a:rPr lang="en-US" b="0" i="1" smtClean="0">
                                          <a:solidFill>
                                            <a:srgbClr val="C00000"/>
                                          </a:solidFill>
                                          <a:latin typeface="Cambria Math" panose="02040503050406030204" pitchFamily="18" charset="0"/>
                                          <a:ea typeface="Cambria Math" panose="02040503050406030204" pitchFamily="18" charset="0"/>
                                        </a:rPr>
                                        <m:t>𝜙</m:t>
                                      </m:r>
                                    </m:sub>
                                  </m:sSub>
                                </m:fName>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e>
                              </m:func>
                            </m:oMath>
                          </a14:m>
                          <a:r>
                            <a:rPr lang="en-US" dirty="0"/>
                            <a:t> performance of </a:t>
                          </a:r>
                          <a:r>
                            <a:rPr lang="en-US" dirty="0">
                              <a:solidFill>
                                <a:srgbClr val="FF0000"/>
                              </a:solidFill>
                            </a:rPr>
                            <a:t>all operation</a:t>
                          </a:r>
                          <a:r>
                            <a:rPr lang="en-US" dirty="0"/>
                            <a:t>s.</a:t>
                          </a:r>
                        </a:p>
                      </a:txBody>
                      <a:tcPr/>
                    </a:tc>
                    <a:tc>
                      <a:txBody>
                        <a:bodyPr/>
                        <a:lstStyle/>
                        <a:p>
                          <a:pPr algn="ctr"/>
                          <a:r>
                            <a:rPr lang="en-US" dirty="0"/>
                            <a:t>Spend </a:t>
                          </a:r>
                          <a:r>
                            <a:rPr lang="en-US" b="1" dirty="0">
                              <a:solidFill>
                                <a:schemeClr val="tx2">
                                  <a:lumMod val="75000"/>
                                </a:schemeClr>
                              </a:solidFill>
                            </a:rPr>
                            <a:t>a lot of time </a:t>
                          </a:r>
                          <a:r>
                            <a:rPr lang="en-US" b="0" i="1" dirty="0">
                              <a:solidFill>
                                <a:srgbClr val="CC3399"/>
                              </a:solidFill>
                            </a:rPr>
                            <a:t>(almost after every operation!)</a:t>
                          </a:r>
                          <a:r>
                            <a:rPr lang="en-US" b="1" i="1" dirty="0"/>
                            <a:t> </a:t>
                          </a:r>
                          <a:r>
                            <a:rPr lang="en-US" dirty="0"/>
                            <a:t>on rotations, which are themselves </a:t>
                          </a:r>
                          <a:r>
                            <a:rPr lang="en-US" dirty="0">
                              <a:solidFill>
                                <a:schemeClr val="accent2">
                                  <a:lumMod val="75000"/>
                                </a:schemeClr>
                              </a:solidFill>
                            </a:rPr>
                            <a:t>expensive operations</a:t>
                          </a:r>
                        </a:p>
                      </a:txBody>
                      <a:tcPr/>
                    </a:tc>
                    <a:extLst>
                      <a:ext uri="{0D108BD9-81ED-4DB2-BD59-A6C34878D82A}">
                        <a16:rowId xmlns:a16="http://schemas.microsoft.com/office/drawing/2014/main" val="3367674597"/>
                      </a:ext>
                    </a:extLst>
                  </a:tr>
                  <a:tr h="1056365">
                    <a:tc>
                      <a:txBody>
                        <a:bodyPr/>
                        <a:lstStyle/>
                        <a:p>
                          <a:pPr algn="ctr"/>
                          <a:r>
                            <a:rPr lang="en-US" dirty="0"/>
                            <a:t>Exploit temporal and spatial locality to </a:t>
                          </a:r>
                          <a:r>
                            <a:rPr lang="en-US" b="1" dirty="0">
                              <a:solidFill>
                                <a:srgbClr val="7030A0"/>
                              </a:solidFill>
                            </a:rPr>
                            <a:t>often</a:t>
                          </a:r>
                          <a:r>
                            <a:rPr lang="en-US" dirty="0"/>
                            <a:t> achieve </a:t>
                          </a:r>
                          <a:r>
                            <a:rPr lang="en-US" b="1" dirty="0">
                              <a:solidFill>
                                <a:schemeClr val="accent6">
                                  <a:lumMod val="75000"/>
                                </a:schemeClr>
                              </a:solidFill>
                            </a:rPr>
                            <a:t>sub-logarithmic </a:t>
                          </a:r>
                          <a:r>
                            <a:rPr lang="en-US" dirty="0"/>
                            <a:t>operation time</a:t>
                          </a:r>
                        </a:p>
                      </a:txBody>
                      <a:tcPr/>
                    </a:tc>
                    <a:tc>
                      <a:txBody>
                        <a:bodyPr/>
                        <a:lstStyle/>
                        <a:p>
                          <a:pPr algn="ctr"/>
                          <a:r>
                            <a:rPr lang="en-US" dirty="0">
                              <a:solidFill>
                                <a:schemeClr val="accent1"/>
                              </a:solidFill>
                            </a:rPr>
                            <a:t>Cannot easily adjust existing BST routines</a:t>
                          </a:r>
                          <a:r>
                            <a:rPr lang="en-US" dirty="0"/>
                            <a:t> into Splay Trees; </a:t>
                          </a:r>
                          <a:r>
                            <a:rPr lang="en-US" dirty="0">
                              <a:solidFill>
                                <a:schemeClr val="accent2"/>
                              </a:solidFill>
                            </a:rPr>
                            <a:t>have to re-write them.</a:t>
                          </a:r>
                        </a:p>
                      </a:txBody>
                      <a:tcPr/>
                    </a:tc>
                    <a:tc>
                      <a:txBody>
                        <a:bodyPr/>
                        <a:lstStyle/>
                        <a:p>
                          <a:pPr algn="ctr"/>
                          <a:r>
                            <a:rPr lang="en-US" dirty="0">
                              <a:solidFill>
                                <a:schemeClr val="accent2">
                                  <a:lumMod val="75000"/>
                                </a:schemeClr>
                              </a:solidFill>
                            </a:rPr>
                            <a:t>Easy to add balancing functionality </a:t>
                          </a:r>
                          <a:r>
                            <a:rPr lang="en-US" dirty="0"/>
                            <a:t>to </a:t>
                          </a:r>
                          <a:r>
                            <a:rPr lang="en-US" dirty="0">
                              <a:solidFill>
                                <a:srgbClr val="00B0F0"/>
                              </a:solidFill>
                            </a:rPr>
                            <a:t>existing</a:t>
                          </a:r>
                          <a:r>
                            <a:rPr lang="en-US" dirty="0"/>
                            <a:t> BST code (even by </a:t>
                          </a:r>
                          <a:r>
                            <a:rPr lang="en-US" dirty="0">
                              <a:solidFill>
                                <a:schemeClr val="accent4">
                                  <a:lumMod val="75000"/>
                                </a:schemeClr>
                              </a:solidFill>
                            </a:rPr>
                            <a:t>overriding</a:t>
                          </a:r>
                          <a:r>
                            <a:rPr lang="en-US" dirty="0"/>
                            <a:t>)</a:t>
                          </a:r>
                        </a:p>
                      </a:txBody>
                      <a:tcPr/>
                    </a:tc>
                    <a:tc>
                      <a:txBody>
                        <a:bodyPr/>
                        <a:lstStyle/>
                        <a:p>
                          <a:pPr algn="ctr"/>
                          <a:r>
                            <a:rPr lang="en-US" dirty="0"/>
                            <a:t>Need to store </a:t>
                          </a:r>
                          <a:r>
                            <a:rPr lang="en-US" dirty="0">
                              <a:solidFill>
                                <a:schemeClr val="accent6">
                                  <a:lumMod val="75000"/>
                                </a:schemeClr>
                              </a:solidFill>
                            </a:rPr>
                            <a:t>at least 4 bits per node</a:t>
                          </a:r>
                          <a:r>
                            <a:rPr lang="en-US" dirty="0"/>
                            <a:t> </a:t>
                          </a:r>
                          <a:r>
                            <a:rPr lang="en-US" dirty="0">
                              <a:solidFill>
                                <a:srgbClr val="7030A0"/>
                              </a:solidFill>
                            </a:rPr>
                            <a:t>to preserve balance information </a:t>
                          </a:r>
                          <a:r>
                            <a:rPr lang="en-US" dirty="0"/>
                            <a:t>(plus the </a:t>
                          </a:r>
                          <a:r>
                            <a:rPr lang="en-US" dirty="0">
                              <a:solidFill>
                                <a:srgbClr val="0070C0"/>
                              </a:solidFill>
                            </a:rPr>
                            <a:t>unit cost of updating it</a:t>
                          </a:r>
                          <a:r>
                            <a:rPr lang="en-US" dirty="0"/>
                            <a:t>)</a:t>
                          </a:r>
                        </a:p>
                      </a:txBody>
                      <a:tcPr/>
                    </a:tc>
                    <a:extLst>
                      <a:ext uri="{0D108BD9-81ED-4DB2-BD59-A6C34878D82A}">
                        <a16:rowId xmlns:a16="http://schemas.microsoft.com/office/drawing/2014/main" val="2266889493"/>
                      </a:ext>
                    </a:extLst>
                  </a:tr>
                  <a:tr h="465205">
                    <a:tc>
                      <a:txBody>
                        <a:bodyPr/>
                        <a:lstStyle/>
                        <a:p>
                          <a:pPr algn="ctr"/>
                          <a:r>
                            <a:rPr lang="en-US" dirty="0">
                              <a:solidFill>
                                <a:srgbClr val="FF0000"/>
                              </a:solidFill>
                            </a:rPr>
                            <a:t>Easy, clean implementation</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solidFill>
                                <a:srgbClr val="00B050"/>
                              </a:solidFill>
                            </a:rPr>
                            <a:t>Deletions somewhat complex</a:t>
                          </a:r>
                          <a:endParaRPr lang="en-US" dirty="0"/>
                        </a:p>
                      </a:txBody>
                      <a:tcPr/>
                    </a:tc>
                    <a:extLst>
                      <a:ext uri="{0D108BD9-81ED-4DB2-BD59-A6C34878D82A}">
                        <a16:rowId xmlns:a16="http://schemas.microsoft.com/office/drawing/2014/main" val="1978159390"/>
                      </a:ext>
                    </a:extLst>
                  </a:tr>
                  <a:tr h="465205">
                    <a:tc>
                      <a:txBody>
                        <a:bodyPr/>
                        <a:lstStyle/>
                        <a:p>
                          <a:pPr algn="ctr"/>
                          <a:r>
                            <a:rPr lang="en-US" dirty="0">
                              <a:solidFill>
                                <a:srgbClr val="28A832"/>
                              </a:solidFill>
                            </a:rPr>
                            <a:t>Efficient Deletions</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5"/>
                      </a:ext>
                    </a:extLst>
                  </a:tr>
                </a:tbl>
              </a:graphicData>
            </a:graphic>
          </p:graphicFrame>
        </mc:Choice>
        <mc:Fallback xmlns="">
          <p:graphicFrame>
            <p:nvGraphicFramePr>
              <p:cNvPr id="4" name="Content Placeholder 3">
                <a:extLst>
                  <a:ext uri="{FF2B5EF4-FFF2-40B4-BE49-F238E27FC236}">
                    <a16:creationId xmlns:a16="http://schemas.microsoft.com/office/drawing/2014/main" id="{565EF220-724B-4917-A1DC-EDECC4BAD99D}"/>
                  </a:ext>
                </a:extLst>
              </p:cNvPr>
              <p:cNvGraphicFramePr>
                <a:graphicFrameLocks noGrp="1"/>
              </p:cNvGraphicFramePr>
              <p:nvPr>
                <p:ph idx="1"/>
                <p:extLst>
                  <p:ext uri="{D42A27DB-BD31-4B8C-83A1-F6EECF244321}">
                    <p14:modId xmlns:p14="http://schemas.microsoft.com/office/powerpoint/2010/main" val="1054229829"/>
                  </p:ext>
                </p:extLst>
              </p:nvPr>
            </p:nvGraphicFramePr>
            <p:xfrm>
              <a:off x="172369" y="949095"/>
              <a:ext cx="11870409" cy="5551524"/>
            </p:xfrm>
            <a:graphic>
              <a:graphicData uri="http://schemas.openxmlformats.org/drawingml/2006/table">
                <a:tbl>
                  <a:tblPr firstRow="1" bandRow="1">
                    <a:tableStyleId>{5C22544A-7EE6-4342-B048-85BDC9FD1C3A}</a:tableStyleId>
                  </a:tblPr>
                  <a:tblGrid>
                    <a:gridCol w="2710279">
                      <a:extLst>
                        <a:ext uri="{9D8B030D-6E8A-4147-A177-3AD203B41FA5}">
                          <a16:colId xmlns:a16="http://schemas.microsoft.com/office/drawing/2014/main" val="2877383923"/>
                        </a:ext>
                      </a:extLst>
                    </a:gridCol>
                    <a:gridCol w="3638975">
                      <a:extLst>
                        <a:ext uri="{9D8B030D-6E8A-4147-A177-3AD203B41FA5}">
                          <a16:colId xmlns:a16="http://schemas.microsoft.com/office/drawing/2014/main" val="4240783344"/>
                        </a:ext>
                      </a:extLst>
                    </a:gridCol>
                    <a:gridCol w="3087881">
                      <a:extLst>
                        <a:ext uri="{9D8B030D-6E8A-4147-A177-3AD203B41FA5}">
                          <a16:colId xmlns:a16="http://schemas.microsoft.com/office/drawing/2014/main" val="1557755167"/>
                        </a:ext>
                      </a:extLst>
                    </a:gridCol>
                    <a:gridCol w="2433274">
                      <a:extLst>
                        <a:ext uri="{9D8B030D-6E8A-4147-A177-3AD203B41FA5}">
                          <a16:colId xmlns:a16="http://schemas.microsoft.com/office/drawing/2014/main" val="2385138289"/>
                        </a:ext>
                      </a:extLst>
                    </a:gridCol>
                  </a:tblGrid>
                  <a:tr h="595825">
                    <a:tc gridSpan="2">
                      <a:txBody>
                        <a:bodyPr/>
                        <a:lstStyle/>
                        <a:p>
                          <a:pPr algn="ctr"/>
                          <a:r>
                            <a:rPr lang="en-US" dirty="0"/>
                            <a:t>Splay Trees</a:t>
                          </a:r>
                        </a:p>
                      </a:txBody>
                      <a:tcPr/>
                    </a:tc>
                    <a:tc hMerge="1">
                      <a:txBody>
                        <a:bodyPr/>
                        <a:lstStyle/>
                        <a:p>
                          <a:pPr algn="ctr"/>
                          <a:endParaRPr lang="en-US" dirty="0"/>
                        </a:p>
                      </a:txBody>
                      <a:tcPr/>
                    </a:tc>
                    <a:tc gridSpan="2">
                      <a:txBody>
                        <a:bodyPr/>
                        <a:lstStyle/>
                        <a:p>
                          <a:pPr algn="ctr"/>
                          <a:r>
                            <a:rPr lang="en-US" dirty="0"/>
                            <a:t>AVL Trees</a:t>
                          </a:r>
                        </a:p>
                      </a:txBody>
                      <a:tcPr/>
                    </a:tc>
                    <a:tc hMerge="1">
                      <a:txBody>
                        <a:bodyPr/>
                        <a:lstStyle/>
                        <a:p>
                          <a:endParaRPr lang="en-US" dirty="0"/>
                        </a:p>
                      </a:txBody>
                      <a:tcPr/>
                    </a:tc>
                    <a:extLst>
                      <a:ext uri="{0D108BD9-81ED-4DB2-BD59-A6C34878D82A}">
                        <a16:rowId xmlns:a16="http://schemas.microsoft.com/office/drawing/2014/main" val="2126608730"/>
                      </a:ext>
                    </a:extLst>
                  </a:tr>
                  <a:tr h="650014">
                    <a:tc>
                      <a:txBody>
                        <a:bodyPr/>
                        <a:lstStyle/>
                        <a:p>
                          <a:pPr algn="ctr"/>
                          <a:r>
                            <a:rPr lang="en-US" sz="2600" b="1" dirty="0">
                              <a:solidFill>
                                <a:srgbClr val="00B050"/>
                              </a:solidFill>
                            </a:rPr>
                            <a:t>+</a:t>
                          </a:r>
                        </a:p>
                      </a:txBody>
                      <a:tcPr/>
                    </a:tc>
                    <a:tc>
                      <a:txBody>
                        <a:bodyPr/>
                        <a:lstStyle/>
                        <a:p>
                          <a:pPr algn="ctr"/>
                          <a:r>
                            <a:rPr lang="en-US" sz="2800" b="1" dirty="0">
                              <a:solidFill>
                                <a:srgbClr val="FF0000"/>
                              </a:solidFill>
                            </a:rPr>
                            <a:t>-</a:t>
                          </a:r>
                        </a:p>
                      </a:txBody>
                      <a:tcPr/>
                    </a:tc>
                    <a:tc>
                      <a:txBody>
                        <a:bodyPr/>
                        <a:lstStyle/>
                        <a:p>
                          <a:pPr algn="ctr"/>
                          <a:r>
                            <a:rPr lang="en-US" sz="2600" b="1" dirty="0">
                              <a:solidFill>
                                <a:srgbClr val="00B050"/>
                              </a:solidFill>
                            </a:rPr>
                            <a:t>+</a:t>
                          </a:r>
                          <a:endParaRPr lang="en-US" sz="2600" dirty="0"/>
                        </a:p>
                      </a:txBody>
                      <a:tcPr/>
                    </a:tc>
                    <a:tc>
                      <a:txBody>
                        <a:bodyPr/>
                        <a:lstStyle/>
                        <a:p>
                          <a:pPr algn="ctr"/>
                          <a:r>
                            <a:rPr lang="en-US" sz="2800" b="1" dirty="0">
                              <a:solidFill>
                                <a:srgbClr val="FF0000"/>
                              </a:solidFill>
                            </a:rPr>
                            <a:t>-</a:t>
                          </a:r>
                          <a:endParaRPr lang="en-US" sz="2800" dirty="0"/>
                        </a:p>
                      </a:txBody>
                      <a:tcPr/>
                    </a:tc>
                    <a:extLst>
                      <a:ext uri="{0D108BD9-81ED-4DB2-BD59-A6C34878D82A}">
                        <a16:rowId xmlns:a16="http://schemas.microsoft.com/office/drawing/2014/main" val="895517995"/>
                      </a:ext>
                    </a:extLst>
                  </a:tr>
                  <a:tr h="1737360">
                    <a:tc>
                      <a:txBody>
                        <a:bodyPr/>
                        <a:lstStyle/>
                        <a:p>
                          <a:pPr algn="ctr"/>
                          <a:r>
                            <a:rPr lang="en-US" dirty="0"/>
                            <a:t>Do </a:t>
                          </a:r>
                          <a:r>
                            <a:rPr lang="en-US" dirty="0">
                              <a:solidFill>
                                <a:srgbClr val="FF00FF"/>
                              </a:solidFill>
                            </a:rPr>
                            <a:t>not</a:t>
                          </a:r>
                          <a:r>
                            <a:rPr lang="en-US" dirty="0"/>
                            <a:t> need to store </a:t>
                          </a:r>
                          <a:r>
                            <a:rPr lang="en-US" dirty="0">
                              <a:solidFill>
                                <a:schemeClr val="accent2"/>
                              </a:solidFill>
                            </a:rPr>
                            <a:t>balance / height </a:t>
                          </a:r>
                          <a:r>
                            <a:rPr lang="en-US" dirty="0"/>
                            <a:t>info</a:t>
                          </a:r>
                        </a:p>
                      </a:txBody>
                      <a:tcPr/>
                    </a:tc>
                    <a:tc>
                      <a:txBody>
                        <a:bodyPr/>
                        <a:lstStyle/>
                        <a:p>
                          <a:pPr algn="ctr"/>
                          <a:r>
                            <a:rPr lang="en-US" dirty="0"/>
                            <a:t>Not guaranteed to be balanced, leading to </a:t>
                          </a:r>
                          <a:r>
                            <a:rPr lang="en-US" dirty="0">
                              <a:solidFill>
                                <a:srgbClr val="7030A0"/>
                              </a:solidFill>
                            </a:rPr>
                            <a:t>some</a:t>
                          </a:r>
                          <a:r>
                            <a:rPr lang="en-US" dirty="0"/>
                            <a:t> </a:t>
                          </a:r>
                          <a:r>
                            <a:rPr lang="en-US" dirty="0">
                              <a:solidFill>
                                <a:schemeClr val="accent4">
                                  <a:lumMod val="75000"/>
                                </a:schemeClr>
                              </a:solidFill>
                            </a:rPr>
                            <a:t>super-logarithmic </a:t>
                          </a:r>
                          <a:r>
                            <a:rPr lang="en-US" dirty="0"/>
                            <a:t>operation times</a:t>
                          </a:r>
                        </a:p>
                      </a:txBody>
                      <a:tcPr/>
                    </a:tc>
                    <a:tc>
                      <a:txBody>
                        <a:bodyPr/>
                        <a:lstStyle/>
                        <a:p>
                          <a:endParaRPr lang="en-US"/>
                        </a:p>
                      </a:txBody>
                      <a:tcPr>
                        <a:blipFill>
                          <a:blip r:embed="rId2"/>
                          <a:stretch>
                            <a:fillRect l="-206584" t="-72993" r="-79424" b="-148905"/>
                          </a:stretch>
                        </a:blipFill>
                      </a:tcPr>
                    </a:tc>
                    <a:tc>
                      <a:txBody>
                        <a:bodyPr/>
                        <a:lstStyle/>
                        <a:p>
                          <a:pPr algn="ctr"/>
                          <a:r>
                            <a:rPr lang="en-US" dirty="0"/>
                            <a:t>Spend </a:t>
                          </a:r>
                          <a:r>
                            <a:rPr lang="en-US" b="1" dirty="0">
                              <a:solidFill>
                                <a:schemeClr val="tx2">
                                  <a:lumMod val="75000"/>
                                </a:schemeClr>
                              </a:solidFill>
                            </a:rPr>
                            <a:t>a lot of time </a:t>
                          </a:r>
                          <a:r>
                            <a:rPr lang="en-US" b="0" i="1" dirty="0">
                              <a:solidFill>
                                <a:srgbClr val="CC3399"/>
                              </a:solidFill>
                            </a:rPr>
                            <a:t>(almost after every operation!)</a:t>
                          </a:r>
                          <a:r>
                            <a:rPr lang="en-US" b="1" i="1" dirty="0"/>
                            <a:t> </a:t>
                          </a:r>
                          <a:r>
                            <a:rPr lang="en-US" dirty="0"/>
                            <a:t>on rotations, which are themselves </a:t>
                          </a:r>
                          <a:r>
                            <a:rPr lang="en-US" dirty="0">
                              <a:solidFill>
                                <a:schemeClr val="accent2">
                                  <a:lumMod val="75000"/>
                                </a:schemeClr>
                              </a:solidFill>
                            </a:rPr>
                            <a:t>expensive operations</a:t>
                          </a:r>
                        </a:p>
                      </a:txBody>
                      <a:tcPr/>
                    </a:tc>
                    <a:extLst>
                      <a:ext uri="{0D108BD9-81ED-4DB2-BD59-A6C34878D82A}">
                        <a16:rowId xmlns:a16="http://schemas.microsoft.com/office/drawing/2014/main" val="3367674597"/>
                      </a:ext>
                    </a:extLst>
                  </a:tr>
                  <a:tr h="1463040">
                    <a:tc>
                      <a:txBody>
                        <a:bodyPr/>
                        <a:lstStyle/>
                        <a:p>
                          <a:pPr algn="ctr"/>
                          <a:r>
                            <a:rPr lang="en-US" dirty="0"/>
                            <a:t>Exploit temporal and spatial locality to </a:t>
                          </a:r>
                          <a:r>
                            <a:rPr lang="en-US" b="1" dirty="0">
                              <a:solidFill>
                                <a:srgbClr val="7030A0"/>
                              </a:solidFill>
                            </a:rPr>
                            <a:t>often</a:t>
                          </a:r>
                          <a:r>
                            <a:rPr lang="en-US" dirty="0"/>
                            <a:t> achieve </a:t>
                          </a:r>
                          <a:r>
                            <a:rPr lang="en-US" b="1" dirty="0">
                              <a:solidFill>
                                <a:schemeClr val="accent6">
                                  <a:lumMod val="75000"/>
                                </a:schemeClr>
                              </a:solidFill>
                            </a:rPr>
                            <a:t>sub-logarithmic </a:t>
                          </a:r>
                          <a:r>
                            <a:rPr lang="en-US" dirty="0"/>
                            <a:t>operation time</a:t>
                          </a:r>
                        </a:p>
                      </a:txBody>
                      <a:tcPr/>
                    </a:tc>
                    <a:tc>
                      <a:txBody>
                        <a:bodyPr/>
                        <a:lstStyle/>
                        <a:p>
                          <a:pPr algn="ctr"/>
                          <a:r>
                            <a:rPr lang="en-US" dirty="0">
                              <a:solidFill>
                                <a:schemeClr val="accent1"/>
                              </a:solidFill>
                            </a:rPr>
                            <a:t>Cannot easily adjust existing BST routines</a:t>
                          </a:r>
                          <a:r>
                            <a:rPr lang="en-US" dirty="0"/>
                            <a:t> into Splay Trees; </a:t>
                          </a:r>
                          <a:r>
                            <a:rPr lang="en-US" dirty="0">
                              <a:solidFill>
                                <a:schemeClr val="accent2"/>
                              </a:solidFill>
                            </a:rPr>
                            <a:t>have to re-write them.</a:t>
                          </a:r>
                        </a:p>
                      </a:txBody>
                      <a:tcPr/>
                    </a:tc>
                    <a:tc>
                      <a:txBody>
                        <a:bodyPr/>
                        <a:lstStyle/>
                        <a:p>
                          <a:pPr algn="ctr"/>
                          <a:r>
                            <a:rPr lang="en-US" dirty="0">
                              <a:solidFill>
                                <a:schemeClr val="accent2">
                                  <a:lumMod val="75000"/>
                                </a:schemeClr>
                              </a:solidFill>
                            </a:rPr>
                            <a:t>Easy to add balancing functionality </a:t>
                          </a:r>
                          <a:r>
                            <a:rPr lang="en-US" dirty="0"/>
                            <a:t>to </a:t>
                          </a:r>
                          <a:r>
                            <a:rPr lang="en-US" dirty="0">
                              <a:solidFill>
                                <a:srgbClr val="00B0F0"/>
                              </a:solidFill>
                            </a:rPr>
                            <a:t>existing</a:t>
                          </a:r>
                          <a:r>
                            <a:rPr lang="en-US" dirty="0"/>
                            <a:t> BST code (even by </a:t>
                          </a:r>
                          <a:r>
                            <a:rPr lang="en-US" dirty="0">
                              <a:solidFill>
                                <a:schemeClr val="accent4">
                                  <a:lumMod val="75000"/>
                                </a:schemeClr>
                              </a:solidFill>
                            </a:rPr>
                            <a:t>overriding</a:t>
                          </a:r>
                          <a:r>
                            <a:rPr lang="en-US" dirty="0"/>
                            <a:t>)</a:t>
                          </a:r>
                        </a:p>
                      </a:txBody>
                      <a:tcPr/>
                    </a:tc>
                    <a:tc>
                      <a:txBody>
                        <a:bodyPr/>
                        <a:lstStyle/>
                        <a:p>
                          <a:pPr algn="ctr"/>
                          <a:r>
                            <a:rPr lang="en-US" dirty="0"/>
                            <a:t>Need to store </a:t>
                          </a:r>
                          <a:r>
                            <a:rPr lang="en-US" dirty="0">
                              <a:solidFill>
                                <a:schemeClr val="accent6">
                                  <a:lumMod val="75000"/>
                                </a:schemeClr>
                              </a:solidFill>
                            </a:rPr>
                            <a:t>at least 4 bits per node</a:t>
                          </a:r>
                          <a:r>
                            <a:rPr lang="en-US" dirty="0"/>
                            <a:t> </a:t>
                          </a:r>
                          <a:r>
                            <a:rPr lang="en-US" dirty="0">
                              <a:solidFill>
                                <a:srgbClr val="7030A0"/>
                              </a:solidFill>
                            </a:rPr>
                            <a:t>to preserve balance information </a:t>
                          </a:r>
                          <a:r>
                            <a:rPr lang="en-US" dirty="0"/>
                            <a:t>(plus the </a:t>
                          </a:r>
                          <a:r>
                            <a:rPr lang="en-US" dirty="0">
                              <a:solidFill>
                                <a:srgbClr val="0070C0"/>
                              </a:solidFill>
                            </a:rPr>
                            <a:t>unit cost of updating it</a:t>
                          </a:r>
                          <a:r>
                            <a:rPr lang="en-US" dirty="0"/>
                            <a:t>)</a:t>
                          </a:r>
                        </a:p>
                      </a:txBody>
                      <a:tcPr/>
                    </a:tc>
                    <a:extLst>
                      <a:ext uri="{0D108BD9-81ED-4DB2-BD59-A6C34878D82A}">
                        <a16:rowId xmlns:a16="http://schemas.microsoft.com/office/drawing/2014/main" val="2266889493"/>
                      </a:ext>
                    </a:extLst>
                  </a:tr>
                  <a:tr h="640080">
                    <a:tc>
                      <a:txBody>
                        <a:bodyPr/>
                        <a:lstStyle/>
                        <a:p>
                          <a:pPr algn="ctr"/>
                          <a:r>
                            <a:rPr lang="en-US" dirty="0">
                              <a:solidFill>
                                <a:srgbClr val="FF0000"/>
                              </a:solidFill>
                            </a:rPr>
                            <a:t>Easy, clean implementation</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solidFill>
                                <a:srgbClr val="00B050"/>
                              </a:solidFill>
                            </a:rPr>
                            <a:t>Deletions somewhat complex</a:t>
                          </a:r>
                          <a:endParaRPr lang="en-US" dirty="0"/>
                        </a:p>
                      </a:txBody>
                      <a:tcPr/>
                    </a:tc>
                    <a:extLst>
                      <a:ext uri="{0D108BD9-81ED-4DB2-BD59-A6C34878D82A}">
                        <a16:rowId xmlns:a16="http://schemas.microsoft.com/office/drawing/2014/main" val="1978159390"/>
                      </a:ext>
                    </a:extLst>
                  </a:tr>
                  <a:tr h="465205">
                    <a:tc>
                      <a:txBody>
                        <a:bodyPr/>
                        <a:lstStyle/>
                        <a:p>
                          <a:pPr algn="ctr"/>
                          <a:r>
                            <a:rPr lang="en-US" dirty="0">
                              <a:solidFill>
                                <a:srgbClr val="28A832"/>
                              </a:solidFill>
                            </a:rPr>
                            <a:t>Efficient Deletions</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5"/>
                      </a:ext>
                    </a:extLst>
                  </a:tr>
                </a:tbl>
              </a:graphicData>
            </a:graphic>
          </p:graphicFrame>
        </mc:Fallback>
      </mc:AlternateContent>
      <p:sp>
        <p:nvSpPr>
          <p:cNvPr id="5" name="TextBox 4">
            <a:extLst>
              <a:ext uri="{FF2B5EF4-FFF2-40B4-BE49-F238E27FC236}">
                <a16:creationId xmlns:a16="http://schemas.microsoft.com/office/drawing/2014/main" id="{97928E27-3592-43A5-BCE9-9EA7FC11FB6B}"/>
              </a:ext>
            </a:extLst>
          </p:cNvPr>
          <p:cNvSpPr txBox="1"/>
          <p:nvPr/>
        </p:nvSpPr>
        <p:spPr>
          <a:xfrm>
            <a:off x="3998856" y="5415213"/>
            <a:ext cx="1449091" cy="707886"/>
          </a:xfrm>
          <a:prstGeom prst="rect">
            <a:avLst/>
          </a:prstGeom>
          <a:noFill/>
        </p:spPr>
        <p:txBody>
          <a:bodyPr wrap="square" rtlCol="0">
            <a:spAutoFit/>
          </a:bodyPr>
          <a:lstStyle/>
          <a:p>
            <a:pPr algn="ctr"/>
            <a:r>
              <a:rPr lang="en-US" sz="2000" b="1" dirty="0">
                <a:solidFill>
                  <a:srgbClr val="C55A11"/>
                </a:solidFill>
              </a:rPr>
              <a:t>Expensive searches</a:t>
            </a:r>
          </a:p>
        </p:txBody>
      </p:sp>
      <p:sp>
        <p:nvSpPr>
          <p:cNvPr id="6" name="TextBox 5">
            <a:extLst>
              <a:ext uri="{FF2B5EF4-FFF2-40B4-BE49-F238E27FC236}">
                <a16:creationId xmlns:a16="http://schemas.microsoft.com/office/drawing/2014/main" id="{0C007823-0130-4F6D-B5A7-594F9AD4FDB8}"/>
              </a:ext>
            </a:extLst>
          </p:cNvPr>
          <p:cNvSpPr txBox="1"/>
          <p:nvPr/>
        </p:nvSpPr>
        <p:spPr>
          <a:xfrm>
            <a:off x="7388964" y="5539727"/>
            <a:ext cx="1449091" cy="615553"/>
          </a:xfrm>
          <a:prstGeom prst="rect">
            <a:avLst/>
          </a:prstGeom>
          <a:noFill/>
        </p:spPr>
        <p:txBody>
          <a:bodyPr wrap="square" rtlCol="0">
            <a:spAutoFit/>
          </a:bodyPr>
          <a:lstStyle/>
          <a:p>
            <a:pPr algn="ctr"/>
            <a:r>
              <a:rPr lang="en-US" sz="3400" dirty="0"/>
              <a:t>… … …</a:t>
            </a:r>
          </a:p>
        </p:txBody>
      </p:sp>
      <p:sp>
        <p:nvSpPr>
          <p:cNvPr id="7" name="TextBox 6">
            <a:extLst>
              <a:ext uri="{FF2B5EF4-FFF2-40B4-BE49-F238E27FC236}">
                <a16:creationId xmlns:a16="http://schemas.microsoft.com/office/drawing/2014/main" id="{97928E27-3592-43A5-BCE9-9EA7FC11FB6B}"/>
              </a:ext>
            </a:extLst>
          </p:cNvPr>
          <p:cNvSpPr txBox="1"/>
          <p:nvPr/>
        </p:nvSpPr>
        <p:spPr>
          <a:xfrm>
            <a:off x="3998857" y="6046326"/>
            <a:ext cx="1449091" cy="615553"/>
          </a:xfrm>
          <a:prstGeom prst="rect">
            <a:avLst/>
          </a:prstGeom>
          <a:noFill/>
        </p:spPr>
        <p:txBody>
          <a:bodyPr wrap="square" rtlCol="0">
            <a:spAutoFit/>
          </a:bodyPr>
          <a:lstStyle/>
          <a:p>
            <a:pPr algn="ctr"/>
            <a:r>
              <a:rPr lang="en-US" sz="3400" dirty="0"/>
              <a:t>… … …</a:t>
            </a:r>
          </a:p>
        </p:txBody>
      </p:sp>
      <p:sp>
        <p:nvSpPr>
          <p:cNvPr id="8" name="TextBox 7">
            <a:extLst>
              <a:ext uri="{FF2B5EF4-FFF2-40B4-BE49-F238E27FC236}">
                <a16:creationId xmlns:a16="http://schemas.microsoft.com/office/drawing/2014/main" id="{97928E27-3592-43A5-BCE9-9EA7FC11FB6B}"/>
              </a:ext>
            </a:extLst>
          </p:cNvPr>
          <p:cNvSpPr txBox="1"/>
          <p:nvPr/>
        </p:nvSpPr>
        <p:spPr>
          <a:xfrm>
            <a:off x="7296271" y="6155280"/>
            <a:ext cx="1449091" cy="615553"/>
          </a:xfrm>
          <a:prstGeom prst="rect">
            <a:avLst/>
          </a:prstGeom>
          <a:noFill/>
        </p:spPr>
        <p:txBody>
          <a:bodyPr wrap="square" rtlCol="0">
            <a:spAutoFit/>
          </a:bodyPr>
          <a:lstStyle/>
          <a:p>
            <a:pPr algn="ctr"/>
            <a:r>
              <a:rPr lang="en-US" sz="3400" dirty="0"/>
              <a:t>… … …</a:t>
            </a:r>
          </a:p>
        </p:txBody>
      </p:sp>
    </p:spTree>
    <p:extLst>
      <p:ext uri="{BB962C8B-B14F-4D97-AF65-F5344CB8AC3E}">
        <p14:creationId xmlns:p14="http://schemas.microsoft.com/office/powerpoint/2010/main" val="2641863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98059-C468-4C6D-9354-9C210D1482B4}"/>
              </a:ext>
            </a:extLst>
          </p:cNvPr>
          <p:cNvSpPr>
            <a:spLocks noGrp="1"/>
          </p:cNvSpPr>
          <p:nvPr>
            <p:ph type="title"/>
          </p:nvPr>
        </p:nvSpPr>
        <p:spPr/>
        <p:txBody>
          <a:bodyPr/>
          <a:lstStyle/>
          <a:p>
            <a:pPr algn="ctr"/>
            <a:r>
              <a:rPr lang="en-US" dirty="0"/>
              <a:t>Locality and splay trees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1E21D7-37C8-425A-89C9-BB328F01AC77}"/>
                  </a:ext>
                </a:extLst>
              </p:cNvPr>
              <p:cNvSpPr>
                <a:spLocks noGrp="1"/>
              </p:cNvSpPr>
              <p:nvPr>
                <p:ph idx="1"/>
              </p:nvPr>
            </p:nvSpPr>
            <p:spPr/>
            <p:txBody>
              <a:bodyPr/>
              <a:lstStyle/>
              <a:p>
                <a:r>
                  <a:rPr lang="en-US" dirty="0"/>
                  <a:t>Splay trees try to emulate this idea by </a:t>
                </a:r>
                <a:r>
                  <a:rPr lang="en-US" dirty="0">
                    <a:solidFill>
                      <a:srgbClr val="FF0000"/>
                    </a:solidFill>
                  </a:rPr>
                  <a:t>keeping the key that was operated on </a:t>
                </a:r>
                <a:r>
                  <a:rPr lang="en-US" dirty="0"/>
                  <a:t>as well as its neighbors in the tree </a:t>
                </a:r>
                <a:r>
                  <a:rPr lang="en-US" dirty="0">
                    <a:solidFill>
                      <a:srgbClr val="FF0000"/>
                    </a:solidFill>
                  </a:rPr>
                  <a:t>close to the root </a:t>
                </a:r>
                <a:r>
                  <a:rPr lang="en-US" dirty="0"/>
                  <a:t>after the operation!</a:t>
                </a:r>
              </a:p>
              <a:p>
                <a:pPr lvl="1"/>
                <a:r>
                  <a:rPr lang="en-US" dirty="0"/>
                  <a:t>In the case of a </a:t>
                </a:r>
                <a:r>
                  <a:rPr lang="en-US" dirty="0">
                    <a:solidFill>
                      <a:schemeClr val="accent6"/>
                    </a:solidFill>
                  </a:rPr>
                  <a:t>deletion</a:t>
                </a:r>
                <a:r>
                  <a:rPr lang="en-US" dirty="0"/>
                  <a:t>, only the neighborhood will be </a:t>
                </a:r>
                <a:r>
                  <a:rPr lang="en-US" dirty="0">
                    <a:solidFill>
                      <a:srgbClr val="7030A0"/>
                    </a:solidFill>
                  </a:rPr>
                  <a:t>pulled close</a:t>
                </a:r>
                <a:r>
                  <a:rPr lang="en-US" dirty="0"/>
                  <a:t> to the root.</a:t>
                </a:r>
              </a:p>
              <a:p>
                <a:r>
                  <a:rPr lang="en-US" dirty="0"/>
                  <a:t>That way, and </a:t>
                </a:r>
                <a:r>
                  <a:rPr lang="en-US" dirty="0">
                    <a:solidFill>
                      <a:schemeClr val="accent2"/>
                    </a:solidFill>
                  </a:rPr>
                  <a:t>given the assumption of locality,</a:t>
                </a:r>
                <a:r>
                  <a:rPr lang="en-US" dirty="0"/>
                  <a:t> future operations on either the element itself or its neighborhood will be completed in </a:t>
                </a:r>
                <a:r>
                  <a:rPr lang="en-US" dirty="0">
                    <a:solidFill>
                      <a:srgbClr val="0070C0"/>
                    </a:solidFill>
                  </a:rPr>
                  <a:t>sub-logarithmic time</a:t>
                </a:r>
                <a:r>
                  <a:rPr lang="en-US" dirty="0"/>
                  <a:t>!</a:t>
                </a:r>
              </a:p>
              <a:p>
                <a:pPr lvl="1"/>
                <a:r>
                  <a:rPr lang="en-US" dirty="0"/>
                  <a:t>So we might pay a lot in certain cases </a:t>
                </a:r>
                <a14:m>
                  <m:oMath xmlns:m="http://schemas.openxmlformats.org/officeDocument/2006/math">
                    <m:r>
                      <a:rPr lang="en-US" b="0" i="0" smtClean="0">
                        <a:solidFill>
                          <a:schemeClr val="accent4">
                            <a:lumMod val="50000"/>
                          </a:schemeClr>
                        </a:solidFill>
                        <a:latin typeface="Cambria Math" panose="02040503050406030204" pitchFamily="18" charset="0"/>
                        <a:ea typeface="Cambria Math" panose="02040503050406030204" pitchFamily="18" charset="0"/>
                      </a:rPr>
                      <m:t>(</m:t>
                    </m:r>
                    <m:r>
                      <a:rPr lang="en-US" i="1" smtClean="0">
                        <a:solidFill>
                          <a:schemeClr val="accent4">
                            <a:lumMod val="50000"/>
                          </a:schemeClr>
                        </a:solidFill>
                        <a:latin typeface="Cambria Math" panose="02040503050406030204" pitchFamily="18" charset="0"/>
                        <a:ea typeface="Cambria Math" panose="02040503050406030204" pitchFamily="18" charset="0"/>
                      </a:rPr>
                      <m:t>𝒪</m:t>
                    </m:r>
                    <m:r>
                      <a:rPr lang="en-US" b="0" i="1" smtClean="0">
                        <a:solidFill>
                          <a:schemeClr val="accent4">
                            <a:lumMod val="50000"/>
                          </a:schemeClr>
                        </a:solidFill>
                        <a:latin typeface="Cambria Math" panose="02040503050406030204" pitchFamily="18" charset="0"/>
                        <a:ea typeface="Cambria Math" panose="02040503050406030204" pitchFamily="18" charset="0"/>
                      </a:rPr>
                      <m:t>(</m:t>
                    </m:r>
                    <m:r>
                      <a:rPr lang="en-US" b="0" i="1" smtClean="0">
                        <a:solidFill>
                          <a:schemeClr val="accent4">
                            <a:lumMod val="50000"/>
                          </a:schemeClr>
                        </a:solidFill>
                        <a:latin typeface="Cambria Math" panose="02040503050406030204" pitchFamily="18" charset="0"/>
                        <a:ea typeface="Cambria Math" panose="02040503050406030204" pitchFamily="18" charset="0"/>
                      </a:rPr>
                      <m:t>𝑛</m:t>
                    </m:r>
                    <m:r>
                      <a:rPr lang="en-US" b="0" i="1" smtClean="0">
                        <a:solidFill>
                          <a:schemeClr val="accent4">
                            <a:lumMod val="50000"/>
                          </a:schemeClr>
                        </a:solidFill>
                        <a:latin typeface="Cambria Math" panose="02040503050406030204" pitchFamily="18" charset="0"/>
                        <a:ea typeface="Cambria Math" panose="02040503050406030204" pitchFamily="18" charset="0"/>
                      </a:rPr>
                      <m:t>))</m:t>
                    </m:r>
                  </m:oMath>
                </a14:m>
                <a:r>
                  <a:rPr lang="en-US" dirty="0"/>
                  <a:t> but in the near future we will even end up with </a:t>
                </a:r>
                <a:r>
                  <a:rPr lang="en-US" dirty="0">
                    <a:solidFill>
                      <a:srgbClr val="7030A0"/>
                    </a:solidFill>
                  </a:rPr>
                  <a:t>time to spare</a:t>
                </a:r>
                <a:r>
                  <a:rPr lang="en-US" dirty="0"/>
                  <a:t>!</a:t>
                </a:r>
              </a:p>
            </p:txBody>
          </p:sp>
        </mc:Choice>
        <mc:Fallback xmlns="">
          <p:sp>
            <p:nvSpPr>
              <p:cNvPr id="3" name="Content Placeholder 2">
                <a:extLst>
                  <a:ext uri="{FF2B5EF4-FFF2-40B4-BE49-F238E27FC236}">
                    <a16:creationId xmlns:a16="http://schemas.microsoft.com/office/drawing/2014/main" id="{321E21D7-37C8-425A-89C9-BB328F01AC77}"/>
                  </a:ext>
                </a:extLst>
              </p:cNvPr>
              <p:cNvSpPr>
                <a:spLocks noGrp="1" noRot="1" noChangeAspect="1" noMove="1" noResize="1" noEditPoints="1" noAdjustHandles="1" noChangeArrowheads="1" noChangeShapeType="1" noTextEdit="1"/>
              </p:cNvSpPr>
              <p:nvPr>
                <p:ph idx="1"/>
              </p:nvPr>
            </p:nvSpPr>
            <p:spPr>
              <a:blipFill>
                <a:blip r:embed="rId2"/>
                <a:stretch>
                  <a:fillRect l="-965" t="-2632" r="-603"/>
                </a:stretch>
              </a:blipFill>
            </p:spPr>
            <p:txBody>
              <a:bodyPr/>
              <a:lstStyle/>
              <a:p>
                <a:r>
                  <a:rPr lang="en-US">
                    <a:noFill/>
                  </a:rPr>
                  <a:t> </a:t>
                </a:r>
              </a:p>
            </p:txBody>
          </p:sp>
        </mc:Fallback>
      </mc:AlternateContent>
    </p:spTree>
    <p:extLst>
      <p:ext uri="{BB962C8B-B14F-4D97-AF65-F5344CB8AC3E}">
        <p14:creationId xmlns:p14="http://schemas.microsoft.com/office/powerpoint/2010/main" val="1593809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4B2F9-81F8-4114-BD8A-251084C3F1A7}"/>
              </a:ext>
            </a:extLst>
          </p:cNvPr>
          <p:cNvSpPr>
            <a:spLocks noGrp="1"/>
          </p:cNvSpPr>
          <p:nvPr>
            <p:ph type="title"/>
          </p:nvPr>
        </p:nvSpPr>
        <p:spPr/>
        <p:txBody>
          <a:bodyPr/>
          <a:lstStyle/>
          <a:p>
            <a:pPr algn="ctr"/>
            <a:r>
              <a:rPr lang="en-US" dirty="0"/>
              <a:t>Wait… what do you mean “pulled close”?</a:t>
            </a:r>
          </a:p>
        </p:txBody>
      </p:sp>
      <p:sp>
        <p:nvSpPr>
          <p:cNvPr id="3" name="Content Placeholder 2">
            <a:extLst>
              <a:ext uri="{FF2B5EF4-FFF2-40B4-BE49-F238E27FC236}">
                <a16:creationId xmlns:a16="http://schemas.microsoft.com/office/drawing/2014/main" id="{F66E6433-AE37-4279-9088-449552C82832}"/>
              </a:ext>
            </a:extLst>
          </p:cNvPr>
          <p:cNvSpPr>
            <a:spLocks noGrp="1"/>
          </p:cNvSpPr>
          <p:nvPr>
            <p:ph idx="1"/>
          </p:nvPr>
        </p:nvSpPr>
        <p:spPr/>
        <p:txBody>
          <a:bodyPr/>
          <a:lstStyle/>
          <a:p>
            <a:r>
              <a:rPr lang="en-US" dirty="0"/>
              <a:t>Via successive </a:t>
            </a:r>
            <a:r>
              <a:rPr lang="en-US" dirty="0">
                <a:solidFill>
                  <a:srgbClr val="FF0000"/>
                </a:solidFill>
              </a:rPr>
              <a:t>rotations</a:t>
            </a:r>
            <a:r>
              <a:rPr lang="en-US" dirty="0"/>
              <a:t>!</a:t>
            </a:r>
          </a:p>
          <a:p>
            <a:pPr lvl="1"/>
            <a:r>
              <a:rPr lang="en-US" dirty="0"/>
              <a:t>Recall that those </a:t>
            </a:r>
            <a:r>
              <a:rPr lang="en-US" b="1" dirty="0">
                <a:solidFill>
                  <a:srgbClr val="C00000"/>
                </a:solidFill>
              </a:rPr>
              <a:t>preserve the BST property.</a:t>
            </a:r>
          </a:p>
          <a:p>
            <a:r>
              <a:rPr lang="en-US" dirty="0"/>
              <a:t>We’ll see some examples right now.</a:t>
            </a:r>
          </a:p>
          <a:p>
            <a:r>
              <a:rPr lang="en-US" dirty="0"/>
              <a:t>Remember: </a:t>
            </a:r>
            <a:r>
              <a:rPr lang="en-US" dirty="0">
                <a:solidFill>
                  <a:srgbClr val="00B050"/>
                </a:solidFill>
              </a:rPr>
              <a:t>Splay Trees are not guaranteed to be balanced at any given point in time!</a:t>
            </a:r>
          </a:p>
          <a:p>
            <a:pPr lvl="1"/>
            <a:r>
              <a:rPr lang="en-US" dirty="0"/>
              <a:t>In fact, </a:t>
            </a:r>
            <a:r>
              <a:rPr lang="en-US" dirty="0">
                <a:solidFill>
                  <a:schemeClr val="accent4">
                    <a:lumMod val="75000"/>
                  </a:schemeClr>
                </a:solidFill>
              </a:rPr>
              <a:t>in all but the most trivial examples</a:t>
            </a:r>
            <a:r>
              <a:rPr lang="en-US" dirty="0"/>
              <a:t>, </a:t>
            </a:r>
            <a:r>
              <a:rPr lang="en-US" dirty="0">
                <a:solidFill>
                  <a:srgbClr val="FF00FF"/>
                </a:solidFill>
              </a:rPr>
              <a:t>they will not be</a:t>
            </a:r>
            <a:r>
              <a:rPr lang="en-US" dirty="0"/>
              <a:t>.</a:t>
            </a:r>
          </a:p>
        </p:txBody>
      </p:sp>
    </p:spTree>
    <p:extLst>
      <p:ext uri="{BB962C8B-B14F-4D97-AF65-F5344CB8AC3E}">
        <p14:creationId xmlns:p14="http://schemas.microsoft.com/office/powerpoint/2010/main" val="3662810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7596C-C1F5-4749-BE9B-5CF7BFE00119}"/>
              </a:ext>
            </a:extLst>
          </p:cNvPr>
          <p:cNvSpPr>
            <a:spLocks noGrp="1"/>
          </p:cNvSpPr>
          <p:nvPr>
            <p:ph type="title"/>
          </p:nvPr>
        </p:nvSpPr>
        <p:spPr/>
        <p:txBody>
          <a:bodyPr/>
          <a:lstStyle/>
          <a:p>
            <a:pPr algn="ctr"/>
            <a:r>
              <a:rPr lang="en-US" dirty="0"/>
              <a:t>“Splaying” a node</a:t>
            </a:r>
          </a:p>
        </p:txBody>
      </p:sp>
      <p:sp>
        <p:nvSpPr>
          <p:cNvPr id="3" name="Content Placeholder 2">
            <a:extLst>
              <a:ext uri="{FF2B5EF4-FFF2-40B4-BE49-F238E27FC236}">
                <a16:creationId xmlns:a16="http://schemas.microsoft.com/office/drawing/2014/main" id="{2B3E8636-DD83-45DC-9B45-2A624376DCE2}"/>
              </a:ext>
            </a:extLst>
          </p:cNvPr>
          <p:cNvSpPr>
            <a:spLocks noGrp="1"/>
          </p:cNvSpPr>
          <p:nvPr>
            <p:ph idx="1"/>
          </p:nvPr>
        </p:nvSpPr>
        <p:spPr/>
        <p:txBody>
          <a:bodyPr>
            <a:normAutofit/>
          </a:bodyPr>
          <a:lstStyle/>
          <a:p>
            <a:r>
              <a:rPr lang="en-US" dirty="0"/>
              <a:t>We will define a new operation called </a:t>
            </a:r>
            <a:r>
              <a:rPr lang="en-US" b="1" dirty="0">
                <a:solidFill>
                  <a:srgbClr val="C00000"/>
                </a:solidFill>
              </a:rPr>
              <a:t>splaying.</a:t>
            </a:r>
          </a:p>
          <a:p>
            <a:r>
              <a:rPr lang="en-US" b="1" dirty="0">
                <a:solidFill>
                  <a:srgbClr val="C00000"/>
                </a:solidFill>
              </a:rPr>
              <a:t>Splaying </a:t>
            </a:r>
            <a:r>
              <a:rPr lang="en-US" dirty="0"/>
              <a:t>is like </a:t>
            </a:r>
            <a:r>
              <a:rPr lang="en-US" dirty="0">
                <a:solidFill>
                  <a:srgbClr val="00B0F0"/>
                </a:solidFill>
              </a:rPr>
              <a:t>searching with steroids.</a:t>
            </a:r>
          </a:p>
          <a:p>
            <a:r>
              <a:rPr lang="en-US" dirty="0"/>
              <a:t>It searches for the node first, very much like classic BST searching.</a:t>
            </a:r>
          </a:p>
          <a:p>
            <a:r>
              <a:rPr lang="en-US" dirty="0"/>
              <a:t>Then, two options exist:</a:t>
            </a:r>
          </a:p>
          <a:p>
            <a:pPr marL="914400" lvl="1" indent="-457200">
              <a:buFont typeface="+mj-lt"/>
              <a:buAutoNum type="arabicPeriod"/>
            </a:pPr>
            <a:r>
              <a:rPr lang="en-US" dirty="0">
                <a:solidFill>
                  <a:schemeClr val="accent6"/>
                </a:solidFill>
              </a:rPr>
              <a:t>Either we will find the node</a:t>
            </a:r>
          </a:p>
          <a:p>
            <a:pPr marL="914400" lvl="1" indent="-457200">
              <a:buFont typeface="+mj-lt"/>
              <a:buAutoNum type="arabicPeriod"/>
            </a:pPr>
            <a:r>
              <a:rPr lang="en-US" dirty="0"/>
              <a:t>Or we </a:t>
            </a:r>
            <a:r>
              <a:rPr lang="en-US" dirty="0">
                <a:solidFill>
                  <a:schemeClr val="accent2"/>
                </a:solidFill>
              </a:rPr>
              <a:t>won’t</a:t>
            </a:r>
            <a:r>
              <a:rPr lang="en-US" dirty="0"/>
              <a:t>, but we </a:t>
            </a:r>
            <a:r>
              <a:rPr lang="en-US" b="1" dirty="0">
                <a:solidFill>
                  <a:schemeClr val="accent2"/>
                </a:solidFill>
              </a:rPr>
              <a:t>will</a:t>
            </a:r>
            <a:r>
              <a:rPr lang="en-US" dirty="0">
                <a:solidFill>
                  <a:schemeClr val="accent2"/>
                </a:solidFill>
              </a:rPr>
              <a:t> have found its parent node!</a:t>
            </a:r>
          </a:p>
          <a:p>
            <a:pPr lvl="2"/>
            <a:r>
              <a:rPr lang="en-US" dirty="0"/>
              <a:t>Spatial locality would then say: </a:t>
            </a:r>
            <a:r>
              <a:rPr lang="en-US" i="1" dirty="0"/>
              <a:t>“Make access to this parent node </a:t>
            </a:r>
            <a:r>
              <a:rPr lang="en-US" i="1" dirty="0">
                <a:solidFill>
                  <a:srgbClr val="FF00FF"/>
                </a:solidFill>
              </a:rPr>
              <a:t>and maybe his close neighborhood</a:t>
            </a:r>
            <a:r>
              <a:rPr lang="en-US" i="1" dirty="0"/>
              <a:t> </a:t>
            </a:r>
            <a:r>
              <a:rPr lang="en-US" i="1" dirty="0">
                <a:solidFill>
                  <a:srgbClr val="FF0000"/>
                </a:solidFill>
              </a:rPr>
              <a:t>easier</a:t>
            </a:r>
            <a:r>
              <a:rPr lang="en-US" i="1" dirty="0"/>
              <a:t> for an application, since he is likely to be needed </a:t>
            </a:r>
            <a:r>
              <a:rPr lang="en-US" i="1" dirty="0">
                <a:solidFill>
                  <a:schemeClr val="accent4">
                    <a:lumMod val="75000"/>
                  </a:schemeClr>
                </a:solidFill>
              </a:rPr>
              <a:t>soon</a:t>
            </a:r>
            <a:r>
              <a:rPr lang="en-US" i="1" dirty="0"/>
              <a:t>”</a:t>
            </a:r>
            <a:r>
              <a:rPr lang="en-US" dirty="0"/>
              <a:t>!</a:t>
            </a:r>
          </a:p>
        </p:txBody>
      </p:sp>
    </p:spTree>
    <p:extLst>
      <p:ext uri="{BB962C8B-B14F-4D97-AF65-F5344CB8AC3E}">
        <p14:creationId xmlns:p14="http://schemas.microsoft.com/office/powerpoint/2010/main" val="1624277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4238</TotalTime>
  <Words>3364</Words>
  <Application>Microsoft Office PowerPoint</Application>
  <PresentationFormat>Widescreen</PresentationFormat>
  <Paragraphs>668</Paragraphs>
  <Slides>62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Arial</vt:lpstr>
      <vt:lpstr>Calibri</vt:lpstr>
      <vt:lpstr>Calibri (Body)</vt:lpstr>
      <vt:lpstr>Calibri Light</vt:lpstr>
      <vt:lpstr>Cambria Math</vt:lpstr>
      <vt:lpstr>Consolas</vt:lpstr>
      <vt:lpstr>Office Theme</vt:lpstr>
      <vt:lpstr>Splay Trees</vt:lpstr>
      <vt:lpstr>“Splaying”</vt:lpstr>
      <vt:lpstr>Core idea of splay trees</vt:lpstr>
      <vt:lpstr>Principle of locality</vt:lpstr>
      <vt:lpstr>Principle of locality</vt:lpstr>
      <vt:lpstr>Locality and splay trees</vt:lpstr>
      <vt:lpstr>Locality and splay trees</vt:lpstr>
      <vt:lpstr>Wait… what do you mean “pulled close”?</vt:lpstr>
      <vt:lpstr>“Splaying” a node</vt:lpstr>
      <vt:lpstr>The “steroids” part</vt:lpstr>
      <vt:lpstr>Splay Tree rotations</vt:lpstr>
      <vt:lpstr>Splay Tree rotations</vt:lpstr>
      <vt:lpstr>Splay Tree rotations</vt:lpstr>
      <vt:lpstr>Splay Tree rotations</vt:lpstr>
      <vt:lpstr>ZIG-ZIG</vt:lpstr>
      <vt:lpstr>ZIG-ZIG</vt:lpstr>
      <vt:lpstr>ZAG-ZAG</vt:lpstr>
      <vt:lpstr>ZIG-ZAG</vt:lpstr>
      <vt:lpstr>ZAG-ZIG</vt:lpstr>
      <vt:lpstr>Splaying example</vt:lpstr>
      <vt:lpstr>Splaying example</vt:lpstr>
      <vt:lpstr>Splaying example</vt:lpstr>
      <vt:lpstr>Splaying example</vt:lpstr>
      <vt:lpstr>Splaying example</vt:lpstr>
      <vt:lpstr>Splaying example</vt:lpstr>
      <vt:lpstr>Splaying example</vt:lpstr>
      <vt:lpstr>Bringing 11 to the root…</vt:lpstr>
      <vt:lpstr>Bringing 11 to the root…</vt:lpstr>
      <vt:lpstr>Bringing 11 to the root…</vt:lpstr>
      <vt:lpstr>Bringing 11 to the root…</vt:lpstr>
      <vt:lpstr>Splaying example #2</vt:lpstr>
      <vt:lpstr>Splaying example #2</vt:lpstr>
      <vt:lpstr>Thought experiment </vt:lpstr>
      <vt:lpstr>Searching a splay tree</vt:lpstr>
      <vt:lpstr>Searching a splay tree</vt:lpstr>
      <vt:lpstr>Search routine</vt:lpstr>
      <vt:lpstr>Search routine</vt:lpstr>
      <vt:lpstr>Insertion in a splay tree</vt:lpstr>
      <vt:lpstr>Insertion</vt:lpstr>
      <vt:lpstr>Case #1: Inorder Predecessor</vt:lpstr>
      <vt:lpstr>Case #1: Inorder Predecessor</vt:lpstr>
      <vt:lpstr>Case #1: New root’s key is Inorder Predecessor</vt:lpstr>
      <vt:lpstr>Case #2: New root’s key is inorder successor</vt:lpstr>
      <vt:lpstr>Examples</vt:lpstr>
      <vt:lpstr>Examples</vt:lpstr>
      <vt:lpstr>Practice</vt:lpstr>
      <vt:lpstr>Practice</vt:lpstr>
      <vt:lpstr>Examples</vt:lpstr>
      <vt:lpstr>Examples</vt:lpstr>
      <vt:lpstr>Deletion</vt:lpstr>
      <vt:lpstr>Deletion</vt:lpstr>
      <vt:lpstr>Deletion examples</vt:lpstr>
      <vt:lpstr>Deletion examples</vt:lpstr>
      <vt:lpstr>Deletion examples</vt:lpstr>
      <vt:lpstr>Deletion examples</vt:lpstr>
      <vt:lpstr>Theory behind splay trees</vt:lpstr>
      <vt:lpstr>Theory behind splay trees</vt:lpstr>
      <vt:lpstr>Theory behind splay trees</vt:lpstr>
      <vt:lpstr>Theory behind splay trees</vt:lpstr>
      <vt:lpstr>Theory behind splay trees</vt:lpstr>
      <vt:lpstr>Theory behind splay trees</vt:lpstr>
      <vt:lpstr>Take-home message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Filippou</dc:creator>
  <cp:lastModifiedBy>Jason Filippou</cp:lastModifiedBy>
  <cp:revision>84</cp:revision>
  <cp:lastPrinted>2018-09-13T15:15:57Z</cp:lastPrinted>
  <dcterms:created xsi:type="dcterms:W3CDTF">2017-06-03T15:49:40Z</dcterms:created>
  <dcterms:modified xsi:type="dcterms:W3CDTF">2019-03-03T00:13:23Z</dcterms:modified>
</cp:coreProperties>
</file>