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sldIdLst>
    <p:sldId id="256" r:id="rId2"/>
    <p:sldId id="259" r:id="rId3"/>
    <p:sldId id="257" r:id="rId4"/>
    <p:sldId id="398" r:id="rId5"/>
    <p:sldId id="39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401" r:id="rId14"/>
    <p:sldId id="400" r:id="rId15"/>
    <p:sldId id="258" r:id="rId16"/>
    <p:sldId id="268" r:id="rId17"/>
    <p:sldId id="270" r:id="rId18"/>
    <p:sldId id="271" r:id="rId19"/>
    <p:sldId id="272" r:id="rId20"/>
    <p:sldId id="273" r:id="rId21"/>
    <p:sldId id="274" r:id="rId22"/>
    <p:sldId id="409" r:id="rId23"/>
    <p:sldId id="289" r:id="rId24"/>
    <p:sldId id="300" r:id="rId25"/>
    <p:sldId id="283" r:id="rId26"/>
    <p:sldId id="286" r:id="rId27"/>
    <p:sldId id="285" r:id="rId28"/>
    <p:sldId id="405" r:id="rId29"/>
    <p:sldId id="402" r:id="rId30"/>
    <p:sldId id="403" r:id="rId31"/>
    <p:sldId id="404" r:id="rId32"/>
    <p:sldId id="291" r:id="rId33"/>
    <p:sldId id="277" r:id="rId34"/>
    <p:sldId id="278" r:id="rId35"/>
    <p:sldId id="279" r:id="rId36"/>
    <p:sldId id="292" r:id="rId37"/>
    <p:sldId id="293" r:id="rId38"/>
    <p:sldId id="269" r:id="rId39"/>
    <p:sldId id="410" r:id="rId40"/>
    <p:sldId id="301" r:id="rId41"/>
    <p:sldId id="312" r:id="rId42"/>
    <p:sldId id="313" r:id="rId43"/>
    <p:sldId id="314" r:id="rId44"/>
    <p:sldId id="317" r:id="rId45"/>
    <p:sldId id="318" r:id="rId46"/>
    <p:sldId id="319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30" r:id="rId56"/>
    <p:sldId id="329" r:id="rId57"/>
    <p:sldId id="331" r:id="rId58"/>
    <p:sldId id="332" r:id="rId59"/>
    <p:sldId id="333" r:id="rId60"/>
    <p:sldId id="335" r:id="rId61"/>
    <p:sldId id="303" r:id="rId62"/>
    <p:sldId id="336" r:id="rId63"/>
    <p:sldId id="337" r:id="rId64"/>
    <p:sldId id="340" r:id="rId65"/>
    <p:sldId id="341" r:id="rId66"/>
    <p:sldId id="342" r:id="rId67"/>
    <p:sldId id="344" r:id="rId68"/>
    <p:sldId id="343" r:id="rId69"/>
    <p:sldId id="305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3" r:id="rId86"/>
    <p:sldId id="364" r:id="rId87"/>
    <p:sldId id="407" r:id="rId88"/>
    <p:sldId id="408" r:id="rId89"/>
    <p:sldId id="365" r:id="rId90"/>
    <p:sldId id="367" r:id="rId91"/>
    <p:sldId id="366" r:id="rId92"/>
    <p:sldId id="306" r:id="rId93"/>
    <p:sldId id="368" r:id="rId94"/>
    <p:sldId id="308" r:id="rId95"/>
    <p:sldId id="309" r:id="rId96"/>
    <p:sldId id="302" r:id="rId97"/>
    <p:sldId id="370" r:id="rId98"/>
    <p:sldId id="369" r:id="rId99"/>
    <p:sldId id="371" r:id="rId100"/>
    <p:sldId id="304" r:id="rId101"/>
    <p:sldId id="310" r:id="rId102"/>
    <p:sldId id="411" r:id="rId103"/>
    <p:sldId id="412" r:id="rId104"/>
    <p:sldId id="392" r:id="rId105"/>
    <p:sldId id="393" r:id="rId106"/>
    <p:sldId id="394" r:id="rId107"/>
    <p:sldId id="397" r:id="rId108"/>
    <p:sldId id="395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8B73"/>
    <a:srgbClr val="B037F9"/>
    <a:srgbClr val="0000FF"/>
    <a:srgbClr val="00CC00"/>
    <a:srgbClr val="2016DA"/>
    <a:srgbClr val="CCFF46"/>
    <a:srgbClr val="01BFBA"/>
    <a:srgbClr val="9900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9"/>
    <p:restoredTop sz="94629"/>
  </p:normalViewPr>
  <p:slideViewPr>
    <p:cSldViewPr snapToGrid="0" snapToObjects="1">
      <p:cViewPr varScale="1">
        <p:scale>
          <a:sx n="156" d="100"/>
          <a:sy n="156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7EA5D-50BB-C847-8356-82DE8A98E430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D69E-12D3-B64B-9EF6-7259C6B2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B9F6-9DF9-1541-9730-1AE226931356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9A2E-AABB-5B4E-844B-118C64F1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n.wikipedia.org/wiki/Gambler's_fallac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en.wikipedia.org/wiki/Twin_prime#Conjecture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en.wikipedia.org/wiki/Twin_prime#Conjectures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4" Type="http://schemas.openxmlformats.org/officeDocument/2006/relationships/image" Target="../media/image72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/>
              <a:t>Resolution strategies for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420</a:t>
            </a:r>
          </a:p>
        </p:txBody>
      </p:sp>
    </p:spTree>
    <p:extLst>
      <p:ext uri="{BB962C8B-B14F-4D97-AF65-F5344CB8AC3E}">
        <p14:creationId xmlns:p14="http://schemas.microsoft.com/office/powerpoint/2010/main" val="142814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DF38-2D1E-4EAC-8B33-7275260B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DBB3-06A7-43BC-ABAE-216ED8880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the size of our data (in records)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our hash table size,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True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False</a:t>
                </a:r>
                <a:r>
                  <a:rPr lang="en-US" dirty="0"/>
                  <a:t>: our </a:t>
                </a:r>
                <a:r>
                  <a:rPr lang="en-US" dirty="0">
                    <a:solidFill>
                      <a:srgbClr val="FF00FF"/>
                    </a:solidFill>
                  </a:rPr>
                  <a:t>first</a:t>
                </a:r>
                <a:r>
                  <a:rPr lang="en-US" dirty="0"/>
                  <a:t> collision will happen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insertion (this would mean that we’d need to resize our table if we want more keys to fit)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would assume a </a:t>
                </a:r>
                <a:r>
                  <a:rPr lang="en-US" dirty="0">
                    <a:solidFill>
                      <a:srgbClr val="FF0000"/>
                    </a:solidFill>
                  </a:rPr>
                  <a:t>perfect hash function </a:t>
                </a:r>
                <a:r>
                  <a:rPr lang="en-US" dirty="0"/>
                  <a:t>available for any data type!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DBB3-06A7-43BC-ABAE-216ED8880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61BEED-934C-4C00-A888-D0C44F194A2F}"/>
              </a:ext>
            </a:extLst>
          </p:cNvPr>
          <p:cNvSpPr/>
          <p:nvPr/>
        </p:nvSpPr>
        <p:spPr>
          <a:xfrm>
            <a:off x="3802568" y="4148253"/>
            <a:ext cx="1204332" cy="66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20D873-7BBE-4AAA-9B18-702069F11DC3}"/>
              </a:ext>
            </a:extLst>
          </p:cNvPr>
          <p:cNvSpPr/>
          <p:nvPr/>
        </p:nvSpPr>
        <p:spPr>
          <a:xfrm>
            <a:off x="6265132" y="4148253"/>
            <a:ext cx="1204332" cy="669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2C5854-8D35-4824-AE13-26743E624CC1}"/>
              </a:ext>
            </a:extLst>
          </p:cNvPr>
          <p:cNvSpPr/>
          <p:nvPr/>
        </p:nvSpPr>
        <p:spPr>
          <a:xfrm>
            <a:off x="5954751" y="3869473"/>
            <a:ext cx="1728439" cy="12935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46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Toughest operation!</a:t>
            </a:r>
          </a:p>
        </p:txBody>
      </p:sp>
    </p:spTree>
    <p:extLst>
      <p:ext uri="{BB962C8B-B14F-4D97-AF65-F5344CB8AC3E}">
        <p14:creationId xmlns:p14="http://schemas.microsoft.com/office/powerpoint/2010/main" val="38198781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Toughest operation!</a:t>
            </a:r>
          </a:p>
          <a:p>
            <a:r>
              <a:rPr lang="en-US" dirty="0">
                <a:solidFill>
                  <a:srgbClr val="FF0000"/>
                </a:solidFill>
              </a:rPr>
              <a:t>“Hard” </a:t>
            </a:r>
            <a:r>
              <a:rPr lang="en-US" dirty="0"/>
              <a:t>deletion: by setting reference to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/>
              <a:t>, you </a:t>
            </a:r>
            <a:r>
              <a:rPr lang="en-US" dirty="0">
                <a:solidFill>
                  <a:srgbClr val="C00000"/>
                </a:solidFill>
              </a:rPr>
              <a:t>break the path to other keys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Only solution</a:t>
            </a:r>
            <a:r>
              <a:rPr lang="en-US" dirty="0"/>
              <a:t>: Loop through rest of cluster, nullifying references but </a:t>
            </a:r>
            <a:r>
              <a:rPr lang="en-US" dirty="0">
                <a:solidFill>
                  <a:srgbClr val="2016DA"/>
                </a:solidFill>
              </a:rPr>
              <a:t>simultaneously re-inserting the key in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630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Toughest operation!</a:t>
            </a:r>
          </a:p>
          <a:p>
            <a:r>
              <a:rPr lang="en-US" dirty="0">
                <a:solidFill>
                  <a:srgbClr val="FF0000"/>
                </a:solidFill>
              </a:rPr>
              <a:t>“Hard” </a:t>
            </a:r>
            <a:r>
              <a:rPr lang="en-US" dirty="0"/>
              <a:t>deletion: by setting reference to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/>
              <a:t>, you </a:t>
            </a:r>
            <a:r>
              <a:rPr lang="en-US" dirty="0">
                <a:solidFill>
                  <a:srgbClr val="C00000"/>
                </a:solidFill>
              </a:rPr>
              <a:t>break the path to other keys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Only solution</a:t>
            </a:r>
            <a:r>
              <a:rPr lang="en-US" dirty="0"/>
              <a:t>: Loop through rest of cluster, nullifying references but </a:t>
            </a:r>
            <a:r>
              <a:rPr lang="en-US" dirty="0">
                <a:solidFill>
                  <a:srgbClr val="2016DA"/>
                </a:solidFill>
              </a:rPr>
              <a:t>simultaneously re-inserting the key in the table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</a:rPr>
              <a:t>“Soft” </a:t>
            </a:r>
            <a:r>
              <a:rPr lang="en-US" dirty="0"/>
              <a:t>deletion: </a:t>
            </a:r>
            <a:r>
              <a:rPr lang="en-US" dirty="0">
                <a:solidFill>
                  <a:srgbClr val="7030A0"/>
                </a:solidFill>
              </a:rPr>
              <a:t>Tombstones!</a:t>
            </a:r>
          </a:p>
          <a:p>
            <a:pPr lvl="1"/>
            <a:r>
              <a:rPr lang="en-US" dirty="0"/>
              <a:t>A special value which contributes to the current size (key count) of the table, but is </a:t>
            </a:r>
            <a:r>
              <a:rPr lang="en-US" b="1" i="1" dirty="0"/>
              <a:t>available </a:t>
            </a:r>
            <a:r>
              <a:rPr lang="en-US" dirty="0"/>
              <a:t>if a value wants the cell for an insertion!</a:t>
            </a:r>
          </a:p>
        </p:txBody>
      </p:sp>
    </p:spTree>
    <p:extLst>
      <p:ext uri="{BB962C8B-B14F-4D97-AF65-F5344CB8AC3E}">
        <p14:creationId xmlns:p14="http://schemas.microsoft.com/office/powerpoint/2010/main" val="23573737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Toughest operation!</a:t>
            </a:r>
          </a:p>
          <a:p>
            <a:r>
              <a:rPr lang="en-US" dirty="0">
                <a:solidFill>
                  <a:srgbClr val="FF0000"/>
                </a:solidFill>
              </a:rPr>
              <a:t>“Hard” </a:t>
            </a:r>
            <a:r>
              <a:rPr lang="en-US" dirty="0"/>
              <a:t>deletion: by setting reference to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/>
              <a:t>, you </a:t>
            </a:r>
            <a:r>
              <a:rPr lang="en-US" dirty="0">
                <a:solidFill>
                  <a:srgbClr val="C00000"/>
                </a:solidFill>
              </a:rPr>
              <a:t>break the path to other keys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Only solution</a:t>
            </a:r>
            <a:r>
              <a:rPr lang="en-US" dirty="0"/>
              <a:t>: Loop through rest of cluster, nullifying references but </a:t>
            </a:r>
            <a:r>
              <a:rPr lang="en-US" dirty="0">
                <a:solidFill>
                  <a:srgbClr val="2016DA"/>
                </a:solidFill>
              </a:rPr>
              <a:t>simultaneously re-inserting the key in the table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</a:rPr>
              <a:t>“Soft” </a:t>
            </a:r>
            <a:r>
              <a:rPr lang="en-US" dirty="0"/>
              <a:t>deletion: </a:t>
            </a:r>
            <a:r>
              <a:rPr lang="en-US" dirty="0">
                <a:solidFill>
                  <a:srgbClr val="7030A0"/>
                </a:solidFill>
              </a:rPr>
              <a:t>Tombstones!</a:t>
            </a:r>
          </a:p>
          <a:p>
            <a:pPr lvl="1"/>
            <a:r>
              <a:rPr lang="en-US" dirty="0"/>
              <a:t>A special value which contributes to the current size (key count) of the table, but is </a:t>
            </a:r>
            <a:r>
              <a:rPr lang="en-US" b="1" i="1" dirty="0"/>
              <a:t>available </a:t>
            </a:r>
            <a:r>
              <a:rPr lang="en-US" dirty="0"/>
              <a:t>if a value wants the cell for an insertion!</a:t>
            </a:r>
          </a:p>
          <a:p>
            <a:r>
              <a:rPr lang="en-US" dirty="0"/>
              <a:t>In your project, you will implement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both</a:t>
            </a:r>
            <a:r>
              <a:rPr lang="en-US" b="1" dirty="0"/>
              <a:t> </a:t>
            </a:r>
            <a:r>
              <a:rPr lang="en-US" dirty="0"/>
              <a:t>kinds of deletion.</a:t>
            </a:r>
          </a:p>
        </p:txBody>
      </p:sp>
    </p:spTree>
    <p:extLst>
      <p:ext uri="{BB962C8B-B14F-4D97-AF65-F5344CB8AC3E}">
        <p14:creationId xmlns:p14="http://schemas.microsoft.com/office/powerpoint/2010/main" val="13915771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 Deletion 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delete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61303" y="1027906"/>
          <a:ext cx="13365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4399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 Deletion 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delete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Erase it from the table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(nullify reference if key is an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61303" y="1027906"/>
          <a:ext cx="13365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5951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 Deletion 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delete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Erase it from the table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(nullify reference if key is an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Loop through the rest of the cluster, erase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and re-insert all keys :O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61303" y="1027906"/>
          <a:ext cx="13365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281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 Deletion 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delete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Erase it from the table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(nullify reference if key is an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Loop through the rest of the cluster, erase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and re-insert all keys :O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61303" y="1027906"/>
          <a:ext cx="13365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89097" y="4402319"/>
            <a:ext cx="820132" cy="11123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97902" y="4185501"/>
            <a:ext cx="1277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</a:rPr>
              <a:t>Note: those keys are in a different cluster, so they are not touched.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DDFB5-0A0D-EF4F-8A9D-CCBA4DC8084A}"/>
              </a:ext>
            </a:extLst>
          </p:cNvPr>
          <p:cNvCxnSpPr/>
          <p:nvPr/>
        </p:nvCxnSpPr>
        <p:spPr>
          <a:xfrm flipV="1">
            <a:off x="10089123" y="4722829"/>
            <a:ext cx="563166" cy="3010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226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 Deletion 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delete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Erase it from the table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(nullify reference if key is an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Loop through the rest of the cluster, erase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and re-insert all keys :O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Let’s do this exercise together </a:t>
            </a:r>
            <a:r>
              <a:rPr lang="en-US" dirty="0">
                <a:solidFill>
                  <a:schemeClr val="accent2"/>
                </a:solidFill>
                <a:sym typeface="Wingdings"/>
              </a:rPr>
              <a:t>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61303" y="1027906"/>
          <a:ext cx="13365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0089123" y="4722829"/>
            <a:ext cx="563166" cy="3010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97902" y="4185501"/>
            <a:ext cx="1277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</a:rPr>
              <a:t>Note: those keys are in a different cluster, so they are not touched.</a:t>
            </a:r>
          </a:p>
        </p:txBody>
      </p:sp>
      <p:sp>
        <p:nvSpPr>
          <p:cNvPr id="8" name="Oval 7"/>
          <p:cNvSpPr/>
          <p:nvPr/>
        </p:nvSpPr>
        <p:spPr>
          <a:xfrm>
            <a:off x="9389097" y="4402319"/>
            <a:ext cx="820132" cy="11123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B795-B47C-4168-A20D-0D0B7961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 terrible hash function for strings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8E813-3844-4BCE-9596-6E2E7538BA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0005" y="2083731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D2BEC3-82CA-4DB5-8C78-A5D0436A083B}"/>
              </a:ext>
            </a:extLst>
          </p:cNvPr>
          <p:cNvGraphicFramePr>
            <a:graphicFrameLocks/>
          </p:cNvGraphicFramePr>
          <p:nvPr/>
        </p:nvGraphicFramePr>
        <p:xfrm>
          <a:off x="665354" y="2068282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B37B397-BE26-4AD4-8A81-79CFF164CAB2}"/>
              </a:ext>
            </a:extLst>
          </p:cNvPr>
          <p:cNvGraphicFramePr>
            <a:graphicFrameLocks/>
          </p:cNvGraphicFramePr>
          <p:nvPr/>
        </p:nvGraphicFramePr>
        <p:xfrm>
          <a:off x="9500838" y="267181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8936DD-C75A-41DF-B50B-43961A6A5E83}"/>
              </a:ext>
            </a:extLst>
          </p:cNvPr>
          <p:cNvGraphicFramePr>
            <a:graphicFrameLocks/>
          </p:cNvGraphicFramePr>
          <p:nvPr/>
        </p:nvGraphicFramePr>
        <p:xfrm>
          <a:off x="8826187" y="267689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29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B795-B47C-4168-A20D-0D0B7961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 terrible hash function for strings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8E813-3844-4BCE-9596-6E2E7538BA6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40005" y="2083731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ark””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D2BEC3-82CA-4DB5-8C78-A5D0436A083B}"/>
              </a:ext>
            </a:extLst>
          </p:cNvPr>
          <p:cNvGraphicFramePr>
            <a:graphicFrameLocks/>
          </p:cNvGraphicFramePr>
          <p:nvPr/>
        </p:nvGraphicFramePr>
        <p:xfrm>
          <a:off x="665354" y="2068282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B37B397-BE26-4AD4-8A81-79CFF164CAB2}"/>
              </a:ext>
            </a:extLst>
          </p:cNvPr>
          <p:cNvGraphicFramePr>
            <a:graphicFrameLocks/>
          </p:cNvGraphicFramePr>
          <p:nvPr/>
        </p:nvGraphicFramePr>
        <p:xfrm>
          <a:off x="9500838" y="267181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8936DD-C75A-41DF-B50B-43961A6A5E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26187" y="267689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266C1-2907-4F79-8862-2AFEA4CACEBA}"/>
              </a:ext>
            </a:extLst>
          </p:cNvPr>
          <p:cNvCxnSpPr/>
          <p:nvPr/>
        </p:nvCxnSpPr>
        <p:spPr>
          <a:xfrm>
            <a:off x="3021980" y="2252546"/>
            <a:ext cx="5898996" cy="10259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C760F-B4A4-4803-B417-11D3E28B1FAF}"/>
              </a:ext>
            </a:extLst>
          </p:cNvPr>
          <p:cNvCxnSpPr>
            <a:cxnSpLocks/>
          </p:cNvCxnSpPr>
          <p:nvPr/>
        </p:nvCxnSpPr>
        <p:spPr>
          <a:xfrm>
            <a:off x="3051717" y="2641871"/>
            <a:ext cx="5869259" cy="636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515364-C40A-471F-8742-D0947C04D140}"/>
                  </a:ext>
                </a:extLst>
              </p:cNvPr>
              <p:cNvSpPr txBox="1"/>
              <p:nvPr/>
            </p:nvSpPr>
            <p:spPr>
              <a:xfrm>
                <a:off x="3908505" y="3667784"/>
                <a:ext cx="4345549" cy="728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𝑠𝑡𝑟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𝑐h𝑎𝑟𝐴𝑡</m:t>
                          </m:r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600" b="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is consistent)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515364-C40A-471F-8742-D0947C04D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05" y="3667784"/>
                <a:ext cx="4345549" cy="728661"/>
              </a:xfrm>
              <a:prstGeom prst="rect">
                <a:avLst/>
              </a:prstGeom>
              <a:blipFill>
                <a:blip r:embed="rId2"/>
                <a:stretch>
                  <a:fillRect b="-19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DB9D9F4-E5A0-4736-BBE8-D7B1A33D2EA5}"/>
              </a:ext>
            </a:extLst>
          </p:cNvPr>
          <p:cNvSpPr txBox="1"/>
          <p:nvPr/>
        </p:nvSpPr>
        <p:spPr>
          <a:xfrm>
            <a:off x="3353093" y="5165229"/>
            <a:ext cx="44337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have a collision </a:t>
            </a:r>
            <a:r>
              <a:rPr lang="en-US" sz="2200" dirty="0">
                <a:solidFill>
                  <a:schemeClr val="accent2"/>
                </a:solidFill>
              </a:rPr>
              <a:t>immediately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321616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B795-B47C-4168-A20D-0D0B7961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 terrible hash function for strings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8E813-3844-4BCE-9596-6E2E7538BA6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40005" y="2083731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ark””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D2BEC3-82CA-4DB5-8C78-A5D0436A083B}"/>
              </a:ext>
            </a:extLst>
          </p:cNvPr>
          <p:cNvGraphicFramePr>
            <a:graphicFrameLocks/>
          </p:cNvGraphicFramePr>
          <p:nvPr/>
        </p:nvGraphicFramePr>
        <p:xfrm>
          <a:off x="665354" y="2068282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B37B397-BE26-4AD4-8A81-79CFF164CAB2}"/>
              </a:ext>
            </a:extLst>
          </p:cNvPr>
          <p:cNvGraphicFramePr>
            <a:graphicFrameLocks/>
          </p:cNvGraphicFramePr>
          <p:nvPr/>
        </p:nvGraphicFramePr>
        <p:xfrm>
          <a:off x="9500838" y="267181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8936DD-C75A-41DF-B50B-43961A6A5E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26187" y="267689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266C1-2907-4F79-8862-2AFEA4CACEBA}"/>
              </a:ext>
            </a:extLst>
          </p:cNvPr>
          <p:cNvCxnSpPr/>
          <p:nvPr/>
        </p:nvCxnSpPr>
        <p:spPr>
          <a:xfrm>
            <a:off x="3021980" y="2252546"/>
            <a:ext cx="5898996" cy="10259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C760F-B4A4-4803-B417-11D3E28B1FAF}"/>
              </a:ext>
            </a:extLst>
          </p:cNvPr>
          <p:cNvCxnSpPr>
            <a:cxnSpLocks/>
          </p:cNvCxnSpPr>
          <p:nvPr/>
        </p:nvCxnSpPr>
        <p:spPr>
          <a:xfrm>
            <a:off x="3051717" y="2641871"/>
            <a:ext cx="5869259" cy="636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515364-C40A-471F-8742-D0947C04D140}"/>
                  </a:ext>
                </a:extLst>
              </p:cNvPr>
              <p:cNvSpPr txBox="1"/>
              <p:nvPr/>
            </p:nvSpPr>
            <p:spPr>
              <a:xfrm>
                <a:off x="3908505" y="3667784"/>
                <a:ext cx="4345549" cy="728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𝑠𝑡𝑟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𝑐h𝑎𝑟𝐴𝑡</m:t>
                          </m:r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600" b="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is consistent)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515364-C40A-471F-8742-D0947C04D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05" y="3667784"/>
                <a:ext cx="4345549" cy="728661"/>
              </a:xfrm>
              <a:prstGeom prst="rect">
                <a:avLst/>
              </a:prstGeom>
              <a:blipFill>
                <a:blip r:embed="rId2"/>
                <a:stretch>
                  <a:fillRect b="-19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B9D9F4-E5A0-4736-BBE8-D7B1A33D2EA5}"/>
                  </a:ext>
                </a:extLst>
              </p:cNvPr>
              <p:cNvSpPr txBox="1"/>
              <p:nvPr/>
            </p:nvSpPr>
            <p:spPr>
              <a:xfrm>
                <a:off x="3353093" y="5165229"/>
                <a:ext cx="694138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We have a collision </a:t>
                </a:r>
                <a:r>
                  <a:rPr lang="en-US" sz="2200" dirty="0">
                    <a:solidFill>
                      <a:schemeClr val="accent2"/>
                    </a:solidFill>
                  </a:rPr>
                  <a:t>immediately</a:t>
                </a:r>
                <a:r>
                  <a:rPr lang="en-US" sz="2200" dirty="0"/>
                  <a:t> </a:t>
                </a:r>
                <a:r>
                  <a:rPr lang="en-US" sz="2200" dirty="0">
                    <a:sym typeface="Wingdings" panose="05000000000000000000" pitchFamily="2" charset="2"/>
                  </a:rPr>
                  <a:t>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Important point</a:t>
                </a:r>
                <a:r>
                  <a:rPr lang="en-US" sz="2200" dirty="0">
                    <a:sym typeface="Wingdings" panose="05000000000000000000" pitchFamily="2" charset="2"/>
                  </a:rPr>
                  <a:t>: If our hash table had a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p>
                    </m:sSup>
                    <m:r>
                      <a:rPr lang="en-US" sz="22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</a:t>
                </a:r>
                <a:br>
                  <a:rPr lang="en-US" sz="2200" dirty="0">
                    <a:sym typeface="Wingdings" panose="05000000000000000000" pitchFamily="2" charset="2"/>
                  </a:rPr>
                </a:br>
                <a:r>
                  <a:rPr lang="en-US" sz="2200" dirty="0">
                    <a:sym typeface="Wingdings" panose="05000000000000000000" pitchFamily="2" charset="2"/>
                  </a:rPr>
                  <a:t>we would </a:t>
                </a:r>
                <a:r>
                  <a:rPr lang="en-US" sz="22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still</a:t>
                </a:r>
                <a:r>
                  <a:rPr lang="en-US" sz="2200" dirty="0">
                    <a:sym typeface="Wingdings" panose="05000000000000000000" pitchFamily="2" charset="2"/>
                  </a:rPr>
                  <a:t> have a collision!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B9D9F4-E5A0-4736-BBE8-D7B1A33D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093" y="5165229"/>
                <a:ext cx="6941387" cy="1354217"/>
              </a:xfrm>
              <a:prstGeom prst="rect">
                <a:avLst/>
              </a:prstGeom>
              <a:blipFill>
                <a:blip r:embed="rId3"/>
                <a:stretch>
                  <a:fillRect l="-2377" t="-6542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6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B795-B47C-4168-A20D-0D0B7961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 terrible hash function for strings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8E813-3844-4BCE-9596-6E2E7538BA6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40005" y="2083731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ark””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D2BEC3-82CA-4DB5-8C78-A5D0436A083B}"/>
              </a:ext>
            </a:extLst>
          </p:cNvPr>
          <p:cNvGraphicFramePr>
            <a:graphicFrameLocks/>
          </p:cNvGraphicFramePr>
          <p:nvPr/>
        </p:nvGraphicFramePr>
        <p:xfrm>
          <a:off x="665354" y="2068282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B37B397-BE26-4AD4-8A81-79CFF164CAB2}"/>
              </a:ext>
            </a:extLst>
          </p:cNvPr>
          <p:cNvGraphicFramePr>
            <a:graphicFrameLocks/>
          </p:cNvGraphicFramePr>
          <p:nvPr/>
        </p:nvGraphicFramePr>
        <p:xfrm>
          <a:off x="9500838" y="267181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8936DD-C75A-41DF-B50B-43961A6A5E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26187" y="267689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266C1-2907-4F79-8862-2AFEA4CACEBA}"/>
              </a:ext>
            </a:extLst>
          </p:cNvPr>
          <p:cNvCxnSpPr/>
          <p:nvPr/>
        </p:nvCxnSpPr>
        <p:spPr>
          <a:xfrm>
            <a:off x="3021980" y="2252546"/>
            <a:ext cx="5898996" cy="10259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C760F-B4A4-4803-B417-11D3E28B1FAF}"/>
              </a:ext>
            </a:extLst>
          </p:cNvPr>
          <p:cNvCxnSpPr>
            <a:cxnSpLocks/>
          </p:cNvCxnSpPr>
          <p:nvPr/>
        </p:nvCxnSpPr>
        <p:spPr>
          <a:xfrm>
            <a:off x="3051717" y="2641871"/>
            <a:ext cx="5869259" cy="636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515364-C40A-471F-8742-D0947C04D140}"/>
                  </a:ext>
                </a:extLst>
              </p:cNvPr>
              <p:cNvSpPr txBox="1"/>
              <p:nvPr/>
            </p:nvSpPr>
            <p:spPr>
              <a:xfrm>
                <a:off x="3908505" y="3667784"/>
                <a:ext cx="4345549" cy="728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𝑠𝑡𝑟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𝑐h𝑎𝑟𝐴𝑡</m:t>
                          </m:r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600" b="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is consistent)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515364-C40A-471F-8742-D0947C04D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05" y="3667784"/>
                <a:ext cx="4345549" cy="728661"/>
              </a:xfrm>
              <a:prstGeom prst="rect">
                <a:avLst/>
              </a:prstGeom>
              <a:blipFill>
                <a:blip r:embed="rId2"/>
                <a:stretch>
                  <a:fillRect b="-19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B9D9F4-E5A0-4736-BBE8-D7B1A33D2EA5}"/>
                  </a:ext>
                </a:extLst>
              </p:cNvPr>
              <p:cNvSpPr txBox="1"/>
              <p:nvPr/>
            </p:nvSpPr>
            <p:spPr>
              <a:xfrm>
                <a:off x="3353093" y="5165229"/>
                <a:ext cx="7945830" cy="1692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We have a collision </a:t>
                </a:r>
                <a:r>
                  <a:rPr lang="en-US" sz="2200" dirty="0">
                    <a:solidFill>
                      <a:schemeClr val="accent2"/>
                    </a:solidFill>
                  </a:rPr>
                  <a:t>immediately</a:t>
                </a:r>
                <a:r>
                  <a:rPr lang="en-US" sz="2200" dirty="0"/>
                  <a:t> </a:t>
                </a:r>
                <a:r>
                  <a:rPr lang="en-US" sz="2200" dirty="0">
                    <a:sym typeface="Wingdings" panose="05000000000000000000" pitchFamily="2" charset="2"/>
                  </a:rPr>
                  <a:t>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Important point</a:t>
                </a:r>
                <a:r>
                  <a:rPr lang="en-US" sz="2200" dirty="0">
                    <a:sym typeface="Wingdings" panose="05000000000000000000" pitchFamily="2" charset="2"/>
                  </a:rPr>
                  <a:t>: If our hash table had a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p>
                    </m:sSup>
                    <m:r>
                      <a:rPr lang="en-US" sz="22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</a:t>
                </a:r>
                <a:br>
                  <a:rPr lang="en-US" sz="2200" dirty="0">
                    <a:sym typeface="Wingdings" panose="05000000000000000000" pitchFamily="2" charset="2"/>
                  </a:rPr>
                </a:br>
                <a:r>
                  <a:rPr lang="en-US" sz="2200" dirty="0">
                    <a:sym typeface="Wingdings" panose="05000000000000000000" pitchFamily="2" charset="2"/>
                  </a:rPr>
                  <a:t>we would </a:t>
                </a:r>
                <a:r>
                  <a:rPr lang="en-US" sz="22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still</a:t>
                </a:r>
                <a:r>
                  <a:rPr lang="en-US" sz="2200" dirty="0">
                    <a:sym typeface="Wingdings" panose="05000000000000000000" pitchFamily="2" charset="2"/>
                  </a:rPr>
                  <a:t> have a collision!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anose="05000000000000000000" pitchFamily="2" charset="2"/>
                  </a:rPr>
                  <a:t>Take-home message</a:t>
                </a:r>
                <a:r>
                  <a:rPr lang="en-US" sz="2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sz="22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It’s not enough to have a lot of memory.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anose="05000000000000000000" pitchFamily="2" charset="2"/>
                  </a:rPr>
                  <a:t>We also need </a:t>
                </a:r>
                <a:r>
                  <a:rPr lang="en-US" sz="2200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quality, </a:t>
                </a:r>
                <a:r>
                  <a:rPr lang="en-US" sz="2200" b="1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approximately uniform </a:t>
                </a:r>
                <a:r>
                  <a:rPr lang="en-US" sz="2200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hash functions</a:t>
                </a:r>
                <a:r>
                  <a:rPr lang="en-US" sz="2200" dirty="0">
                    <a:sym typeface="Wingdings" panose="05000000000000000000" pitchFamily="2" charset="2"/>
                  </a:rPr>
                  <a:t>!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B9D9F4-E5A0-4736-BBE8-D7B1A33D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093" y="5165229"/>
                <a:ext cx="7945830" cy="1692771"/>
              </a:xfrm>
              <a:prstGeom prst="rect">
                <a:avLst/>
              </a:prstGeom>
              <a:blipFill>
                <a:blip r:embed="rId3"/>
                <a:stretch>
                  <a:fillRect l="-1995" t="-5396" r="-1228" b="-8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16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4842-9142-4A98-B6E3-CD8CD72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F9D13-8CB8-4AE0-A20E-21FADD853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0615" y="453813"/>
            <a:ext cx="2057400" cy="15430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D6771E-EB3C-4504-88B9-78269E420B69}"/>
              </a:ext>
            </a:extLst>
          </p:cNvPr>
          <p:cNvSpPr txBox="1">
            <a:spLocks/>
          </p:cNvSpPr>
          <p:nvPr/>
        </p:nvSpPr>
        <p:spPr>
          <a:xfrm>
            <a:off x="838200" y="19713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that we want to insert a key k in our hash table.</a:t>
            </a:r>
          </a:p>
          <a:p>
            <a:r>
              <a:rPr lang="en-US" dirty="0"/>
              <a:t>Every memory access we need to make until we find an empty position </a:t>
            </a:r>
            <a:r>
              <a:rPr lang="en-US" i="1" dirty="0">
                <a:solidFill>
                  <a:schemeClr val="accent6"/>
                </a:solidFill>
              </a:rPr>
              <a:t>(including the first and last accesses)</a:t>
            </a:r>
            <a:r>
              <a:rPr lang="en-US" dirty="0"/>
              <a:t> we will call a </a:t>
            </a:r>
            <a:r>
              <a:rPr lang="en-US" b="1" dirty="0">
                <a:solidFill>
                  <a:srgbClr val="FF0000"/>
                </a:solidFill>
              </a:rPr>
              <a:t>probe</a:t>
            </a:r>
          </a:p>
          <a:p>
            <a:r>
              <a:rPr lang="en-US" dirty="0"/>
              <a:t>Goal of collision resolution: </a:t>
            </a:r>
            <a:r>
              <a:rPr lang="en-US" dirty="0">
                <a:solidFill>
                  <a:schemeClr val="accent2"/>
                </a:solidFill>
              </a:rPr>
              <a:t>minimize probes</a:t>
            </a:r>
            <a:r>
              <a:rPr lang="en-US" dirty="0"/>
              <a:t> while </a:t>
            </a:r>
            <a:r>
              <a:rPr lang="en-US" b="1" dirty="0">
                <a:solidFill>
                  <a:srgbClr val="00B0F0"/>
                </a:solidFill>
              </a:rPr>
              <a:t>not requiring frequent array </a:t>
            </a:r>
            <a:r>
              <a:rPr lang="en-US" b="1" dirty="0" err="1">
                <a:solidFill>
                  <a:srgbClr val="00B0F0"/>
                </a:solidFill>
              </a:rPr>
              <a:t>resizings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With two </a:t>
            </a:r>
            <a:r>
              <a:rPr lang="en-US" dirty="0">
                <a:solidFill>
                  <a:srgbClr val="FF00FF"/>
                </a:solidFill>
              </a:rPr>
              <a:t>seemingly contradicting goals</a:t>
            </a:r>
            <a:r>
              <a:rPr lang="en-US" dirty="0"/>
              <a:t>, it is a challenge to come up with good solutions to this problem!</a:t>
            </a:r>
          </a:p>
        </p:txBody>
      </p:sp>
    </p:spTree>
    <p:extLst>
      <p:ext uri="{BB962C8B-B14F-4D97-AF65-F5344CB8AC3E}">
        <p14:creationId xmlns:p14="http://schemas.microsoft.com/office/powerpoint/2010/main" val="158362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81E-31F4-4C4E-959E-78C34711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7C770-B991-4E8E-84BD-8460F89157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72717" y="2480327"/>
          <a:ext cx="741557" cy="2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C5A7E1E-1541-4E17-945B-9FDB974742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6213" y="248032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711A2E-473E-440A-A12E-252EAAD2B8D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94678" y="2015935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B93657-E80F-40CC-A006-9AEA79EA463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0027" y="2000486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2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81E-31F4-4C4E-959E-78C34711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7C770-B991-4E8E-84BD-8460F8915706}"/>
              </a:ext>
            </a:extLst>
          </p:cNvPr>
          <p:cNvGraphicFramePr>
            <a:graphicFrameLocks/>
          </p:cNvGraphicFramePr>
          <p:nvPr/>
        </p:nvGraphicFramePr>
        <p:xfrm>
          <a:off x="4772717" y="2480327"/>
          <a:ext cx="741557" cy="2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C5A7E1E-1541-4E17-945B-9FDB974742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6213" y="248032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711A2E-473E-440A-A12E-252EAAD2B8D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94678" y="2015935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B93657-E80F-40CC-A006-9AEA79EA463C}"/>
              </a:ext>
            </a:extLst>
          </p:cNvPr>
          <p:cNvGraphicFramePr>
            <a:graphicFrameLocks/>
          </p:cNvGraphicFramePr>
          <p:nvPr/>
        </p:nvGraphicFramePr>
        <p:xfrm>
          <a:off x="420027" y="2000486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640D43-15DA-4463-AC70-8C9001AFCAEB}"/>
              </a:ext>
            </a:extLst>
          </p:cNvPr>
          <p:cNvSpPr txBox="1"/>
          <p:nvPr/>
        </p:nvSpPr>
        <p:spPr>
          <a:xfrm>
            <a:off x="3802565" y="6023001"/>
            <a:ext cx="1906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90000"/>
                </a:solidFill>
              </a:rPr>
              <a:t>Insert </a:t>
            </a:r>
            <a:r>
              <a:rPr lang="en-US" sz="2600" dirty="0">
                <a:solidFill>
                  <a:srgbClr val="00B050"/>
                </a:solidFill>
              </a:rPr>
              <a:t>Lucy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FF0F55-A03B-4D37-AAD8-880040FD3250}"/>
              </a:ext>
            </a:extLst>
          </p:cNvPr>
          <p:cNvCxnSpPr>
            <a:cxnSpLocks/>
          </p:cNvCxnSpPr>
          <p:nvPr/>
        </p:nvCxnSpPr>
        <p:spPr>
          <a:xfrm flipV="1">
            <a:off x="2871430" y="4237463"/>
            <a:ext cx="2481155" cy="535259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72FF9-8A2C-4DE2-AE41-D0D13FB6035C}"/>
              </a:ext>
            </a:extLst>
          </p:cNvPr>
          <p:cNvCxnSpPr>
            <a:cxnSpLocks/>
          </p:cNvCxnSpPr>
          <p:nvPr/>
        </p:nvCxnSpPr>
        <p:spPr>
          <a:xfrm flipV="1">
            <a:off x="6027232" y="415940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A95ADE-0F1F-4AC2-8059-2D817471D543}"/>
              </a:ext>
            </a:extLst>
          </p:cNvPr>
          <p:cNvSpPr/>
          <p:nvPr/>
        </p:nvSpPr>
        <p:spPr>
          <a:xfrm>
            <a:off x="6841266" y="3891777"/>
            <a:ext cx="875378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Lucy</a:t>
            </a:r>
          </a:p>
        </p:txBody>
      </p:sp>
    </p:spTree>
    <p:extLst>
      <p:ext uri="{BB962C8B-B14F-4D97-AF65-F5344CB8AC3E}">
        <p14:creationId xmlns:p14="http://schemas.microsoft.com/office/powerpoint/2010/main" val="134393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81E-31F4-4C4E-959E-78C34711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7C770-B991-4E8E-84BD-8460F8915706}"/>
              </a:ext>
            </a:extLst>
          </p:cNvPr>
          <p:cNvGraphicFramePr>
            <a:graphicFrameLocks/>
          </p:cNvGraphicFramePr>
          <p:nvPr/>
        </p:nvGraphicFramePr>
        <p:xfrm>
          <a:off x="4772717" y="2480327"/>
          <a:ext cx="741557" cy="2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C5A7E1E-1541-4E17-945B-9FDB974742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6213" y="248032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711A2E-473E-440A-A12E-252EAAD2B8D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94678" y="2015935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B93657-E80F-40CC-A006-9AEA79EA463C}"/>
              </a:ext>
            </a:extLst>
          </p:cNvPr>
          <p:cNvGraphicFramePr>
            <a:graphicFrameLocks/>
          </p:cNvGraphicFramePr>
          <p:nvPr/>
        </p:nvGraphicFramePr>
        <p:xfrm>
          <a:off x="420027" y="2000486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640D43-15DA-4463-AC70-8C9001AFCAEB}"/>
              </a:ext>
            </a:extLst>
          </p:cNvPr>
          <p:cNvSpPr txBox="1"/>
          <p:nvPr/>
        </p:nvSpPr>
        <p:spPr>
          <a:xfrm>
            <a:off x="3802565" y="6023001"/>
            <a:ext cx="1906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90000"/>
                </a:solidFill>
              </a:rPr>
              <a:t>Insert </a:t>
            </a:r>
            <a:r>
              <a:rPr lang="en-US" sz="2600" dirty="0">
                <a:solidFill>
                  <a:srgbClr val="00B050"/>
                </a:solidFill>
              </a:rPr>
              <a:t>Mark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FF0F55-A03B-4D37-AAD8-880040FD3250}"/>
              </a:ext>
            </a:extLst>
          </p:cNvPr>
          <p:cNvCxnSpPr>
            <a:cxnSpLocks/>
          </p:cNvCxnSpPr>
          <p:nvPr/>
        </p:nvCxnSpPr>
        <p:spPr>
          <a:xfrm>
            <a:off x="2807303" y="2551195"/>
            <a:ext cx="2481155" cy="106222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72FF9-8A2C-4DE2-AE41-D0D13FB6035C}"/>
              </a:ext>
            </a:extLst>
          </p:cNvPr>
          <p:cNvCxnSpPr>
            <a:cxnSpLocks/>
          </p:cNvCxnSpPr>
          <p:nvPr/>
        </p:nvCxnSpPr>
        <p:spPr>
          <a:xfrm flipV="1">
            <a:off x="6027232" y="415940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A95ADE-0F1F-4AC2-8059-2D817471D543}"/>
              </a:ext>
            </a:extLst>
          </p:cNvPr>
          <p:cNvSpPr/>
          <p:nvPr/>
        </p:nvSpPr>
        <p:spPr>
          <a:xfrm>
            <a:off x="6841266" y="3891777"/>
            <a:ext cx="875378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Lucy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4162E4-198E-4584-80CD-5C3C1D6F65ED}"/>
              </a:ext>
            </a:extLst>
          </p:cNvPr>
          <p:cNvCxnSpPr>
            <a:cxnSpLocks/>
          </p:cNvCxnSpPr>
          <p:nvPr/>
        </p:nvCxnSpPr>
        <p:spPr>
          <a:xfrm flipV="1">
            <a:off x="5954746" y="2713173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D3CFA9-E972-473C-8F36-28F34478A8F5}"/>
              </a:ext>
            </a:extLst>
          </p:cNvPr>
          <p:cNvSpPr/>
          <p:nvPr/>
        </p:nvSpPr>
        <p:spPr>
          <a:xfrm>
            <a:off x="6737192" y="2389790"/>
            <a:ext cx="979452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313160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81E-31F4-4C4E-959E-78C34711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7C770-B991-4E8E-84BD-8460F8915706}"/>
              </a:ext>
            </a:extLst>
          </p:cNvPr>
          <p:cNvGraphicFramePr>
            <a:graphicFrameLocks/>
          </p:cNvGraphicFramePr>
          <p:nvPr/>
        </p:nvGraphicFramePr>
        <p:xfrm>
          <a:off x="4772717" y="2480327"/>
          <a:ext cx="741557" cy="2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C5A7E1E-1541-4E17-945B-9FDB974742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6213" y="248032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711A2E-473E-440A-A12E-252EAAD2B8D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94678" y="2015935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B93657-E80F-40CC-A006-9AEA79EA463C}"/>
              </a:ext>
            </a:extLst>
          </p:cNvPr>
          <p:cNvGraphicFramePr>
            <a:graphicFrameLocks/>
          </p:cNvGraphicFramePr>
          <p:nvPr/>
        </p:nvGraphicFramePr>
        <p:xfrm>
          <a:off x="420027" y="2000486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640D43-15DA-4463-AC70-8C9001AFCAEB}"/>
              </a:ext>
            </a:extLst>
          </p:cNvPr>
          <p:cNvSpPr txBox="1"/>
          <p:nvPr/>
        </p:nvSpPr>
        <p:spPr>
          <a:xfrm>
            <a:off x="3802565" y="6023001"/>
            <a:ext cx="1906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90000"/>
                </a:solidFill>
              </a:rPr>
              <a:t>Insert </a:t>
            </a:r>
            <a:r>
              <a:rPr lang="en-US" sz="2600" dirty="0">
                <a:solidFill>
                  <a:srgbClr val="00B050"/>
                </a:solidFill>
              </a:rPr>
              <a:t>Li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FF0F55-A03B-4D37-AAD8-880040FD3250}"/>
              </a:ext>
            </a:extLst>
          </p:cNvPr>
          <p:cNvCxnSpPr>
            <a:cxnSpLocks/>
          </p:cNvCxnSpPr>
          <p:nvPr/>
        </p:nvCxnSpPr>
        <p:spPr>
          <a:xfrm flipV="1">
            <a:off x="2751548" y="3055434"/>
            <a:ext cx="2762726" cy="242892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72FF9-8A2C-4DE2-AE41-D0D13FB6035C}"/>
              </a:ext>
            </a:extLst>
          </p:cNvPr>
          <p:cNvCxnSpPr>
            <a:cxnSpLocks/>
          </p:cNvCxnSpPr>
          <p:nvPr/>
        </p:nvCxnSpPr>
        <p:spPr>
          <a:xfrm flipV="1">
            <a:off x="6027232" y="415940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A95ADE-0F1F-4AC2-8059-2D817471D543}"/>
              </a:ext>
            </a:extLst>
          </p:cNvPr>
          <p:cNvSpPr/>
          <p:nvPr/>
        </p:nvSpPr>
        <p:spPr>
          <a:xfrm>
            <a:off x="6841266" y="3891777"/>
            <a:ext cx="875378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Lucy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4162E4-198E-4584-80CD-5C3C1D6F65ED}"/>
              </a:ext>
            </a:extLst>
          </p:cNvPr>
          <p:cNvCxnSpPr>
            <a:cxnSpLocks/>
          </p:cNvCxnSpPr>
          <p:nvPr/>
        </p:nvCxnSpPr>
        <p:spPr>
          <a:xfrm flipV="1">
            <a:off x="5954742" y="2657418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D3CFA9-E972-473C-8F36-28F34478A8F5}"/>
              </a:ext>
            </a:extLst>
          </p:cNvPr>
          <p:cNvSpPr/>
          <p:nvPr/>
        </p:nvSpPr>
        <p:spPr>
          <a:xfrm>
            <a:off x="6737191" y="2389790"/>
            <a:ext cx="1157871" cy="45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5B2F9-AB7D-434E-9F71-FB7FFC174666}"/>
              </a:ext>
            </a:extLst>
          </p:cNvPr>
          <p:cNvCxnSpPr>
            <a:cxnSpLocks/>
          </p:cNvCxnSpPr>
          <p:nvPr/>
        </p:nvCxnSpPr>
        <p:spPr>
          <a:xfrm flipV="1">
            <a:off x="6015147" y="311298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289CD6-D37B-4895-8DAD-BAB500DCC935}"/>
              </a:ext>
            </a:extLst>
          </p:cNvPr>
          <p:cNvSpPr/>
          <p:nvPr/>
        </p:nvSpPr>
        <p:spPr>
          <a:xfrm>
            <a:off x="6756704" y="2935471"/>
            <a:ext cx="1138357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153418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B55E7F-B83D-43A0-9601-43CD4FBBD871}"/>
              </a:ext>
            </a:extLst>
          </p:cNvPr>
          <p:cNvSpPr/>
          <p:nvPr/>
        </p:nvSpPr>
        <p:spPr>
          <a:xfrm>
            <a:off x="7404410" y="4393580"/>
            <a:ext cx="1338146" cy="15311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B8D27-BD35-4D14-BD8A-8420C18A4FA1}"/>
              </a:ext>
            </a:extLst>
          </p:cNvPr>
          <p:cNvSpPr txBox="1"/>
          <p:nvPr/>
        </p:nvSpPr>
        <p:spPr>
          <a:xfrm>
            <a:off x="7834660" y="3751044"/>
            <a:ext cx="50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3AB42-A2ED-4555-AEA2-7C998B67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84BCF-F242-4D39-AE16-6E930A6A4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be two </a:t>
                </a:r>
                <a:r>
                  <a:rPr lang="en-US" b="1" dirty="0"/>
                  <a:t>finite</a:t>
                </a:r>
                <a:r>
                  <a:rPr lang="en-US" dirty="0"/>
                  <a:t> sets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|&gt;|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Then, there exists 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no </a:t>
                </a:r>
                <a:r>
                  <a:rPr lang="en-US" dirty="0">
                    <a:solidFill>
                      <a:srgbClr val="FF0000"/>
                    </a:solidFill>
                  </a:rPr>
                  <a:t>injection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84BCF-F242-4D39-AE16-6E930A6A4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0CD25AC-C529-4421-99B2-28B2F3376931}"/>
              </a:ext>
            </a:extLst>
          </p:cNvPr>
          <p:cNvSpPr/>
          <p:nvPr/>
        </p:nvSpPr>
        <p:spPr>
          <a:xfrm>
            <a:off x="3300761" y="3980985"/>
            <a:ext cx="2018371" cy="219597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0E193E-052B-4038-97D0-D3A97CC3B136}"/>
              </a:ext>
            </a:extLst>
          </p:cNvPr>
          <p:cNvCxnSpPr>
            <a:cxnSpLocks/>
          </p:cNvCxnSpPr>
          <p:nvPr/>
        </p:nvCxnSpPr>
        <p:spPr>
          <a:xfrm>
            <a:off x="4192858" y="4550111"/>
            <a:ext cx="3802566" cy="122250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551EEC-7270-4FC5-AFB8-2F1EE553549D}"/>
              </a:ext>
            </a:extLst>
          </p:cNvPr>
          <p:cNvSpPr txBox="1"/>
          <p:nvPr/>
        </p:nvSpPr>
        <p:spPr>
          <a:xfrm>
            <a:off x="4148253" y="3451851"/>
            <a:ext cx="50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CA8212-59FD-4485-89CB-5C7F2756B8F3}"/>
              </a:ext>
            </a:extLst>
          </p:cNvPr>
          <p:cNvCxnSpPr>
            <a:cxnSpLocks/>
          </p:cNvCxnSpPr>
          <p:nvPr/>
        </p:nvCxnSpPr>
        <p:spPr>
          <a:xfrm>
            <a:off x="4148253" y="4875667"/>
            <a:ext cx="3847171" cy="203307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BFA118-DF65-418C-8C19-D7FE22C6A072}"/>
              </a:ext>
            </a:extLst>
          </p:cNvPr>
          <p:cNvCxnSpPr>
            <a:cxnSpLocks/>
          </p:cNvCxnSpPr>
          <p:nvPr/>
        </p:nvCxnSpPr>
        <p:spPr>
          <a:xfrm flipV="1">
            <a:off x="4148253" y="5539467"/>
            <a:ext cx="3847171" cy="30161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772E59-2B21-4A04-A608-0039D8B9B687}"/>
                  </a:ext>
                </a:extLst>
              </p:cNvPr>
              <p:cNvSpPr txBox="1"/>
              <p:nvPr/>
            </p:nvSpPr>
            <p:spPr>
              <a:xfrm>
                <a:off x="3746810" y="5035198"/>
                <a:ext cx="778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772E59-2B21-4A04-A608-0039D8B9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035198"/>
                <a:ext cx="7787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2D1B570-BFD9-42B5-BF3E-88396AE410BC}"/>
              </a:ext>
            </a:extLst>
          </p:cNvPr>
          <p:cNvSpPr/>
          <p:nvPr/>
        </p:nvSpPr>
        <p:spPr>
          <a:xfrm flipH="1">
            <a:off x="8017726" y="4638907"/>
            <a:ext cx="45719" cy="674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2E3602-B6BD-4CEC-9D7A-1142AE73405A}"/>
              </a:ext>
            </a:extLst>
          </p:cNvPr>
          <p:cNvSpPr/>
          <p:nvPr/>
        </p:nvSpPr>
        <p:spPr>
          <a:xfrm flipH="1">
            <a:off x="8014007" y="5035198"/>
            <a:ext cx="45719" cy="674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1834D4-D938-4512-BA4C-0F5CCCF69052}"/>
              </a:ext>
            </a:extLst>
          </p:cNvPr>
          <p:cNvSpPr/>
          <p:nvPr/>
        </p:nvSpPr>
        <p:spPr>
          <a:xfrm flipH="1">
            <a:off x="8012149" y="5502159"/>
            <a:ext cx="45719" cy="674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1F5356-539F-4EEF-9D6C-3F1A5A2EAE6E}"/>
              </a:ext>
            </a:extLst>
          </p:cNvPr>
          <p:cNvSpPr/>
          <p:nvPr/>
        </p:nvSpPr>
        <p:spPr>
          <a:xfrm flipH="1">
            <a:off x="4173342" y="4149714"/>
            <a:ext cx="45719" cy="674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16EB4F-D239-4F11-B981-6B655280DBA6}"/>
              </a:ext>
            </a:extLst>
          </p:cNvPr>
          <p:cNvSpPr/>
          <p:nvPr/>
        </p:nvSpPr>
        <p:spPr>
          <a:xfrm flipH="1">
            <a:off x="4125393" y="5857286"/>
            <a:ext cx="45719" cy="674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F56C93-34AE-429C-8121-58600967539A}"/>
                  </a:ext>
                </a:extLst>
              </p:cNvPr>
              <p:cNvSpPr txBox="1"/>
              <p:nvPr/>
            </p:nvSpPr>
            <p:spPr>
              <a:xfrm>
                <a:off x="7668504" y="5132574"/>
                <a:ext cx="778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F56C93-34AE-429C-8121-586009675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04" y="5132574"/>
                <a:ext cx="778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3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81E-31F4-4C4E-959E-78C34711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7C770-B991-4E8E-84BD-8460F8915706}"/>
              </a:ext>
            </a:extLst>
          </p:cNvPr>
          <p:cNvGraphicFramePr>
            <a:graphicFrameLocks/>
          </p:cNvGraphicFramePr>
          <p:nvPr/>
        </p:nvGraphicFramePr>
        <p:xfrm>
          <a:off x="4772717" y="2480327"/>
          <a:ext cx="741557" cy="2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C5A7E1E-1541-4E17-945B-9FDB974742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6213" y="248032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711A2E-473E-440A-A12E-252EAAD2B8D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94678" y="2015935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B93657-E80F-40CC-A006-9AEA79EA463C}"/>
              </a:ext>
            </a:extLst>
          </p:cNvPr>
          <p:cNvGraphicFramePr>
            <a:graphicFrameLocks/>
          </p:cNvGraphicFramePr>
          <p:nvPr/>
        </p:nvGraphicFramePr>
        <p:xfrm>
          <a:off x="420027" y="2000486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640D43-15DA-4463-AC70-8C9001AFCAEB}"/>
              </a:ext>
            </a:extLst>
          </p:cNvPr>
          <p:cNvSpPr txBox="1"/>
          <p:nvPr/>
        </p:nvSpPr>
        <p:spPr>
          <a:xfrm>
            <a:off x="726686" y="5912466"/>
            <a:ext cx="53005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90000"/>
                </a:solidFill>
              </a:rPr>
              <a:t>Suppose that inserting </a:t>
            </a:r>
            <a:r>
              <a:rPr lang="en-US" sz="2600" dirty="0" err="1">
                <a:solidFill>
                  <a:srgbClr val="00B050"/>
                </a:solidFill>
              </a:rPr>
              <a:t>Nakeesha</a:t>
            </a:r>
            <a:r>
              <a:rPr lang="en-US" sz="2600" dirty="0">
                <a:solidFill>
                  <a:srgbClr val="990000"/>
                </a:solidFill>
              </a:rPr>
              <a:t> causes a collision…</a:t>
            </a:r>
            <a:endParaRPr lang="en-US" sz="26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FF0F55-A03B-4D37-AAD8-880040FD3250}"/>
              </a:ext>
            </a:extLst>
          </p:cNvPr>
          <p:cNvCxnSpPr>
            <a:cxnSpLocks/>
          </p:cNvCxnSpPr>
          <p:nvPr/>
        </p:nvCxnSpPr>
        <p:spPr>
          <a:xfrm flipV="1">
            <a:off x="2634458" y="4283958"/>
            <a:ext cx="2417044" cy="1260179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72FF9-8A2C-4DE2-AE41-D0D13FB6035C}"/>
              </a:ext>
            </a:extLst>
          </p:cNvPr>
          <p:cNvCxnSpPr>
            <a:cxnSpLocks/>
          </p:cNvCxnSpPr>
          <p:nvPr/>
        </p:nvCxnSpPr>
        <p:spPr>
          <a:xfrm flipV="1">
            <a:off x="6027232" y="415940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A95ADE-0F1F-4AC2-8059-2D817471D543}"/>
              </a:ext>
            </a:extLst>
          </p:cNvPr>
          <p:cNvSpPr/>
          <p:nvPr/>
        </p:nvSpPr>
        <p:spPr>
          <a:xfrm>
            <a:off x="6841266" y="3891777"/>
            <a:ext cx="875378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Lucy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4162E4-198E-4584-80CD-5C3C1D6F65ED}"/>
              </a:ext>
            </a:extLst>
          </p:cNvPr>
          <p:cNvCxnSpPr>
            <a:cxnSpLocks/>
          </p:cNvCxnSpPr>
          <p:nvPr/>
        </p:nvCxnSpPr>
        <p:spPr>
          <a:xfrm flipV="1">
            <a:off x="5954742" y="2657418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D3CFA9-E972-473C-8F36-28F34478A8F5}"/>
              </a:ext>
            </a:extLst>
          </p:cNvPr>
          <p:cNvSpPr/>
          <p:nvPr/>
        </p:nvSpPr>
        <p:spPr>
          <a:xfrm>
            <a:off x="6737191" y="2389790"/>
            <a:ext cx="1157871" cy="45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5B2F9-AB7D-434E-9F71-FB7FFC174666}"/>
              </a:ext>
            </a:extLst>
          </p:cNvPr>
          <p:cNvCxnSpPr>
            <a:cxnSpLocks/>
          </p:cNvCxnSpPr>
          <p:nvPr/>
        </p:nvCxnSpPr>
        <p:spPr>
          <a:xfrm flipV="1">
            <a:off x="6015147" y="311298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289CD6-D37B-4895-8DAD-BAB500DCC935}"/>
              </a:ext>
            </a:extLst>
          </p:cNvPr>
          <p:cNvSpPr/>
          <p:nvPr/>
        </p:nvSpPr>
        <p:spPr>
          <a:xfrm>
            <a:off x="6756704" y="2935471"/>
            <a:ext cx="1138357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7314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81E-31F4-4C4E-959E-78C34711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7C770-B991-4E8E-84BD-8460F8915706}"/>
              </a:ext>
            </a:extLst>
          </p:cNvPr>
          <p:cNvGraphicFramePr>
            <a:graphicFrameLocks/>
          </p:cNvGraphicFramePr>
          <p:nvPr/>
        </p:nvGraphicFramePr>
        <p:xfrm>
          <a:off x="4772717" y="2480327"/>
          <a:ext cx="741557" cy="2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C5A7E1E-1541-4E17-945B-9FDB97474222}"/>
              </a:ext>
            </a:extLst>
          </p:cNvPr>
          <p:cNvGraphicFramePr>
            <a:graphicFrameLocks/>
          </p:cNvGraphicFramePr>
          <p:nvPr/>
        </p:nvGraphicFramePr>
        <p:xfrm>
          <a:off x="5436213" y="248032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711A2E-473E-440A-A12E-252EAAD2B8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4678" y="2015935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B93657-E80F-40CC-A006-9AEA79EA463C}"/>
              </a:ext>
            </a:extLst>
          </p:cNvPr>
          <p:cNvGraphicFramePr>
            <a:graphicFrameLocks/>
          </p:cNvGraphicFramePr>
          <p:nvPr/>
        </p:nvGraphicFramePr>
        <p:xfrm>
          <a:off x="420027" y="2000486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40D43-15DA-4463-AC70-8C9001AFCAEB}"/>
                  </a:ext>
                </a:extLst>
              </p:cNvPr>
              <p:cNvSpPr txBox="1"/>
              <p:nvPr/>
            </p:nvSpPr>
            <p:spPr>
              <a:xfrm>
                <a:off x="5343291" y="5197005"/>
                <a:ext cx="6755782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Trivially solved </a:t>
                </a:r>
                <a:r>
                  <a:rPr lang="en-US" sz="2600" dirty="0"/>
                  <a:t>by inserting </a:t>
                </a:r>
                <a:r>
                  <a:rPr lang="en-US" sz="2600" dirty="0">
                    <a:solidFill>
                      <a:srgbClr val="0070C0"/>
                    </a:solidFill>
                  </a:rPr>
                  <a:t>at the end</a:t>
                </a:r>
                <a:r>
                  <a:rPr lang="en-US" sz="2600" dirty="0"/>
                  <a:t> of our linked list!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1"/>
                    </a:solidFill>
                  </a:rPr>
                  <a:t>This can be done 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/>
                  <a:t>if we hold an </a:t>
                </a:r>
                <a:r>
                  <a:rPr lang="en-US" sz="2600" dirty="0">
                    <a:solidFill>
                      <a:srgbClr val="FF0000"/>
                    </a:solidFill>
                  </a:rPr>
                  <a:t>end pointer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dirty="0"/>
                  <a:t>at the head of the list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40D43-15DA-4463-AC70-8C9001AFC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291" y="5197005"/>
                <a:ext cx="6755782" cy="1692771"/>
              </a:xfrm>
              <a:prstGeom prst="rect">
                <a:avLst/>
              </a:prstGeom>
              <a:blipFill>
                <a:blip r:embed="rId2"/>
                <a:stretch>
                  <a:fillRect l="-1444" t="-3249" b="-8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FF0F55-A03B-4D37-AAD8-880040FD3250}"/>
              </a:ext>
            </a:extLst>
          </p:cNvPr>
          <p:cNvCxnSpPr>
            <a:cxnSpLocks/>
          </p:cNvCxnSpPr>
          <p:nvPr/>
        </p:nvCxnSpPr>
        <p:spPr>
          <a:xfrm flipV="1">
            <a:off x="2634458" y="4283958"/>
            <a:ext cx="2417044" cy="1260179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72FF9-8A2C-4DE2-AE41-D0D13FB6035C}"/>
              </a:ext>
            </a:extLst>
          </p:cNvPr>
          <p:cNvCxnSpPr>
            <a:cxnSpLocks/>
          </p:cNvCxnSpPr>
          <p:nvPr/>
        </p:nvCxnSpPr>
        <p:spPr>
          <a:xfrm flipV="1">
            <a:off x="6027232" y="415940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A95ADE-0F1F-4AC2-8059-2D817471D543}"/>
              </a:ext>
            </a:extLst>
          </p:cNvPr>
          <p:cNvSpPr/>
          <p:nvPr/>
        </p:nvSpPr>
        <p:spPr>
          <a:xfrm>
            <a:off x="6841266" y="3891777"/>
            <a:ext cx="875378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Lucy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4162E4-198E-4584-80CD-5C3C1D6F65ED}"/>
              </a:ext>
            </a:extLst>
          </p:cNvPr>
          <p:cNvCxnSpPr>
            <a:cxnSpLocks/>
          </p:cNvCxnSpPr>
          <p:nvPr/>
        </p:nvCxnSpPr>
        <p:spPr>
          <a:xfrm flipV="1">
            <a:off x="5954742" y="2657418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D3CFA9-E972-473C-8F36-28F34478A8F5}"/>
              </a:ext>
            </a:extLst>
          </p:cNvPr>
          <p:cNvSpPr/>
          <p:nvPr/>
        </p:nvSpPr>
        <p:spPr>
          <a:xfrm>
            <a:off x="6737191" y="2389790"/>
            <a:ext cx="1157871" cy="45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5B2F9-AB7D-434E-9F71-FB7FFC174666}"/>
              </a:ext>
            </a:extLst>
          </p:cNvPr>
          <p:cNvCxnSpPr>
            <a:cxnSpLocks/>
          </p:cNvCxnSpPr>
          <p:nvPr/>
        </p:nvCxnSpPr>
        <p:spPr>
          <a:xfrm flipV="1">
            <a:off x="6015147" y="311298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289CD6-D37B-4895-8DAD-BAB500DCC935}"/>
              </a:ext>
            </a:extLst>
          </p:cNvPr>
          <p:cNvSpPr/>
          <p:nvPr/>
        </p:nvSpPr>
        <p:spPr>
          <a:xfrm>
            <a:off x="6756704" y="2935471"/>
            <a:ext cx="1138357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265D25-1740-43E7-9408-AC6969DC732F}"/>
              </a:ext>
            </a:extLst>
          </p:cNvPr>
          <p:cNvSpPr/>
          <p:nvPr/>
        </p:nvSpPr>
        <p:spPr>
          <a:xfrm>
            <a:off x="8603154" y="3920006"/>
            <a:ext cx="1577909" cy="53525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Nakeesha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AA3BE4-6F2B-4108-B733-361A081DDBD1}"/>
              </a:ext>
            </a:extLst>
          </p:cNvPr>
          <p:cNvCxnSpPr>
            <a:cxnSpLocks/>
          </p:cNvCxnSpPr>
          <p:nvPr/>
        </p:nvCxnSpPr>
        <p:spPr>
          <a:xfrm flipV="1">
            <a:off x="7789120" y="4161297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3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81E-31F4-4C4E-959E-78C34711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7C770-B991-4E8E-84BD-8460F8915706}"/>
              </a:ext>
            </a:extLst>
          </p:cNvPr>
          <p:cNvGraphicFramePr>
            <a:graphicFrameLocks/>
          </p:cNvGraphicFramePr>
          <p:nvPr/>
        </p:nvGraphicFramePr>
        <p:xfrm>
          <a:off x="4772717" y="2480327"/>
          <a:ext cx="741557" cy="2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C5A7E1E-1541-4E17-945B-9FDB97474222}"/>
              </a:ext>
            </a:extLst>
          </p:cNvPr>
          <p:cNvGraphicFramePr>
            <a:graphicFrameLocks/>
          </p:cNvGraphicFramePr>
          <p:nvPr/>
        </p:nvGraphicFramePr>
        <p:xfrm>
          <a:off x="5436213" y="248032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711A2E-473E-440A-A12E-252EAAD2B8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4678" y="2015935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B93657-E80F-40CC-A006-9AEA79EA463C}"/>
              </a:ext>
            </a:extLst>
          </p:cNvPr>
          <p:cNvGraphicFramePr>
            <a:graphicFrameLocks/>
          </p:cNvGraphicFramePr>
          <p:nvPr/>
        </p:nvGraphicFramePr>
        <p:xfrm>
          <a:off x="420027" y="2000486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40D43-15DA-4463-AC70-8C9001AFCAEB}"/>
                  </a:ext>
                </a:extLst>
              </p:cNvPr>
              <p:cNvSpPr txBox="1"/>
              <p:nvPr/>
            </p:nvSpPr>
            <p:spPr>
              <a:xfrm>
                <a:off x="5343291" y="5197005"/>
                <a:ext cx="675578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Or we could just insert at 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beginning</a:t>
                </a:r>
                <a:r>
                  <a:rPr lang="en-US" sz="2600" dirty="0"/>
                  <a:t>, again in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600" dirty="0"/>
                  <a:t> time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40D43-15DA-4463-AC70-8C9001AFC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291" y="5197005"/>
                <a:ext cx="6755782" cy="892552"/>
              </a:xfrm>
              <a:prstGeom prst="rect">
                <a:avLst/>
              </a:prstGeom>
              <a:blipFill>
                <a:blip r:embed="rId2"/>
                <a:stretch>
                  <a:fillRect l="-1313" t="-5634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FF0F55-A03B-4D37-AAD8-880040FD3250}"/>
              </a:ext>
            </a:extLst>
          </p:cNvPr>
          <p:cNvCxnSpPr>
            <a:cxnSpLocks/>
          </p:cNvCxnSpPr>
          <p:nvPr/>
        </p:nvCxnSpPr>
        <p:spPr>
          <a:xfrm flipV="1">
            <a:off x="2634458" y="4283958"/>
            <a:ext cx="2417044" cy="1260179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72FF9-8A2C-4DE2-AE41-D0D13FB6035C}"/>
              </a:ext>
            </a:extLst>
          </p:cNvPr>
          <p:cNvCxnSpPr>
            <a:cxnSpLocks/>
          </p:cNvCxnSpPr>
          <p:nvPr/>
        </p:nvCxnSpPr>
        <p:spPr>
          <a:xfrm flipV="1">
            <a:off x="6027232" y="415940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A95ADE-0F1F-4AC2-8059-2D817471D543}"/>
              </a:ext>
            </a:extLst>
          </p:cNvPr>
          <p:cNvSpPr/>
          <p:nvPr/>
        </p:nvSpPr>
        <p:spPr>
          <a:xfrm>
            <a:off x="9091961" y="3936449"/>
            <a:ext cx="875378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Lucy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4162E4-198E-4584-80CD-5C3C1D6F65ED}"/>
              </a:ext>
            </a:extLst>
          </p:cNvPr>
          <p:cNvCxnSpPr>
            <a:cxnSpLocks/>
          </p:cNvCxnSpPr>
          <p:nvPr/>
        </p:nvCxnSpPr>
        <p:spPr>
          <a:xfrm flipV="1">
            <a:off x="5954742" y="2657418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D3CFA9-E972-473C-8F36-28F34478A8F5}"/>
              </a:ext>
            </a:extLst>
          </p:cNvPr>
          <p:cNvSpPr/>
          <p:nvPr/>
        </p:nvSpPr>
        <p:spPr>
          <a:xfrm>
            <a:off x="6737191" y="2389790"/>
            <a:ext cx="1157871" cy="45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5B2F9-AB7D-434E-9F71-FB7FFC174666}"/>
              </a:ext>
            </a:extLst>
          </p:cNvPr>
          <p:cNvCxnSpPr>
            <a:cxnSpLocks/>
          </p:cNvCxnSpPr>
          <p:nvPr/>
        </p:nvCxnSpPr>
        <p:spPr>
          <a:xfrm flipV="1">
            <a:off x="6015147" y="311298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289CD6-D37B-4895-8DAD-BAB500DCC935}"/>
              </a:ext>
            </a:extLst>
          </p:cNvPr>
          <p:cNvSpPr/>
          <p:nvPr/>
        </p:nvSpPr>
        <p:spPr>
          <a:xfrm>
            <a:off x="6756704" y="2935471"/>
            <a:ext cx="1138357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265D25-1740-43E7-9408-AC6969DC732F}"/>
              </a:ext>
            </a:extLst>
          </p:cNvPr>
          <p:cNvSpPr/>
          <p:nvPr/>
        </p:nvSpPr>
        <p:spPr>
          <a:xfrm>
            <a:off x="6768790" y="3891776"/>
            <a:ext cx="1577909" cy="53525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Nakeesha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AA3BE4-6F2B-4108-B733-361A081DDBD1}"/>
              </a:ext>
            </a:extLst>
          </p:cNvPr>
          <p:cNvCxnSpPr>
            <a:cxnSpLocks/>
          </p:cNvCxnSpPr>
          <p:nvPr/>
        </p:nvCxnSpPr>
        <p:spPr>
          <a:xfrm flipV="1">
            <a:off x="8350403" y="4159405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81E-31F4-4C4E-959E-78C34711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(Ordered!) Separate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7C770-B991-4E8E-84BD-8460F8915706}"/>
              </a:ext>
            </a:extLst>
          </p:cNvPr>
          <p:cNvGraphicFramePr>
            <a:graphicFrameLocks/>
          </p:cNvGraphicFramePr>
          <p:nvPr/>
        </p:nvGraphicFramePr>
        <p:xfrm>
          <a:off x="4772717" y="2480327"/>
          <a:ext cx="741557" cy="2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C5A7E1E-1541-4E17-945B-9FDB974742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6213" y="248032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711A2E-473E-440A-A12E-252EAAD2B8D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94678" y="2015935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B93657-E80F-40CC-A006-9AEA79EA463C}"/>
              </a:ext>
            </a:extLst>
          </p:cNvPr>
          <p:cNvGraphicFramePr>
            <a:graphicFrameLocks/>
          </p:cNvGraphicFramePr>
          <p:nvPr/>
        </p:nvGraphicFramePr>
        <p:xfrm>
          <a:off x="420027" y="2000486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72FF9-8A2C-4DE2-AE41-D0D13FB6035C}"/>
              </a:ext>
            </a:extLst>
          </p:cNvPr>
          <p:cNvCxnSpPr>
            <a:cxnSpLocks/>
          </p:cNvCxnSpPr>
          <p:nvPr/>
        </p:nvCxnSpPr>
        <p:spPr>
          <a:xfrm flipV="1">
            <a:off x="6027232" y="415940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A95ADE-0F1F-4AC2-8059-2D817471D543}"/>
              </a:ext>
            </a:extLst>
          </p:cNvPr>
          <p:cNvSpPr/>
          <p:nvPr/>
        </p:nvSpPr>
        <p:spPr>
          <a:xfrm>
            <a:off x="6841266" y="3891777"/>
            <a:ext cx="875378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Lucy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4162E4-198E-4584-80CD-5C3C1D6F65ED}"/>
              </a:ext>
            </a:extLst>
          </p:cNvPr>
          <p:cNvCxnSpPr>
            <a:cxnSpLocks/>
          </p:cNvCxnSpPr>
          <p:nvPr/>
        </p:nvCxnSpPr>
        <p:spPr>
          <a:xfrm flipV="1">
            <a:off x="5954742" y="2657418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D3CFA9-E972-473C-8F36-28F34478A8F5}"/>
              </a:ext>
            </a:extLst>
          </p:cNvPr>
          <p:cNvSpPr/>
          <p:nvPr/>
        </p:nvSpPr>
        <p:spPr>
          <a:xfrm>
            <a:off x="6737191" y="2389790"/>
            <a:ext cx="1198762" cy="455570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5B2F9-AB7D-434E-9F71-FB7FFC174666}"/>
              </a:ext>
            </a:extLst>
          </p:cNvPr>
          <p:cNvCxnSpPr>
            <a:cxnSpLocks/>
          </p:cNvCxnSpPr>
          <p:nvPr/>
        </p:nvCxnSpPr>
        <p:spPr>
          <a:xfrm flipV="1">
            <a:off x="6015147" y="311298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289CD6-D37B-4895-8DAD-BAB500DCC935}"/>
              </a:ext>
            </a:extLst>
          </p:cNvPr>
          <p:cNvSpPr/>
          <p:nvPr/>
        </p:nvSpPr>
        <p:spPr>
          <a:xfrm>
            <a:off x="6756704" y="2935471"/>
            <a:ext cx="1138357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265D25-1740-43E7-9408-AC6969DC732F}"/>
              </a:ext>
            </a:extLst>
          </p:cNvPr>
          <p:cNvSpPr/>
          <p:nvPr/>
        </p:nvSpPr>
        <p:spPr>
          <a:xfrm>
            <a:off x="8603154" y="3920006"/>
            <a:ext cx="1577909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Nakeesha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AA3BE4-6F2B-4108-B733-361A081DDBD1}"/>
              </a:ext>
            </a:extLst>
          </p:cNvPr>
          <p:cNvCxnSpPr>
            <a:cxnSpLocks/>
          </p:cNvCxnSpPr>
          <p:nvPr/>
        </p:nvCxnSpPr>
        <p:spPr>
          <a:xfrm flipV="1">
            <a:off x="7789120" y="4161297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FC85BC-D7FB-474E-8341-612FDC894E7E}"/>
              </a:ext>
            </a:extLst>
          </p:cNvPr>
          <p:cNvSpPr/>
          <p:nvPr/>
        </p:nvSpPr>
        <p:spPr>
          <a:xfrm>
            <a:off x="8454483" y="2381256"/>
            <a:ext cx="1157871" cy="45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Nigel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3466A-FDD5-49CF-8083-AE8F05DA059E}"/>
              </a:ext>
            </a:extLst>
          </p:cNvPr>
          <p:cNvCxnSpPr>
            <a:cxnSpLocks/>
          </p:cNvCxnSpPr>
          <p:nvPr/>
        </p:nvCxnSpPr>
        <p:spPr>
          <a:xfrm flipV="1">
            <a:off x="7822575" y="259226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EA1DDE-4482-4FBF-AF8C-64AFA6C19BA6}"/>
              </a:ext>
            </a:extLst>
          </p:cNvPr>
          <p:cNvCxnSpPr>
            <a:cxnSpLocks/>
          </p:cNvCxnSpPr>
          <p:nvPr/>
        </p:nvCxnSpPr>
        <p:spPr>
          <a:xfrm flipV="1">
            <a:off x="9612354" y="2617575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7C4E7D6-0FA6-412C-8500-3704E350E1BD}"/>
              </a:ext>
            </a:extLst>
          </p:cNvPr>
          <p:cNvSpPr/>
          <p:nvPr/>
        </p:nvSpPr>
        <p:spPr>
          <a:xfrm>
            <a:off x="10353912" y="2364482"/>
            <a:ext cx="1330705" cy="45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Rohan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8B915-2B13-4914-8CD1-7259D53FE708}"/>
              </a:ext>
            </a:extLst>
          </p:cNvPr>
          <p:cNvSpPr txBox="1"/>
          <p:nvPr/>
        </p:nvSpPr>
        <p:spPr>
          <a:xfrm>
            <a:off x="5225263" y="5143941"/>
            <a:ext cx="67557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OR, </a:t>
            </a:r>
            <a:r>
              <a:rPr lang="en-US" sz="2600" dirty="0"/>
              <a:t>we can accept </a:t>
            </a:r>
            <a:r>
              <a:rPr lang="en-US" sz="2600" dirty="0">
                <a:solidFill>
                  <a:schemeClr val="accent2"/>
                </a:solidFill>
              </a:rPr>
              <a:t>linear insertion cost</a:t>
            </a:r>
            <a:r>
              <a:rPr lang="en-US" sz="2600" dirty="0"/>
              <a:t> to keep the buckets </a:t>
            </a:r>
            <a:r>
              <a:rPr lang="en-US" sz="2600" b="1" dirty="0">
                <a:solidFill>
                  <a:srgbClr val="00B050"/>
                </a:solidFill>
              </a:rPr>
              <a:t>sorted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Then, searches </a:t>
            </a:r>
            <a:r>
              <a:rPr lang="en-US" sz="2600" dirty="0">
                <a:solidFill>
                  <a:srgbClr val="FF0000"/>
                </a:solidFill>
              </a:rPr>
              <a:t>doomed to fail </a:t>
            </a:r>
            <a:r>
              <a:rPr lang="en-US" sz="2600" dirty="0"/>
              <a:t>will do so </a:t>
            </a:r>
            <a:r>
              <a:rPr lang="en-US" sz="2600" dirty="0">
                <a:solidFill>
                  <a:srgbClr val="7030A0"/>
                </a:solidFill>
              </a:rPr>
              <a:t>fast</a:t>
            </a:r>
            <a:r>
              <a:rPr lang="en-US" sz="2600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This is an example of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ordered hashing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endParaRPr lang="en-US" sz="2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5A3C9C-E4AA-42F1-AF24-7E1420D9843F}"/>
              </a:ext>
            </a:extLst>
          </p:cNvPr>
          <p:cNvCxnSpPr>
            <a:cxnSpLocks/>
          </p:cNvCxnSpPr>
          <p:nvPr/>
        </p:nvCxnSpPr>
        <p:spPr>
          <a:xfrm flipV="1">
            <a:off x="2799422" y="2797524"/>
            <a:ext cx="2196323" cy="24505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0D68E5-06ED-4658-A3F1-632F676B427A}"/>
              </a:ext>
            </a:extLst>
          </p:cNvPr>
          <p:cNvSpPr txBox="1"/>
          <p:nvPr/>
        </p:nvSpPr>
        <p:spPr>
          <a:xfrm>
            <a:off x="4597323" y="1397783"/>
            <a:ext cx="4436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Jared</a:t>
            </a:r>
            <a:r>
              <a:rPr lang="en-US" dirty="0"/>
              <a:t> probes </a:t>
            </a:r>
            <a:r>
              <a:rPr lang="en-US" dirty="0">
                <a:solidFill>
                  <a:srgbClr val="990000"/>
                </a:solidFill>
              </a:rPr>
              <a:t>buffer[0]</a:t>
            </a:r>
            <a:r>
              <a:rPr lang="en-US" dirty="0"/>
              <a:t> =</a:t>
            </a:r>
            <a:r>
              <a:rPr lang="en-US" dirty="0">
                <a:solidFill>
                  <a:srgbClr val="FF00FF"/>
                </a:solidFill>
              </a:rPr>
              <a:t> node containing Mark</a:t>
            </a:r>
            <a:r>
              <a:rPr lang="en-US" dirty="0"/>
              <a:t>, compares name with Mark’s, immediately returns false after </a:t>
            </a:r>
            <a:r>
              <a:rPr lang="en-US" dirty="0">
                <a:solidFill>
                  <a:srgbClr val="FF0000"/>
                </a:solidFill>
              </a:rPr>
              <a:t>a single probe!</a:t>
            </a:r>
          </a:p>
        </p:txBody>
      </p:sp>
    </p:spTree>
    <p:extLst>
      <p:ext uri="{BB962C8B-B14F-4D97-AF65-F5344CB8AC3E}">
        <p14:creationId xmlns:p14="http://schemas.microsoft.com/office/powerpoint/2010/main" val="163644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E5A1-B31B-4165-89A2-FF92ACA6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Separate Chaining with a perfectly uniform hash function….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9282-65DD-43D3-AFD4-89362C237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For all keys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𝑈𝑁𝐼𝐹𝑂𝑅𝑀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1, 2, …,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 the limit, all of the lists will have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b="0" dirty="0">
                    <a:solidFill>
                      <a:schemeClr val="accent6">
                        <a:lumMod val="75000"/>
                      </a:schemeClr>
                    </a:solidFill>
                  </a:rPr>
                  <a:t> keys per bucket</a:t>
                </a:r>
                <a:r>
                  <a:rPr lang="en-US" b="0" dirty="0"/>
                  <a:t>!</a:t>
                </a:r>
              </a:p>
              <a:p>
                <a:r>
                  <a:rPr lang="en-US" dirty="0"/>
                  <a:t>This happens </a:t>
                </a:r>
                <a:r>
                  <a:rPr lang="en-US" dirty="0">
                    <a:solidFill>
                      <a:srgbClr val="FF00FF"/>
                    </a:solidFill>
                  </a:rPr>
                  <a:t>at the limit of infinite insertions </a:t>
                </a:r>
                <a:r>
                  <a:rPr lang="en-US" dirty="0"/>
                  <a:t>(don’t fall for the </a:t>
                </a:r>
                <a:r>
                  <a:rPr lang="en-US" dirty="0">
                    <a:hlinkClick r:id="rId2"/>
                  </a:rPr>
                  <a:t>gambler’s fallacy</a:t>
                </a:r>
                <a:r>
                  <a:rPr lang="en-US" dirty="0"/>
                  <a:t>)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9282-65DD-43D3-AFD4-89362C237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8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8D66-D961-4D43-B515-95A3BD5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worst-case search in a Separately Chained 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A1F3-A46B-423E-A5BF-9D3DB3CA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remember something about BSTs…</a:t>
            </a:r>
          </a:p>
        </p:txBody>
      </p:sp>
    </p:spTree>
    <p:extLst>
      <p:ext uri="{BB962C8B-B14F-4D97-AF65-F5344CB8AC3E}">
        <p14:creationId xmlns:p14="http://schemas.microsoft.com/office/powerpoint/2010/main" val="57271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8D66-D961-4D43-B515-95A3BD5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worst-case search in a Separately Chained 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BA1F3-A46B-423E-A5BF-9D3DB3CA2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remember something about BSTs…</a:t>
                </a:r>
              </a:p>
              <a:p>
                <a:r>
                  <a:rPr lang="en-US" dirty="0"/>
                  <a:t>We were told that the </a:t>
                </a:r>
                <a:r>
                  <a:rPr lang="en-US" dirty="0">
                    <a:solidFill>
                      <a:schemeClr val="accent1"/>
                    </a:solidFill>
                  </a:rPr>
                  <a:t>best possible height </a:t>
                </a:r>
                <a:r>
                  <a:rPr lang="en-US" dirty="0"/>
                  <a:t>we could expect to make our search fast would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BA1F3-A46B-423E-A5BF-9D3DB3CA2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94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8D66-D961-4D43-B515-95A3BD5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worst-case search in a Separately Chained 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BA1F3-A46B-423E-A5BF-9D3DB3CA2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remember something about BSTs…</a:t>
                </a:r>
              </a:p>
              <a:p>
                <a:r>
                  <a:rPr lang="en-US" dirty="0"/>
                  <a:t>We were told that the </a:t>
                </a:r>
                <a:r>
                  <a:rPr lang="en-US" dirty="0">
                    <a:solidFill>
                      <a:schemeClr val="accent1"/>
                    </a:solidFill>
                  </a:rPr>
                  <a:t>best possible height </a:t>
                </a:r>
                <a:r>
                  <a:rPr lang="en-US" dirty="0"/>
                  <a:t>we could expect to make our search fast would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Then, somebody else said something else: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“That’s what it’s going to be on average!”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BA1F3-A46B-423E-A5BF-9D3DB3CA2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314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8EE-FA1D-4DF3-97A1-0C920617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worst case vs 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118FD-C9EE-4DAD-9D70-4A207DC53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59429" cy="47981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confuse the </a:t>
                </a:r>
                <a:r>
                  <a:rPr lang="en-US" dirty="0">
                    <a:solidFill>
                      <a:srgbClr val="7030A0"/>
                    </a:solidFill>
                  </a:rPr>
                  <a:t>average worst case complexity of an operation </a:t>
                </a:r>
                <a:r>
                  <a:rPr lang="en-US" dirty="0"/>
                  <a:t>with the </a:t>
                </a:r>
                <a:r>
                  <a:rPr lang="en-US" dirty="0">
                    <a:solidFill>
                      <a:srgbClr val="FF0000"/>
                    </a:solidFill>
                  </a:rPr>
                  <a:t>amortized complexity of an operation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Average worst case complexity</a:t>
                </a:r>
                <a:r>
                  <a:rPr lang="en-US" dirty="0"/>
                  <a:t>: I will assume a probability distribution </a:t>
                </a:r>
                <a:r>
                  <a:rPr lang="en-US" dirty="0">
                    <a:solidFill>
                      <a:srgbClr val="00B050"/>
                    </a:solidFill>
                  </a:rPr>
                  <a:t>(usually uniform)</a:t>
                </a:r>
                <a:r>
                  <a:rPr lang="en-US" dirty="0"/>
                  <a:t> over my data values (in our case, over the outputs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I will calculate the expected cost of an operation (</a:t>
                </a:r>
                <a:r>
                  <a:rPr lang="en-US" dirty="0" err="1"/>
                  <a:t>e.g</a:t>
                </a:r>
                <a:r>
                  <a:rPr lang="en-US" dirty="0"/>
                  <a:t> search, insertion)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118FD-C9EE-4DAD-9D70-4A207DC53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59429" cy="4798199"/>
              </a:xfrm>
              <a:blipFill>
                <a:blip r:embed="rId2"/>
                <a:stretch>
                  <a:fillRect l="-93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20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8EE-FA1D-4DF3-97A1-0C920617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worst case vs 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118FD-C9EE-4DAD-9D70-4A207DC53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59429" cy="47981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confuse the </a:t>
                </a:r>
                <a:r>
                  <a:rPr lang="en-US" dirty="0">
                    <a:solidFill>
                      <a:srgbClr val="7030A0"/>
                    </a:solidFill>
                  </a:rPr>
                  <a:t>average worst case complexity of an operation </a:t>
                </a:r>
                <a:r>
                  <a:rPr lang="en-US" dirty="0"/>
                  <a:t>with the </a:t>
                </a:r>
                <a:r>
                  <a:rPr lang="en-US" dirty="0">
                    <a:solidFill>
                      <a:srgbClr val="FF0000"/>
                    </a:solidFill>
                  </a:rPr>
                  <a:t>amortized complexity of an operation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Average worst case complexity</a:t>
                </a:r>
                <a:r>
                  <a:rPr lang="en-US" dirty="0"/>
                  <a:t>: I will assume a probability distribution </a:t>
                </a:r>
                <a:r>
                  <a:rPr lang="en-US" dirty="0">
                    <a:solidFill>
                      <a:srgbClr val="00B050"/>
                    </a:solidFill>
                  </a:rPr>
                  <a:t>(usually uniform)</a:t>
                </a:r>
                <a:r>
                  <a:rPr lang="en-US" dirty="0"/>
                  <a:t> over my data values (in our case, over the outputs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I will calculate the expected cost of an operation (</a:t>
                </a:r>
                <a:r>
                  <a:rPr lang="en-US" dirty="0" err="1"/>
                  <a:t>e.g</a:t>
                </a:r>
                <a:r>
                  <a:rPr lang="en-US" dirty="0"/>
                  <a:t> search, insertion)</a:t>
                </a:r>
              </a:p>
              <a:p>
                <a:r>
                  <a:rPr lang="en-US" dirty="0"/>
                  <a:t>For example, average-case analysis of insertion into a BST, which also provides the logarithmic height property assumes a uniform distribution over your keys, </a:t>
                </a:r>
                <a:r>
                  <a:rPr lang="en-US" dirty="0">
                    <a:solidFill>
                      <a:srgbClr val="FF00FF"/>
                    </a:solidFill>
                  </a:rPr>
                  <a:t>which can also be interpreted in the following manner: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118FD-C9EE-4DAD-9D70-4A207DC53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59429" cy="4798199"/>
              </a:xfrm>
              <a:blipFill>
                <a:blip r:embed="rId2"/>
                <a:stretch>
                  <a:fillRect l="-935" t="-2381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55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C382-52ED-41B2-B3DC-EACDB11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hashing…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5B9F1-D3E3-468E-B6A7-5E6E40055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our problem, </a:t>
                </a:r>
                <a:r>
                  <a:rPr lang="en-US" dirty="0">
                    <a:solidFill>
                      <a:schemeClr val="accent6"/>
                    </a:solidFill>
                  </a:rPr>
                  <a:t>set A is our dataset and B is our available memory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|&gt;&gt;|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dirty="0"/>
                  <a:t>(one of the </a:t>
                </a:r>
                <a:r>
                  <a:rPr lang="en-US" dirty="0">
                    <a:solidFill>
                      <a:schemeClr val="accent5"/>
                    </a:solidFill>
                  </a:rPr>
                  <a:t>major computational problems of modern CS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5B9F1-D3E3-468E-B6A7-5E6E4005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03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8EE-FA1D-4DF3-97A1-0C920617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worst case vs 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118FD-C9EE-4DAD-9D70-4A207DC53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59429" cy="47981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Do not confuse the </a:t>
                </a:r>
                <a:r>
                  <a:rPr lang="en-US" dirty="0">
                    <a:solidFill>
                      <a:srgbClr val="7030A0"/>
                    </a:solidFill>
                  </a:rPr>
                  <a:t>average worst case complexity of an operation </a:t>
                </a:r>
                <a:r>
                  <a:rPr lang="en-US" dirty="0"/>
                  <a:t>with the </a:t>
                </a:r>
                <a:r>
                  <a:rPr lang="en-US" dirty="0">
                    <a:solidFill>
                      <a:srgbClr val="FF0000"/>
                    </a:solidFill>
                  </a:rPr>
                  <a:t>amortized complexity of an operation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Average worst case complexity</a:t>
                </a:r>
                <a:r>
                  <a:rPr lang="en-US" dirty="0"/>
                  <a:t>: I will assume a probability distribution </a:t>
                </a:r>
                <a:r>
                  <a:rPr lang="en-US" dirty="0">
                    <a:solidFill>
                      <a:srgbClr val="00B050"/>
                    </a:solidFill>
                  </a:rPr>
                  <a:t>(usually uniform)</a:t>
                </a:r>
                <a:r>
                  <a:rPr lang="en-US" dirty="0"/>
                  <a:t> over my data values (in our case, over the outputs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I will calculate the expected cost of an operation (</a:t>
                </a:r>
                <a:r>
                  <a:rPr lang="en-US" dirty="0" err="1"/>
                  <a:t>e.g</a:t>
                </a:r>
                <a:r>
                  <a:rPr lang="en-US" dirty="0"/>
                  <a:t> search, insertion)</a:t>
                </a:r>
              </a:p>
              <a:p>
                <a:r>
                  <a:rPr lang="en-US" dirty="0"/>
                  <a:t>For example, average-case analysis of insertion into a BST, which also provides the logarithmic height property assumes a uniform distribution over your keys, </a:t>
                </a:r>
                <a:r>
                  <a:rPr lang="en-US" dirty="0">
                    <a:solidFill>
                      <a:srgbClr val="FF00FF"/>
                    </a:solidFill>
                  </a:rPr>
                  <a:t>which can also be interpreted in the following manner: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be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any non-null subtree </a:t>
                </a:r>
                <a:r>
                  <a:rPr lang="en-US" i="1" dirty="0">
                    <a:solidFill>
                      <a:schemeClr val="tx1"/>
                    </a:solidFill>
                  </a:rPr>
                  <a:t>in your BST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be a new key. Then, if the insertion routine reaches the root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1BFBA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and compares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with the data point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b="0" i="0" dirty="0">
                    <a:solidFill>
                      <a:schemeClr val="tx1"/>
                    </a:solidFill>
                    <a:latin typeface="Calibri (Body)"/>
                  </a:rPr>
                  <a:t>contained by</a:t>
                </a:r>
                <a:r>
                  <a:rPr lang="en-US" b="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118FD-C9EE-4DAD-9D70-4A207DC53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59429" cy="4798199"/>
              </a:xfrm>
              <a:blipFill>
                <a:blip r:embed="rId2"/>
                <a:stretch>
                  <a:fillRect l="-818" t="-2646" r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93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8EE-FA1D-4DF3-97A1-0C920617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worst case vs 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118FD-C9EE-4DAD-9D70-4A207DC53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59429" cy="47981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Do not confuse the </a:t>
                </a:r>
                <a:r>
                  <a:rPr lang="en-US" dirty="0">
                    <a:solidFill>
                      <a:srgbClr val="7030A0"/>
                    </a:solidFill>
                  </a:rPr>
                  <a:t>average worst case complexity of an operation </a:t>
                </a:r>
                <a:r>
                  <a:rPr lang="en-US" dirty="0"/>
                  <a:t>with the </a:t>
                </a:r>
                <a:r>
                  <a:rPr lang="en-US" dirty="0">
                    <a:solidFill>
                      <a:srgbClr val="FF0000"/>
                    </a:solidFill>
                  </a:rPr>
                  <a:t>amortized complexity of an operation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Average worst case complexity</a:t>
                </a:r>
                <a:r>
                  <a:rPr lang="en-US" dirty="0"/>
                  <a:t>: I will assume a probability distribution </a:t>
                </a:r>
                <a:r>
                  <a:rPr lang="en-US" dirty="0">
                    <a:solidFill>
                      <a:srgbClr val="00B050"/>
                    </a:solidFill>
                  </a:rPr>
                  <a:t>(usually uniform)</a:t>
                </a:r>
                <a:r>
                  <a:rPr lang="en-US" dirty="0"/>
                  <a:t> over my data values (in our case, over the outputs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I will calculate the expected cost of an operation (</a:t>
                </a:r>
                <a:r>
                  <a:rPr lang="en-US" dirty="0" err="1"/>
                  <a:t>e.g</a:t>
                </a:r>
                <a:r>
                  <a:rPr lang="en-US" dirty="0"/>
                  <a:t> search, insertion)</a:t>
                </a:r>
              </a:p>
              <a:p>
                <a:r>
                  <a:rPr lang="en-US" dirty="0"/>
                  <a:t>For example, average-case analysis of insertion into a BST, which also provides the logarithmic height property assumes a uniform distribution over your keys, </a:t>
                </a:r>
                <a:r>
                  <a:rPr lang="en-US" dirty="0">
                    <a:solidFill>
                      <a:srgbClr val="FF00FF"/>
                    </a:solidFill>
                  </a:rPr>
                  <a:t>which can also be interpreted in the following manner: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be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any non-null subtree </a:t>
                </a:r>
                <a:r>
                  <a:rPr lang="en-US" i="1" dirty="0">
                    <a:solidFill>
                      <a:schemeClr val="tx1"/>
                    </a:solidFill>
                  </a:rPr>
                  <a:t>in your BST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be a new key. Then, if the insertion routine reaches the root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1BFBA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and compares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with the data point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b="0" i="0" dirty="0">
                    <a:solidFill>
                      <a:schemeClr val="tx1"/>
                    </a:solidFill>
                    <a:latin typeface="Calibri (Body)"/>
                  </a:rPr>
                  <a:t>contained by</a:t>
                </a:r>
                <a:r>
                  <a:rPr lang="en-US" b="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0.5 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A118FD-C9EE-4DAD-9D70-4A207DC53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59429" cy="4798199"/>
              </a:xfrm>
              <a:blipFill rotWithShape="0">
                <a:blip r:embed="rId2"/>
                <a:stretch>
                  <a:fillRect l="-842" t="-3173" r="-1571" b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EA1808-7705-DC46-A34C-EEE96EFA967B}"/>
              </a:ext>
            </a:extLst>
          </p:cNvPr>
          <p:cNvSpPr txBox="1"/>
          <p:nvPr/>
        </p:nvSpPr>
        <p:spPr>
          <a:xfrm>
            <a:off x="10128738" y="5486400"/>
            <a:ext cx="186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(Same derivation as binary search!)</a:t>
            </a:r>
          </a:p>
        </p:txBody>
      </p:sp>
    </p:spTree>
    <p:extLst>
      <p:ext uri="{BB962C8B-B14F-4D97-AF65-F5344CB8AC3E}">
        <p14:creationId xmlns:p14="http://schemas.microsoft.com/office/powerpoint/2010/main" val="342236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F749-0508-4397-AA8B-8F8DE87E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worst case vs 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9F0F4-5D52-4F2D-B8BF-B0D400B81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On the other hand, </a:t>
                </a:r>
                <a:r>
                  <a:rPr lang="en-US" dirty="0">
                    <a:solidFill>
                      <a:srgbClr val="C00000"/>
                    </a:solidFill>
                  </a:rPr>
                  <a:t>amortized complexity </a:t>
                </a:r>
                <a:r>
                  <a:rPr lang="en-US" dirty="0"/>
                  <a:t>assumes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operations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(insert, delete, search, nearest-neighbor, range,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longestPrefix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…) </a:t>
                </a:r>
                <a:r>
                  <a:rPr lang="en-US" dirty="0"/>
                  <a:t>and answers the question: If I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 in my database, what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FF"/>
                    </a:solidFill>
                  </a:rPr>
                  <a:t> 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chemeClr val="accent1"/>
                    </a:solidFill>
                  </a:rPr>
                  <a:t>tightest possible bound</a:t>
                </a:r>
                <a:r>
                  <a:rPr lang="en-US" dirty="0"/>
                  <a:t> for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𝑜𝑝𝑒𝑟𝑎𝑡𝑖𝑜𝑛𝑠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?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Then, on average, my </a:t>
                </a:r>
                <a:r>
                  <a:rPr lang="en-US" dirty="0">
                    <a:solidFill>
                      <a:srgbClr val="6600FF"/>
                    </a:solidFill>
                  </a:rPr>
                  <a:t>amortized cost per operation</a:t>
                </a:r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the definition of “big-Oh”.</a:t>
                </a:r>
              </a:p>
              <a:p>
                <a:pPr lvl="1"/>
                <a:r>
                  <a:rPr lang="en-US" dirty="0"/>
                  <a:t>Recall </a:t>
                </a:r>
                <a:r>
                  <a:rPr lang="en-US" dirty="0" err="1"/>
                  <a:t>ArrayLists</a:t>
                </a:r>
                <a:r>
                  <a:rPr lang="en-US" dirty="0"/>
                  <a:t> and Splay Trees (slides on splay trees posted on ELMS).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9F0F4-5D52-4F2D-B8BF-B0D400B81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40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6F8-3F52-4C4F-BE94-1FFD2FCB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of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55CE-F9F7-472F-A330-3FF0DFFA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Implementable in 2 minutes</a:t>
            </a:r>
          </a:p>
          <a:p>
            <a:r>
              <a:rPr lang="en-US" dirty="0"/>
              <a:t>Allows us to retrieve </a:t>
            </a:r>
            <a:r>
              <a:rPr lang="en-US" dirty="0">
                <a:solidFill>
                  <a:srgbClr val="FF0000"/>
                </a:solidFill>
              </a:rPr>
              <a:t>pointer to storage medium </a:t>
            </a:r>
            <a:r>
              <a:rPr lang="en-US" dirty="0"/>
              <a:t>for K-V pairs (maybe the V is another hash!)</a:t>
            </a:r>
          </a:p>
          <a:p>
            <a:r>
              <a:rPr lang="en-US" dirty="0"/>
              <a:t>Great idea for </a:t>
            </a:r>
            <a:r>
              <a:rPr lang="en-US" dirty="0">
                <a:solidFill>
                  <a:schemeClr val="accent6"/>
                </a:solidFill>
              </a:rPr>
              <a:t>estimating quality of hash function</a:t>
            </a:r>
            <a:r>
              <a:rPr lang="en-US" dirty="0"/>
              <a:t>!</a:t>
            </a:r>
          </a:p>
          <a:p>
            <a:r>
              <a:rPr lang="en-US" dirty="0"/>
              <a:t>Non-contiguous memory allocation of keys adds </a:t>
            </a:r>
            <a:r>
              <a:rPr lang="en-US" dirty="0">
                <a:solidFill>
                  <a:srgbClr val="FF00FF"/>
                </a:solidFill>
              </a:rPr>
              <a:t>flexibility of memory allocation of keys</a:t>
            </a:r>
          </a:p>
          <a:p>
            <a:pPr lvl="1"/>
            <a:r>
              <a:rPr lang="en-US" dirty="0"/>
              <a:t>Important when we are memory starved</a:t>
            </a:r>
          </a:p>
          <a:p>
            <a:r>
              <a:rPr lang="en-US" dirty="0"/>
              <a:t>Trade-off between </a:t>
            </a:r>
            <a:r>
              <a:rPr lang="en-US" dirty="0">
                <a:solidFill>
                  <a:schemeClr val="accent1"/>
                </a:solidFill>
              </a:rPr>
              <a:t>insertion speed </a:t>
            </a:r>
            <a:r>
              <a:rPr lang="en-US" dirty="0"/>
              <a:t>and </a:t>
            </a:r>
            <a:r>
              <a:rPr lang="en-US" dirty="0">
                <a:solidFill>
                  <a:schemeClr val="accent4"/>
                </a:solidFill>
              </a:rPr>
              <a:t>(failed) search average probes…</a:t>
            </a:r>
          </a:p>
          <a:p>
            <a:pPr lvl="1"/>
            <a:r>
              <a:rPr lang="en-US" dirty="0"/>
              <a:t>Remember: </a:t>
            </a:r>
            <a:r>
              <a:rPr lang="en-US" dirty="0">
                <a:solidFill>
                  <a:srgbClr val="FF0000"/>
                </a:solidFill>
              </a:rPr>
              <a:t>data will be searched much, much more than it will be mutated!</a:t>
            </a:r>
          </a:p>
        </p:txBody>
      </p:sp>
    </p:spTree>
    <p:extLst>
      <p:ext uri="{BB962C8B-B14F-4D97-AF65-F5344CB8AC3E}">
        <p14:creationId xmlns:p14="http://schemas.microsoft.com/office/powerpoint/2010/main" val="1014764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6F8-3F52-4C4F-BE94-1FFD2FCB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 of 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355CE-F9F7-472F-A330-3FF0DFFAD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After a while, </a:t>
                </a:r>
                <a:r>
                  <a:rPr lang="en-US" dirty="0">
                    <a:solidFill>
                      <a:schemeClr val="accent2"/>
                    </a:solidFill>
                  </a:rPr>
                  <a:t>we just lose constant search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Seems kind of dumb to be spending </a:t>
                </a:r>
                <a:r>
                  <a:rPr lang="en-US" dirty="0">
                    <a:solidFill>
                      <a:schemeClr val="accent4"/>
                    </a:solidFill>
                  </a:rPr>
                  <a:t>so much space for just 32-bit pointers instead of the KV-pair itself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Non-contiguous storage also means that we cannot take advantage of </a:t>
                </a:r>
                <a:r>
                  <a:rPr lang="en-US" b="1" dirty="0">
                    <a:solidFill>
                      <a:srgbClr val="FF0000"/>
                    </a:solidFill>
                  </a:rPr>
                  <a:t>caching</a:t>
                </a:r>
                <a:r>
                  <a:rPr lang="en-US" dirty="0"/>
                  <a:t>!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r>
                  <a:rPr lang="en-US" dirty="0">
                    <a:solidFill>
                      <a:srgbClr val="FF00FF"/>
                    </a:solidFill>
                  </a:rPr>
                  <a:t>Searches doomed to fail</a:t>
                </a:r>
                <a:r>
                  <a:rPr lang="en-US" dirty="0"/>
                  <a:t> can be optimized if we are willing to pay </a:t>
                </a:r>
                <a:r>
                  <a:rPr lang="en-US" dirty="0">
                    <a:solidFill>
                      <a:srgbClr val="00B0F0"/>
                    </a:solidFill>
                  </a:rPr>
                  <a:t>linear time in insertions.</a:t>
                </a:r>
              </a:p>
              <a:p>
                <a:pPr lvl="1"/>
                <a:r>
                  <a:rPr lang="en-US" dirty="0"/>
                  <a:t>But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successful searches do not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linear time will be required for those no matter what we do in insertions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constant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is good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a large prime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(this is not usually a problem)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355CE-F9F7-472F-A330-3FF0DFFAD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32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4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6F8-3F52-4C4F-BE94-1FFD2FCB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mis—use…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55CE-F9F7-472F-A330-3FF0DFFA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at a separated chaining – based hash table closely: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4E8B98-7E22-4A3C-A68C-7B2962DDAF3A}"/>
              </a:ext>
            </a:extLst>
          </p:cNvPr>
          <p:cNvCxnSpPr>
            <a:cxnSpLocks/>
          </p:cNvCxnSpPr>
          <p:nvPr/>
        </p:nvCxnSpPr>
        <p:spPr>
          <a:xfrm flipV="1">
            <a:off x="4518096" y="4792068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B4D5FFD-5E51-4F80-807A-336D0F272B04}"/>
              </a:ext>
            </a:extLst>
          </p:cNvPr>
          <p:cNvSpPr/>
          <p:nvPr/>
        </p:nvSpPr>
        <p:spPr>
          <a:xfrm>
            <a:off x="5332130" y="4524439"/>
            <a:ext cx="875378" cy="535258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Lucy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34E2B-D041-4D85-944D-5F348E2653C7}"/>
              </a:ext>
            </a:extLst>
          </p:cNvPr>
          <p:cNvSpPr/>
          <p:nvPr/>
        </p:nvSpPr>
        <p:spPr>
          <a:xfrm>
            <a:off x="5042879" y="2350997"/>
            <a:ext cx="1198762" cy="455570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Hauvik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4AB2F-6604-40BE-A599-73F0A48C7882}"/>
              </a:ext>
            </a:extLst>
          </p:cNvPr>
          <p:cNvCxnSpPr>
            <a:cxnSpLocks/>
          </p:cNvCxnSpPr>
          <p:nvPr/>
        </p:nvCxnSpPr>
        <p:spPr>
          <a:xfrm flipV="1">
            <a:off x="4506011" y="3745651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F458E75-39F6-4186-98B4-40E30E384334}"/>
              </a:ext>
            </a:extLst>
          </p:cNvPr>
          <p:cNvSpPr/>
          <p:nvPr/>
        </p:nvSpPr>
        <p:spPr>
          <a:xfrm>
            <a:off x="5247568" y="3568133"/>
            <a:ext cx="1138357" cy="53525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DE49CC-67FD-471D-8741-D010412493BB}"/>
              </a:ext>
            </a:extLst>
          </p:cNvPr>
          <p:cNvSpPr/>
          <p:nvPr/>
        </p:nvSpPr>
        <p:spPr>
          <a:xfrm>
            <a:off x="7094018" y="4552668"/>
            <a:ext cx="1577909" cy="535258"/>
          </a:xfrm>
          <a:prstGeom prst="ellipse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Nakeesha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3544F-FBF3-4673-B2EC-13784BC3D3B4}"/>
              </a:ext>
            </a:extLst>
          </p:cNvPr>
          <p:cNvCxnSpPr>
            <a:cxnSpLocks/>
          </p:cNvCxnSpPr>
          <p:nvPr/>
        </p:nvCxnSpPr>
        <p:spPr>
          <a:xfrm flipV="1">
            <a:off x="6279984" y="479395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284791-92F4-49BF-BBD0-72A81073C402}"/>
              </a:ext>
            </a:extLst>
          </p:cNvPr>
          <p:cNvSpPr/>
          <p:nvPr/>
        </p:nvSpPr>
        <p:spPr>
          <a:xfrm>
            <a:off x="6848703" y="2335054"/>
            <a:ext cx="1157871" cy="455570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D9CE59-264B-49C9-8C70-05266BC61542}"/>
              </a:ext>
            </a:extLst>
          </p:cNvPr>
          <p:cNvSpPr/>
          <p:nvPr/>
        </p:nvSpPr>
        <p:spPr>
          <a:xfrm>
            <a:off x="8528324" y="2328955"/>
            <a:ext cx="1330705" cy="45557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Xintong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847525-11C7-4471-BBFF-8CF63D15901F}"/>
              </a:ext>
            </a:extLst>
          </p:cNvPr>
          <p:cNvCxnSpPr>
            <a:cxnSpLocks/>
          </p:cNvCxnSpPr>
          <p:nvPr/>
        </p:nvCxnSpPr>
        <p:spPr>
          <a:xfrm flipV="1">
            <a:off x="4191671" y="253515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AABA8747-03B7-4F87-A5E7-8D408688663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728216" y="2335054"/>
          <a:ext cx="74155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2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58453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E66F99-E289-4AA9-8170-E779CB1EC879}"/>
              </a:ext>
            </a:extLst>
          </p:cNvPr>
          <p:cNvCxnSpPr>
            <a:cxnSpLocks/>
          </p:cNvCxnSpPr>
          <p:nvPr/>
        </p:nvCxnSpPr>
        <p:spPr>
          <a:xfrm>
            <a:off x="6259984" y="2547014"/>
            <a:ext cx="554763" cy="19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D0D42E-B481-44FB-9E05-50736251BF33}"/>
              </a:ext>
            </a:extLst>
          </p:cNvPr>
          <p:cNvCxnSpPr>
            <a:cxnSpLocks/>
          </p:cNvCxnSpPr>
          <p:nvPr/>
        </p:nvCxnSpPr>
        <p:spPr>
          <a:xfrm>
            <a:off x="8006574" y="2554448"/>
            <a:ext cx="554763" cy="19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8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6F8-3F52-4C4F-BE94-1FFD2FCB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mis—use…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55CE-F9F7-472F-A330-3FF0DFFA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5" y="1825625"/>
            <a:ext cx="11030415" cy="46755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we look at a separated chaining – based hash table closely: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might seem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kind of dumb even</a:t>
            </a:r>
            <a:r>
              <a:rPr lang="en-US" dirty="0"/>
              <a:t> that we aren’t using the </a:t>
            </a:r>
            <a:r>
              <a:rPr lang="en-US" dirty="0">
                <a:solidFill>
                  <a:srgbClr val="00B050"/>
                </a:solidFill>
              </a:rPr>
              <a:t>contiguous storage already offered to us </a:t>
            </a:r>
            <a:r>
              <a:rPr lang="en-US" dirty="0"/>
              <a:t>to store the keys, instead of wasting space for pointers!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94E4D3-0EF8-46E5-B0C9-9B40687E328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282517" y="2185036"/>
          <a:ext cx="121177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75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Hauvik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FF">
                            <a:tint val="66000"/>
                            <a:satMod val="160000"/>
                          </a:srgbClr>
                        </a:gs>
                        <a:gs pos="50000">
                          <a:srgbClr val="FF00FF">
                            <a:tint val="44500"/>
                            <a:satMod val="160000"/>
                          </a:srgbClr>
                        </a:gs>
                        <a:gs pos="100000">
                          <a:srgbClr val="FF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Lucy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302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258453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4E8B98-7E22-4A3C-A68C-7B2962DDAF3A}"/>
              </a:ext>
            </a:extLst>
          </p:cNvPr>
          <p:cNvCxnSpPr>
            <a:cxnSpLocks/>
          </p:cNvCxnSpPr>
          <p:nvPr/>
        </p:nvCxnSpPr>
        <p:spPr>
          <a:xfrm flipV="1">
            <a:off x="4558405" y="464235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B4D5FFD-5E51-4F80-807A-336D0F272B04}"/>
              </a:ext>
            </a:extLst>
          </p:cNvPr>
          <p:cNvSpPr/>
          <p:nvPr/>
        </p:nvSpPr>
        <p:spPr>
          <a:xfrm>
            <a:off x="5299963" y="4329307"/>
            <a:ext cx="875378" cy="535258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Lucy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34E2B-D041-4D85-944D-5F348E2653C7}"/>
              </a:ext>
            </a:extLst>
          </p:cNvPr>
          <p:cNvSpPr/>
          <p:nvPr/>
        </p:nvSpPr>
        <p:spPr>
          <a:xfrm>
            <a:off x="5270117" y="2281581"/>
            <a:ext cx="1198762" cy="455570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Hauvik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4AB2F-6604-40BE-A599-73F0A48C7882}"/>
              </a:ext>
            </a:extLst>
          </p:cNvPr>
          <p:cNvCxnSpPr>
            <a:cxnSpLocks/>
          </p:cNvCxnSpPr>
          <p:nvPr/>
        </p:nvCxnSpPr>
        <p:spPr>
          <a:xfrm flipV="1">
            <a:off x="4544810" y="3863444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F458E75-39F6-4186-98B4-40E30E384334}"/>
              </a:ext>
            </a:extLst>
          </p:cNvPr>
          <p:cNvSpPr/>
          <p:nvPr/>
        </p:nvSpPr>
        <p:spPr>
          <a:xfrm>
            <a:off x="5290782" y="3637914"/>
            <a:ext cx="1138357" cy="53525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DE49CC-67FD-471D-8741-D010412493BB}"/>
              </a:ext>
            </a:extLst>
          </p:cNvPr>
          <p:cNvSpPr/>
          <p:nvPr/>
        </p:nvSpPr>
        <p:spPr>
          <a:xfrm>
            <a:off x="7021542" y="4441574"/>
            <a:ext cx="1577909" cy="535258"/>
          </a:xfrm>
          <a:prstGeom prst="ellipse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Nakeesha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3544F-FBF3-4673-B2EC-13784BC3D3B4}"/>
              </a:ext>
            </a:extLst>
          </p:cNvPr>
          <p:cNvCxnSpPr>
            <a:cxnSpLocks/>
          </p:cNvCxnSpPr>
          <p:nvPr/>
        </p:nvCxnSpPr>
        <p:spPr>
          <a:xfrm flipV="1">
            <a:off x="6207508" y="4682865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284791-92F4-49BF-BBD0-72A81073C402}"/>
              </a:ext>
            </a:extLst>
          </p:cNvPr>
          <p:cNvSpPr/>
          <p:nvPr/>
        </p:nvSpPr>
        <p:spPr>
          <a:xfrm>
            <a:off x="7266666" y="2326049"/>
            <a:ext cx="1157871" cy="455570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D9CE59-264B-49C9-8C70-05266BC61542}"/>
              </a:ext>
            </a:extLst>
          </p:cNvPr>
          <p:cNvSpPr/>
          <p:nvPr/>
        </p:nvSpPr>
        <p:spPr>
          <a:xfrm>
            <a:off x="9145649" y="2326049"/>
            <a:ext cx="1330705" cy="45557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Xintong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847525-11C7-4471-BBFF-8CF63D15901F}"/>
              </a:ext>
            </a:extLst>
          </p:cNvPr>
          <p:cNvCxnSpPr>
            <a:cxnSpLocks/>
          </p:cNvCxnSpPr>
          <p:nvPr/>
        </p:nvCxnSpPr>
        <p:spPr>
          <a:xfrm flipV="1">
            <a:off x="4497431" y="250936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6E712-22CB-4A15-A840-ABB884BE3B48}"/>
              </a:ext>
            </a:extLst>
          </p:cNvPr>
          <p:cNvCxnSpPr>
            <a:cxnSpLocks/>
          </p:cNvCxnSpPr>
          <p:nvPr/>
        </p:nvCxnSpPr>
        <p:spPr>
          <a:xfrm flipV="1">
            <a:off x="6525108" y="2553833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F6C4EC-2A82-4BF0-BB7A-B0BC10BFD11A}"/>
              </a:ext>
            </a:extLst>
          </p:cNvPr>
          <p:cNvCxnSpPr>
            <a:cxnSpLocks/>
          </p:cNvCxnSpPr>
          <p:nvPr/>
        </p:nvCxnSpPr>
        <p:spPr>
          <a:xfrm flipV="1">
            <a:off x="8404091" y="2552988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7AFBF8D-16B7-4E27-85FC-FBBDD084CC1F}"/>
              </a:ext>
            </a:extLst>
          </p:cNvPr>
          <p:cNvSpPr/>
          <p:nvPr/>
        </p:nvSpPr>
        <p:spPr>
          <a:xfrm>
            <a:off x="4538546" y="4661210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F5925D-9537-4F54-A977-CCB56DB8CDAE}"/>
              </a:ext>
            </a:extLst>
          </p:cNvPr>
          <p:cNvSpPr/>
          <p:nvPr/>
        </p:nvSpPr>
        <p:spPr>
          <a:xfrm>
            <a:off x="4572000" y="5044640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EA0CD-A704-4A7B-B3CA-96F4410D8057}"/>
              </a:ext>
            </a:extLst>
          </p:cNvPr>
          <p:cNvCxnSpPr/>
          <p:nvPr/>
        </p:nvCxnSpPr>
        <p:spPr>
          <a:xfrm>
            <a:off x="5007100" y="4329307"/>
            <a:ext cx="3592351" cy="715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DA20A7-F762-41E7-BC8F-E0FC7B53EF36}"/>
              </a:ext>
            </a:extLst>
          </p:cNvPr>
          <p:cNvCxnSpPr>
            <a:cxnSpLocks/>
          </p:cNvCxnSpPr>
          <p:nvPr/>
        </p:nvCxnSpPr>
        <p:spPr>
          <a:xfrm flipV="1">
            <a:off x="5170658" y="4294119"/>
            <a:ext cx="3009792" cy="638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16DD73-C404-44D7-93EB-EBFE6D0EE8EE}"/>
              </a:ext>
            </a:extLst>
          </p:cNvPr>
          <p:cNvCxnSpPr>
            <a:cxnSpLocks/>
          </p:cNvCxnSpPr>
          <p:nvPr/>
        </p:nvCxnSpPr>
        <p:spPr>
          <a:xfrm>
            <a:off x="5286368" y="3655919"/>
            <a:ext cx="1404364" cy="422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5ED789-27E6-42B0-B93B-610BEA794A74}"/>
              </a:ext>
            </a:extLst>
          </p:cNvPr>
          <p:cNvCxnSpPr>
            <a:cxnSpLocks/>
          </p:cNvCxnSpPr>
          <p:nvPr/>
        </p:nvCxnSpPr>
        <p:spPr>
          <a:xfrm flipV="1">
            <a:off x="5072981" y="3703523"/>
            <a:ext cx="1356158" cy="350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980423-8C20-464D-BF0E-7D229869DF56}"/>
              </a:ext>
            </a:extLst>
          </p:cNvPr>
          <p:cNvSpPr/>
          <p:nvPr/>
        </p:nvSpPr>
        <p:spPr>
          <a:xfrm>
            <a:off x="4480489" y="3247471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3B37EA-35B7-43D1-8036-97A1E9841588}"/>
              </a:ext>
            </a:extLst>
          </p:cNvPr>
          <p:cNvCxnSpPr>
            <a:cxnSpLocks/>
          </p:cNvCxnSpPr>
          <p:nvPr/>
        </p:nvCxnSpPr>
        <p:spPr>
          <a:xfrm>
            <a:off x="5302393" y="2160100"/>
            <a:ext cx="4936064" cy="8423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BB8D2D-6383-4277-96B3-1A2FF0ADB903}"/>
              </a:ext>
            </a:extLst>
          </p:cNvPr>
          <p:cNvCxnSpPr>
            <a:cxnSpLocks/>
          </p:cNvCxnSpPr>
          <p:nvPr/>
        </p:nvCxnSpPr>
        <p:spPr>
          <a:xfrm flipV="1">
            <a:off x="5302393" y="2133436"/>
            <a:ext cx="4541410" cy="9166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691D3FD-27E5-4620-BFB9-337511455738}"/>
              </a:ext>
            </a:extLst>
          </p:cNvPr>
          <p:cNvSpPr/>
          <p:nvPr/>
        </p:nvSpPr>
        <p:spPr>
          <a:xfrm>
            <a:off x="4474069" y="2392141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160FEE4-6156-4161-A155-A1D37B95B7DE}"/>
              </a:ext>
            </a:extLst>
          </p:cNvPr>
          <p:cNvSpPr/>
          <p:nvPr/>
        </p:nvSpPr>
        <p:spPr>
          <a:xfrm>
            <a:off x="4467164" y="2792689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AC2D96A-D4AE-4B24-9DCC-6C0B3CB45C23}"/>
              </a:ext>
            </a:extLst>
          </p:cNvPr>
          <p:cNvSpPr/>
          <p:nvPr/>
        </p:nvSpPr>
        <p:spPr>
          <a:xfrm>
            <a:off x="4418678" y="3819080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6F8-3F52-4C4F-BE94-1FFD2FCB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mis—use…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55CE-F9F7-472F-A330-3FF0DFFA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5" y="1825625"/>
            <a:ext cx="11030415" cy="46755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we look at a separated chaining – based hash table closely: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might seem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kind of dumb even</a:t>
            </a:r>
            <a:r>
              <a:rPr lang="en-US" dirty="0"/>
              <a:t> that we aren’t using the </a:t>
            </a:r>
            <a:r>
              <a:rPr lang="en-US" dirty="0">
                <a:solidFill>
                  <a:srgbClr val="00B050"/>
                </a:solidFill>
              </a:rPr>
              <a:t>contiguous storage already offered to us </a:t>
            </a:r>
            <a:r>
              <a:rPr lang="en-US" dirty="0"/>
              <a:t>to store the keys, instead of wasting space for pointers!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94E4D3-0EF8-46E5-B0C9-9B40687E3284}"/>
              </a:ext>
            </a:extLst>
          </p:cNvPr>
          <p:cNvGraphicFramePr>
            <a:graphicFrameLocks/>
          </p:cNvGraphicFramePr>
          <p:nvPr/>
        </p:nvGraphicFramePr>
        <p:xfrm>
          <a:off x="3282517" y="2185036"/>
          <a:ext cx="121177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75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Hauvik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FF">
                            <a:tint val="66000"/>
                            <a:satMod val="160000"/>
                          </a:srgbClr>
                        </a:gs>
                        <a:gs pos="50000">
                          <a:srgbClr val="FF00FF">
                            <a:tint val="44500"/>
                            <a:satMod val="160000"/>
                          </a:srgbClr>
                        </a:gs>
                        <a:gs pos="100000">
                          <a:srgbClr val="FF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Lucy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302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258453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4E8B98-7E22-4A3C-A68C-7B2962DDAF3A}"/>
              </a:ext>
            </a:extLst>
          </p:cNvPr>
          <p:cNvCxnSpPr>
            <a:cxnSpLocks/>
          </p:cNvCxnSpPr>
          <p:nvPr/>
        </p:nvCxnSpPr>
        <p:spPr>
          <a:xfrm flipV="1">
            <a:off x="4558405" y="4642359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B4D5FFD-5E51-4F80-807A-336D0F272B04}"/>
              </a:ext>
            </a:extLst>
          </p:cNvPr>
          <p:cNvSpPr/>
          <p:nvPr/>
        </p:nvSpPr>
        <p:spPr>
          <a:xfrm>
            <a:off x="5299963" y="4329307"/>
            <a:ext cx="875378" cy="535258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Lucy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34E2B-D041-4D85-944D-5F348E2653C7}"/>
              </a:ext>
            </a:extLst>
          </p:cNvPr>
          <p:cNvSpPr/>
          <p:nvPr/>
        </p:nvSpPr>
        <p:spPr>
          <a:xfrm>
            <a:off x="5270117" y="2281581"/>
            <a:ext cx="1198762" cy="455570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Hauvik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4AB2F-6604-40BE-A599-73F0A48C7882}"/>
              </a:ext>
            </a:extLst>
          </p:cNvPr>
          <p:cNvCxnSpPr>
            <a:cxnSpLocks/>
          </p:cNvCxnSpPr>
          <p:nvPr/>
        </p:nvCxnSpPr>
        <p:spPr>
          <a:xfrm flipV="1">
            <a:off x="4544810" y="3863444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F458E75-39F6-4186-98B4-40E30E384334}"/>
              </a:ext>
            </a:extLst>
          </p:cNvPr>
          <p:cNvSpPr/>
          <p:nvPr/>
        </p:nvSpPr>
        <p:spPr>
          <a:xfrm>
            <a:off x="5290782" y="3637914"/>
            <a:ext cx="1138357" cy="53525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DE49CC-67FD-471D-8741-D010412493BB}"/>
              </a:ext>
            </a:extLst>
          </p:cNvPr>
          <p:cNvSpPr/>
          <p:nvPr/>
        </p:nvSpPr>
        <p:spPr>
          <a:xfrm>
            <a:off x="7021542" y="4441574"/>
            <a:ext cx="1577909" cy="535258"/>
          </a:xfrm>
          <a:prstGeom prst="ellipse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Nakeesha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3544F-FBF3-4673-B2EC-13784BC3D3B4}"/>
              </a:ext>
            </a:extLst>
          </p:cNvPr>
          <p:cNvCxnSpPr>
            <a:cxnSpLocks/>
          </p:cNvCxnSpPr>
          <p:nvPr/>
        </p:nvCxnSpPr>
        <p:spPr>
          <a:xfrm flipV="1">
            <a:off x="6207508" y="4682865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284791-92F4-49BF-BBD0-72A81073C402}"/>
              </a:ext>
            </a:extLst>
          </p:cNvPr>
          <p:cNvSpPr/>
          <p:nvPr/>
        </p:nvSpPr>
        <p:spPr>
          <a:xfrm>
            <a:off x="7266666" y="2326049"/>
            <a:ext cx="1157871" cy="455570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D9CE59-264B-49C9-8C70-05266BC61542}"/>
              </a:ext>
            </a:extLst>
          </p:cNvPr>
          <p:cNvSpPr/>
          <p:nvPr/>
        </p:nvSpPr>
        <p:spPr>
          <a:xfrm>
            <a:off x="9145649" y="2326049"/>
            <a:ext cx="1330705" cy="45557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Xintong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847525-11C7-4471-BBFF-8CF63D15901F}"/>
              </a:ext>
            </a:extLst>
          </p:cNvPr>
          <p:cNvCxnSpPr>
            <a:cxnSpLocks/>
          </p:cNvCxnSpPr>
          <p:nvPr/>
        </p:nvCxnSpPr>
        <p:spPr>
          <a:xfrm flipV="1">
            <a:off x="4497431" y="2509366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6E712-22CB-4A15-A840-ABB884BE3B48}"/>
              </a:ext>
            </a:extLst>
          </p:cNvPr>
          <p:cNvCxnSpPr>
            <a:cxnSpLocks/>
          </p:cNvCxnSpPr>
          <p:nvPr/>
        </p:nvCxnSpPr>
        <p:spPr>
          <a:xfrm flipV="1">
            <a:off x="6525108" y="2553833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F6C4EC-2A82-4BF0-BB7A-B0BC10BFD11A}"/>
              </a:ext>
            </a:extLst>
          </p:cNvPr>
          <p:cNvCxnSpPr>
            <a:cxnSpLocks/>
          </p:cNvCxnSpPr>
          <p:nvPr/>
        </p:nvCxnSpPr>
        <p:spPr>
          <a:xfrm flipV="1">
            <a:off x="8404091" y="2552988"/>
            <a:ext cx="741558" cy="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7AFBF8D-16B7-4E27-85FC-FBBDD084CC1F}"/>
              </a:ext>
            </a:extLst>
          </p:cNvPr>
          <p:cNvSpPr/>
          <p:nvPr/>
        </p:nvSpPr>
        <p:spPr>
          <a:xfrm>
            <a:off x="4538546" y="4661210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F5925D-9537-4F54-A977-CCB56DB8CDAE}"/>
              </a:ext>
            </a:extLst>
          </p:cNvPr>
          <p:cNvSpPr/>
          <p:nvPr/>
        </p:nvSpPr>
        <p:spPr>
          <a:xfrm>
            <a:off x="4572000" y="5044640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EA0CD-A704-4A7B-B3CA-96F4410D8057}"/>
              </a:ext>
            </a:extLst>
          </p:cNvPr>
          <p:cNvCxnSpPr/>
          <p:nvPr/>
        </p:nvCxnSpPr>
        <p:spPr>
          <a:xfrm>
            <a:off x="5007100" y="4329307"/>
            <a:ext cx="3592351" cy="715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DA20A7-F762-41E7-BC8F-E0FC7B53EF36}"/>
              </a:ext>
            </a:extLst>
          </p:cNvPr>
          <p:cNvCxnSpPr>
            <a:cxnSpLocks/>
          </p:cNvCxnSpPr>
          <p:nvPr/>
        </p:nvCxnSpPr>
        <p:spPr>
          <a:xfrm flipV="1">
            <a:off x="5170658" y="4294119"/>
            <a:ext cx="3009792" cy="638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16DD73-C404-44D7-93EB-EBFE6D0EE8EE}"/>
              </a:ext>
            </a:extLst>
          </p:cNvPr>
          <p:cNvCxnSpPr>
            <a:cxnSpLocks/>
          </p:cNvCxnSpPr>
          <p:nvPr/>
        </p:nvCxnSpPr>
        <p:spPr>
          <a:xfrm>
            <a:off x="5286368" y="3655919"/>
            <a:ext cx="1404364" cy="422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5ED789-27E6-42B0-B93B-610BEA794A74}"/>
              </a:ext>
            </a:extLst>
          </p:cNvPr>
          <p:cNvCxnSpPr>
            <a:cxnSpLocks/>
          </p:cNvCxnSpPr>
          <p:nvPr/>
        </p:nvCxnSpPr>
        <p:spPr>
          <a:xfrm flipV="1">
            <a:off x="5072981" y="3703523"/>
            <a:ext cx="1356158" cy="350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980423-8C20-464D-BF0E-7D229869DF56}"/>
              </a:ext>
            </a:extLst>
          </p:cNvPr>
          <p:cNvSpPr/>
          <p:nvPr/>
        </p:nvSpPr>
        <p:spPr>
          <a:xfrm>
            <a:off x="4480489" y="3247471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3B37EA-35B7-43D1-8036-97A1E9841588}"/>
              </a:ext>
            </a:extLst>
          </p:cNvPr>
          <p:cNvCxnSpPr>
            <a:cxnSpLocks/>
          </p:cNvCxnSpPr>
          <p:nvPr/>
        </p:nvCxnSpPr>
        <p:spPr>
          <a:xfrm>
            <a:off x="5302393" y="2160100"/>
            <a:ext cx="4936064" cy="8423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BB8D2D-6383-4277-96B3-1A2FF0ADB903}"/>
              </a:ext>
            </a:extLst>
          </p:cNvPr>
          <p:cNvCxnSpPr>
            <a:cxnSpLocks/>
          </p:cNvCxnSpPr>
          <p:nvPr/>
        </p:nvCxnSpPr>
        <p:spPr>
          <a:xfrm flipV="1">
            <a:off x="5302393" y="2133436"/>
            <a:ext cx="4541410" cy="9166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691D3FD-27E5-4620-BFB9-337511455738}"/>
              </a:ext>
            </a:extLst>
          </p:cNvPr>
          <p:cNvSpPr/>
          <p:nvPr/>
        </p:nvSpPr>
        <p:spPr>
          <a:xfrm>
            <a:off x="4474069" y="2392141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160FEE4-6156-4161-A155-A1D37B95B7DE}"/>
              </a:ext>
            </a:extLst>
          </p:cNvPr>
          <p:cNvSpPr/>
          <p:nvPr/>
        </p:nvSpPr>
        <p:spPr>
          <a:xfrm>
            <a:off x="4467164" y="2792689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AC2D96A-D4AE-4B24-9DCC-6C0B3CB45C23}"/>
              </a:ext>
            </a:extLst>
          </p:cNvPr>
          <p:cNvSpPr/>
          <p:nvPr/>
        </p:nvSpPr>
        <p:spPr>
          <a:xfrm>
            <a:off x="4418678" y="3819080"/>
            <a:ext cx="435100" cy="323385"/>
          </a:xfrm>
          <a:custGeom>
            <a:avLst/>
            <a:gdLst>
              <a:gd name="connsiteX0" fmla="*/ 0 w 435100"/>
              <a:gd name="connsiteY0" fmla="*/ 0 h 323385"/>
              <a:gd name="connsiteX1" fmla="*/ 434898 w 435100"/>
              <a:gd name="connsiteY1" fmla="*/ 167268 h 323385"/>
              <a:gd name="connsiteX2" fmla="*/ 44605 w 435100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100" h="323385">
                <a:moveTo>
                  <a:pt x="0" y="0"/>
                </a:moveTo>
                <a:cubicBezTo>
                  <a:pt x="213732" y="56685"/>
                  <a:pt x="427464" y="113371"/>
                  <a:pt x="434898" y="167268"/>
                </a:cubicBezTo>
                <a:cubicBezTo>
                  <a:pt x="442332" y="221165"/>
                  <a:pt x="243468" y="272275"/>
                  <a:pt x="44605" y="3233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A93726-D854-42FB-915C-79D6AC71F26D}"/>
              </a:ext>
            </a:extLst>
          </p:cNvPr>
          <p:cNvSpPr/>
          <p:nvPr/>
        </p:nvSpPr>
        <p:spPr>
          <a:xfrm>
            <a:off x="4326673" y="2133436"/>
            <a:ext cx="746308" cy="3553686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D479CB-80B7-4021-AF0D-2B1D6BA761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423018" y="1825938"/>
            <a:ext cx="138828" cy="2060757"/>
          </a:xfrm>
          <a:prstGeom prst="curvedConnector4">
            <a:avLst>
              <a:gd name="adj1" fmla="val -164664"/>
              <a:gd name="adj2" fmla="val 95942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061A8E-CA1A-4B4B-83C6-25C7CAEEA2A2}"/>
              </a:ext>
            </a:extLst>
          </p:cNvPr>
          <p:cNvSpPr txBox="1"/>
          <p:nvPr/>
        </p:nvSpPr>
        <p:spPr>
          <a:xfrm>
            <a:off x="323385" y="2899317"/>
            <a:ext cx="2397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soon see that </a:t>
            </a:r>
            <a:r>
              <a:rPr lang="en-US" dirty="0">
                <a:solidFill>
                  <a:srgbClr val="C00000"/>
                </a:solidFill>
              </a:rPr>
              <a:t>those pointers are actually </a:t>
            </a:r>
            <a:r>
              <a:rPr lang="en-US" b="1" dirty="0">
                <a:solidFill>
                  <a:srgbClr val="C00000"/>
                </a:solidFill>
              </a:rPr>
              <a:t>implicit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1"/>
                </a:solidFill>
              </a:rPr>
              <a:t>don’t actually have to store </a:t>
            </a:r>
            <a:r>
              <a:rPr lang="en-US" b="1" dirty="0">
                <a:solidFill>
                  <a:srgbClr val="C00000"/>
                </a:solidFill>
              </a:rPr>
              <a:t>&lt;key, pointer&gt; pairs </a:t>
            </a:r>
            <a:r>
              <a:rPr lang="en-US" dirty="0"/>
              <a:t>(that would not improve storage!)</a:t>
            </a:r>
          </a:p>
        </p:txBody>
      </p:sp>
    </p:spTree>
    <p:extLst>
      <p:ext uri="{BB962C8B-B14F-4D97-AF65-F5344CB8AC3E}">
        <p14:creationId xmlns:p14="http://schemas.microsoft.com/office/powerpoint/2010/main" val="1297261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3D87-4701-44AE-AE11-6BF413A0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</a:t>
            </a:r>
            <a:r>
              <a:rPr lang="en-US"/>
              <a:t>Addressing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04D0-CE7A-4FAB-ABFC-1E14EAE6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turns out that this is something done </a:t>
            </a:r>
            <a:r>
              <a:rPr lang="en-US" dirty="0">
                <a:solidFill>
                  <a:srgbClr val="C00000"/>
                </a:solidFill>
              </a:rPr>
              <a:t>a lot </a:t>
            </a:r>
            <a:r>
              <a:rPr lang="en-US" dirty="0"/>
              <a:t>in hashing!</a:t>
            </a:r>
          </a:p>
          <a:p>
            <a:r>
              <a:rPr lang="en-US" dirty="0"/>
              <a:t>All methods that perform collision resolution </a:t>
            </a:r>
            <a:r>
              <a:rPr lang="en-US" dirty="0">
                <a:solidFill>
                  <a:schemeClr val="accent2"/>
                </a:solidFill>
              </a:rPr>
              <a:t>in the internal buffer itself</a:t>
            </a:r>
            <a:r>
              <a:rPr lang="en-US" dirty="0"/>
              <a:t> are known as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open addressing </a:t>
            </a:r>
            <a:r>
              <a:rPr lang="en-US" dirty="0"/>
              <a:t>or </a:t>
            </a:r>
            <a:r>
              <a:rPr lang="en-US" b="1" i="1" dirty="0">
                <a:solidFill>
                  <a:srgbClr val="0070C0"/>
                </a:solidFill>
              </a:rPr>
              <a:t>closed hashing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methods (relatively confusing, sorry). 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1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3D87-4701-44AE-AE11-6BF413A0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</a:t>
            </a:r>
            <a:r>
              <a:rPr lang="en-US"/>
              <a:t>Addressing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04D0-CE7A-4FAB-ABFC-1E14EAE6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turns out that this is something done </a:t>
            </a:r>
            <a:r>
              <a:rPr lang="en-US" dirty="0">
                <a:solidFill>
                  <a:srgbClr val="C00000"/>
                </a:solidFill>
              </a:rPr>
              <a:t>a lot </a:t>
            </a:r>
            <a:r>
              <a:rPr lang="en-US" dirty="0"/>
              <a:t>in hashing!</a:t>
            </a:r>
          </a:p>
          <a:p>
            <a:r>
              <a:rPr lang="en-US" dirty="0"/>
              <a:t>All methods that perform collision resolution </a:t>
            </a:r>
            <a:r>
              <a:rPr lang="en-US" dirty="0">
                <a:solidFill>
                  <a:schemeClr val="accent2"/>
                </a:solidFill>
              </a:rPr>
              <a:t>in the internal buffer itself</a:t>
            </a:r>
            <a:r>
              <a:rPr lang="en-US" dirty="0"/>
              <a:t> are known as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open addressing </a:t>
            </a:r>
            <a:r>
              <a:rPr lang="en-US" dirty="0"/>
              <a:t>or </a:t>
            </a:r>
            <a:r>
              <a:rPr lang="en-US" b="1" i="1" dirty="0">
                <a:solidFill>
                  <a:srgbClr val="0070C0"/>
                </a:solidFill>
              </a:rPr>
              <a:t>closed hashing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methods (relatively confusing, sorry). </a:t>
            </a:r>
          </a:p>
          <a:p>
            <a:r>
              <a:rPr lang="en-US" dirty="0"/>
              <a:t>The simplest Open Addressing method is </a:t>
            </a:r>
            <a:r>
              <a:rPr lang="en-US" dirty="0">
                <a:solidFill>
                  <a:srgbClr val="FF00FF"/>
                </a:solidFill>
              </a:rPr>
              <a:t>linear probing.</a:t>
            </a:r>
          </a:p>
          <a:p>
            <a:r>
              <a:rPr lang="en-US" dirty="0"/>
              <a:t>Logic of linear probing: </a:t>
            </a:r>
          </a:p>
          <a:p>
            <a:pPr lvl="1"/>
            <a:r>
              <a:rPr lang="en-US" dirty="0"/>
              <a:t>When inserting,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if we encounter a collision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keep walking into the buffer by making one step forward at a time,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wrapping around at the end.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first empty buffer cell is </a:t>
            </a:r>
            <a:r>
              <a:rPr lang="en-US" dirty="0">
                <a:solidFill>
                  <a:srgbClr val="00B0F0"/>
                </a:solidFill>
              </a:rPr>
              <a:t>where you will store your key! </a:t>
            </a:r>
            <a:r>
              <a:rPr lang="en-US" dirty="0">
                <a:solidFill>
                  <a:srgbClr val="00B0F0"/>
                </a:solidFill>
                <a:sym typeface="Wingdings"/>
              </a:rPr>
              <a:t>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2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C382-52ED-41B2-B3DC-EACDB11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hashing…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5B9F1-D3E3-468E-B6A7-5E6E40055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our problem, </a:t>
                </a:r>
                <a:r>
                  <a:rPr lang="en-US" dirty="0">
                    <a:solidFill>
                      <a:schemeClr val="accent6"/>
                    </a:solidFill>
                  </a:rPr>
                  <a:t>set A is our dataset and B is our available memory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|&gt;&gt;|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dirty="0"/>
                  <a:t>(one of the </a:t>
                </a:r>
                <a:r>
                  <a:rPr lang="en-US" dirty="0">
                    <a:solidFill>
                      <a:schemeClr val="accent5"/>
                    </a:solidFill>
                  </a:rPr>
                  <a:t>major computational problems of modern CS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Silver lining: many times we don’t need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entirety</a:t>
                </a:r>
                <a:r>
                  <a:rPr lang="en-US" dirty="0"/>
                  <a:t> of the data stored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</a:t>
                </a:r>
                <a:r>
                  <a:rPr lang="en-US" dirty="0"/>
                  <a:t> machine…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5B9F1-D3E3-468E-B6A7-5E6E4005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2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93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961044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2408464" y="3594021"/>
            <a:ext cx="4425043" cy="1680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975327">
                <a:off x="4306659" y="3910311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75327">
                <a:off x="4306659" y="3910311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52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2408464" y="3594021"/>
            <a:ext cx="4425043" cy="1680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975327">
                <a:off x="4306659" y="3910311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75327">
                <a:off x="4306659" y="3910311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8476" y="4672233"/>
            <a:ext cx="52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</a:t>
            </a:r>
            <a:r>
              <a:rPr lang="mr-IN" dirty="0"/>
              <a:t>’</a:t>
            </a:r>
            <a:r>
              <a:rPr lang="en-US" dirty="0"/>
              <a:t>re done! We stored 29 </a:t>
            </a:r>
            <a:r>
              <a:rPr lang="en-US" b="1" dirty="0">
                <a:solidFill>
                  <a:schemeClr val="accent1"/>
                </a:solidFill>
              </a:rPr>
              <a:t>with a single probe!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/>
              </a:rPr>
              <a:t>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400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01097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08464" y="3594021"/>
            <a:ext cx="4523012" cy="4473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474716">
                <a:off x="4159702" y="3301633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4716">
                <a:off x="4159702" y="3301633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3387" y="4292510"/>
            <a:ext cx="28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have a collision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08464" y="3594021"/>
            <a:ext cx="4523012" cy="4473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474716">
                <a:off x="4159702" y="3301633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4716">
                <a:off x="4159702" y="3301633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36865" y="4245429"/>
            <a:ext cx="336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have a collision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</a:t>
            </a:r>
            <a:br>
              <a:rPr lang="en-US" dirty="0">
                <a:solidFill>
                  <a:srgbClr val="7030A0"/>
                </a:solidFill>
                <a:sym typeface="Wingdings"/>
              </a:rPr>
            </a:b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Linear probing will resolve this </a:t>
            </a:r>
            <a:r>
              <a:rPr lang="en-US" dirty="0">
                <a:solidFill>
                  <a:srgbClr val="00B0F0"/>
                </a:solidFill>
                <a:sym typeface="Wingdings"/>
              </a:rPr>
              <a:t>by moving one step forward! 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628881" y="4090307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4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13532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3343" y="3641271"/>
            <a:ext cx="4678133" cy="2155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647424" y="413286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Collision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77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3343" y="3641271"/>
            <a:ext cx="4678133" cy="2155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647424" y="4132863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Collision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</a:t>
            </a:r>
            <a:br>
              <a:rPr lang="en-US" dirty="0">
                <a:solidFill>
                  <a:srgbClr val="C00000"/>
                </a:solidFill>
                <a:sym typeface="Wingdings"/>
              </a:rPr>
            </a:br>
            <a:r>
              <a:rPr lang="en-US" dirty="0">
                <a:solidFill>
                  <a:srgbClr val="00B0F0"/>
                </a:solidFill>
                <a:sym typeface="Wingdings"/>
              </a:rPr>
              <a:t>No problem!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596224" y="5858843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C382-52ED-41B2-B3DC-EACDB11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hashing…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5B9F1-D3E3-468E-B6A7-5E6E40055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our problem, </a:t>
                </a:r>
                <a:r>
                  <a:rPr lang="en-US" dirty="0">
                    <a:solidFill>
                      <a:schemeClr val="accent6"/>
                    </a:solidFill>
                  </a:rPr>
                  <a:t>set A is our dataset and B is our available memory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|&gt;&gt;|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dirty="0"/>
                  <a:t>(one of the </a:t>
                </a:r>
                <a:r>
                  <a:rPr lang="en-US" dirty="0">
                    <a:solidFill>
                      <a:schemeClr val="accent5"/>
                    </a:solidFill>
                  </a:rPr>
                  <a:t>major computational problems of modern CS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Silver lining: many times we don’t need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entirety</a:t>
                </a:r>
                <a:r>
                  <a:rPr lang="en-US" dirty="0"/>
                  <a:t> of the data stored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</a:t>
                </a:r>
                <a:r>
                  <a:rPr lang="en-US" dirty="0"/>
                  <a:t> machine…</a:t>
                </a:r>
              </a:p>
              <a:p>
                <a:r>
                  <a:rPr lang="en-US" dirty="0"/>
                  <a:t>So we’re essentially recognizing the problem, but we will deal with it when it comes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lazy approach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  <a:p>
                <a:r>
                  <a:rPr lang="en-US" dirty="0"/>
                  <a:t>The absence of a 1-1 mapping between A and B implies that </a:t>
                </a:r>
                <a:r>
                  <a:rPr lang="en-US" b="1" dirty="0">
                    <a:solidFill>
                      <a:srgbClr val="7030A0"/>
                    </a:solidFill>
                  </a:rPr>
                  <a:t>EVEN WITH THE BEST HASH FUNCTION POSSIBLE, COLLISIONS ARE UNAVOIDABLE.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5B9F1-D3E3-468E-B6A7-5E6E4005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305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651413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3343" y="3641271"/>
            <a:ext cx="4678133" cy="2155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921" y="4474998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Collision </a:t>
            </a:r>
          </a:p>
        </p:txBody>
      </p:sp>
    </p:spTree>
    <p:extLst>
      <p:ext uri="{BB962C8B-B14F-4D97-AF65-F5344CB8AC3E}">
        <p14:creationId xmlns:p14="http://schemas.microsoft.com/office/powerpoint/2010/main" val="1151002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3343" y="3641271"/>
            <a:ext cx="4678133" cy="2155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921" y="4474998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Collision </a:t>
            </a:r>
          </a:p>
        </p:txBody>
      </p:sp>
      <p:sp>
        <p:nvSpPr>
          <p:cNvPr id="12" name="Freeform 11"/>
          <p:cNvSpPr/>
          <p:nvPr/>
        </p:nvSpPr>
        <p:spPr>
          <a:xfrm>
            <a:off x="6596224" y="5858843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8921" y="5068269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Another collision!</a:t>
            </a:r>
          </a:p>
        </p:txBody>
      </p:sp>
    </p:spTree>
    <p:extLst>
      <p:ext uri="{BB962C8B-B14F-4D97-AF65-F5344CB8AC3E}">
        <p14:creationId xmlns:p14="http://schemas.microsoft.com/office/powerpoint/2010/main" val="4017117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3343" y="3641271"/>
            <a:ext cx="4678133" cy="2155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921" y="4474998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Collision </a:t>
            </a:r>
          </a:p>
        </p:txBody>
      </p:sp>
      <p:sp>
        <p:nvSpPr>
          <p:cNvPr id="12" name="Freeform 11"/>
          <p:cNvSpPr/>
          <p:nvPr/>
        </p:nvSpPr>
        <p:spPr>
          <a:xfrm>
            <a:off x="6596224" y="5858843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8921" y="5068269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Another collision!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338" y="5761813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Another collision!</a:t>
            </a:r>
          </a:p>
        </p:txBody>
      </p:sp>
      <p:sp>
        <p:nvSpPr>
          <p:cNvPr id="18" name="Freeform 17"/>
          <p:cNvSpPr/>
          <p:nvPr/>
        </p:nvSpPr>
        <p:spPr>
          <a:xfrm rot="21202702">
            <a:off x="7694377" y="3574154"/>
            <a:ext cx="1304484" cy="2438007"/>
          </a:xfrm>
          <a:custGeom>
            <a:avLst/>
            <a:gdLst>
              <a:gd name="connsiteX0" fmla="*/ 0 w 1337141"/>
              <a:gd name="connsiteY0" fmla="*/ 2490107 h 2490107"/>
              <a:gd name="connsiteX1" fmla="*/ 1110343 w 1337141"/>
              <a:gd name="connsiteY1" fmla="*/ 1861457 h 2490107"/>
              <a:gd name="connsiteX2" fmla="*/ 1273629 w 1337141"/>
              <a:gd name="connsiteY2" fmla="*/ 628650 h 2490107"/>
              <a:gd name="connsiteX3" fmla="*/ 318407 w 1337141"/>
              <a:gd name="connsiteY3" fmla="*/ 0 h 249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141" h="2490107">
                <a:moveTo>
                  <a:pt x="0" y="2490107"/>
                </a:moveTo>
                <a:cubicBezTo>
                  <a:pt x="449036" y="2330903"/>
                  <a:pt x="898072" y="2171700"/>
                  <a:pt x="1110343" y="1861457"/>
                </a:cubicBezTo>
                <a:cubicBezTo>
                  <a:pt x="1322614" y="1551214"/>
                  <a:pt x="1405618" y="938893"/>
                  <a:pt x="1273629" y="628650"/>
                </a:cubicBezTo>
                <a:cubicBezTo>
                  <a:pt x="1141640" y="318407"/>
                  <a:pt x="318407" y="0"/>
                  <a:pt x="318407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13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3343" y="3650421"/>
            <a:ext cx="4678133" cy="2155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6612">
                <a:off x="4086223" y="3995913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921" y="4474998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Collision </a:t>
            </a:r>
          </a:p>
        </p:txBody>
      </p:sp>
      <p:sp>
        <p:nvSpPr>
          <p:cNvPr id="12" name="Freeform 11"/>
          <p:cNvSpPr/>
          <p:nvPr/>
        </p:nvSpPr>
        <p:spPr>
          <a:xfrm>
            <a:off x="6596224" y="5858843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8921" y="5068269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Another collision!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338" y="5761813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Another collision!</a:t>
            </a:r>
          </a:p>
        </p:txBody>
      </p:sp>
      <p:sp>
        <p:nvSpPr>
          <p:cNvPr id="18" name="Freeform 17"/>
          <p:cNvSpPr/>
          <p:nvPr/>
        </p:nvSpPr>
        <p:spPr>
          <a:xfrm rot="21202702">
            <a:off x="7694377" y="3574154"/>
            <a:ext cx="1304484" cy="2438007"/>
          </a:xfrm>
          <a:custGeom>
            <a:avLst/>
            <a:gdLst>
              <a:gd name="connsiteX0" fmla="*/ 0 w 1337141"/>
              <a:gd name="connsiteY0" fmla="*/ 2490107 h 2490107"/>
              <a:gd name="connsiteX1" fmla="*/ 1110343 w 1337141"/>
              <a:gd name="connsiteY1" fmla="*/ 1861457 h 2490107"/>
              <a:gd name="connsiteX2" fmla="*/ 1273629 w 1337141"/>
              <a:gd name="connsiteY2" fmla="*/ 628650 h 2490107"/>
              <a:gd name="connsiteX3" fmla="*/ 318407 w 1337141"/>
              <a:gd name="connsiteY3" fmla="*/ 0 h 249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141" h="2490107">
                <a:moveTo>
                  <a:pt x="0" y="2490107"/>
                </a:moveTo>
                <a:cubicBezTo>
                  <a:pt x="449036" y="2330903"/>
                  <a:pt x="898072" y="2171700"/>
                  <a:pt x="1110343" y="1861457"/>
                </a:cubicBezTo>
                <a:cubicBezTo>
                  <a:pt x="1322614" y="1551214"/>
                  <a:pt x="1405618" y="938893"/>
                  <a:pt x="1273629" y="628650"/>
                </a:cubicBezTo>
                <a:cubicBezTo>
                  <a:pt x="1141640" y="318407"/>
                  <a:pt x="318407" y="0"/>
                  <a:pt x="318407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669836" y="3502479"/>
            <a:ext cx="277971" cy="269421"/>
          </a:xfrm>
          <a:custGeom>
            <a:avLst/>
            <a:gdLst>
              <a:gd name="connsiteX0" fmla="*/ 277971 w 277971"/>
              <a:gd name="connsiteY0" fmla="*/ 0 h 269421"/>
              <a:gd name="connsiteX1" fmla="*/ 385 w 277971"/>
              <a:gd name="connsiteY1" fmla="*/ 81642 h 269421"/>
              <a:gd name="connsiteX2" fmla="*/ 212657 w 277971"/>
              <a:gd name="connsiteY2" fmla="*/ 269421 h 26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1" h="269421">
                <a:moveTo>
                  <a:pt x="277971" y="0"/>
                </a:moveTo>
                <a:cubicBezTo>
                  <a:pt x="144621" y="18369"/>
                  <a:pt x="11271" y="36739"/>
                  <a:pt x="385" y="81642"/>
                </a:cubicBezTo>
                <a:cubicBezTo>
                  <a:pt x="-10501" y="126546"/>
                  <a:pt x="212657" y="269421"/>
                  <a:pt x="212657" y="269421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90427" y="5705393"/>
            <a:ext cx="227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But </a:t>
            </a:r>
            <a:r>
              <a:rPr lang="en-US">
                <a:solidFill>
                  <a:srgbClr val="00B0F0"/>
                </a:solidFill>
              </a:rPr>
              <a:t>we finally find an empty cell </a:t>
            </a:r>
            <a:r>
              <a:rPr lang="en-US">
                <a:solidFill>
                  <a:srgbClr val="00B0F0"/>
                </a:solidFill>
                <a:sym typeface="Wingdings"/>
              </a:rPr>
              <a:t>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99" y="5604499"/>
            <a:ext cx="1254823" cy="9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7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52848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90107" y="3551465"/>
            <a:ext cx="4441369" cy="8980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21427213">
                <a:off x="3969939" y="3116967"/>
                <a:ext cx="726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7213">
                <a:off x="3969939" y="3116967"/>
                <a:ext cx="72662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3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3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3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Freeform 24"/>
          <p:cNvSpPr/>
          <p:nvPr/>
        </p:nvSpPr>
        <p:spPr>
          <a:xfrm>
            <a:off x="6661536" y="3602888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B037F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661536" y="3859213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B037F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661536" y="4148421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B037F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661536" y="4424588"/>
            <a:ext cx="269940" cy="155122"/>
          </a:xfrm>
          <a:custGeom>
            <a:avLst/>
            <a:gdLst>
              <a:gd name="connsiteX0" fmla="*/ 269940 w 269940"/>
              <a:gd name="connsiteY0" fmla="*/ 0 h 155122"/>
              <a:gd name="connsiteX1" fmla="*/ 519 w 269940"/>
              <a:gd name="connsiteY1" fmla="*/ 40822 h 155122"/>
              <a:gd name="connsiteX2" fmla="*/ 196462 w 269940"/>
              <a:gd name="connsiteY2" fmla="*/ 155122 h 15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40" h="155122">
                <a:moveTo>
                  <a:pt x="269940" y="0"/>
                </a:moveTo>
                <a:cubicBezTo>
                  <a:pt x="141352" y="7484"/>
                  <a:pt x="12765" y="14968"/>
                  <a:pt x="519" y="40822"/>
                </a:cubicBezTo>
                <a:cubicBezTo>
                  <a:pt x="-11727" y="66676"/>
                  <a:pt x="196462" y="155122"/>
                  <a:pt x="196462" y="155122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53242" y="4172008"/>
            <a:ext cx="415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We’d need </a:t>
            </a:r>
            <a:r>
              <a:rPr lang="en-US" sz="2800" b="1" dirty="0"/>
              <a:t>5 probes total</a:t>
            </a:r>
            <a:r>
              <a:rPr lang="mr-IN" sz="2800" b="1" dirty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525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59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5621" y="4303543"/>
            <a:ext cx="238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Aren’t things getting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bit too crowded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in the buffer?</a:t>
            </a:r>
          </a:p>
        </p:txBody>
      </p:sp>
    </p:spTree>
    <p:extLst>
      <p:ext uri="{BB962C8B-B14F-4D97-AF65-F5344CB8AC3E}">
        <p14:creationId xmlns:p14="http://schemas.microsoft.com/office/powerpoint/2010/main" val="3812612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9964" y="4303543"/>
            <a:ext cx="3559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solution: </a:t>
            </a:r>
            <a:r>
              <a:rPr lang="en-US" sz="2400" b="1" dirty="0">
                <a:solidFill>
                  <a:schemeClr val="accent6"/>
                </a:solidFill>
              </a:rPr>
              <a:t>Expand the size of the buffer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/>
                </a:solidFill>
              </a:rPr>
              <a:t>re-insert all keys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before we insert 11!</a:t>
            </a:r>
          </a:p>
        </p:txBody>
      </p:sp>
      <p:sp>
        <p:nvSpPr>
          <p:cNvPr id="8" name="Oval 7"/>
          <p:cNvSpPr/>
          <p:nvPr/>
        </p:nvSpPr>
        <p:spPr>
          <a:xfrm>
            <a:off x="6776357" y="3274419"/>
            <a:ext cx="963386" cy="1175606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76357" y="5038811"/>
            <a:ext cx="963386" cy="51290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6357" y="5616751"/>
            <a:ext cx="963386" cy="560212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B795-B47C-4168-A20D-0D0B7961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8E813-3844-4BCE-9596-6E2E7538BA6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40005" y="2083731"/>
          <a:ext cx="18938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“Muhammad”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“Mark””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“Stacey”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“Li”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Xintong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Hauvik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“James”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“Lucy”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“Jared”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Nakeesha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0503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D2BEC3-82CA-4DB5-8C78-A5D0436A083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65354" y="2068282"/>
          <a:ext cx="667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13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1491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02728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5415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713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B37B397-BE26-4AD4-8A81-79CFF164CA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838" y="267181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8936DD-C75A-41DF-B50B-43961A6A5E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26187" y="2676897"/>
          <a:ext cx="7415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57">
                  <a:extLst>
                    <a:ext uri="{9D8B030D-6E8A-4147-A177-3AD203B41FA5}">
                      <a16:colId xmlns:a16="http://schemas.microsoft.com/office/drawing/2014/main" val="243439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2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6932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266C1-2907-4F79-8862-2AFEA4CACEBA}"/>
              </a:ext>
            </a:extLst>
          </p:cNvPr>
          <p:cNvCxnSpPr/>
          <p:nvPr/>
        </p:nvCxnSpPr>
        <p:spPr>
          <a:xfrm>
            <a:off x="3021980" y="2252546"/>
            <a:ext cx="5898996" cy="1025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C760F-B4A4-4803-B417-11D3E28B1FAF}"/>
              </a:ext>
            </a:extLst>
          </p:cNvPr>
          <p:cNvCxnSpPr>
            <a:cxnSpLocks/>
          </p:cNvCxnSpPr>
          <p:nvPr/>
        </p:nvCxnSpPr>
        <p:spPr>
          <a:xfrm>
            <a:off x="3051717" y="2641871"/>
            <a:ext cx="6036527" cy="240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CDCB11-0B4A-4FBC-B5DF-53E55A994318}"/>
              </a:ext>
            </a:extLst>
          </p:cNvPr>
          <p:cNvCxnSpPr>
            <a:cxnSpLocks/>
          </p:cNvCxnSpPr>
          <p:nvPr/>
        </p:nvCxnSpPr>
        <p:spPr>
          <a:xfrm flipV="1">
            <a:off x="3126985" y="2877015"/>
            <a:ext cx="5793991" cy="505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9D74C9-9781-48E8-BCC9-8BB2DD5E4E26}"/>
              </a:ext>
            </a:extLst>
          </p:cNvPr>
          <p:cNvCxnSpPr>
            <a:cxnSpLocks/>
          </p:cNvCxnSpPr>
          <p:nvPr/>
        </p:nvCxnSpPr>
        <p:spPr>
          <a:xfrm flipV="1">
            <a:off x="3074482" y="3582618"/>
            <a:ext cx="5846494" cy="20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735D61-84F3-4834-BE80-35EE5CFEC64D}"/>
              </a:ext>
            </a:extLst>
          </p:cNvPr>
          <p:cNvCxnSpPr>
            <a:cxnSpLocks/>
          </p:cNvCxnSpPr>
          <p:nvPr/>
        </p:nvCxnSpPr>
        <p:spPr>
          <a:xfrm>
            <a:off x="3021980" y="4154131"/>
            <a:ext cx="5898996" cy="61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230093-ABEA-4452-8D1D-57B185671EFE}"/>
              </a:ext>
            </a:extLst>
          </p:cNvPr>
          <p:cNvCxnSpPr>
            <a:cxnSpLocks/>
          </p:cNvCxnSpPr>
          <p:nvPr/>
        </p:nvCxnSpPr>
        <p:spPr>
          <a:xfrm flipV="1">
            <a:off x="2912323" y="4077195"/>
            <a:ext cx="6008653" cy="468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B85C5-986B-409B-8276-9D9A0EB6221B}"/>
              </a:ext>
            </a:extLst>
          </p:cNvPr>
          <p:cNvCxnSpPr>
            <a:cxnSpLocks/>
          </p:cNvCxnSpPr>
          <p:nvPr/>
        </p:nvCxnSpPr>
        <p:spPr>
          <a:xfrm>
            <a:off x="3051716" y="3031196"/>
            <a:ext cx="5869260" cy="133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91B51B-84EE-4225-BB47-521E5639109D}"/>
              </a:ext>
            </a:extLst>
          </p:cNvPr>
          <p:cNvCxnSpPr>
            <a:cxnSpLocks/>
          </p:cNvCxnSpPr>
          <p:nvPr/>
        </p:nvCxnSpPr>
        <p:spPr>
          <a:xfrm>
            <a:off x="2912323" y="4923077"/>
            <a:ext cx="6063481" cy="257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927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hash integers based on a simple modular hash function</a:t>
                </a:r>
                <a:r>
                  <a:rPr lang="en-US" dirty="0">
                    <a:solidFill>
                      <a:srgbClr val="B037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36865" y="340935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931476" y="3409355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9964" y="4303543"/>
            <a:ext cx="3559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solution: </a:t>
            </a:r>
            <a:r>
              <a:rPr lang="en-US" sz="2400" b="1" dirty="0">
                <a:solidFill>
                  <a:schemeClr val="accent6"/>
                </a:solidFill>
              </a:rPr>
              <a:t>Expand the size of the buffer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/>
                </a:solidFill>
              </a:rPr>
              <a:t>re-insert all keys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before we insert 11!</a:t>
            </a:r>
          </a:p>
        </p:txBody>
      </p:sp>
      <p:sp>
        <p:nvSpPr>
          <p:cNvPr id="8" name="Oval 7"/>
          <p:cNvSpPr/>
          <p:nvPr/>
        </p:nvSpPr>
        <p:spPr>
          <a:xfrm>
            <a:off x="6776357" y="3274419"/>
            <a:ext cx="963386" cy="1175606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76357" y="5038811"/>
            <a:ext cx="963386" cy="51290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6357" y="5616751"/>
            <a:ext cx="963386" cy="560212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09214" y="3690257"/>
                <a:ext cx="3536884" cy="131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i="1" dirty="0">
                    <a:solidFill>
                      <a:srgbClr val="FF0000"/>
                    </a:solidFill>
                  </a:rPr>
                  <a:t>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=0.63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In practice, we expand </a:t>
                </a:r>
                <a:r>
                  <a:rPr lang="en-US" b="1" i="1" dirty="0">
                    <a:solidFill>
                      <a:srgbClr val="B037F9"/>
                    </a:solidFill>
                  </a:rPr>
                  <a:t>immediately after</a:t>
                </a:r>
                <a:r>
                  <a:rPr lang="en-US" dirty="0">
                    <a:solidFill>
                      <a:schemeClr val="tx1"/>
                    </a:solidFill>
                  </a:rPr>
                  <a:t> we detect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037F9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B037F9"/>
                        </a:solidFill>
                        <a:latin typeface="Cambria Math" charset="0"/>
                      </a:rPr>
                      <m:t>=0.5</m:t>
                    </m:r>
                  </m:oMath>
                </a14:m>
                <a:endParaRPr lang="en-US" dirty="0">
                  <a:solidFill>
                    <a:srgbClr val="B037F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214" y="3690257"/>
                <a:ext cx="3536884" cy="1313436"/>
              </a:xfrm>
              <a:prstGeom prst="rect">
                <a:avLst/>
              </a:prstGeom>
              <a:blipFill rotWithShape="0">
                <a:blip r:embed="rId4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591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Resizing our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 that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to be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prime</a:t>
                </a:r>
                <a:r>
                  <a:rPr lang="en-US" dirty="0"/>
                  <a:t> .</a:t>
                </a:r>
              </a:p>
              <a:p>
                <a:r>
                  <a:rPr lang="en-US" dirty="0"/>
                  <a:t>But many primes are </a:t>
                </a:r>
                <a:r>
                  <a:rPr lang="en-US" i="1" dirty="0">
                    <a:solidFill>
                      <a:schemeClr val="accent2"/>
                    </a:solidFill>
                  </a:rPr>
                  <a:t>twin</a:t>
                </a:r>
                <a:r>
                  <a:rPr lang="en-US" dirty="0">
                    <a:solidFill>
                      <a:schemeClr val="accent2"/>
                    </a:solidFill>
                  </a:rPr>
                  <a:t> primes</a:t>
                </a:r>
                <a:r>
                  <a:rPr lang="en-US" dirty="0"/>
                  <a:t>, which means that for some primes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also a prime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Examples: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3, 5)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7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charset="0"/>
                          </a:rPr>
                          <m:t>11, 13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charset="0"/>
                          </a:rPr>
                          <m:t>17, 19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charset="0"/>
                          </a:rPr>
                          <m:t>29, 31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347, 349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Those become </a:t>
                </a:r>
                <a:r>
                  <a:rPr lang="en-US" dirty="0">
                    <a:solidFill>
                      <a:srgbClr val="C00000"/>
                    </a:solidFill>
                  </a:rPr>
                  <a:t>increasingly rare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→+∞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hlinkClick r:id="rId2"/>
                  </a:rPr>
                  <a:t>Twin primes conjecture</a:t>
                </a:r>
                <a:r>
                  <a:rPr lang="en-US" dirty="0"/>
                  <a:t>: there are </a:t>
                </a:r>
                <a:r>
                  <a:rPr lang="en-US" i="1" dirty="0">
                    <a:solidFill>
                      <a:srgbClr val="FF00FF"/>
                    </a:solidFill>
                  </a:rPr>
                  <a:t>infinitely many</a:t>
                </a:r>
                <a:r>
                  <a:rPr lang="en-US" dirty="0">
                    <a:solidFill>
                      <a:srgbClr val="FF00FF"/>
                    </a:solidFill>
                  </a:rPr>
                  <a:t> twin primes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989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Resizing our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Remember that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to be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prime</a:t>
                </a:r>
                <a:r>
                  <a:rPr lang="en-US" dirty="0"/>
                  <a:t> .</a:t>
                </a:r>
              </a:p>
              <a:p>
                <a:r>
                  <a:rPr lang="en-US" dirty="0"/>
                  <a:t>But many primes are </a:t>
                </a:r>
                <a:r>
                  <a:rPr lang="en-US" i="1" dirty="0">
                    <a:solidFill>
                      <a:schemeClr val="accent2"/>
                    </a:solidFill>
                  </a:rPr>
                  <a:t>twin</a:t>
                </a:r>
                <a:r>
                  <a:rPr lang="en-US" dirty="0">
                    <a:solidFill>
                      <a:schemeClr val="accent2"/>
                    </a:solidFill>
                  </a:rPr>
                  <a:t> primes</a:t>
                </a:r>
                <a:r>
                  <a:rPr lang="en-US" dirty="0"/>
                  <a:t>, which means that for some primes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also a prime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Examples: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3, 5)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5 , 7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11, 13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17, 19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29, 31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347, 349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Those become </a:t>
                </a:r>
                <a:r>
                  <a:rPr lang="en-US" dirty="0">
                    <a:solidFill>
                      <a:srgbClr val="C00000"/>
                    </a:solidFill>
                  </a:rPr>
                  <a:t>increasingly rare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→+∞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hlinkClick r:id="rId2"/>
                  </a:rPr>
                  <a:t>Twin primes conjecture</a:t>
                </a:r>
                <a:r>
                  <a:rPr lang="en-US" dirty="0"/>
                  <a:t>: there are </a:t>
                </a:r>
                <a:r>
                  <a:rPr lang="en-US" i="1" dirty="0">
                    <a:solidFill>
                      <a:srgbClr val="FF00FF"/>
                    </a:solidFill>
                  </a:rPr>
                  <a:t>infinitely many</a:t>
                </a:r>
                <a:r>
                  <a:rPr lang="en-US" dirty="0">
                    <a:solidFill>
                      <a:srgbClr val="FF00FF"/>
                    </a:solidFill>
                  </a:rPr>
                  <a:t> twin primes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So, if our enlargement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simply: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𝑓𝑖𝑟𝑠𝑡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𝑙𝑎𝑟𝑔𝑒𝑟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𝑡h𝑎𝑛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We will have to </a:t>
                </a:r>
                <a:r>
                  <a:rPr lang="en-US" dirty="0">
                    <a:solidFill>
                      <a:srgbClr val="7030A0"/>
                    </a:solidFill>
                  </a:rPr>
                  <a:t>re-enlarge again </a:t>
                </a:r>
                <a:r>
                  <a:rPr lang="en-US" dirty="0">
                    <a:solidFill>
                      <a:srgbClr val="FF0000"/>
                    </a:solidFill>
                  </a:rPr>
                  <a:t>pretty fast </a:t>
                </a:r>
                <a:r>
                  <a:rPr lang="en-US" dirty="0">
                    <a:sym typeface="Wingdings"/>
                  </a:rPr>
                  <a:t>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8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542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Resizing our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Here’s an idea!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𝒍𝒂</m:t>
                      </m:r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𝒓𝒈𝒆𝒔𝒕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𝑝𝑟𝑖𝑚𝑒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𝒔𝒎𝒂𝒍𝒍𝒆𝒓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𝑡h𝑎𝑛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2∗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Striking a balance between: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Sparse buffer </a:t>
                </a:r>
                <a:r>
                  <a:rPr lang="en-US" dirty="0"/>
                  <a:t>(so more empty cells to insert keys into!)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FF00FF"/>
                    </a:solidFill>
                  </a:rPr>
                  <a:t>More random distribution of keys</a:t>
                </a:r>
                <a:r>
                  <a:rPr lang="en-US" dirty="0"/>
                  <a:t> (for </a:t>
                </a:r>
                <a:r>
                  <a:rPr lang="en-US" dirty="0">
                    <a:solidFill>
                      <a:srgbClr val="0000FF"/>
                    </a:solidFill>
                  </a:rPr>
                  <a:t>modular</a:t>
                </a:r>
                <a:r>
                  <a:rPr lang="en-US" dirty="0"/>
                  <a:t> hash functions, we </a:t>
                </a:r>
                <a:r>
                  <a:rPr lang="en-US" dirty="0">
                    <a:solidFill>
                      <a:srgbClr val="FF0000"/>
                    </a:solidFill>
                  </a:rPr>
                  <a:t>really</a:t>
                </a:r>
                <a:r>
                  <a:rPr lang="en-US" dirty="0"/>
                  <a:t> want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to be </a:t>
                </a:r>
                <a:r>
                  <a:rPr lang="en-US" dirty="0">
                    <a:solidFill>
                      <a:srgbClr val="FF0000"/>
                    </a:solidFill>
                  </a:rPr>
                  <a:t>prime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This is the approach we will follow with the resizing of this array.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279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Resizing our buffer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81748" y="2746234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611666" y="3281158"/>
            <a:ext cx="1624693" cy="710293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46337" y="1845518"/>
          <a:ext cx="1363438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42144" y="3428166"/>
                <a:ext cx="59203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144" y="3428166"/>
                <a:ext cx="592037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43900" y="3077307"/>
            <a:ext cx="29445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Please reinsert all keys for me real quick </a:t>
            </a:r>
            <a:r>
              <a:rPr lang="en-US" sz="2600" dirty="0">
                <a:solidFill>
                  <a:schemeClr val="accent1"/>
                </a:solidFill>
                <a:sym typeface="Wingdings"/>
              </a:rPr>
              <a:t></a:t>
            </a:r>
            <a:endParaRPr lang="en-US" sz="2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432932" y="2078224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932" y="2078224"/>
                <a:ext cx="245355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276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Resizing our buffer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06433" y="2339834"/>
          <a:ext cx="1363438" cy="27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269921" y="3257550"/>
            <a:ext cx="1624693" cy="710293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02183" y="1690688"/>
          <a:ext cx="1363438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77490" y="3446639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0" y="3446639"/>
                <a:ext cx="1717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43900" y="3077307"/>
            <a:ext cx="29445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FF"/>
                </a:solidFill>
              </a:rPr>
              <a:t>No collisions during re-insertion, and pretty random distribution of keys!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432932" y="2078224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932" y="2078224"/>
                <a:ext cx="245355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744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6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 to insertion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701311" y="1893888"/>
          <a:ext cx="1363438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6677" y="1893888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7" y="1893888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8200" y="2707975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99436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6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 to insertion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701311" y="1893888"/>
          <a:ext cx="1363438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6677" y="1884693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7" y="1884693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8200" y="2707975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4" name="Straight Arrow Connector 3"/>
          <p:cNvCxnSpPr>
            <a:stCxn id="12" idx="3"/>
          </p:cNvCxnSpPr>
          <p:nvPr/>
        </p:nvCxnSpPr>
        <p:spPr>
          <a:xfrm>
            <a:off x="2197868" y="2892641"/>
            <a:ext cx="5366714" cy="1854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151577">
                <a:off x="4433853" y="3214410"/>
                <a:ext cx="55733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2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1577">
                <a:off x="4433853" y="3214410"/>
                <a:ext cx="55733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50982" y="4507345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Now our table can </a:t>
            </a:r>
            <a:r>
              <a:rPr lang="en-US" dirty="0">
                <a:solidFill>
                  <a:schemeClr val="accent6"/>
                </a:solidFill>
              </a:rPr>
              <a:t>accommodate new keys</a:t>
            </a:r>
            <a:r>
              <a:rPr lang="en-US" dirty="0"/>
              <a:t>! </a:t>
            </a:r>
            <a:r>
              <a:rPr lang="en-US" dirty="0">
                <a:sym typeface="Wingdings"/>
              </a:rPr>
              <a:t></a:t>
            </a:r>
            <a:r>
              <a:rPr lang="en-US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Until we have to resize again, of course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3546369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6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 to insertion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701311" y="1893888"/>
          <a:ext cx="1363438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6677" y="1884693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7" y="1884693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8200" y="2707975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Insert </a:t>
            </a:r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4" name="Straight Arrow Connector 3"/>
          <p:cNvCxnSpPr>
            <a:stCxn id="12" idx="3"/>
          </p:cNvCxnSpPr>
          <p:nvPr/>
        </p:nvCxnSpPr>
        <p:spPr>
          <a:xfrm>
            <a:off x="2197868" y="2892641"/>
            <a:ext cx="5366714" cy="1854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151577">
                <a:off x="4433853" y="3214410"/>
                <a:ext cx="55733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2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1577">
                <a:off x="4433853" y="3214410"/>
                <a:ext cx="55733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0982" y="4507345"/>
                <a:ext cx="63638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Now our table can </a:t>
                </a:r>
                <a:r>
                  <a:rPr lang="en-US" dirty="0">
                    <a:solidFill>
                      <a:schemeClr val="accent6"/>
                    </a:solidFill>
                  </a:rPr>
                  <a:t>accommodate new keys</a:t>
                </a:r>
                <a:r>
                  <a:rPr lang="en-US" dirty="0"/>
                  <a:t>! </a:t>
                </a:r>
                <a:r>
                  <a:rPr lang="en-US" dirty="0">
                    <a:sym typeface="Wingdings"/>
                  </a:rPr>
                  <a:t></a:t>
                </a:r>
                <a:r>
                  <a:rPr lang="en-US" dirty="0"/>
                  <a:t>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Until we have to resize again, of course</a:t>
                </a:r>
                <a:r>
                  <a:rPr lang="mr-IN" dirty="0"/>
                  <a:t>…</a:t>
                </a:r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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sym typeface="Wingdings"/>
                  </a:rPr>
                  <a:t>Heuristic: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  <a:sym typeface="Wingdings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  <a:sym typeface="Wingdings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  <a:sym typeface="Wingdings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  <a:sym typeface="Wingdings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sym typeface="Wingdings"/>
                  </a:rPr>
                  <a:t> is ‘’close enough”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  <a:sym typeface="Wingdings"/>
                      </a:rPr>
                      <m:t>2∗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  <a:sym typeface="Wingdings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 we have an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ArrayList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-like resizing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/>
                  <a:t>Which is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</a:t>
                </a:r>
                <a:r>
                  <a:rPr lang="en-US" dirty="0"/>
                  <a:t>, and </a:t>
                </a:r>
                <a:r>
                  <a:rPr lang="en-US" dirty="0">
                    <a:solidFill>
                      <a:schemeClr val="accent1"/>
                    </a:solidFill>
                  </a:rPr>
                  <a:t>works quite well in practice </a:t>
                </a:r>
                <a:r>
                  <a:rPr lang="en-US" dirty="0">
                    <a:sym typeface="Wingdings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2" y="4507345"/>
                <a:ext cx="636385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670" t="-2469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229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701311" y="1893888"/>
          <a:ext cx="1363438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72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DF38-2D1E-4EAC-8B33-7275260B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DBB3-06A7-43BC-ABAE-216ED8880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the size of our data (in records)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our hash table size,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DBB3-06A7-43BC-ABAE-216ED8880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0417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82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62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82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Right Arrow 2"/>
          <p:cNvSpPr/>
          <p:nvPr/>
        </p:nvSpPr>
        <p:spPr>
          <a:xfrm>
            <a:off x="6580554" y="2915138"/>
            <a:ext cx="382954" cy="304800"/>
          </a:xfrm>
          <a:prstGeom prst="curvedRightArrow">
            <a:avLst/>
          </a:prstGeom>
          <a:solidFill>
            <a:srgbClr val="B037F9"/>
          </a:solidFill>
          <a:ln>
            <a:solidFill>
              <a:srgbClr val="B03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7200" y="2836705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B037F9"/>
                </a:solidFill>
              </a:rPr>
              <a:t>After colliding with </a:t>
            </a:r>
            <a:r>
              <a:rPr lang="en-US" sz="1200" i="1" dirty="0">
                <a:solidFill>
                  <a:schemeClr val="accent6"/>
                </a:solidFill>
              </a:rPr>
              <a:t>4</a:t>
            </a:r>
            <a:r>
              <a:rPr lang="mr-IN" sz="1200" i="1" dirty="0"/>
              <a:t>…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569071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4000">
                          <a:schemeClr val="accent6">
                            <a:lumMod val="20000"/>
                            <a:lumOff val="80000"/>
                            <a:alpha val="54000"/>
                          </a:schemeClr>
                        </a:gs>
                        <a:gs pos="68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4000">
                          <a:schemeClr val="accent6">
                            <a:lumMod val="20000"/>
                            <a:lumOff val="80000"/>
                            <a:alpha val="54000"/>
                          </a:schemeClr>
                        </a:gs>
                        <a:gs pos="68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Right Arrow 2"/>
          <p:cNvSpPr/>
          <p:nvPr/>
        </p:nvSpPr>
        <p:spPr>
          <a:xfrm>
            <a:off x="6580554" y="2915138"/>
            <a:ext cx="382954" cy="304800"/>
          </a:xfrm>
          <a:prstGeom prst="curvedRightArrow">
            <a:avLst/>
          </a:prstGeom>
          <a:solidFill>
            <a:srgbClr val="B037F9"/>
          </a:solidFill>
          <a:ln>
            <a:solidFill>
              <a:srgbClr val="B03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7200" y="2836705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B037F9"/>
                </a:solidFill>
              </a:rPr>
              <a:t>After colliding with </a:t>
            </a:r>
            <a:r>
              <a:rPr lang="en-US" sz="1200" i="1" dirty="0">
                <a:solidFill>
                  <a:schemeClr val="accent6"/>
                </a:solidFill>
              </a:rPr>
              <a:t>4</a:t>
            </a:r>
            <a:r>
              <a:rPr lang="mr-IN" sz="1200" i="1" dirty="0"/>
              <a:t>…</a:t>
            </a:r>
            <a:endParaRPr lang="en-US" sz="1200" i="1" dirty="0"/>
          </a:p>
        </p:txBody>
      </p:sp>
      <p:sp>
        <p:nvSpPr>
          <p:cNvPr id="8" name="Oval 7"/>
          <p:cNvSpPr/>
          <p:nvPr/>
        </p:nvSpPr>
        <p:spPr>
          <a:xfrm>
            <a:off x="7174523" y="3024554"/>
            <a:ext cx="461108" cy="343877"/>
          </a:xfrm>
          <a:prstGeom prst="ellipse">
            <a:avLst/>
          </a:prstGeom>
          <a:noFill/>
          <a:ln>
            <a:solidFill>
              <a:srgbClr val="B03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59077" y="2915138"/>
            <a:ext cx="601785" cy="304800"/>
          </a:xfrm>
          <a:prstGeom prst="straightConnector1">
            <a:avLst/>
          </a:prstGeom>
          <a:ln>
            <a:solidFill>
              <a:srgbClr val="B037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3817" y="2573607"/>
            <a:ext cx="243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037F9"/>
                </a:solidFill>
              </a:rPr>
              <a:t>We then say that 23 is in </a:t>
            </a:r>
            <a:r>
              <a:rPr lang="en-US" dirty="0">
                <a:solidFill>
                  <a:srgbClr val="00CC00"/>
                </a:solidFill>
              </a:rPr>
              <a:t>4</a:t>
            </a:r>
            <a:r>
              <a:rPr lang="en-US" dirty="0">
                <a:solidFill>
                  <a:srgbClr val="B037F9"/>
                </a:solidFill>
              </a:rPr>
              <a:t>’s </a:t>
            </a:r>
            <a:r>
              <a:rPr lang="en-US" b="1" i="1" dirty="0">
                <a:solidFill>
                  <a:srgbClr val="FF0000"/>
                </a:solidFill>
              </a:rPr>
              <a:t>“collision chain”</a:t>
            </a:r>
          </a:p>
        </p:txBody>
      </p:sp>
    </p:spTree>
    <p:extLst>
      <p:ext uri="{BB962C8B-B14F-4D97-AF65-F5344CB8AC3E}">
        <p14:creationId xmlns:p14="http://schemas.microsoft.com/office/powerpoint/2010/main" val="13052329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82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4000">
                          <a:schemeClr val="accent6">
                            <a:lumMod val="20000"/>
                            <a:lumOff val="80000"/>
                            <a:alpha val="54000"/>
                          </a:schemeClr>
                        </a:gs>
                        <a:gs pos="68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B037F9"/>
                        </a:gs>
                        <a:gs pos="11000">
                          <a:schemeClr val="accent6">
                            <a:lumMod val="20000"/>
                            <a:lumOff val="80000"/>
                            <a:alpha val="54000"/>
                          </a:schemeClr>
                        </a:gs>
                        <a:gs pos="57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8000">
                          <a:schemeClr val="accent2">
                            <a:lumMod val="50000"/>
                            <a:alpha val="71000"/>
                          </a:schemeClr>
                        </a:gs>
                        <a:gs pos="20000">
                          <a:srgbClr val="B037F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Right Arrow 2"/>
          <p:cNvSpPr/>
          <p:nvPr/>
        </p:nvSpPr>
        <p:spPr>
          <a:xfrm>
            <a:off x="6592102" y="3271237"/>
            <a:ext cx="382954" cy="304800"/>
          </a:xfrm>
          <a:prstGeom prst="curvedRightArrow">
            <a:avLst/>
          </a:prstGeom>
          <a:solidFill>
            <a:srgbClr val="B037F9"/>
          </a:solidFill>
          <a:ln>
            <a:solidFill>
              <a:srgbClr val="B03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8748" y="3192804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990000"/>
                </a:solidFill>
              </a:rPr>
              <a:t>After colliding with </a:t>
            </a:r>
            <a:r>
              <a:rPr lang="en-US" sz="1200" i="1" dirty="0">
                <a:solidFill>
                  <a:srgbClr val="7030A0"/>
                </a:solidFill>
              </a:rPr>
              <a:t>23</a:t>
            </a:r>
            <a:r>
              <a:rPr lang="mr-IN" sz="1200" i="1" dirty="0">
                <a:solidFill>
                  <a:srgbClr val="7030A0"/>
                </a:solidFill>
              </a:rPr>
              <a:t>…</a:t>
            </a:r>
            <a:endParaRPr lang="en-US" sz="12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82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4000">
                          <a:schemeClr val="accent6">
                            <a:lumMod val="20000"/>
                            <a:lumOff val="80000"/>
                            <a:alpha val="54000"/>
                          </a:schemeClr>
                        </a:gs>
                        <a:gs pos="68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B037F9"/>
                        </a:gs>
                        <a:gs pos="11000">
                          <a:schemeClr val="accent6">
                            <a:lumMod val="20000"/>
                            <a:lumOff val="80000"/>
                            <a:alpha val="54000"/>
                          </a:schemeClr>
                        </a:gs>
                        <a:gs pos="57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990000"/>
                          </a:solidFill>
                        </a:rPr>
                        <a:t>5</a:t>
                      </a:r>
                      <a:endParaRPr lang="en-US" sz="1400" b="1" kern="1200" dirty="0">
                        <a:solidFill>
                          <a:srgbClr val="99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8000">
                          <a:schemeClr val="accent2">
                            <a:lumMod val="50000"/>
                            <a:alpha val="71000"/>
                          </a:schemeClr>
                        </a:gs>
                        <a:gs pos="20000">
                          <a:srgbClr val="B037F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Right Arrow 2"/>
          <p:cNvSpPr/>
          <p:nvPr/>
        </p:nvSpPr>
        <p:spPr>
          <a:xfrm>
            <a:off x="6592102" y="3271237"/>
            <a:ext cx="382954" cy="304800"/>
          </a:xfrm>
          <a:prstGeom prst="curvedRightArrow">
            <a:avLst/>
          </a:prstGeom>
          <a:solidFill>
            <a:srgbClr val="B037F9"/>
          </a:solidFill>
          <a:ln>
            <a:solidFill>
              <a:srgbClr val="B03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8748" y="3192804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990000"/>
                </a:solidFill>
              </a:rPr>
              <a:t>After colliding with </a:t>
            </a:r>
            <a:r>
              <a:rPr lang="en-US" sz="1200" i="1" dirty="0">
                <a:solidFill>
                  <a:srgbClr val="7030A0"/>
                </a:solidFill>
              </a:rPr>
              <a:t>23</a:t>
            </a:r>
            <a:r>
              <a:rPr lang="mr-IN" sz="1200" i="1" dirty="0">
                <a:solidFill>
                  <a:srgbClr val="7030A0"/>
                </a:solidFill>
              </a:rPr>
              <a:t>…</a:t>
            </a:r>
            <a:endParaRPr lang="en-US" sz="1200" i="1" dirty="0">
              <a:solidFill>
                <a:srgbClr val="7030A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07342" y="3310592"/>
            <a:ext cx="461108" cy="343877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91896" y="3201176"/>
            <a:ext cx="601785" cy="30480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17127" y="2836199"/>
            <a:ext cx="243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 </a:t>
            </a:r>
            <a:r>
              <a:rPr lang="en-US" dirty="0"/>
              <a:t>is in </a:t>
            </a:r>
            <a:r>
              <a:rPr lang="en-US" dirty="0">
                <a:solidFill>
                  <a:srgbClr val="B037F9"/>
                </a:solidFill>
              </a:rPr>
              <a:t>23</a:t>
            </a:r>
            <a:r>
              <a:rPr lang="en-US" dirty="0"/>
              <a:t>’s collision chain only! Not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/>
              <a:t>’s!</a:t>
            </a:r>
            <a:endParaRPr lang="en-US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6624" y="2683490"/>
            <a:ext cx="844685" cy="8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7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79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413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95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163455" y="1906621"/>
            <a:ext cx="2412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collision chains do these keys belong to?</a:t>
            </a:r>
          </a:p>
        </p:txBody>
      </p:sp>
    </p:spTree>
    <p:extLst>
      <p:ext uri="{BB962C8B-B14F-4D97-AF65-F5344CB8AC3E}">
        <p14:creationId xmlns:p14="http://schemas.microsoft.com/office/powerpoint/2010/main" val="22030042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95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163455" y="1906621"/>
            <a:ext cx="2412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collision chains do these keys belong to?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2948" y="2636196"/>
            <a:ext cx="2470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</a:t>
            </a:r>
            <a:r>
              <a:rPr lang="en-US" b="1" dirty="0">
                <a:solidFill>
                  <a:srgbClr val="FF0000"/>
                </a:solidFill>
              </a:rPr>
              <a:t>38</a:t>
            </a:r>
            <a:r>
              <a:rPr lang="en-US" dirty="0"/>
              <a:t> collides with </a:t>
            </a:r>
            <a:r>
              <a:rPr lang="en-US" b="1" dirty="0">
                <a:solidFill>
                  <a:schemeClr val="accent1"/>
                </a:solidFill>
              </a:rPr>
              <a:t>19</a:t>
            </a:r>
            <a:r>
              <a:rPr lang="en-US" dirty="0"/>
              <a:t>, it’s in </a:t>
            </a:r>
            <a:r>
              <a:rPr lang="en-US" b="1" dirty="0">
                <a:solidFill>
                  <a:schemeClr val="accent1"/>
                </a:solidFill>
              </a:rPr>
              <a:t>19</a:t>
            </a:r>
            <a:r>
              <a:rPr lang="en-US" dirty="0"/>
              <a:t>’s collision chain.</a:t>
            </a:r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 collides with both </a:t>
            </a:r>
            <a:r>
              <a:rPr lang="en-US" b="1" dirty="0">
                <a:solidFill>
                  <a:schemeClr val="accent1"/>
                </a:solidFill>
              </a:rPr>
              <a:t>19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38</a:t>
            </a:r>
            <a:r>
              <a:rPr lang="en-US" dirty="0"/>
              <a:t> (after one forward step), </a:t>
            </a:r>
            <a:r>
              <a:rPr lang="en-US" b="1" dirty="0"/>
              <a:t>it is in both collision chains!</a:t>
            </a:r>
          </a:p>
        </p:txBody>
      </p:sp>
    </p:spTree>
    <p:extLst>
      <p:ext uri="{BB962C8B-B14F-4D97-AF65-F5344CB8AC3E}">
        <p14:creationId xmlns:p14="http://schemas.microsoft.com/office/powerpoint/2010/main" val="2049783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95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4875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92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FF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3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DF38-2D1E-4EAC-8B33-7275260B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DBB3-06A7-43BC-ABAE-216ED8880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the size of our data (in records)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our hash table size,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True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False</a:t>
                </a:r>
                <a:r>
                  <a:rPr lang="en-US" dirty="0"/>
                  <a:t>: our </a:t>
                </a:r>
                <a:r>
                  <a:rPr lang="en-US" dirty="0">
                    <a:solidFill>
                      <a:srgbClr val="FF00FF"/>
                    </a:solidFill>
                  </a:rPr>
                  <a:t>first</a:t>
                </a:r>
                <a:r>
                  <a:rPr lang="en-US" dirty="0"/>
                  <a:t> collision will happen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insertion (this would mean that we’d need to resize our table if we want more keys to fit)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DBB3-06A7-43BC-ABAE-216ED8880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325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63438" cy="49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1BFBA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FF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624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36599" cy="49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1BFBA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FF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7918315" y="2918298"/>
            <a:ext cx="496110" cy="17704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31157" y="3044757"/>
            <a:ext cx="292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those different </a:t>
            </a:r>
            <a:r>
              <a:rPr lang="en-US" dirty="0">
                <a:solidFill>
                  <a:srgbClr val="FF0000"/>
                </a:solidFill>
              </a:rPr>
              <a:t>collision chains</a:t>
            </a:r>
            <a:r>
              <a:rPr lang="en-US" dirty="0"/>
              <a:t> have merged into a </a:t>
            </a:r>
            <a:r>
              <a:rPr lang="en-US" b="1" dirty="0">
                <a:solidFill>
                  <a:srgbClr val="7030A0"/>
                </a:solidFill>
              </a:rPr>
              <a:t>cluster of keys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3455876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36599" cy="49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1BFBA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FF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7918315" y="2918298"/>
            <a:ext cx="496110" cy="17704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31157" y="3044757"/>
            <a:ext cx="292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those different </a:t>
            </a:r>
            <a:r>
              <a:rPr lang="en-US" dirty="0">
                <a:solidFill>
                  <a:srgbClr val="FF0000"/>
                </a:solidFill>
              </a:rPr>
              <a:t>collision chains</a:t>
            </a:r>
            <a:r>
              <a:rPr lang="en-US" dirty="0"/>
              <a:t> have merged into a </a:t>
            </a:r>
            <a:r>
              <a:rPr lang="en-US" b="1" dirty="0">
                <a:solidFill>
                  <a:srgbClr val="7030A0"/>
                </a:solidFill>
              </a:rPr>
              <a:t>cluster of keys</a:t>
            </a:r>
            <a:r>
              <a:rPr lang="en-US" dirty="0"/>
              <a:t>!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32714" y="4531942"/>
            <a:ext cx="2324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AND IT GETS WORSE!</a:t>
            </a:r>
          </a:p>
        </p:txBody>
      </p:sp>
    </p:spTree>
    <p:extLst>
      <p:ext uri="{BB962C8B-B14F-4D97-AF65-F5344CB8AC3E}">
        <p14:creationId xmlns:p14="http://schemas.microsoft.com/office/powerpoint/2010/main" val="31466469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36599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1BFBA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FF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  <a:p>
            <a:endParaRPr lang="en-US" dirty="0">
              <a:solidFill>
                <a:srgbClr val="01BFBA"/>
              </a:solidFill>
            </a:endParaRPr>
          </a:p>
          <a:p>
            <a:r>
              <a:rPr lang="en-US" dirty="0"/>
              <a:t>Insert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579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36599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1BFBA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FF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  <a:p>
            <a:endParaRPr lang="en-US" dirty="0">
              <a:solidFill>
                <a:srgbClr val="01BFBA"/>
              </a:solidFill>
            </a:endParaRPr>
          </a:p>
          <a:p>
            <a:r>
              <a:rPr lang="en-US" dirty="0"/>
              <a:t>Insert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015592" y="1800103"/>
            <a:ext cx="515566" cy="26940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42442" y="2373548"/>
            <a:ext cx="2928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Inserting </a:t>
            </a:r>
            <a:r>
              <a:rPr lang="en-US" sz="2400" i="1" dirty="0">
                <a:solidFill>
                  <a:srgbClr val="C00000"/>
                </a:solidFill>
              </a:rPr>
              <a:t>60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/>
              <a:t>led us to a </a:t>
            </a:r>
            <a:r>
              <a:rPr lang="en-US" sz="2400" b="1" i="1" dirty="0">
                <a:solidFill>
                  <a:srgbClr val="0070C0"/>
                </a:solidFill>
              </a:rPr>
              <a:t>“mega-cluster”</a:t>
            </a:r>
            <a:r>
              <a:rPr lang="en-US" sz="2400" i="1" dirty="0"/>
              <a:t> where </a:t>
            </a:r>
            <a:r>
              <a:rPr lang="en-US" sz="2400" i="1" dirty="0">
                <a:solidFill>
                  <a:srgbClr val="FF00FF"/>
                </a:solidFill>
              </a:rPr>
              <a:t>all the different collision chains are intermixed!</a:t>
            </a:r>
          </a:p>
        </p:txBody>
      </p:sp>
    </p:spTree>
    <p:extLst>
      <p:ext uri="{BB962C8B-B14F-4D97-AF65-F5344CB8AC3E}">
        <p14:creationId xmlns:p14="http://schemas.microsoft.com/office/powerpoint/2010/main" val="5568839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36599" cy="4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99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1BFBA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FF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  <a:p>
            <a:endParaRPr lang="en-US" dirty="0">
              <a:solidFill>
                <a:srgbClr val="01BFBA"/>
              </a:solidFill>
            </a:endParaRPr>
          </a:p>
          <a:p>
            <a:r>
              <a:rPr lang="en-US" dirty="0"/>
              <a:t>Insert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65787" y="2149813"/>
            <a:ext cx="370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</a:t>
            </a:r>
            <a:r>
              <a:rPr lang="en-US" dirty="0">
                <a:solidFill>
                  <a:schemeClr val="accent1"/>
                </a:solidFill>
              </a:rPr>
              <a:t>uniformly distributed input</a:t>
            </a:r>
            <a:r>
              <a:rPr lang="en-US" dirty="0"/>
              <a:t>, what’s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probability </a:t>
            </a:r>
            <a:r>
              <a:rPr lang="en-US" dirty="0"/>
              <a:t>that the </a:t>
            </a:r>
            <a:r>
              <a:rPr lang="en-US" dirty="0">
                <a:solidFill>
                  <a:schemeClr val="accent6"/>
                </a:solidFill>
              </a:rPr>
              <a:t>next insertion</a:t>
            </a:r>
            <a:r>
              <a:rPr lang="en-US" dirty="0"/>
              <a:t> will </a:t>
            </a:r>
            <a:r>
              <a:rPr lang="en-US" b="1" dirty="0">
                <a:solidFill>
                  <a:srgbClr val="FF0000"/>
                </a:solidFill>
              </a:rPr>
              <a:t>enlarge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</a:t>
            </a:r>
            <a:r>
              <a:rPr lang="en-US" i="1" dirty="0"/>
              <a:t> </a:t>
            </a:r>
            <a:r>
              <a:rPr lang="en-US" dirty="0"/>
              <a:t>cluster?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8472792" y="3647871"/>
                <a:ext cx="1421484" cy="7131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92" y="3647871"/>
                <a:ext cx="1421484" cy="7131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0434537" y="3647870"/>
                <a:ext cx="1264596" cy="71311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37" y="3647870"/>
                <a:ext cx="1264596" cy="71311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8472791" y="4635195"/>
                <a:ext cx="1421485" cy="81308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91" y="4635195"/>
                <a:ext cx="1421485" cy="81308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0434537" y="4635195"/>
            <a:ext cx="1264596" cy="813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(what?)</a:t>
            </a:r>
          </a:p>
        </p:txBody>
      </p:sp>
    </p:spTree>
    <p:extLst>
      <p:ext uri="{BB962C8B-B14F-4D97-AF65-F5344CB8AC3E}">
        <p14:creationId xmlns:p14="http://schemas.microsoft.com/office/powerpoint/2010/main" val="1195681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36599" cy="476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  <a:p>
            <a:endParaRPr lang="en-US" dirty="0">
              <a:solidFill>
                <a:srgbClr val="01BFBA"/>
              </a:solidFill>
            </a:endParaRPr>
          </a:p>
          <a:p>
            <a:r>
              <a:rPr lang="en-US" dirty="0"/>
              <a:t>Insert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65787" y="2149813"/>
            <a:ext cx="370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</a:t>
            </a:r>
            <a:r>
              <a:rPr lang="en-US" dirty="0">
                <a:solidFill>
                  <a:schemeClr val="accent1"/>
                </a:solidFill>
              </a:rPr>
              <a:t>uniformly distributed input</a:t>
            </a:r>
            <a:r>
              <a:rPr lang="en-US" dirty="0"/>
              <a:t>, what’s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probability </a:t>
            </a:r>
            <a:r>
              <a:rPr lang="en-US" dirty="0"/>
              <a:t>that the </a:t>
            </a:r>
            <a:r>
              <a:rPr lang="en-US" dirty="0">
                <a:solidFill>
                  <a:schemeClr val="accent6"/>
                </a:solidFill>
              </a:rPr>
              <a:t>next insertion</a:t>
            </a:r>
            <a:r>
              <a:rPr lang="en-US" dirty="0"/>
              <a:t> will </a:t>
            </a:r>
            <a:r>
              <a:rPr lang="en-US" b="1" dirty="0">
                <a:solidFill>
                  <a:srgbClr val="FF0000"/>
                </a:solidFill>
              </a:rPr>
              <a:t>enlarge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</a:t>
            </a:r>
            <a:r>
              <a:rPr lang="en-US" i="1" dirty="0"/>
              <a:t> </a:t>
            </a:r>
            <a:r>
              <a:rPr lang="en-US" dirty="0"/>
              <a:t>cluster?</a:t>
            </a:r>
          </a:p>
        </p:txBody>
      </p:sp>
      <p:sp>
        <p:nvSpPr>
          <p:cNvPr id="14" name="Right Brace 13"/>
          <p:cNvSpPr/>
          <p:nvPr/>
        </p:nvSpPr>
        <p:spPr>
          <a:xfrm flipH="1">
            <a:off x="6096000" y="1903779"/>
            <a:ext cx="746455" cy="2590400"/>
          </a:xfrm>
          <a:prstGeom prst="rightBrace">
            <a:avLst>
              <a:gd name="adj1" fmla="val 8333"/>
              <a:gd name="adj2" fmla="val 48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9581" y="3031549"/>
            <a:ext cx="15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of these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248736" y="4649821"/>
            <a:ext cx="982660" cy="17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51524" y="4707270"/>
            <a:ext cx="97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mr-IN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14417" y="6231168"/>
            <a:ext cx="1114772" cy="18129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9277" y="5952562"/>
            <a:ext cx="139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And This! </a:t>
            </a:r>
            <a:r>
              <a:rPr lang="en-US" dirty="0">
                <a:solidFill>
                  <a:schemeClr val="accent6"/>
                </a:solidFill>
                <a:sym typeface="Wingdings"/>
              </a:rPr>
              <a:t>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669277" y="3714750"/>
            <a:ext cx="335430" cy="85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35286" y="4891936"/>
            <a:ext cx="6627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08196" y="5447960"/>
            <a:ext cx="407522" cy="53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0210" y="4885049"/>
            <a:ext cx="15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</a:t>
            </a:r>
            <a:r>
              <a:rPr lang="en-US" b="1" dirty="0">
                <a:solidFill>
                  <a:srgbClr val="F08B73"/>
                </a:solidFill>
              </a:rPr>
              <a:t>13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DBD2944-D9F3-2B40-A2D8-136B820DD842}"/>
                  </a:ext>
                </a:extLst>
              </p:cNvPr>
              <p:cNvSpPr/>
              <p:nvPr/>
            </p:nvSpPr>
            <p:spPr>
              <a:xfrm>
                <a:off x="8472792" y="3647871"/>
                <a:ext cx="1421484" cy="7131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DBD2944-D9F3-2B40-A2D8-136B820DD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92" y="3647871"/>
                <a:ext cx="1421484" cy="7131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470B951-29CB-DD4A-980A-5851DB8C58AC}"/>
                  </a:ext>
                </a:extLst>
              </p:cNvPr>
              <p:cNvSpPr/>
              <p:nvPr/>
            </p:nvSpPr>
            <p:spPr>
              <a:xfrm>
                <a:off x="10434537" y="3647870"/>
                <a:ext cx="1264596" cy="71311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470B951-29CB-DD4A-980A-5851DB8C5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37" y="3647870"/>
                <a:ext cx="1264596" cy="71311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7A074E63-4B58-7D43-86FC-EB7BED080BE4}"/>
                  </a:ext>
                </a:extLst>
              </p:cNvPr>
              <p:cNvSpPr/>
              <p:nvPr/>
            </p:nvSpPr>
            <p:spPr>
              <a:xfrm>
                <a:off x="8472791" y="4635195"/>
                <a:ext cx="1421485" cy="81308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7A074E63-4B58-7D43-86FC-EB7BED080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91" y="4635195"/>
                <a:ext cx="1421485" cy="81308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8F215A2-BC6E-854A-B41E-4EE413DDF4CC}"/>
              </a:ext>
            </a:extLst>
          </p:cNvPr>
          <p:cNvSpPr/>
          <p:nvPr/>
        </p:nvSpPr>
        <p:spPr>
          <a:xfrm>
            <a:off x="10434537" y="4635195"/>
            <a:ext cx="1264596" cy="813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(what?)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6F674E-9DD1-2240-B2C4-FE8379437A6D}"/>
              </a:ext>
            </a:extLst>
          </p:cNvPr>
          <p:cNvSpPr/>
          <p:nvPr/>
        </p:nvSpPr>
        <p:spPr>
          <a:xfrm>
            <a:off x="10245969" y="4494179"/>
            <a:ext cx="1652954" cy="1086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798875-13F1-F74C-B55B-2C2F6A84FA6D}"/>
                  </a:ext>
                </a:extLst>
              </p:cNvPr>
              <p:cNvSpPr/>
              <p:nvPr/>
            </p:nvSpPr>
            <p:spPr>
              <a:xfrm>
                <a:off x="10982050" y="5653405"/>
                <a:ext cx="49404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798875-13F1-F74C-B55B-2C2F6A84F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050" y="5653405"/>
                <a:ext cx="494046" cy="612732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7161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36599" cy="476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  <a:p>
            <a:endParaRPr lang="en-US" dirty="0">
              <a:solidFill>
                <a:srgbClr val="01BFBA"/>
              </a:solidFill>
            </a:endParaRPr>
          </a:p>
          <a:p>
            <a:r>
              <a:rPr lang="en-US" dirty="0"/>
              <a:t>Insert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65787" y="2149813"/>
            <a:ext cx="370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Statement: If instead of adding 1 every time we added something else (</a:t>
            </a:r>
            <a:r>
              <a:rPr lang="en-US" dirty="0" err="1"/>
              <a:t>e.g</a:t>
            </a:r>
            <a:r>
              <a:rPr lang="en-US" dirty="0"/>
              <a:t> 3) we </a:t>
            </a:r>
            <a:r>
              <a:rPr lang="en-US" b="1" dirty="0">
                <a:solidFill>
                  <a:srgbClr val="7030A0"/>
                </a:solidFill>
              </a:rPr>
              <a:t>would avoid clusters</a:t>
            </a:r>
          </a:p>
        </p:txBody>
      </p:sp>
      <p:sp>
        <p:nvSpPr>
          <p:cNvPr id="14" name="Right Brace 13"/>
          <p:cNvSpPr/>
          <p:nvPr/>
        </p:nvSpPr>
        <p:spPr>
          <a:xfrm flipH="1">
            <a:off x="6096000" y="1903779"/>
            <a:ext cx="746455" cy="2590400"/>
          </a:xfrm>
          <a:prstGeom prst="rightBrace">
            <a:avLst>
              <a:gd name="adj1" fmla="val 8333"/>
              <a:gd name="adj2" fmla="val 48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9581" y="3031549"/>
            <a:ext cx="15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of these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248736" y="4649821"/>
            <a:ext cx="982660" cy="17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51524" y="4707270"/>
            <a:ext cx="97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mr-IN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14417" y="6231168"/>
            <a:ext cx="1114772" cy="18129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9277" y="5952562"/>
            <a:ext cx="139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And This! </a:t>
            </a:r>
            <a:r>
              <a:rPr lang="en-US" dirty="0">
                <a:solidFill>
                  <a:schemeClr val="accent6"/>
                </a:solidFill>
                <a:sym typeface="Wingdings"/>
              </a:rPr>
              <a:t>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669277" y="3714750"/>
            <a:ext cx="335430" cy="85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35286" y="4891936"/>
            <a:ext cx="6627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08196" y="5447960"/>
            <a:ext cx="407522" cy="53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0210" y="4885049"/>
            <a:ext cx="15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</a:t>
            </a:r>
            <a:r>
              <a:rPr lang="en-US" b="1" dirty="0">
                <a:solidFill>
                  <a:srgbClr val="F08B73"/>
                </a:solidFill>
              </a:rPr>
              <a:t>13</a:t>
            </a:r>
            <a:r>
              <a:rPr lang="en-US" dirty="0"/>
              <a:t>!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149CFFF-7B8F-6A4F-9A40-E61F5CF59DAB}"/>
              </a:ext>
            </a:extLst>
          </p:cNvPr>
          <p:cNvSpPr/>
          <p:nvPr/>
        </p:nvSpPr>
        <p:spPr>
          <a:xfrm>
            <a:off x="8472792" y="3647871"/>
            <a:ext cx="1421484" cy="713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FB8AB6-12FF-BD44-BCE7-7B37123EDFA0}"/>
              </a:ext>
            </a:extLst>
          </p:cNvPr>
          <p:cNvSpPr/>
          <p:nvPr/>
        </p:nvSpPr>
        <p:spPr>
          <a:xfrm>
            <a:off x="10434537" y="3647870"/>
            <a:ext cx="1264596" cy="71311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4923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“Clusters” and “chains”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29188" y="1800103"/>
          <a:ext cx="1336599" cy="476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3000">
                          <a:srgbClr val="F08B73">
                            <a:alpha val="40000"/>
                          </a:srgbClr>
                        </a:gs>
                        <a:gs pos="88000">
                          <a:schemeClr val="accent2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03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245" y="2013194"/>
            <a:ext cx="6820877" cy="465654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23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5</a:t>
            </a: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chemeClr val="accent1"/>
                </a:solidFill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FF00FF"/>
                </a:solidFill>
              </a:rPr>
              <a:t>27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Insert </a:t>
            </a:r>
            <a:r>
              <a:rPr lang="en-US" dirty="0">
                <a:solidFill>
                  <a:srgbClr val="01BFBA"/>
                </a:solidFill>
              </a:rPr>
              <a:t>26</a:t>
            </a:r>
          </a:p>
          <a:p>
            <a:endParaRPr lang="en-US" dirty="0">
              <a:solidFill>
                <a:srgbClr val="01BFBA"/>
              </a:solidFill>
            </a:endParaRPr>
          </a:p>
          <a:p>
            <a:r>
              <a:rPr lang="en-US" dirty="0"/>
              <a:t>Insert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 % 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" y="853062"/>
                <a:ext cx="24535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65787" y="2149813"/>
            <a:ext cx="370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Statement: If instead of adding 1 every time we added something else (</a:t>
            </a:r>
            <a:r>
              <a:rPr lang="en-US" dirty="0" err="1"/>
              <a:t>e.g</a:t>
            </a:r>
            <a:r>
              <a:rPr lang="en-US" dirty="0"/>
              <a:t> 3) we </a:t>
            </a:r>
            <a:r>
              <a:rPr lang="en-US" b="1" dirty="0">
                <a:solidFill>
                  <a:srgbClr val="7030A0"/>
                </a:solidFill>
              </a:rPr>
              <a:t>would avoid clusters</a:t>
            </a:r>
          </a:p>
        </p:txBody>
      </p:sp>
      <p:sp>
        <p:nvSpPr>
          <p:cNvPr id="14" name="Right Brace 13"/>
          <p:cNvSpPr/>
          <p:nvPr/>
        </p:nvSpPr>
        <p:spPr>
          <a:xfrm flipH="1">
            <a:off x="6096000" y="1903779"/>
            <a:ext cx="746455" cy="2590400"/>
          </a:xfrm>
          <a:prstGeom prst="rightBrace">
            <a:avLst>
              <a:gd name="adj1" fmla="val 8333"/>
              <a:gd name="adj2" fmla="val 48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9581" y="3031549"/>
            <a:ext cx="15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of these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248736" y="4649821"/>
            <a:ext cx="982660" cy="17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51524" y="4707270"/>
            <a:ext cx="97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mr-IN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14417" y="6231168"/>
            <a:ext cx="1114772" cy="18129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9277" y="5952562"/>
            <a:ext cx="139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And This! </a:t>
            </a:r>
            <a:r>
              <a:rPr lang="en-US" dirty="0">
                <a:solidFill>
                  <a:schemeClr val="accent6"/>
                </a:solidFill>
                <a:sym typeface="Wingdings"/>
              </a:rPr>
              <a:t>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669277" y="3714750"/>
            <a:ext cx="335430" cy="85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35286" y="4891936"/>
            <a:ext cx="6627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08196" y="5447960"/>
            <a:ext cx="407522" cy="53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0210" y="4885049"/>
            <a:ext cx="15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</a:t>
            </a:r>
            <a:r>
              <a:rPr lang="en-US" b="1" dirty="0">
                <a:solidFill>
                  <a:srgbClr val="F08B73"/>
                </a:solidFill>
              </a:rPr>
              <a:t>13</a:t>
            </a:r>
            <a:r>
              <a:rPr lang="en-US" dirty="0"/>
              <a:t>!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149CFFF-7B8F-6A4F-9A40-E61F5CF59DAB}"/>
              </a:ext>
            </a:extLst>
          </p:cNvPr>
          <p:cNvSpPr/>
          <p:nvPr/>
        </p:nvSpPr>
        <p:spPr>
          <a:xfrm>
            <a:off x="8472792" y="3647871"/>
            <a:ext cx="1421484" cy="713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FB8AB6-12FF-BD44-BCE7-7B37123EDFA0}"/>
              </a:ext>
            </a:extLst>
          </p:cNvPr>
          <p:cNvSpPr/>
          <p:nvPr/>
        </p:nvSpPr>
        <p:spPr>
          <a:xfrm>
            <a:off x="10434537" y="3647870"/>
            <a:ext cx="1264596" cy="71311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D3EDB1-FE46-344E-A881-495A3F01816A}"/>
              </a:ext>
            </a:extLst>
          </p:cNvPr>
          <p:cNvSpPr/>
          <p:nvPr/>
        </p:nvSpPr>
        <p:spPr>
          <a:xfrm>
            <a:off x="10245969" y="3400881"/>
            <a:ext cx="1676400" cy="11711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CD13E-2CE6-5743-AEB6-4B1F9D9AEBC9}"/>
              </a:ext>
            </a:extLst>
          </p:cNvPr>
          <p:cNvSpPr txBox="1"/>
          <p:nvPr/>
        </p:nvSpPr>
        <p:spPr>
          <a:xfrm>
            <a:off x="8365787" y="4891936"/>
            <a:ext cx="3706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“clusters” then end up just being “discontinuous” in the array! :O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FF"/>
                </a:solidFill>
              </a:rPr>
              <a:t>Only solution: Resize the array, reinserting all elements afterwards </a:t>
            </a:r>
            <a:r>
              <a:rPr lang="en-US" dirty="0">
                <a:solidFill>
                  <a:srgbClr val="FF00FF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857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Take-home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table progressively gets fuller, collision chains form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key clusters.</a:t>
            </a:r>
          </a:p>
          <a:p>
            <a:r>
              <a:rPr lang="en-US" dirty="0"/>
              <a:t>The probability that those clusters </a:t>
            </a:r>
            <a:r>
              <a:rPr lang="en-US" dirty="0">
                <a:solidFill>
                  <a:srgbClr val="00B050"/>
                </a:solidFill>
              </a:rPr>
              <a:t>merge into </a:t>
            </a:r>
            <a:r>
              <a:rPr lang="en-US" b="1" i="1" u="sng" dirty="0">
                <a:solidFill>
                  <a:srgbClr val="00B050"/>
                </a:solidFill>
              </a:rPr>
              <a:t>mega-clusters</a:t>
            </a:r>
            <a:r>
              <a:rPr lang="en-US" dirty="0">
                <a:solidFill>
                  <a:srgbClr val="00B050"/>
                </a:solidFill>
              </a:rPr>
              <a:t> increases with every insertion</a:t>
            </a:r>
            <a:r>
              <a:rPr lang="en-US" dirty="0"/>
              <a:t> that occupies spaces between the clusters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DF38-2D1E-4EAC-8B33-7275260B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DBB3-06A7-43BC-ABAE-216ED8880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the size of our data (in records)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our hash table size,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True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False</a:t>
                </a:r>
                <a:r>
                  <a:rPr lang="en-US" dirty="0"/>
                  <a:t>: our </a:t>
                </a:r>
                <a:r>
                  <a:rPr lang="en-US" dirty="0">
                    <a:solidFill>
                      <a:srgbClr val="FF00FF"/>
                    </a:solidFill>
                  </a:rPr>
                  <a:t>first</a:t>
                </a:r>
                <a:r>
                  <a:rPr lang="en-US" dirty="0"/>
                  <a:t> collision will happen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insertion (this would mean that we’d need to resize our table if we want more keys to fit)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DBB3-06A7-43BC-ABAE-216ED8880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61BEED-934C-4C00-A888-D0C44F194A2F}"/>
              </a:ext>
            </a:extLst>
          </p:cNvPr>
          <p:cNvSpPr/>
          <p:nvPr/>
        </p:nvSpPr>
        <p:spPr>
          <a:xfrm>
            <a:off x="3802568" y="4304370"/>
            <a:ext cx="1204332" cy="66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20D873-7BBE-4AAA-9B18-702069F11DC3}"/>
              </a:ext>
            </a:extLst>
          </p:cNvPr>
          <p:cNvSpPr/>
          <p:nvPr/>
        </p:nvSpPr>
        <p:spPr>
          <a:xfrm>
            <a:off x="6265132" y="4304370"/>
            <a:ext cx="1204332" cy="669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484067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Take-home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table progressively gets fuller, collision chains form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key clusters.</a:t>
            </a:r>
          </a:p>
          <a:p>
            <a:r>
              <a:rPr lang="en-US" dirty="0"/>
              <a:t>The probability that those clusters </a:t>
            </a:r>
            <a:r>
              <a:rPr lang="en-US" dirty="0">
                <a:solidFill>
                  <a:srgbClr val="00B050"/>
                </a:solidFill>
              </a:rPr>
              <a:t>merge into </a:t>
            </a:r>
            <a:r>
              <a:rPr lang="en-US" b="1" i="1" u="sng" dirty="0">
                <a:solidFill>
                  <a:srgbClr val="00B050"/>
                </a:solidFill>
              </a:rPr>
              <a:t>mega-clusters</a:t>
            </a:r>
            <a:r>
              <a:rPr lang="en-US" dirty="0">
                <a:solidFill>
                  <a:srgbClr val="00B050"/>
                </a:solidFill>
              </a:rPr>
              <a:t> increases with every insertion</a:t>
            </a:r>
            <a:r>
              <a:rPr lang="en-US" dirty="0"/>
              <a:t> that occupies spaces between the clusters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r>
              <a:rPr lang="en-US" dirty="0"/>
              <a:t>Problem compounded if we </a:t>
            </a:r>
            <a:r>
              <a:rPr lang="en-US" dirty="0">
                <a:solidFill>
                  <a:srgbClr val="2016DA"/>
                </a:solidFill>
              </a:rPr>
              <a:t>remove the uniform hashing assumption.</a:t>
            </a:r>
          </a:p>
          <a:p>
            <a:r>
              <a:rPr lang="en-US" dirty="0"/>
              <a:t>Solution offered by linear probing: </a:t>
            </a:r>
            <a:r>
              <a:rPr lang="en-US" dirty="0">
                <a:solidFill>
                  <a:schemeClr val="accent4"/>
                </a:solidFill>
              </a:rPr>
              <a:t>Resize the table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through our previous approach), </a:t>
            </a:r>
            <a:r>
              <a:rPr lang="en-US" dirty="0">
                <a:solidFill>
                  <a:srgbClr val="FF00FF"/>
                </a:solidFill>
              </a:rPr>
              <a:t>re-hash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re-insert all keys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61226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Take-home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the table progressively gets fuller, collision chains form 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key clusters.</a:t>
                </a:r>
              </a:p>
              <a:p>
                <a:r>
                  <a:rPr lang="en-US" dirty="0"/>
                  <a:t>The probability that those clusters </a:t>
                </a:r>
                <a:r>
                  <a:rPr lang="en-US" dirty="0">
                    <a:solidFill>
                      <a:srgbClr val="00B050"/>
                    </a:solidFill>
                  </a:rPr>
                  <a:t>merge into </a:t>
                </a:r>
                <a:r>
                  <a:rPr lang="en-US" b="1" i="1" u="sng" dirty="0">
                    <a:solidFill>
                      <a:srgbClr val="00B050"/>
                    </a:solidFill>
                  </a:rPr>
                  <a:t>mega-clusters</a:t>
                </a:r>
                <a:r>
                  <a:rPr lang="en-US" dirty="0">
                    <a:solidFill>
                      <a:srgbClr val="00B050"/>
                    </a:solidFill>
                  </a:rPr>
                  <a:t> increases with every insertion</a:t>
                </a:r>
                <a:r>
                  <a:rPr lang="en-US" dirty="0"/>
                  <a:t> that occupies spaces between the clusters</a:t>
                </a:r>
                <a:r>
                  <a:rPr lang="mr-IN" dirty="0"/>
                  <a:t>…</a:t>
                </a:r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</a:t>
                </a:r>
                <a:endParaRPr lang="en-US" dirty="0"/>
              </a:p>
              <a:p>
                <a:r>
                  <a:rPr lang="en-US" dirty="0"/>
                  <a:t>Problem compounded if we </a:t>
                </a:r>
                <a:r>
                  <a:rPr lang="en-US" dirty="0">
                    <a:solidFill>
                      <a:srgbClr val="2016DA"/>
                    </a:solidFill>
                  </a:rPr>
                  <a:t>remove the uniform hashing assumption.</a:t>
                </a:r>
              </a:p>
              <a:p>
                <a:r>
                  <a:rPr lang="en-US" dirty="0"/>
                  <a:t>Solution offered by linear probing: </a:t>
                </a:r>
                <a:r>
                  <a:rPr lang="en-US" dirty="0">
                    <a:solidFill>
                      <a:schemeClr val="accent4"/>
                    </a:solidFill>
                  </a:rPr>
                  <a:t>Resize the table</a:t>
                </a:r>
                <a:r>
                  <a:rPr lang="en-US" dirty="0"/>
                  <a:t> (</a:t>
                </a:r>
                <a:r>
                  <a:rPr lang="en-US" dirty="0" err="1"/>
                  <a:t>e.g</a:t>
                </a:r>
                <a:r>
                  <a:rPr lang="en-US" dirty="0"/>
                  <a:t> through our previous approach), </a:t>
                </a:r>
                <a:r>
                  <a:rPr lang="en-US" dirty="0">
                    <a:solidFill>
                      <a:srgbClr val="FF00FF"/>
                    </a:solidFill>
                  </a:rPr>
                  <a:t>re-hash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2"/>
                    </a:solidFill>
                  </a:rPr>
                  <a:t>re-insert all keys</a:t>
                </a:r>
                <a:r>
                  <a:rPr lang="en-US" dirty="0"/>
                  <a:t>.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At which value for the 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should we resize?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999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Knuth’s seminal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 linear-probing hash table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buckets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B037F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keys to store, the </a:t>
                </a:r>
                <a:r>
                  <a:rPr lang="en-US" dirty="0">
                    <a:solidFill>
                      <a:srgbClr val="FF0000"/>
                    </a:solidFill>
                  </a:rPr>
                  <a:t>average number of probes </a:t>
                </a:r>
                <a:r>
                  <a:rPr lang="en-US" dirty="0"/>
                  <a:t>required for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search hit </a:t>
                </a:r>
                <a:r>
                  <a:rPr lang="en-US" dirty="0"/>
                  <a:t>is:</a:t>
                </a: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(1+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Whereas for a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search miss </a:t>
                </a:r>
                <a:r>
                  <a:rPr lang="en-US" dirty="0"/>
                  <a:t>it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(1+</m:t>
                      </m:r>
                      <m:f>
                        <m:fPr>
                          <m:ctrlPr>
                            <a:rPr lang="mr-I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015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Knuth’s seminal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 linear-probing hash table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buckets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B037F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keys to store, the </a:t>
                </a:r>
                <a:r>
                  <a:rPr lang="en-US" dirty="0">
                    <a:solidFill>
                      <a:srgbClr val="FF0000"/>
                    </a:solidFill>
                  </a:rPr>
                  <a:t>average number of probes </a:t>
                </a:r>
                <a:r>
                  <a:rPr lang="en-US" dirty="0"/>
                  <a:t>required for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search hit </a:t>
                </a:r>
                <a:r>
                  <a:rPr lang="en-US" dirty="0"/>
                  <a:t>is:</a:t>
                </a: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(1+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Whereas for a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search miss </a:t>
                </a:r>
                <a:r>
                  <a:rPr lang="en-US" dirty="0"/>
                  <a:t>it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(1+</m:t>
                      </m:r>
                      <m:f>
                        <m:fPr>
                          <m:ctrlPr>
                            <a:rPr lang="mr-I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10800000" flipV="1">
            <a:off x="2256817" y="2538919"/>
            <a:ext cx="1040860" cy="350196"/>
          </a:xfrm>
          <a:prstGeom prst="curved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9529" y="2627506"/>
            <a:ext cx="121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Psst</a:t>
            </a:r>
            <a:r>
              <a:rPr lang="en-US" sz="1400" dirty="0">
                <a:solidFill>
                  <a:schemeClr val="accent2"/>
                </a:solidFill>
              </a:rPr>
              <a:t>! Perfectly uniform hash!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32B1E77-A8A2-8148-AEE0-702F872D7F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3072" y="1230176"/>
            <a:ext cx="757011" cy="664722"/>
          </a:xfrm>
          <a:prstGeom prst="curved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80273-6C0D-814A-A56D-A627C0857FE1}"/>
                  </a:ext>
                </a:extLst>
              </p:cNvPr>
              <p:cNvSpPr txBox="1"/>
              <p:nvPr/>
            </p:nvSpPr>
            <p:spPr>
              <a:xfrm>
                <a:off x="9326591" y="839563"/>
                <a:ext cx="994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∈(0, 1)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80273-6C0D-814A-A56D-A627C0857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91" y="839563"/>
                <a:ext cx="994696" cy="276999"/>
              </a:xfrm>
              <a:prstGeom prst="rect">
                <a:avLst/>
              </a:prstGeom>
              <a:blipFill>
                <a:blip r:embed="rId3"/>
                <a:stretch>
                  <a:fillRect l="-1250" r="-625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8304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Knuth’s seminal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 linear-probing hash table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buckets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B037F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keys to store, the </a:t>
                </a:r>
                <a:r>
                  <a:rPr lang="en-US" dirty="0">
                    <a:solidFill>
                      <a:srgbClr val="FF0000"/>
                    </a:solidFill>
                  </a:rPr>
                  <a:t>average number of probes </a:t>
                </a:r>
                <a:r>
                  <a:rPr lang="en-US" dirty="0"/>
                  <a:t>required for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search hit </a:t>
                </a:r>
                <a:r>
                  <a:rPr lang="en-US" dirty="0"/>
                  <a:t>is:</a:t>
                </a: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(1+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Whereas for a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search miss </a:t>
                </a:r>
                <a:r>
                  <a:rPr lang="en-US" dirty="0"/>
                  <a:t>it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(1+</m:t>
                      </m:r>
                      <m:f>
                        <m:fPr>
                          <m:ctrlPr>
                            <a:rPr lang="mr-I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4960A-4B63-3348-A124-24882D31D824}"/>
                  </a:ext>
                </a:extLst>
              </p:cNvPr>
              <p:cNvSpPr txBox="1"/>
              <p:nvPr/>
            </p:nvSpPr>
            <p:spPr>
              <a:xfrm>
                <a:off x="7511968" y="3948525"/>
                <a:ext cx="432893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FF00FF"/>
                    </a:solidFill>
                  </a:rPr>
                  <a:t>Let’s consider what happens as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1BFBA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srgbClr val="01BFBA"/>
                        </a:solidFill>
                        <a:latin typeface="Cambria Math" charset="0"/>
                      </a:rPr>
                      <m:t>→1</m:t>
                    </m:r>
                  </m:oMath>
                </a14:m>
                <a:r>
                  <a:rPr lang="en-US" sz="2600" dirty="0">
                    <a:solidFill>
                      <a:srgbClr val="01BFBA"/>
                    </a:solidFill>
                  </a:rPr>
                  <a:t> </a:t>
                </a:r>
                <a:r>
                  <a:rPr lang="en-US" sz="2600" dirty="0">
                    <a:solidFill>
                      <a:srgbClr val="FF00FF"/>
                    </a:solidFill>
                  </a:rPr>
                  <a:t>or</a:t>
                </a:r>
                <a:r>
                  <a:rPr lang="en-US" sz="2600" dirty="0">
                    <a:solidFill>
                      <a:srgbClr val="01BFB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01BFBA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600" b="0" i="1" dirty="0" smtClean="0">
                        <a:solidFill>
                          <a:srgbClr val="01BFBA"/>
                        </a:solidFill>
                        <a:latin typeface="Cambria Math" charset="0"/>
                      </a:rPr>
                      <m:t>→0</m:t>
                    </m:r>
                  </m:oMath>
                </a14:m>
                <a:r>
                  <a:rPr lang="en-US" sz="2600" dirty="0">
                    <a:solidFill>
                      <a:srgbClr val="01BFBA"/>
                    </a:solidFill>
                  </a:rPr>
                  <a:t>!</a:t>
                </a:r>
                <a:endParaRPr 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4960A-4B63-3348-A124-24882D31D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68" y="3948525"/>
                <a:ext cx="4328931" cy="892552"/>
              </a:xfrm>
              <a:prstGeom prst="rect">
                <a:avLst/>
              </a:prstGeom>
              <a:blipFill>
                <a:blip r:embed="rId3"/>
                <a:stretch>
                  <a:fillRect l="-2339" t="-5634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7CC7A847-4929-FC48-AA1B-94769FA08358}"/>
              </a:ext>
            </a:extLst>
          </p:cNvPr>
          <p:cNvCxnSpPr/>
          <p:nvPr/>
        </p:nvCxnSpPr>
        <p:spPr>
          <a:xfrm rot="10800000" flipV="1">
            <a:off x="2256817" y="2538919"/>
            <a:ext cx="1040860" cy="350196"/>
          </a:xfrm>
          <a:prstGeom prst="curved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74A28-6048-9941-90D3-7F31394C7284}"/>
              </a:ext>
            </a:extLst>
          </p:cNvPr>
          <p:cNvSpPr txBox="1"/>
          <p:nvPr/>
        </p:nvSpPr>
        <p:spPr>
          <a:xfrm>
            <a:off x="939529" y="2627506"/>
            <a:ext cx="121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Psst</a:t>
            </a:r>
            <a:r>
              <a:rPr lang="en-US" sz="1400" dirty="0">
                <a:solidFill>
                  <a:schemeClr val="accent2"/>
                </a:solidFill>
              </a:rPr>
              <a:t>! Perfectly uniform hash!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906D3D3-59EE-3847-AA2F-A8853866CF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3072" y="1230176"/>
            <a:ext cx="757011" cy="664722"/>
          </a:xfrm>
          <a:prstGeom prst="curved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86802F-32E3-4446-BB98-CDF549499750}"/>
                  </a:ext>
                </a:extLst>
              </p:cNvPr>
              <p:cNvSpPr txBox="1"/>
              <p:nvPr/>
            </p:nvSpPr>
            <p:spPr>
              <a:xfrm>
                <a:off x="9326591" y="839563"/>
                <a:ext cx="994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∈(0, 1)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86802F-32E3-4446-BB98-CDF549499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91" y="839563"/>
                <a:ext cx="994696" cy="276999"/>
              </a:xfrm>
              <a:prstGeom prst="rect">
                <a:avLst/>
              </a:prstGeom>
              <a:blipFill>
                <a:blip r:embed="rId5"/>
                <a:stretch>
                  <a:fillRect l="-1250" r="-625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711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Knuth’s seminal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 linear-probing hash table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buckets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B037F9"/>
                        </a:solidFill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keys to store, the </a:t>
                </a:r>
                <a:r>
                  <a:rPr lang="en-US" dirty="0">
                    <a:solidFill>
                      <a:srgbClr val="FF0000"/>
                    </a:solidFill>
                  </a:rPr>
                  <a:t>average number of probes </a:t>
                </a:r>
                <a:r>
                  <a:rPr lang="en-US" dirty="0"/>
                  <a:t>required for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search hit </a:t>
                </a:r>
                <a:r>
                  <a:rPr lang="en-US" dirty="0"/>
                  <a:t>is:</a:t>
                </a: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(1+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Whereas for a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search miss </a:t>
                </a:r>
                <a:r>
                  <a:rPr lang="en-US" dirty="0"/>
                  <a:t>it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(1+</m:t>
                      </m:r>
                      <m:f>
                        <m:fPr>
                          <m:ctrlPr>
                            <a:rPr lang="mr-I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11968" y="3948525"/>
                <a:ext cx="432893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FF00FF"/>
                    </a:solidFill>
                  </a:rPr>
                  <a:t>Let’s consider what happens as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1BFBA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srgbClr val="01BFBA"/>
                        </a:solidFill>
                        <a:latin typeface="Cambria Math" charset="0"/>
                      </a:rPr>
                      <m:t>→1</m:t>
                    </m:r>
                  </m:oMath>
                </a14:m>
                <a:r>
                  <a:rPr lang="en-US" sz="2600" dirty="0">
                    <a:solidFill>
                      <a:srgbClr val="01BFBA"/>
                    </a:solidFill>
                  </a:rPr>
                  <a:t> </a:t>
                </a:r>
                <a:r>
                  <a:rPr lang="en-US" sz="2600" dirty="0">
                    <a:solidFill>
                      <a:srgbClr val="FF00FF"/>
                    </a:solidFill>
                  </a:rPr>
                  <a:t>or</a:t>
                </a:r>
                <a:r>
                  <a:rPr lang="en-US" sz="2600" dirty="0">
                    <a:solidFill>
                      <a:srgbClr val="01BFB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01BFBA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600" b="0" i="1" dirty="0" smtClean="0">
                        <a:solidFill>
                          <a:srgbClr val="01BFBA"/>
                        </a:solidFill>
                        <a:latin typeface="Cambria Math" charset="0"/>
                      </a:rPr>
                      <m:t>→0</m:t>
                    </m:r>
                  </m:oMath>
                </a14:m>
                <a:r>
                  <a:rPr lang="en-US" sz="2600" dirty="0">
                    <a:solidFill>
                      <a:srgbClr val="01BFBA"/>
                    </a:solidFill>
                  </a:rPr>
                  <a:t>!</a:t>
                </a:r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68" y="3948525"/>
                <a:ext cx="4328931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2535" t="-6164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7323364" y="5216979"/>
            <a:ext cx="281202" cy="857250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BAC4F8-9810-FB4B-86D3-E3766BBC0346}"/>
                  </a:ext>
                </a:extLst>
              </p:cNvPr>
              <p:cNvSpPr txBox="1"/>
              <p:nvPr/>
            </p:nvSpPr>
            <p:spPr>
              <a:xfrm>
                <a:off x="7604566" y="5298780"/>
                <a:ext cx="4587434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Larger than the 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avg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 #probes for a hit,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b="1" dirty="0"/>
                  <a:t>Linear Probing favors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search hits</a:t>
                </a:r>
                <a:r>
                  <a:rPr lang="en-US" b="1" dirty="0"/>
                  <a:t>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BAC4F8-9810-FB4B-86D3-E3766BBC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66" y="5298780"/>
                <a:ext cx="4587434" cy="929550"/>
              </a:xfrm>
              <a:prstGeom prst="rect">
                <a:avLst/>
              </a:prstGeom>
              <a:blipFill>
                <a:blip r:embed="rId6"/>
                <a:stretch>
                  <a:fillRect l="-829" t="-135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798E75A-BB39-3840-B061-72F78F60365C}"/>
              </a:ext>
            </a:extLst>
          </p:cNvPr>
          <p:cNvCxnSpPr/>
          <p:nvPr/>
        </p:nvCxnSpPr>
        <p:spPr>
          <a:xfrm rot="10800000" flipV="1">
            <a:off x="2256817" y="2538919"/>
            <a:ext cx="1040860" cy="350196"/>
          </a:xfrm>
          <a:prstGeom prst="curved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07CF01-F577-8C45-BDBE-F359A2A098D0}"/>
              </a:ext>
            </a:extLst>
          </p:cNvPr>
          <p:cNvSpPr txBox="1"/>
          <p:nvPr/>
        </p:nvSpPr>
        <p:spPr>
          <a:xfrm>
            <a:off x="939529" y="2627506"/>
            <a:ext cx="121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Psst</a:t>
            </a:r>
            <a:r>
              <a:rPr lang="en-US" sz="1400" dirty="0">
                <a:solidFill>
                  <a:schemeClr val="accent2"/>
                </a:solidFill>
              </a:rPr>
              <a:t>! Perfectly uniform hash!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1C793D7-FEB4-384B-903A-8FC71DB880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3072" y="1230176"/>
            <a:ext cx="757011" cy="664722"/>
          </a:xfrm>
          <a:prstGeom prst="curved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1D0644-EA68-4443-9719-ABD299F50CDA}"/>
                  </a:ext>
                </a:extLst>
              </p:cNvPr>
              <p:cNvSpPr txBox="1"/>
              <p:nvPr/>
            </p:nvSpPr>
            <p:spPr>
              <a:xfrm>
                <a:off x="9326591" y="839563"/>
                <a:ext cx="994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∈(0, 1)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1D0644-EA68-4443-9719-ABD299F50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91" y="839563"/>
                <a:ext cx="994696" cy="276999"/>
              </a:xfrm>
              <a:prstGeom prst="rect">
                <a:avLst/>
              </a:prstGeom>
              <a:blipFill>
                <a:blip r:embed="rId7"/>
                <a:stretch>
                  <a:fillRect l="-1250" r="-625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901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in a Linear Probing hash table consists of first hashing the key to be searched. </a:t>
            </a:r>
          </a:p>
          <a:p>
            <a:r>
              <a:rPr lang="en-US" dirty="0"/>
              <a:t>Then, we loop through the buffer until: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find the key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(search hit)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</a:t>
            </a:r>
            <a:r>
              <a:rPr lang="en-US" dirty="0">
                <a:sym typeface="Wingdings"/>
              </a:rPr>
              <a:t>,</a:t>
            </a:r>
            <a:r>
              <a:rPr lang="en-US" b="1" dirty="0">
                <a:solidFill>
                  <a:srgbClr val="FF00FF"/>
                </a:solidFill>
                <a:sym typeface="Wingdings"/>
              </a:rPr>
              <a:t> OR</a:t>
            </a:r>
            <a:endParaRPr lang="en-US" b="1" dirty="0">
              <a:solidFill>
                <a:srgbClr val="FF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encounter an empty cell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(search miss)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/>
              </a:rPr>
              <a:t>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12C0D-2EE7-684D-ABB7-86480EFB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46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in a Linear Probing hash table consists of first hashing the key to be searched. </a:t>
            </a:r>
          </a:p>
          <a:p>
            <a:r>
              <a:rPr lang="en-US" dirty="0"/>
              <a:t>Then, we loop through the buffer until: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find the key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(search hit)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</a:t>
            </a:r>
            <a:r>
              <a:rPr lang="en-US" dirty="0">
                <a:sym typeface="Wingdings"/>
              </a:rPr>
              <a:t>,</a:t>
            </a:r>
            <a:r>
              <a:rPr lang="en-US" b="1" dirty="0">
                <a:solidFill>
                  <a:srgbClr val="FF00FF"/>
                </a:solidFill>
                <a:sym typeface="Wingdings"/>
              </a:rPr>
              <a:t> OR</a:t>
            </a:r>
            <a:endParaRPr lang="en-US" b="1" dirty="0">
              <a:solidFill>
                <a:srgbClr val="FF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encounter an empty cell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(search miss)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/>
              </a:rPr>
              <a:t></a:t>
            </a:r>
          </a:p>
          <a:p>
            <a:r>
              <a:rPr lang="en-US" dirty="0">
                <a:sym typeface="Wingdings"/>
              </a:rPr>
              <a:t>As previously mentioned, linear probing favors search hits over search misses.</a:t>
            </a:r>
          </a:p>
          <a:p>
            <a:pPr lvl="1"/>
            <a:r>
              <a:rPr lang="en-US" dirty="0">
                <a:sym typeface="Wingdings"/>
              </a:rPr>
              <a:t>Is this reasonable?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What can we expect in practice?</a:t>
            </a:r>
          </a:p>
        </p:txBody>
      </p:sp>
    </p:spTree>
    <p:extLst>
      <p:ext uri="{BB962C8B-B14F-4D97-AF65-F5344CB8AC3E}">
        <p14:creationId xmlns:p14="http://schemas.microsoft.com/office/powerpoint/2010/main" val="48216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in a Linear Probing hash table consists of first hashing the key to be searched. </a:t>
            </a:r>
          </a:p>
          <a:p>
            <a:r>
              <a:rPr lang="en-US" dirty="0"/>
              <a:t>Then, we loop through the buffer until: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find the key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(search hit)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</a:t>
            </a:r>
            <a:r>
              <a:rPr lang="en-US" dirty="0">
                <a:sym typeface="Wingdings"/>
              </a:rPr>
              <a:t>,</a:t>
            </a:r>
            <a:r>
              <a:rPr lang="en-US" b="1" dirty="0">
                <a:solidFill>
                  <a:srgbClr val="FF00FF"/>
                </a:solidFill>
                <a:sym typeface="Wingdings"/>
              </a:rPr>
              <a:t> OR</a:t>
            </a:r>
            <a:endParaRPr lang="en-US" b="1" dirty="0">
              <a:solidFill>
                <a:srgbClr val="FF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encounter an empty cell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(search miss)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/>
              </a:rPr>
              <a:t></a:t>
            </a:r>
          </a:p>
          <a:p>
            <a:r>
              <a:rPr lang="en-US" dirty="0">
                <a:sym typeface="Wingdings"/>
              </a:rPr>
              <a:t>As previously mentioned, linear probing favors search hits over search misses.</a:t>
            </a:r>
          </a:p>
          <a:p>
            <a:pPr lvl="1"/>
            <a:r>
              <a:rPr lang="en-US" dirty="0">
                <a:sym typeface="Wingdings"/>
              </a:rPr>
              <a:t>Is this reasonable?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What can we expect in practice?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94433" y="5865677"/>
            <a:ext cx="1264596" cy="62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search hits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72655" y="5875303"/>
            <a:ext cx="1540213" cy="6225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About the same number of hits and misses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76280" y="5865677"/>
            <a:ext cx="1449421" cy="6225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search misses</a:t>
            </a:r>
          </a:p>
        </p:txBody>
      </p:sp>
    </p:spTree>
    <p:extLst>
      <p:ext uri="{BB962C8B-B14F-4D97-AF65-F5344CB8AC3E}">
        <p14:creationId xmlns:p14="http://schemas.microsoft.com/office/powerpoint/2010/main" val="15344149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in a Linear Probing hash table consists of first hashing the key to be searched. </a:t>
            </a:r>
          </a:p>
          <a:p>
            <a:r>
              <a:rPr lang="en-US" dirty="0"/>
              <a:t>Then, we loop through the buffer until: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find the key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(search hit)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</a:t>
            </a:r>
            <a:r>
              <a:rPr lang="en-US" dirty="0">
                <a:sym typeface="Wingdings"/>
              </a:rPr>
              <a:t>,</a:t>
            </a:r>
            <a:r>
              <a:rPr lang="en-US" b="1" dirty="0">
                <a:solidFill>
                  <a:srgbClr val="FF00FF"/>
                </a:solidFill>
                <a:sym typeface="Wingdings"/>
              </a:rPr>
              <a:t> OR</a:t>
            </a:r>
            <a:endParaRPr lang="en-US" b="1" dirty="0">
              <a:solidFill>
                <a:srgbClr val="FF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encounter an empty cell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(search miss)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/>
              </a:rPr>
              <a:t></a:t>
            </a:r>
          </a:p>
          <a:p>
            <a:r>
              <a:rPr lang="en-US" dirty="0">
                <a:sym typeface="Wingdings"/>
              </a:rPr>
              <a:t>As previously mentioned, linear probing favors search hits over search misses.</a:t>
            </a:r>
          </a:p>
          <a:p>
            <a:pPr lvl="1"/>
            <a:r>
              <a:rPr lang="en-US" dirty="0">
                <a:sym typeface="Wingdings"/>
              </a:rPr>
              <a:t>Is this reasonable?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What can we expect in practice?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94433" y="5865677"/>
            <a:ext cx="1264596" cy="622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search hits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72655" y="5875303"/>
            <a:ext cx="1540213" cy="6225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About the same number of hits and misses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76280" y="5865677"/>
            <a:ext cx="1449421" cy="6225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search misses</a:t>
            </a:r>
          </a:p>
        </p:txBody>
      </p:sp>
      <p:sp>
        <p:nvSpPr>
          <p:cNvPr id="7" name="Oval 6"/>
          <p:cNvSpPr/>
          <p:nvPr/>
        </p:nvSpPr>
        <p:spPr>
          <a:xfrm>
            <a:off x="3073940" y="5680953"/>
            <a:ext cx="1702340" cy="10214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793329"/>
            <a:ext cx="177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MANY</a:t>
            </a:r>
            <a:r>
              <a:rPr lang="en-US" b="1" dirty="0">
                <a:solidFill>
                  <a:srgbClr val="FF0000"/>
                </a:solidFill>
              </a:rPr>
              <a:t> MORE SEARCH HITS!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80962" y="4762277"/>
                <a:ext cx="4079132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Recall: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Hashes are key-value stores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  <a:r>
                  <a:rPr lang="en-US" sz="1600" dirty="0"/>
                  <a:t>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1600" dirty="0"/>
                  <a:t> in </a:t>
                </a: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</a:rPr>
                      <m:t>&lt;</m:t>
                    </m:r>
                    <m:r>
                      <a:rPr lang="en-US" sz="1600" i="1" dirty="0" smtClean="0">
                        <a:latin typeface="Cambria Math" charset="0"/>
                      </a:rPr>
                      <m:t>𝐾</m:t>
                    </m:r>
                    <m:r>
                      <a:rPr lang="en-US" sz="1600" i="1" dirty="0" smtClean="0">
                        <a:latin typeface="Cambria Math" charset="0"/>
                      </a:rPr>
                      <m:t>, </m:t>
                    </m:r>
                    <m:r>
                      <a:rPr lang="en-US" sz="1600" i="1" dirty="0" smtClean="0">
                        <a:latin typeface="Cambria Math" charset="0"/>
                      </a:rPr>
                      <m:t>𝑉</m:t>
                    </m:r>
                    <m:r>
                      <a:rPr lang="en-US" sz="1600" i="1" dirty="0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lang="en-US" sz="1600" dirty="0"/>
                  <a:t> can be </a:t>
                </a:r>
                <a:r>
                  <a:rPr lang="en-US" sz="1600" dirty="0">
                    <a:solidFill>
                      <a:srgbClr val="B037F9"/>
                    </a:solidFill>
                  </a:rPr>
                  <a:t>very complex </a:t>
                </a:r>
                <a:r>
                  <a:rPr lang="en-US" sz="1600" dirty="0"/>
                  <a:t>(entire student record), and can undergo </a:t>
                </a:r>
                <a:r>
                  <a:rPr lang="en-US" sz="1600" b="1" dirty="0">
                    <a:solidFill>
                      <a:schemeClr val="accent2"/>
                    </a:solidFill>
                  </a:rPr>
                  <a:t>many mutations </a:t>
                </a:r>
                <a:r>
                  <a:rPr lang="en-US" sz="1600" i="1" dirty="0">
                    <a:solidFill>
                      <a:schemeClr val="bg2">
                        <a:lumMod val="75000"/>
                      </a:schemeClr>
                    </a:solidFill>
                  </a:rPr>
                  <a:t>(new fields for the student, dropping redundant fields, updating fields, </a:t>
                </a:r>
                <a:r>
                  <a:rPr lang="en-US" sz="1600" i="1" dirty="0" err="1">
                    <a:solidFill>
                      <a:schemeClr val="bg2">
                        <a:lumMod val="75000"/>
                      </a:schemeClr>
                    </a:solidFill>
                  </a:rPr>
                  <a:t>etc</a:t>
                </a:r>
                <a:r>
                  <a:rPr lang="en-US" sz="1600" i="1" dirty="0">
                    <a:solidFill>
                      <a:schemeClr val="bg2">
                        <a:lumMod val="75000"/>
                      </a:schemeClr>
                    </a:solidFill>
                  </a:rPr>
                  <a:t>)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Every mutation after the first one will occur after a search hit for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𝑲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!</m:t>
                    </m:r>
                  </m:oMath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962" y="4762277"/>
                <a:ext cx="4079132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596"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3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18878</TotalTime>
  <Words>7048</Words>
  <Application>Microsoft Macintosh PowerPoint</Application>
  <PresentationFormat>Widescreen</PresentationFormat>
  <Paragraphs>2255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Arial</vt:lpstr>
      <vt:lpstr>Calibri</vt:lpstr>
      <vt:lpstr>Calibri (Body)</vt:lpstr>
      <vt:lpstr>Calibri Light</vt:lpstr>
      <vt:lpstr>Cambria Math</vt:lpstr>
      <vt:lpstr>Consolas</vt:lpstr>
      <vt:lpstr>Mangal</vt:lpstr>
      <vt:lpstr>Wingdings</vt:lpstr>
      <vt:lpstr>Office Theme</vt:lpstr>
      <vt:lpstr>Collision – Resolution strategies for hashing</vt:lpstr>
      <vt:lpstr>Formal problem definition</vt:lpstr>
      <vt:lpstr>In hashing…</vt:lpstr>
      <vt:lpstr>In hashing…</vt:lpstr>
      <vt:lpstr>In hashing…</vt:lpstr>
      <vt:lpstr>Visually</vt:lpstr>
      <vt:lpstr>Quiz</vt:lpstr>
      <vt:lpstr>Quiz</vt:lpstr>
      <vt:lpstr>Quiz</vt:lpstr>
      <vt:lpstr>Quiz</vt:lpstr>
      <vt:lpstr> A terrible hash function for strings</vt:lpstr>
      <vt:lpstr> A terrible hash function for strings</vt:lpstr>
      <vt:lpstr> A terrible hash function for strings</vt:lpstr>
      <vt:lpstr> A terrible hash function for strings</vt:lpstr>
      <vt:lpstr>Probes</vt:lpstr>
      <vt:lpstr>Separate Chaining</vt:lpstr>
      <vt:lpstr>Separate Chaining</vt:lpstr>
      <vt:lpstr>Separate Chaining</vt:lpstr>
      <vt:lpstr>Separate Chaining</vt:lpstr>
      <vt:lpstr>Separate Chaining</vt:lpstr>
      <vt:lpstr>Separate Chaining</vt:lpstr>
      <vt:lpstr>Separate Chaining</vt:lpstr>
      <vt:lpstr>(Ordered!) Separate Chaining</vt:lpstr>
      <vt:lpstr>Separate Chaining with a perfectly uniform hash function….</vt:lpstr>
      <vt:lpstr>Average worst-case search in a Separately Chained HT</vt:lpstr>
      <vt:lpstr>Average worst-case search in a Separately Chained HT</vt:lpstr>
      <vt:lpstr>Average worst-case search in a Separately Chained HT</vt:lpstr>
      <vt:lpstr>Average worst case vs amortized</vt:lpstr>
      <vt:lpstr>Average worst case vs amortized</vt:lpstr>
      <vt:lpstr>Average worst case vs amortized</vt:lpstr>
      <vt:lpstr>Average worst case vs amortized</vt:lpstr>
      <vt:lpstr>Average worst case vs amortized</vt:lpstr>
      <vt:lpstr>Pros of Separate Chaining</vt:lpstr>
      <vt:lpstr>Cons of Separate Chaining</vt:lpstr>
      <vt:lpstr>Memory mis—use…</vt:lpstr>
      <vt:lpstr>Memory mis—use…</vt:lpstr>
      <vt:lpstr>Memory mis—use…</vt:lpstr>
      <vt:lpstr>Open Addressing methods</vt:lpstr>
      <vt:lpstr>Open Addressing methods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Resizing our buffer</vt:lpstr>
      <vt:lpstr>Resizing our buffer</vt:lpstr>
      <vt:lpstr>Resizing our buffer</vt:lpstr>
      <vt:lpstr>Resizing our buffer</vt:lpstr>
      <vt:lpstr>Resizing our buffer</vt:lpstr>
      <vt:lpstr>Back to insertion….</vt:lpstr>
      <vt:lpstr>Back to insertion….</vt:lpstr>
      <vt:lpstr>Back to insertion….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“Clusters” and “chains”</vt:lpstr>
      <vt:lpstr>Take-home message</vt:lpstr>
      <vt:lpstr>Take-home message</vt:lpstr>
      <vt:lpstr>Take-home message</vt:lpstr>
      <vt:lpstr>Knuth’s seminal result</vt:lpstr>
      <vt:lpstr>Knuth’s seminal result</vt:lpstr>
      <vt:lpstr>Knuth’s seminal result</vt:lpstr>
      <vt:lpstr>Knuth’s seminal result</vt:lpstr>
      <vt:lpstr>Search</vt:lpstr>
      <vt:lpstr>Search</vt:lpstr>
      <vt:lpstr>Search</vt:lpstr>
      <vt:lpstr>Search</vt:lpstr>
      <vt:lpstr>Deletion</vt:lpstr>
      <vt:lpstr>Deletion</vt:lpstr>
      <vt:lpstr>Deletion</vt:lpstr>
      <vt:lpstr>Deletion</vt:lpstr>
      <vt:lpstr>Hard Deletion exercise!</vt:lpstr>
      <vt:lpstr>Hard Deletion exercise!</vt:lpstr>
      <vt:lpstr>Hard Deletion exercise!</vt:lpstr>
      <vt:lpstr>Hard Deletion exercise!</vt:lpstr>
      <vt:lpstr>Hard Deletion exercise!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Filippou</dc:creator>
  <cp:lastModifiedBy>Jason Filippou</cp:lastModifiedBy>
  <cp:revision>127</cp:revision>
  <cp:lastPrinted>2019-10-23T21:11:22Z</cp:lastPrinted>
  <dcterms:created xsi:type="dcterms:W3CDTF">2017-06-29T11:24:25Z</dcterms:created>
  <dcterms:modified xsi:type="dcterms:W3CDTF">2019-10-28T19:21:05Z</dcterms:modified>
</cp:coreProperties>
</file>