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0" r:id="rId11"/>
    <p:sldId id="266" r:id="rId12"/>
    <p:sldId id="271" r:id="rId13"/>
    <p:sldId id="272" r:id="rId14"/>
    <p:sldId id="305" r:id="rId15"/>
    <p:sldId id="306" r:id="rId16"/>
    <p:sldId id="277" r:id="rId17"/>
    <p:sldId id="278" r:id="rId18"/>
    <p:sldId id="267" r:id="rId19"/>
    <p:sldId id="279" r:id="rId20"/>
    <p:sldId id="308" r:id="rId21"/>
    <p:sldId id="268" r:id="rId22"/>
    <p:sldId id="280" r:id="rId23"/>
    <p:sldId id="293" r:id="rId24"/>
    <p:sldId id="291" r:id="rId25"/>
    <p:sldId id="294" r:id="rId26"/>
    <p:sldId id="295" r:id="rId27"/>
    <p:sldId id="296" r:id="rId28"/>
    <p:sldId id="297" r:id="rId29"/>
    <p:sldId id="281" r:id="rId30"/>
    <p:sldId id="283" r:id="rId31"/>
    <p:sldId id="309" r:id="rId32"/>
    <p:sldId id="286" r:id="rId33"/>
    <p:sldId id="289" r:id="rId34"/>
    <p:sldId id="290" r:id="rId35"/>
    <p:sldId id="288" r:id="rId36"/>
    <p:sldId id="302" r:id="rId37"/>
    <p:sldId id="303" r:id="rId38"/>
    <p:sldId id="307" r:id="rId39"/>
    <p:sldId id="269" r:id="rId40"/>
    <p:sldId id="273" r:id="rId41"/>
    <p:sldId id="274" r:id="rId42"/>
    <p:sldId id="27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1AFF"/>
    <a:srgbClr val="800080"/>
    <a:srgbClr val="FF6699"/>
    <a:srgbClr val="0033CC"/>
    <a:srgbClr val="DB162D"/>
    <a:srgbClr val="666699"/>
    <a:srgbClr val="32D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8"/>
    <p:restoredTop sz="94629"/>
  </p:normalViewPr>
  <p:slideViewPr>
    <p:cSldViewPr snapToGrid="0" snapToObjects="1">
      <p:cViewPr varScale="1">
        <p:scale>
          <a:sx n="122" d="100"/>
          <a:sy n="122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5E2B-A06A-D545-90BB-D5D1DB7CDF14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B28-6075-A047-8103-CBD3E166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1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5E2B-A06A-D545-90BB-D5D1DB7CDF14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B28-6075-A047-8103-CBD3E166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5E2B-A06A-D545-90BB-D5D1DB7CDF14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B28-6075-A047-8103-CBD3E166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2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5E2B-A06A-D545-90BB-D5D1DB7CDF14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B28-6075-A047-8103-CBD3E166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3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5E2B-A06A-D545-90BB-D5D1DB7CDF14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B28-6075-A047-8103-CBD3E166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5E2B-A06A-D545-90BB-D5D1DB7CDF14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B28-6075-A047-8103-CBD3E166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5E2B-A06A-D545-90BB-D5D1DB7CDF14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B28-6075-A047-8103-CBD3E166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5E2B-A06A-D545-90BB-D5D1DB7CDF14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B28-6075-A047-8103-CBD3E166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5E2B-A06A-D545-90BB-D5D1DB7CDF14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B28-6075-A047-8103-CBD3E166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6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5E2B-A06A-D545-90BB-D5D1DB7CDF14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B28-6075-A047-8103-CBD3E166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0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5E2B-A06A-D545-90BB-D5D1DB7CDF14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B28-6075-A047-8103-CBD3E166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1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F5E2B-A06A-D545-90BB-D5D1DB7CDF14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D8B28-6075-A047-8103-CBD3E166B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en.wikipedia.org/wiki/Modular_exponentia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good hash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 420</a:t>
            </a:r>
          </a:p>
        </p:txBody>
      </p:sp>
    </p:spTree>
    <p:extLst>
      <p:ext uri="{BB962C8B-B14F-4D97-AF65-F5344CB8AC3E}">
        <p14:creationId xmlns:p14="http://schemas.microsoft.com/office/powerpoint/2010/main" val="62543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my keys are </a:t>
                </a:r>
                <a:r>
                  <a:rPr lang="en-US" dirty="0">
                    <a:solidFill>
                      <a:schemeClr val="accent2"/>
                    </a:solidFill>
                  </a:rPr>
                  <a:t>base-10 integers </a:t>
                </a:r>
                <a:r>
                  <a:rPr lang="en-US" dirty="0"/>
                  <a:t>and my array size is 100.</a:t>
                </a:r>
              </a:p>
              <a:p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𝑔</m:t>
                    </m:r>
                  </m:oMath>
                </a14:m>
                <a:r>
                  <a:rPr lang="en-US" dirty="0"/>
                  <a:t> the </a:t>
                </a:r>
                <a:r>
                  <a:rPr lang="en-US" dirty="0">
                    <a:solidFill>
                      <a:schemeClr val="accent1"/>
                    </a:solidFill>
                  </a:rPr>
                  <a:t>identity function</a:t>
                </a:r>
                <a:r>
                  <a:rPr lang="en-US" dirty="0"/>
                  <a:t>, my function formula is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E1AFF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E1A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E1AFF"/>
                              </a:solidFill>
                              <a:latin typeface="Cambria Math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E1AFF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E1AFF"/>
                          </a:solidFill>
                          <a:latin typeface="Cambria Math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FE1AFF"/>
                          </a:solidFill>
                          <a:latin typeface="Cambria Math" charset="0"/>
                        </a:rPr>
                        <m:t>%100</m:t>
                      </m:r>
                    </m:oMath>
                  </m:oMathPara>
                </a14:m>
                <a:endParaRPr lang="en-US" dirty="0">
                  <a:solidFill>
                    <a:srgbClr val="FE1AFF"/>
                  </a:solidFill>
                </a:endParaRPr>
              </a:p>
              <a:p>
                <a:pPr marL="0" indent="0" algn="ctr">
                  <a:buNone/>
                </a:pPr>
                <a:endParaRPr lang="en-US" b="0" i="1" dirty="0">
                  <a:latin typeface="Cambria Math" charset="0"/>
                </a:endParaRPr>
              </a:p>
              <a:p>
                <a:r>
                  <a:rPr lang="en-US" dirty="0"/>
                  <a:t>Then, I’m ignoring the information from the most significant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−2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decimal</a:t>
                </a:r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digits</a:t>
                </a:r>
                <a:r>
                  <a:rPr lang="en-US" b="0" dirty="0"/>
                  <a:t> to better disperse my keys </a:t>
                </a:r>
                <a:r>
                  <a:rPr lang="en-US" b="0" dirty="0">
                    <a:sym typeface="Wingdings"/>
                  </a:rPr>
                  <a:t> </a:t>
                </a:r>
              </a:p>
              <a:p>
                <a:pPr lvl="1"/>
                <a:r>
                  <a:rPr lang="en-US" dirty="0">
                    <a:sym typeface="Wingdings"/>
                  </a:rPr>
                  <a:t>Consider: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sym typeface="Wingdings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charset="0"/>
                            <a:sym typeface="Wingdings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  <a:sym typeface="Wingdings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sym typeface="Wingdings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charset="0"/>
                            <a:sym typeface="Wingdings"/>
                          </a:rPr>
                          <m:t>5472003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  <a:sym typeface="Wingdings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sym typeface="Wingdings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sym typeface="Wingdings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charset="0"/>
                            <a:sym typeface="Wingdings"/>
                          </a:rPr>
                          <m:t>1500000000000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  <a:sym typeface="Wingdings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sym typeface="Wingdings"/>
                      </a:rPr>
                      <m:t>=1</m:t>
                    </m:r>
                  </m:oMath>
                </a14:m>
                <a:endParaRPr lang="en-US" b="0" dirty="0">
                  <a:sym typeface="Wingdings"/>
                </a:endParaRPr>
              </a:p>
              <a:p>
                <a:pPr lvl="1"/>
                <a:endParaRPr lang="en-US" b="0" dirty="0">
                  <a:sym typeface="Wingding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640945" y="3171635"/>
            <a:ext cx="665018" cy="535709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305963" y="3433908"/>
            <a:ext cx="461819" cy="12209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80036" y="3568845"/>
                <a:ext cx="416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036" y="3568845"/>
                <a:ext cx="41671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235" t="-4348" r="-588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76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Formal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 returns, the following hashed index sequence for some arbitrary keys: </a:t>
                </a:r>
              </a:p>
              <a:p>
                <a:pPr marL="0" indent="0" algn="ctr">
                  <a:buNone/>
                </a:pPr>
                <a:endParaRPr lang="en-US" b="0" i="1" dirty="0">
                  <a:solidFill>
                    <a:srgbClr val="00B0F0"/>
                  </a:solidFill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charset="0"/>
                      </a:rPr>
                      <m:t>,2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charset="0"/>
                      </a:rPr>
                      <m:t>,3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charset="0"/>
                      </a:rPr>
                      <m:t>,4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,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charset="0"/>
                      </a:rPr>
                      <m:t>…,}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≥1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Then,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all the keys that correspond to this sequence will be clustered into: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𝐺𝐶𝐷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buckets!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6EBE69-51BB-AA42-BFDD-F1A53C10B425}"/>
                  </a:ext>
                </a:extLst>
              </p:cNvPr>
              <p:cNvSpPr txBox="1"/>
              <p:nvPr/>
            </p:nvSpPr>
            <p:spPr>
              <a:xfrm>
                <a:off x="8663354" y="4818184"/>
                <a:ext cx="28018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the hash table </a:t>
                </a:r>
                <a:r>
                  <a:rPr lang="en-US" b="1" dirty="0">
                    <a:solidFill>
                      <a:srgbClr val="FF0000"/>
                    </a:solidFill>
                  </a:rPr>
                  <a:t>capacity</a:t>
                </a:r>
                <a:r>
                  <a:rPr lang="en-US" dirty="0">
                    <a:solidFill>
                      <a:srgbClr val="FF0000"/>
                    </a:solidFill>
                  </a:rPr>
                  <a:t> (the number of its cells).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6EBE69-51BB-AA42-BFDD-F1A53C10B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354" y="4818184"/>
                <a:ext cx="2801815" cy="646331"/>
              </a:xfrm>
              <a:prstGeom prst="rect">
                <a:avLst/>
              </a:prstGeom>
              <a:blipFill>
                <a:blip r:embed="rId3"/>
                <a:stretch>
                  <a:fillRect l="-1351" t="-1923" r="-901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14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the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0705" y="1825625"/>
                <a:ext cx="1094309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Example: 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charset="0"/>
                      </a:rPr>
                      <m:t>=100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E1A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E1AFF"/>
                            </a:solidFill>
                            <a:latin typeface="Cambria Math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 % </m:t>
                    </m:r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. Then, the following sequence of </a:t>
                </a:r>
                <a:r>
                  <a:rPr lang="en-US" dirty="0">
                    <a:solidFill>
                      <a:srgbClr val="7030A0"/>
                    </a:solidFill>
                  </a:rPr>
                  <a:t>501 keys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{0, 20, 40, 60, 80, 100, …, 10000}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Can only  be hashed to indices </a:t>
                </a:r>
                <a:r>
                  <a:rPr lang="en-US" dirty="0">
                    <a:solidFill>
                      <a:schemeClr val="accent6"/>
                    </a:solidFill>
                  </a:rPr>
                  <a:t>0, 20, 40, 60, 80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DB162D"/>
                    </a:solidFill>
                  </a:rPr>
                  <a:t>0, 20, 40, 60, 80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0, 20, 40, 60, 80</a:t>
                </a:r>
                <a:r>
                  <a:rPr lang="en-US" dirty="0"/>
                  <a:t>, </a:t>
                </a:r>
                <a:r>
                  <a:rPr lang="mr-IN" dirty="0"/>
                  <a:t>…</a:t>
                </a:r>
                <a:endParaRPr lang="en-US" dirty="0"/>
              </a:p>
              <a:p>
                <a:r>
                  <a:rPr lang="en-US" dirty="0"/>
                  <a:t>So we only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100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𝐺𝐶𝐷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(100, 20)</m:t>
                        </m:r>
                      </m:den>
                    </m:f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100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20</m:t>
                        </m:r>
                      </m:den>
                    </m:f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5 possible buckets for 501 keys</a:t>
                </a:r>
                <a:r>
                  <a:rPr lang="en-US" dirty="0"/>
                  <a:t>, which means </a:t>
                </a:r>
                <a:r>
                  <a:rPr lang="en-US" dirty="0">
                    <a:solidFill>
                      <a:srgbClr val="7030A0"/>
                    </a:solidFill>
                  </a:rPr>
                  <a:t>only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1% of keys can be given unique positions in storage </a:t>
                </a:r>
                <a:r>
                  <a:rPr lang="en-US" dirty="0">
                    <a:sym typeface="Wingdings"/>
                  </a:rPr>
                  <a:t>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705" y="1825625"/>
                <a:ext cx="10943095" cy="4351338"/>
              </a:xfrm>
              <a:blipFill>
                <a:blip r:embed="rId2"/>
                <a:stretch>
                  <a:fillRect l="-1002" t="-2241" r="-167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46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the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9527" y="1690688"/>
                <a:ext cx="11231418" cy="48671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Suppose now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charset="0"/>
                      </a:rPr>
                      <m:t>=101</m:t>
                    </m:r>
                  </m:oMath>
                </a14:m>
                <a:r>
                  <a:rPr lang="en-US" dirty="0"/>
                  <a:t> (prime)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E1A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E1AFF"/>
                            </a:solidFill>
                            <a:latin typeface="Cambria Math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 % </m:t>
                    </m:r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. Then, the same sequence of </a:t>
                </a:r>
                <a:r>
                  <a:rPr lang="en-US" dirty="0">
                    <a:solidFill>
                      <a:srgbClr val="7030A0"/>
                    </a:solidFill>
                  </a:rPr>
                  <a:t>501 keys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endParaRPr lang="en-US" b="0" i="1" dirty="0">
                  <a:solidFill>
                    <a:srgbClr val="0070C0"/>
                  </a:solidFill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{0, 20, 40, 60, 80, </m:t>
                      </m:r>
                      <m:r>
                        <a:rPr lang="en-US" sz="34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100, 120, 140, 160, 180</m:t>
                      </m:r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 …, </m:t>
                      </m:r>
                      <m:r>
                        <a:rPr lang="en-US" sz="3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9900, 9920, 9940, 9960, 9980</m:t>
                      </m:r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 10000}</m:t>
                      </m:r>
                    </m:oMath>
                  </m:oMathPara>
                </a14:m>
                <a:endParaRPr lang="en-US" sz="3400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sz="3400" dirty="0">
                  <a:solidFill>
                    <a:srgbClr val="0070C0"/>
                  </a:solidFill>
                </a:endParaRPr>
              </a:p>
              <a:p>
                <a:r>
                  <a:rPr lang="en-US" sz="3400" dirty="0"/>
                  <a:t>Then, the sequence will be hashed to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101</m:t>
                        </m:r>
                      </m:num>
                      <m:den>
                        <m:r>
                          <a:rPr lang="en-US" sz="34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𝐺𝐶𝐷</m:t>
                        </m:r>
                        <m:r>
                          <a:rPr lang="en-US" sz="34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(101, 20)</m:t>
                        </m:r>
                      </m:den>
                    </m:f>
                    <m:r>
                      <a:rPr lang="en-US" sz="3400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=101 </m:t>
                    </m:r>
                  </m:oMath>
                </a14:m>
                <a:r>
                  <a:rPr lang="en-US" sz="3400" dirty="0">
                    <a:solidFill>
                      <a:schemeClr val="accent6"/>
                    </a:solidFill>
                  </a:rPr>
                  <a:t>buckets, which is 25% of the total #keys!</a:t>
                </a:r>
              </a:p>
              <a:p>
                <a:pPr lvl="1"/>
                <a:r>
                  <a:rPr lang="en-US" sz="3000" dirty="0"/>
                  <a:t>And all it took was increasing M by 1! </a:t>
                </a:r>
                <a:r>
                  <a:rPr lang="en-US" sz="3000" dirty="0">
                    <a:sym typeface="Wingdings"/>
                  </a:rPr>
                  <a:t></a:t>
                </a:r>
                <a:endParaRPr lang="en-US" sz="3000" dirty="0"/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527" y="1690688"/>
                <a:ext cx="11231418" cy="4867130"/>
              </a:xfrm>
              <a:blipFill>
                <a:blip r:embed="rId2"/>
                <a:stretch>
                  <a:fillRect l="-678" t="-2083" r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42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the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9527" y="1690688"/>
                <a:ext cx="11231418" cy="48671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Suppose now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charset="0"/>
                      </a:rPr>
                      <m:t>=101</m:t>
                    </m:r>
                  </m:oMath>
                </a14:m>
                <a:r>
                  <a:rPr lang="en-US" dirty="0"/>
                  <a:t> (prime)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E1A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E1AFF"/>
                            </a:solidFill>
                            <a:latin typeface="Cambria Math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 % </m:t>
                    </m:r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. Then, the same sequence of </a:t>
                </a:r>
                <a:r>
                  <a:rPr lang="en-US" dirty="0">
                    <a:solidFill>
                      <a:srgbClr val="7030A0"/>
                    </a:solidFill>
                  </a:rPr>
                  <a:t>501 keys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endParaRPr lang="en-US" b="0" i="1" dirty="0">
                  <a:solidFill>
                    <a:srgbClr val="0070C0"/>
                  </a:solidFill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{0, 20, 40, 60, 80, </m:t>
                      </m:r>
                      <m:r>
                        <a:rPr lang="en-US" sz="34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100, 120, 140, 160, 180</m:t>
                      </m:r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 …, </m:t>
                      </m:r>
                      <m:r>
                        <a:rPr lang="en-US" sz="3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9900, 9920, 9940, 9960, 9980</m:t>
                      </m:r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 10000}</m:t>
                      </m:r>
                    </m:oMath>
                  </m:oMathPara>
                </a14:m>
                <a:endParaRPr lang="en-US" sz="3400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sz="3400" dirty="0">
                  <a:solidFill>
                    <a:srgbClr val="0070C0"/>
                  </a:solidFill>
                </a:endParaRPr>
              </a:p>
              <a:p>
                <a:r>
                  <a:rPr lang="en-US" sz="3400" dirty="0"/>
                  <a:t>Then, the sequence will be hashed to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101</m:t>
                        </m:r>
                      </m:num>
                      <m:den>
                        <m:r>
                          <a:rPr lang="en-US" sz="34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𝐺𝐶𝐷</m:t>
                        </m:r>
                        <m:r>
                          <a:rPr lang="en-US" sz="34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(101, 20)</m:t>
                        </m:r>
                      </m:den>
                    </m:f>
                    <m:r>
                      <a:rPr lang="en-US" sz="3400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=101 </m:t>
                    </m:r>
                  </m:oMath>
                </a14:m>
                <a:r>
                  <a:rPr lang="en-US" sz="3400" dirty="0">
                    <a:solidFill>
                      <a:schemeClr val="accent6"/>
                    </a:solidFill>
                  </a:rPr>
                  <a:t>buckets, which is 25% of the total #keys!</a:t>
                </a:r>
              </a:p>
              <a:p>
                <a:pPr lvl="1"/>
                <a:r>
                  <a:rPr lang="en-US" sz="3000" dirty="0"/>
                  <a:t>And all it took was increasing M by 1! </a:t>
                </a:r>
                <a:r>
                  <a:rPr lang="en-US" sz="3000" dirty="0">
                    <a:sym typeface="Wingdings"/>
                  </a:rPr>
                  <a:t></a:t>
                </a:r>
                <a:endParaRPr lang="en-US" sz="3000" dirty="0"/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Picking M=149 (prime) yields: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149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𝐺𝐶𝐷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(149, 20)</m:t>
                        </m:r>
                      </m:den>
                    </m:f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149</a:t>
                </a:r>
                <a:r>
                  <a:rPr lang="en-US" dirty="0"/>
                  <a:t> buckets, </a:t>
                </a:r>
                <a:r>
                  <a:rPr lang="en-US" dirty="0">
                    <a:solidFill>
                      <a:schemeClr val="accent4"/>
                    </a:solidFill>
                  </a:rPr>
                  <a:t>29% of the total #keys.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527" y="1690688"/>
                <a:ext cx="11231418" cy="4867130"/>
              </a:xfrm>
              <a:blipFill>
                <a:blip r:embed="rId2"/>
                <a:stretch>
                  <a:fillRect l="-678" t="-2083" r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765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the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9527" y="1690688"/>
                <a:ext cx="11231418" cy="48671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Suppose now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charset="0"/>
                      </a:rPr>
                      <m:t>=101</m:t>
                    </m:r>
                  </m:oMath>
                </a14:m>
                <a:r>
                  <a:rPr lang="en-US" dirty="0"/>
                  <a:t> (prime)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E1A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E1AFF"/>
                            </a:solidFill>
                            <a:latin typeface="Cambria Math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 % </m:t>
                    </m:r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. Then, the same sequence of </a:t>
                </a:r>
                <a:r>
                  <a:rPr lang="en-US" dirty="0">
                    <a:solidFill>
                      <a:srgbClr val="7030A0"/>
                    </a:solidFill>
                  </a:rPr>
                  <a:t>501 keys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endParaRPr lang="en-US" b="0" i="1" dirty="0">
                  <a:solidFill>
                    <a:srgbClr val="0070C0"/>
                  </a:solidFill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{0, 20, 40, 60, 80, </m:t>
                      </m:r>
                      <m:r>
                        <a:rPr lang="en-US" sz="34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100, 120, 140, 160, 180</m:t>
                      </m:r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 …, </m:t>
                      </m:r>
                      <m:r>
                        <a:rPr lang="en-US" sz="3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9900, 9920, 9940, 9960, 9980</m:t>
                      </m:r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 10000}</m:t>
                      </m:r>
                    </m:oMath>
                  </m:oMathPara>
                </a14:m>
                <a:endParaRPr lang="en-US" sz="3400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sz="3400" dirty="0">
                  <a:solidFill>
                    <a:srgbClr val="0070C0"/>
                  </a:solidFill>
                </a:endParaRPr>
              </a:p>
              <a:p>
                <a:r>
                  <a:rPr lang="en-US" sz="3400" dirty="0"/>
                  <a:t>Then, the sequence will be hashed to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101</m:t>
                        </m:r>
                      </m:num>
                      <m:den>
                        <m:r>
                          <a:rPr lang="en-US" sz="34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𝐺𝐶𝐷</m:t>
                        </m:r>
                        <m:r>
                          <a:rPr lang="en-US" sz="34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(101, 20)</m:t>
                        </m:r>
                      </m:den>
                    </m:f>
                    <m:r>
                      <a:rPr lang="en-US" sz="3400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=101 </m:t>
                    </m:r>
                  </m:oMath>
                </a14:m>
                <a:r>
                  <a:rPr lang="en-US" sz="3400" dirty="0">
                    <a:solidFill>
                      <a:schemeClr val="accent6"/>
                    </a:solidFill>
                  </a:rPr>
                  <a:t>buckets, which is 25% of the total #keys!</a:t>
                </a:r>
              </a:p>
              <a:p>
                <a:pPr lvl="1"/>
                <a:r>
                  <a:rPr lang="en-US" sz="3000" dirty="0"/>
                  <a:t>And all it took was increasing M by 1! </a:t>
                </a:r>
                <a:r>
                  <a:rPr lang="en-US" sz="3000" dirty="0">
                    <a:sym typeface="Wingdings"/>
                  </a:rPr>
                  <a:t></a:t>
                </a:r>
                <a:endParaRPr lang="en-US" sz="3000" dirty="0"/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Picking M=149 (prime) yields: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149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𝐺𝐶𝐷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(149, 20)</m:t>
                        </m:r>
                      </m:den>
                    </m:f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149</a:t>
                </a:r>
                <a:r>
                  <a:rPr lang="en-US" dirty="0"/>
                  <a:t> buckets, </a:t>
                </a:r>
                <a:r>
                  <a:rPr lang="en-US" dirty="0">
                    <a:solidFill>
                      <a:schemeClr val="accent4"/>
                    </a:solidFill>
                  </a:rPr>
                  <a:t>29% of the total #keys.</a:t>
                </a:r>
              </a:p>
              <a:p>
                <a:r>
                  <a:rPr lang="en-US" dirty="0"/>
                  <a:t>Picking M=337 (prime) yields: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337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𝐺𝐶𝐷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(337, 20)</m:t>
                        </m:r>
                      </m:den>
                    </m:f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337 buckets, </a:t>
                </a:r>
                <a:r>
                  <a:rPr lang="en-US" dirty="0">
                    <a:solidFill>
                      <a:schemeClr val="accent4"/>
                    </a:solidFill>
                  </a:rPr>
                  <a:t>67% of the total #keys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527" y="1690688"/>
                <a:ext cx="11231418" cy="4867130"/>
              </a:xfrm>
              <a:blipFill rotWithShape="0">
                <a:blip r:embed="rId2"/>
                <a:stretch>
                  <a:fillRect l="-705" t="-9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86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the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9527" y="1690688"/>
                <a:ext cx="11231418" cy="48671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Suppose now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charset="0"/>
                      </a:rPr>
                      <m:t>=101</m:t>
                    </m:r>
                  </m:oMath>
                </a14:m>
                <a:r>
                  <a:rPr lang="en-US" dirty="0"/>
                  <a:t> (prime)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E1A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E1AFF"/>
                            </a:solidFill>
                            <a:latin typeface="Cambria Math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 % </m:t>
                    </m:r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. Then, the same sequence of </a:t>
                </a:r>
                <a:r>
                  <a:rPr lang="en-US" dirty="0">
                    <a:solidFill>
                      <a:srgbClr val="7030A0"/>
                    </a:solidFill>
                  </a:rPr>
                  <a:t>501 keys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endParaRPr lang="en-US" b="0" i="1" dirty="0">
                  <a:solidFill>
                    <a:srgbClr val="0070C0"/>
                  </a:solidFill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{0, 20, 40, 60, 80, </m:t>
                      </m:r>
                      <m:r>
                        <a:rPr lang="en-US" sz="34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100, 120, 140, 160, 180</m:t>
                      </m:r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 …, </m:t>
                      </m:r>
                      <m:r>
                        <a:rPr lang="en-US" sz="3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9900, 9920, 9940, 9960, 9980</m:t>
                      </m:r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 10000}</m:t>
                      </m:r>
                    </m:oMath>
                  </m:oMathPara>
                </a14:m>
                <a:endParaRPr lang="en-US" sz="3400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sz="3400" dirty="0">
                  <a:solidFill>
                    <a:srgbClr val="0070C0"/>
                  </a:solidFill>
                </a:endParaRPr>
              </a:p>
              <a:p>
                <a:r>
                  <a:rPr lang="en-US" sz="3400" dirty="0"/>
                  <a:t>Then, the sequence will be hashed to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101</m:t>
                        </m:r>
                      </m:num>
                      <m:den>
                        <m:r>
                          <a:rPr lang="en-US" sz="34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𝐺𝐶𝐷</m:t>
                        </m:r>
                        <m:r>
                          <a:rPr lang="en-US" sz="34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(101, 20)</m:t>
                        </m:r>
                      </m:den>
                    </m:f>
                    <m:r>
                      <a:rPr lang="en-US" sz="3400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=101 </m:t>
                    </m:r>
                  </m:oMath>
                </a14:m>
                <a:r>
                  <a:rPr lang="en-US" sz="3400" dirty="0">
                    <a:solidFill>
                      <a:schemeClr val="accent6"/>
                    </a:solidFill>
                  </a:rPr>
                  <a:t>buckets, which is 25% of the total #keys!</a:t>
                </a:r>
              </a:p>
              <a:p>
                <a:pPr lvl="1"/>
                <a:r>
                  <a:rPr lang="en-US" sz="3000" dirty="0"/>
                  <a:t>And all it took was increasing M by 1! </a:t>
                </a:r>
                <a:r>
                  <a:rPr lang="en-US" sz="3000" dirty="0">
                    <a:sym typeface="Wingdings"/>
                  </a:rPr>
                  <a:t></a:t>
                </a:r>
                <a:endParaRPr lang="en-US" sz="3000" dirty="0"/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Picking M=149 (prime) yields: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149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𝐺𝐶𝐷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(149, 20)</m:t>
                        </m:r>
                      </m:den>
                    </m:f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149</a:t>
                </a:r>
                <a:r>
                  <a:rPr lang="en-US" dirty="0"/>
                  <a:t> buckets, </a:t>
                </a:r>
                <a:r>
                  <a:rPr lang="en-US" dirty="0">
                    <a:solidFill>
                      <a:schemeClr val="accent4"/>
                    </a:solidFill>
                  </a:rPr>
                  <a:t>29% of the total #keys.</a:t>
                </a:r>
              </a:p>
              <a:p>
                <a:r>
                  <a:rPr lang="en-US" dirty="0"/>
                  <a:t>Picking M=337 (prime) yields: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337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𝐺𝐶𝐷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(337, 20)</m:t>
                        </m:r>
                      </m:den>
                    </m:f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337 buckets, </a:t>
                </a:r>
                <a:r>
                  <a:rPr lang="en-US" dirty="0">
                    <a:solidFill>
                      <a:schemeClr val="accent4"/>
                    </a:solidFill>
                  </a:rPr>
                  <a:t>67% of the total #keys</a:t>
                </a:r>
              </a:p>
              <a:p>
                <a:r>
                  <a:rPr lang="en-US" dirty="0"/>
                  <a:t>Picking M = 502 (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composite greater than the #keys!!!</a:t>
                </a:r>
                <a:r>
                  <a:rPr lang="en-US" dirty="0"/>
                  <a:t>), yields: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502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𝐺𝐶𝐷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(502, 20)</m:t>
                        </m:r>
                      </m:den>
                    </m:f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251 buckets &lt; 337 buckets for M=337 &lt; 502!!!!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527" y="1690688"/>
                <a:ext cx="11231418" cy="4867130"/>
              </a:xfrm>
              <a:blipFill>
                <a:blip r:embed="rId2"/>
                <a:stretch>
                  <a:fillRect l="-678" t="-2083" r="-1356" b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133" y="4302014"/>
            <a:ext cx="1608667" cy="166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44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2818-D3F6-4E87-9713-C0E1BB5C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 functions: Keys are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762B-4D1B-45B4-8729-091D17DA7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your keys are </a:t>
            </a:r>
            <a:r>
              <a:rPr lang="en-US" dirty="0" err="1"/>
              <a:t>ints</a:t>
            </a:r>
            <a:r>
              <a:rPr lang="en-US" dirty="0"/>
              <a:t>, a simple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modular hash function </a:t>
            </a:r>
            <a:r>
              <a:rPr lang="en-US" dirty="0"/>
              <a:t>will do.</a:t>
            </a:r>
          </a:p>
          <a:p>
            <a:r>
              <a:rPr lang="en-US" dirty="0"/>
              <a:t>This is the approach that we will follow in class.</a:t>
            </a:r>
          </a:p>
        </p:txBody>
      </p:sp>
    </p:spTree>
    <p:extLst>
      <p:ext uri="{BB962C8B-B14F-4D97-AF65-F5344CB8AC3E}">
        <p14:creationId xmlns:p14="http://schemas.microsoft.com/office/powerpoint/2010/main" val="446717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 functions for characters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known as a </a:t>
            </a:r>
            <a:r>
              <a:rPr lang="en-US" i="1" dirty="0" err="1"/>
              <a:t>trie</a:t>
            </a:r>
            <a:r>
              <a:rPr lang="en-US" i="1" dirty="0"/>
              <a:t> (</a:t>
            </a:r>
            <a:r>
              <a:rPr lang="en-US" dirty="0"/>
              <a:t>“try”) indexes by character!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this is not 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modular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hash function!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A81936-4F8B-44E3-A82E-6C894F4C5FA6}"/>
              </a:ext>
            </a:extLst>
          </p:cNvPr>
          <p:cNvSpPr/>
          <p:nvPr/>
        </p:nvSpPr>
        <p:spPr>
          <a:xfrm>
            <a:off x="3561744" y="2551185"/>
            <a:ext cx="4527395" cy="12712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4A4AF6-5003-497A-AD51-05BA91C07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24862"/>
              </p:ext>
            </p:extLst>
          </p:nvPr>
        </p:nvGraphicFramePr>
        <p:xfrm>
          <a:off x="3942123" y="2551185"/>
          <a:ext cx="376663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73">
                  <a:extLst>
                    <a:ext uri="{9D8B030D-6E8A-4147-A177-3AD203B41FA5}">
                      <a16:colId xmlns:a16="http://schemas.microsoft.com/office/drawing/2014/main" val="841750077"/>
                    </a:ext>
                  </a:extLst>
                </a:gridCol>
                <a:gridCol w="627773">
                  <a:extLst>
                    <a:ext uri="{9D8B030D-6E8A-4147-A177-3AD203B41FA5}">
                      <a16:colId xmlns:a16="http://schemas.microsoft.com/office/drawing/2014/main" val="4032199812"/>
                    </a:ext>
                  </a:extLst>
                </a:gridCol>
                <a:gridCol w="627773">
                  <a:extLst>
                    <a:ext uri="{9D8B030D-6E8A-4147-A177-3AD203B41FA5}">
                      <a16:colId xmlns:a16="http://schemas.microsoft.com/office/drawing/2014/main" val="3463571238"/>
                    </a:ext>
                  </a:extLst>
                </a:gridCol>
                <a:gridCol w="627773">
                  <a:extLst>
                    <a:ext uri="{9D8B030D-6E8A-4147-A177-3AD203B41FA5}">
                      <a16:colId xmlns:a16="http://schemas.microsoft.com/office/drawing/2014/main" val="1664416055"/>
                    </a:ext>
                  </a:extLst>
                </a:gridCol>
                <a:gridCol w="627773">
                  <a:extLst>
                    <a:ext uri="{9D8B030D-6E8A-4147-A177-3AD203B41FA5}">
                      <a16:colId xmlns:a16="http://schemas.microsoft.com/office/drawing/2014/main" val="1516306797"/>
                    </a:ext>
                  </a:extLst>
                </a:gridCol>
                <a:gridCol w="627773">
                  <a:extLst>
                    <a:ext uri="{9D8B030D-6E8A-4147-A177-3AD203B41FA5}">
                      <a16:colId xmlns:a16="http://schemas.microsoft.com/office/drawing/2014/main" val="2432789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67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01891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65AFDF-7C47-4AF3-8C2B-7FD6BDCEBB24}"/>
              </a:ext>
            </a:extLst>
          </p:cNvPr>
          <p:cNvCxnSpPr/>
          <p:nvPr/>
        </p:nvCxnSpPr>
        <p:spPr>
          <a:xfrm flipH="1">
            <a:off x="3740164" y="3322613"/>
            <a:ext cx="512956" cy="499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2E40E57-3163-4E75-8CA7-204971B55CA5}"/>
              </a:ext>
            </a:extLst>
          </p:cNvPr>
          <p:cNvSpPr/>
          <p:nvPr/>
        </p:nvSpPr>
        <p:spPr>
          <a:xfrm>
            <a:off x="5635871" y="3600523"/>
            <a:ext cx="122664" cy="1012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802759-ADC8-43FA-9F36-1C77ED7C5B45}"/>
              </a:ext>
            </a:extLst>
          </p:cNvPr>
          <p:cNvCxnSpPr/>
          <p:nvPr/>
        </p:nvCxnSpPr>
        <p:spPr>
          <a:xfrm flipH="1">
            <a:off x="4377021" y="3390082"/>
            <a:ext cx="512956" cy="499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3B3B88-35FE-4188-A602-7703934298D0}"/>
              </a:ext>
            </a:extLst>
          </p:cNvPr>
          <p:cNvCxnSpPr>
            <a:cxnSpLocks/>
          </p:cNvCxnSpPr>
          <p:nvPr/>
        </p:nvCxnSpPr>
        <p:spPr>
          <a:xfrm>
            <a:off x="6817279" y="3377343"/>
            <a:ext cx="213115" cy="623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936C26-8C8A-43B4-8D1F-CF278758BE26}"/>
              </a:ext>
            </a:extLst>
          </p:cNvPr>
          <p:cNvCxnSpPr>
            <a:cxnSpLocks/>
          </p:cNvCxnSpPr>
          <p:nvPr/>
        </p:nvCxnSpPr>
        <p:spPr>
          <a:xfrm>
            <a:off x="7519184" y="3377342"/>
            <a:ext cx="213115" cy="623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63273" y="4450129"/>
                <a:ext cx="5006109" cy="760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h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𝑘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) = (</m:t>
                    </m:r>
                    <m:r>
                      <a:rPr lang="en-US" sz="2600" b="0" i="1" dirty="0" err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𝑖𝑛𝑡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)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𝑘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 – 97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(where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{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charset="0"/>
                      </a:rPr>
                      <m:t>,…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charset="0"/>
                      </a:rPr>
                      <m:t>′})</m:t>
                    </m:r>
                  </m:oMath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273" y="4450129"/>
                <a:ext cx="5006109" cy="760208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207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 functions for characters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known as a </a:t>
            </a:r>
            <a:r>
              <a:rPr lang="en-US" i="1" dirty="0" err="1"/>
              <a:t>trie</a:t>
            </a:r>
            <a:r>
              <a:rPr lang="en-US" i="1" dirty="0"/>
              <a:t> (</a:t>
            </a:r>
            <a:r>
              <a:rPr lang="en-US" dirty="0"/>
              <a:t>“try”) indexes by character!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this is not 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modular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hash function!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A81936-4F8B-44E3-A82E-6C894F4C5FA6}"/>
              </a:ext>
            </a:extLst>
          </p:cNvPr>
          <p:cNvSpPr/>
          <p:nvPr/>
        </p:nvSpPr>
        <p:spPr>
          <a:xfrm>
            <a:off x="3561744" y="2551185"/>
            <a:ext cx="4527395" cy="12712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4A4AF6-5003-497A-AD51-05BA91C079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42123" y="2551185"/>
          <a:ext cx="376663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73">
                  <a:extLst>
                    <a:ext uri="{9D8B030D-6E8A-4147-A177-3AD203B41FA5}">
                      <a16:colId xmlns:a16="http://schemas.microsoft.com/office/drawing/2014/main" val="841750077"/>
                    </a:ext>
                  </a:extLst>
                </a:gridCol>
                <a:gridCol w="627773">
                  <a:extLst>
                    <a:ext uri="{9D8B030D-6E8A-4147-A177-3AD203B41FA5}">
                      <a16:colId xmlns:a16="http://schemas.microsoft.com/office/drawing/2014/main" val="4032199812"/>
                    </a:ext>
                  </a:extLst>
                </a:gridCol>
                <a:gridCol w="627773">
                  <a:extLst>
                    <a:ext uri="{9D8B030D-6E8A-4147-A177-3AD203B41FA5}">
                      <a16:colId xmlns:a16="http://schemas.microsoft.com/office/drawing/2014/main" val="3463571238"/>
                    </a:ext>
                  </a:extLst>
                </a:gridCol>
                <a:gridCol w="627773">
                  <a:extLst>
                    <a:ext uri="{9D8B030D-6E8A-4147-A177-3AD203B41FA5}">
                      <a16:colId xmlns:a16="http://schemas.microsoft.com/office/drawing/2014/main" val="1664416055"/>
                    </a:ext>
                  </a:extLst>
                </a:gridCol>
                <a:gridCol w="627773">
                  <a:extLst>
                    <a:ext uri="{9D8B030D-6E8A-4147-A177-3AD203B41FA5}">
                      <a16:colId xmlns:a16="http://schemas.microsoft.com/office/drawing/2014/main" val="1516306797"/>
                    </a:ext>
                  </a:extLst>
                </a:gridCol>
                <a:gridCol w="627773">
                  <a:extLst>
                    <a:ext uri="{9D8B030D-6E8A-4147-A177-3AD203B41FA5}">
                      <a16:colId xmlns:a16="http://schemas.microsoft.com/office/drawing/2014/main" val="2432789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67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01891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65AFDF-7C47-4AF3-8C2B-7FD6BDCEBB24}"/>
              </a:ext>
            </a:extLst>
          </p:cNvPr>
          <p:cNvCxnSpPr/>
          <p:nvPr/>
        </p:nvCxnSpPr>
        <p:spPr>
          <a:xfrm flipH="1">
            <a:off x="3740164" y="3322613"/>
            <a:ext cx="512956" cy="499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2E40E57-3163-4E75-8CA7-204971B55CA5}"/>
              </a:ext>
            </a:extLst>
          </p:cNvPr>
          <p:cNvSpPr/>
          <p:nvPr/>
        </p:nvSpPr>
        <p:spPr>
          <a:xfrm>
            <a:off x="5635871" y="3600523"/>
            <a:ext cx="122664" cy="1012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802759-ADC8-43FA-9F36-1C77ED7C5B45}"/>
              </a:ext>
            </a:extLst>
          </p:cNvPr>
          <p:cNvCxnSpPr/>
          <p:nvPr/>
        </p:nvCxnSpPr>
        <p:spPr>
          <a:xfrm flipH="1">
            <a:off x="4377021" y="3390082"/>
            <a:ext cx="512956" cy="499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3B3B88-35FE-4188-A602-7703934298D0}"/>
              </a:ext>
            </a:extLst>
          </p:cNvPr>
          <p:cNvCxnSpPr>
            <a:cxnSpLocks/>
          </p:cNvCxnSpPr>
          <p:nvPr/>
        </p:nvCxnSpPr>
        <p:spPr>
          <a:xfrm>
            <a:off x="6817279" y="3377343"/>
            <a:ext cx="213115" cy="623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936C26-8C8A-43B4-8D1F-CF278758BE26}"/>
              </a:ext>
            </a:extLst>
          </p:cNvPr>
          <p:cNvCxnSpPr>
            <a:cxnSpLocks/>
          </p:cNvCxnSpPr>
          <p:nvPr/>
        </p:nvCxnSpPr>
        <p:spPr>
          <a:xfrm>
            <a:off x="7519184" y="3377342"/>
            <a:ext cx="213115" cy="623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63273" y="4450129"/>
                <a:ext cx="5006109" cy="760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h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𝑘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) = (</m:t>
                    </m:r>
                    <m:r>
                      <a:rPr lang="en-US" sz="2600" b="0" i="1" dirty="0" err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𝑖𝑛𝑡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)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𝑘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 – 97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(where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{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charset="0"/>
                      </a:rPr>
                      <m:t>,…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charset="0"/>
                      </a:rPr>
                      <m:t>′})</m:t>
                    </m:r>
                  </m:oMath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273" y="4450129"/>
                <a:ext cx="5006109" cy="760208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6BB88D64-5012-441B-8E40-7CE9B3587F1B}"/>
              </a:ext>
            </a:extLst>
          </p:cNvPr>
          <p:cNvSpPr/>
          <p:nvPr/>
        </p:nvSpPr>
        <p:spPr>
          <a:xfrm>
            <a:off x="6265914" y="4450129"/>
            <a:ext cx="764480" cy="45572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8BD7C6-4C59-447E-9ED9-1EDEB7138F32}"/>
              </a:ext>
            </a:extLst>
          </p:cNvPr>
          <p:cNvSpPr txBox="1"/>
          <p:nvPr/>
        </p:nvSpPr>
        <p:spPr>
          <a:xfrm>
            <a:off x="8089138" y="3364565"/>
            <a:ext cx="3976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subtrahend of 97 allows </a:t>
            </a:r>
            <a:r>
              <a:rPr lang="en-US" dirty="0">
                <a:solidFill>
                  <a:schemeClr val="accent1"/>
                </a:solidFill>
              </a:rPr>
              <a:t>ASCII ‘a’</a:t>
            </a:r>
            <a:r>
              <a:rPr lang="en-US" dirty="0"/>
              <a:t> (lowercase ‘A’) to be hashed to 0!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3C2B33-D88B-477F-804E-46DF3F158B31}"/>
              </a:ext>
            </a:extLst>
          </p:cNvPr>
          <p:cNvCxnSpPr>
            <a:cxnSpLocks/>
          </p:cNvCxnSpPr>
          <p:nvPr/>
        </p:nvCxnSpPr>
        <p:spPr>
          <a:xfrm flipV="1">
            <a:off x="7030394" y="4000841"/>
            <a:ext cx="1206955" cy="677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6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 function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E1AFF"/>
                </a:solidFill>
              </a:rPr>
              <a:t>Uniformly distribute keys</a:t>
            </a:r>
            <a:r>
              <a:rPr lang="en-US" dirty="0"/>
              <a:t> (at least approximately)</a:t>
            </a:r>
          </a:p>
          <a:p>
            <a:pPr lvl="1"/>
            <a:r>
              <a:rPr lang="en-US" dirty="0"/>
              <a:t>Reduces “collisions” on the table, allowing for efficient operations.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Easy to compute</a:t>
            </a:r>
          </a:p>
          <a:p>
            <a:pPr lvl="1"/>
            <a:r>
              <a:rPr lang="en-US" dirty="0"/>
              <a:t>Will be used all the time to delete, insert, search for keys, so it had better be fast to compute.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Consistent (“equal” keys should lead to “equal” hashes)</a:t>
            </a:r>
          </a:p>
          <a:p>
            <a:pPr lvl="1"/>
            <a:r>
              <a:rPr lang="en-US" dirty="0"/>
              <a:t>Otherwise, </a:t>
            </a:r>
            <a:r>
              <a:rPr lang="en-US" b="1" dirty="0"/>
              <a:t>search is broken </a:t>
            </a:r>
            <a:r>
              <a:rPr lang="en-US" dirty="0"/>
              <a:t>(a key that has been inserted can no longer be found)</a:t>
            </a:r>
          </a:p>
        </p:txBody>
      </p:sp>
    </p:spTree>
    <p:extLst>
      <p:ext uri="{BB962C8B-B14F-4D97-AF65-F5344CB8AC3E}">
        <p14:creationId xmlns:p14="http://schemas.microsoft.com/office/powerpoint/2010/main" val="388394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 functions for characters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known as a </a:t>
            </a:r>
            <a:r>
              <a:rPr lang="en-US" i="1" dirty="0" err="1"/>
              <a:t>trie</a:t>
            </a:r>
            <a:r>
              <a:rPr lang="en-US" i="1" dirty="0"/>
              <a:t> (</a:t>
            </a:r>
            <a:r>
              <a:rPr lang="en-US" dirty="0"/>
              <a:t>“try”) indexes by character!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this is not 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modular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hash function!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A81936-4F8B-44E3-A82E-6C894F4C5FA6}"/>
              </a:ext>
            </a:extLst>
          </p:cNvPr>
          <p:cNvSpPr/>
          <p:nvPr/>
        </p:nvSpPr>
        <p:spPr>
          <a:xfrm>
            <a:off x="3561744" y="2551185"/>
            <a:ext cx="4527395" cy="12712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4A4AF6-5003-497A-AD51-05BA91C079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42123" y="2551185"/>
          <a:ext cx="376663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73">
                  <a:extLst>
                    <a:ext uri="{9D8B030D-6E8A-4147-A177-3AD203B41FA5}">
                      <a16:colId xmlns:a16="http://schemas.microsoft.com/office/drawing/2014/main" val="841750077"/>
                    </a:ext>
                  </a:extLst>
                </a:gridCol>
                <a:gridCol w="627773">
                  <a:extLst>
                    <a:ext uri="{9D8B030D-6E8A-4147-A177-3AD203B41FA5}">
                      <a16:colId xmlns:a16="http://schemas.microsoft.com/office/drawing/2014/main" val="4032199812"/>
                    </a:ext>
                  </a:extLst>
                </a:gridCol>
                <a:gridCol w="627773">
                  <a:extLst>
                    <a:ext uri="{9D8B030D-6E8A-4147-A177-3AD203B41FA5}">
                      <a16:colId xmlns:a16="http://schemas.microsoft.com/office/drawing/2014/main" val="3463571238"/>
                    </a:ext>
                  </a:extLst>
                </a:gridCol>
                <a:gridCol w="627773">
                  <a:extLst>
                    <a:ext uri="{9D8B030D-6E8A-4147-A177-3AD203B41FA5}">
                      <a16:colId xmlns:a16="http://schemas.microsoft.com/office/drawing/2014/main" val="1664416055"/>
                    </a:ext>
                  </a:extLst>
                </a:gridCol>
                <a:gridCol w="627773">
                  <a:extLst>
                    <a:ext uri="{9D8B030D-6E8A-4147-A177-3AD203B41FA5}">
                      <a16:colId xmlns:a16="http://schemas.microsoft.com/office/drawing/2014/main" val="1516306797"/>
                    </a:ext>
                  </a:extLst>
                </a:gridCol>
                <a:gridCol w="627773">
                  <a:extLst>
                    <a:ext uri="{9D8B030D-6E8A-4147-A177-3AD203B41FA5}">
                      <a16:colId xmlns:a16="http://schemas.microsoft.com/office/drawing/2014/main" val="2432789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67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01891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65AFDF-7C47-4AF3-8C2B-7FD6BDCEBB24}"/>
              </a:ext>
            </a:extLst>
          </p:cNvPr>
          <p:cNvCxnSpPr/>
          <p:nvPr/>
        </p:nvCxnSpPr>
        <p:spPr>
          <a:xfrm flipH="1">
            <a:off x="3740164" y="3322613"/>
            <a:ext cx="512956" cy="499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2E40E57-3163-4E75-8CA7-204971B55CA5}"/>
              </a:ext>
            </a:extLst>
          </p:cNvPr>
          <p:cNvSpPr/>
          <p:nvPr/>
        </p:nvSpPr>
        <p:spPr>
          <a:xfrm>
            <a:off x="5635871" y="3600523"/>
            <a:ext cx="122664" cy="1012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802759-ADC8-43FA-9F36-1C77ED7C5B45}"/>
              </a:ext>
            </a:extLst>
          </p:cNvPr>
          <p:cNvCxnSpPr/>
          <p:nvPr/>
        </p:nvCxnSpPr>
        <p:spPr>
          <a:xfrm flipH="1">
            <a:off x="4377021" y="3390082"/>
            <a:ext cx="512956" cy="499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3B3B88-35FE-4188-A602-7703934298D0}"/>
              </a:ext>
            </a:extLst>
          </p:cNvPr>
          <p:cNvCxnSpPr>
            <a:cxnSpLocks/>
          </p:cNvCxnSpPr>
          <p:nvPr/>
        </p:nvCxnSpPr>
        <p:spPr>
          <a:xfrm>
            <a:off x="6817279" y="3377343"/>
            <a:ext cx="213115" cy="623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936C26-8C8A-43B4-8D1F-CF278758BE26}"/>
              </a:ext>
            </a:extLst>
          </p:cNvPr>
          <p:cNvCxnSpPr>
            <a:cxnSpLocks/>
          </p:cNvCxnSpPr>
          <p:nvPr/>
        </p:nvCxnSpPr>
        <p:spPr>
          <a:xfrm>
            <a:off x="7519184" y="3377342"/>
            <a:ext cx="213115" cy="623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63273" y="4450129"/>
                <a:ext cx="5006109" cy="760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h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𝑘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) = (</m:t>
                    </m:r>
                    <m:r>
                      <a:rPr lang="en-US" sz="2600" b="0" i="1" dirty="0" err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𝑖𝑛𝑡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)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𝑘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 – 97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(where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{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charset="0"/>
                      </a:rPr>
                      <m:t>,…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charset="0"/>
                      </a:rPr>
                      <m:t>′})</m:t>
                    </m:r>
                  </m:oMath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273" y="4450129"/>
                <a:ext cx="5006109" cy="760208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6BB88D64-5012-441B-8E40-7CE9B3587F1B}"/>
              </a:ext>
            </a:extLst>
          </p:cNvPr>
          <p:cNvSpPr/>
          <p:nvPr/>
        </p:nvSpPr>
        <p:spPr>
          <a:xfrm>
            <a:off x="6265914" y="4450129"/>
            <a:ext cx="764480" cy="45572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7EC170-883E-4692-9B01-F46803105B53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7030394" y="4000841"/>
            <a:ext cx="1206955" cy="677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15F0FE-83F4-49B8-956D-B65EA71B1936}"/>
              </a:ext>
            </a:extLst>
          </p:cNvPr>
          <p:cNvSpPr txBox="1"/>
          <p:nvPr/>
        </p:nvSpPr>
        <p:spPr>
          <a:xfrm>
            <a:off x="8089138" y="3364565"/>
            <a:ext cx="3976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subtrahend of 97 allows </a:t>
            </a:r>
            <a:r>
              <a:rPr lang="en-US" dirty="0">
                <a:solidFill>
                  <a:schemeClr val="accent1"/>
                </a:solidFill>
              </a:rPr>
              <a:t>ASCII ‘a’</a:t>
            </a:r>
            <a:r>
              <a:rPr lang="en-US" dirty="0"/>
              <a:t> (lowercase ‘A’) to be hashed to 0!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3C30E25-C293-44F8-A285-59E0BB012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919" y="4517777"/>
            <a:ext cx="3240557" cy="221173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EBE9A55-70A2-44A2-8613-BFEC7BDB8686}"/>
              </a:ext>
            </a:extLst>
          </p:cNvPr>
          <p:cNvSpPr/>
          <p:nvPr/>
        </p:nvSpPr>
        <p:spPr>
          <a:xfrm>
            <a:off x="10438108" y="4676527"/>
            <a:ext cx="695368" cy="11244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 functions for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1443" y="1527717"/>
                <a:ext cx="11597269" cy="495114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following is what Java uses,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r>
                  <a:rPr lang="en-US" dirty="0"/>
                  <a:t> (a prime) in most cases.</a:t>
                </a:r>
              </a:p>
              <a:p>
                <a:r>
                  <a:rPr lang="en-US" dirty="0"/>
                  <a:t>Remember that </a:t>
                </a:r>
                <a:r>
                  <a:rPr lang="en-US" dirty="0">
                    <a:latin typeface="Consolas" panose="020B0609020204030204" pitchFamily="49" charset="0"/>
                  </a:rPr>
                  <a:t>char</a:t>
                </a:r>
                <a:r>
                  <a:rPr lang="en-US" dirty="0"/>
                  <a:t>s in Java are </a:t>
                </a:r>
                <a:r>
                  <a:rPr lang="en-US" dirty="0">
                    <a:solidFill>
                      <a:srgbClr val="C00000"/>
                    </a:solidFill>
                  </a:rPr>
                  <a:t>2-byte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unsigned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dirty="0" err="1"/>
                  <a:t>s</a:t>
                </a:r>
                <a:r>
                  <a:rPr lang="en-US" dirty="0"/>
                  <a:t> (so the first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65536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Unicode codepoints</a:t>
                </a:r>
                <a:r>
                  <a:rPr lang="en-US" dirty="0"/>
                  <a:t>).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int</a:t>
                </a:r>
                <a:r>
                  <a:rPr lang="en-US" dirty="0">
                    <a:latin typeface="Consolas" panose="020B0609020204030204" pitchFamily="49" charset="0"/>
                  </a:rPr>
                  <a:t> hash = 0;</a:t>
                </a:r>
              </a:p>
              <a:p>
                <a:pPr marL="0" indent="0">
                  <a:buNone/>
                </a:pPr>
                <a:r>
                  <a:rPr lang="nn-NO" dirty="0">
                    <a:latin typeface="Consolas" panose="020B0609020204030204" pitchFamily="49" charset="0"/>
                  </a:rPr>
                  <a:t>for (int i = 0; i &lt; s.length(); i++)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	hash = (R * hash + </a:t>
                </a:r>
                <a:r>
                  <a:rPr lang="en-US" dirty="0" err="1">
                    <a:latin typeface="Consolas" panose="020B0609020204030204" pitchFamily="49" charset="0"/>
                  </a:rPr>
                  <a:t>s.charAt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latin typeface="Consolas" panose="020B0609020204030204" pitchFamily="49" charset="0"/>
                  </a:rPr>
                  <a:t>i</a:t>
                </a:r>
                <a:r>
                  <a:rPr lang="en-US" dirty="0">
                    <a:latin typeface="Consolas" panose="020B0609020204030204" pitchFamily="49" charset="0"/>
                  </a:rPr>
                  <a:t>)) % M;</a:t>
                </a:r>
              </a:p>
              <a:p>
                <a:pPr marL="0" indent="0">
                  <a:buNone/>
                </a:pPr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alibri (Body)"/>
                  </a:rPr>
                  <a:t>This allows us to treat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libri (Body)"/>
                  </a:rPr>
                  <a:t> as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rgbClr val="FF6699"/>
                    </a:solidFill>
                    <a:latin typeface="Calibri (Body)"/>
                  </a:rPr>
                  <a:t>-digit base-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FF6699"/>
                    </a:solidFill>
                    <a:latin typeface="Calibri (Body)"/>
                  </a:rPr>
                  <a:t> integer mod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6699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FF6699"/>
                    </a:solidFill>
                    <a:latin typeface="Calibri (Body)"/>
                  </a:rPr>
                  <a:t>.</a:t>
                </a:r>
              </a:p>
              <a:p>
                <a:r>
                  <a:rPr lang="en-US" dirty="0" err="1">
                    <a:latin typeface="Calibri (Body)"/>
                  </a:rPr>
                  <a:t>Modding</a:t>
                </a:r>
                <a:r>
                  <a:rPr lang="en-US" dirty="0">
                    <a:latin typeface="Calibri (Body)"/>
                  </a:rPr>
                  <a:t> at every iteration allows us to </a:t>
                </a:r>
                <a:r>
                  <a:rPr lang="en-US" dirty="0">
                    <a:solidFill>
                      <a:schemeClr val="accent6"/>
                    </a:solidFill>
                    <a:latin typeface="Calibri (Body)"/>
                  </a:rPr>
                  <a:t>maintain small intermediate values for “hash”</a:t>
                </a:r>
              </a:p>
              <a:p>
                <a:pPr lvl="1"/>
                <a:r>
                  <a:rPr lang="en-US" dirty="0">
                    <a:latin typeface="Calibri (Body)"/>
                  </a:rPr>
                  <a:t>If you’re familiar with </a:t>
                </a:r>
                <a:r>
                  <a:rPr lang="en-US" b="1" dirty="0">
                    <a:solidFill>
                      <a:schemeClr val="accent4">
                        <a:lumMod val="50000"/>
                      </a:schemeClr>
                    </a:solidFill>
                    <a:latin typeface="Calibri (Body)"/>
                    <a:hlinkClick r:id="rId2"/>
                  </a:rPr>
                  <a:t>modular exponentiation</a:t>
                </a:r>
                <a:r>
                  <a:rPr lang="en-US" dirty="0">
                    <a:latin typeface="Calibri (Body)"/>
                  </a:rPr>
                  <a:t>, the exact same reasoning is applied for </a:t>
                </a:r>
                <a:r>
                  <a:rPr lang="en-US" dirty="0" err="1">
                    <a:latin typeface="Calibri (Body)"/>
                  </a:rPr>
                  <a:t>modding</a:t>
                </a:r>
                <a:r>
                  <a:rPr lang="en-US" dirty="0">
                    <a:latin typeface="Calibri (Body)"/>
                  </a:rPr>
                  <a:t> by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 (Body)"/>
                  </a:rPr>
                  <a:t>at every step!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443" y="1527717"/>
                <a:ext cx="11597269" cy="4951142"/>
              </a:xfrm>
              <a:blipFill>
                <a:blip r:embed="rId3"/>
                <a:stretch>
                  <a:fillRect l="-946" t="-3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692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42AE-1A8B-4920-AA2A-8EFD16E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 functions for floating-point keys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3625A-FA9F-45D0-A351-E3E68658E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571" y="1825625"/>
                <a:ext cx="1200242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Humans typically write floating-point numbers in base </a:t>
                </a:r>
                <a:r>
                  <a:rPr lang="en-US" dirty="0">
                    <a:solidFill>
                      <a:srgbClr val="C00000"/>
                    </a:solidFill>
                  </a:rPr>
                  <a:t>10</a:t>
                </a:r>
                <a:r>
                  <a:rPr lang="en-US" dirty="0"/>
                  <a:t>. Example: 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(10)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 dirty="0" smtClean="0">
                          <a:solidFill>
                            <a:srgbClr val="FE1AFF"/>
                          </a:solidFill>
                          <a:latin typeface="Cambria Math" charset="0"/>
                        </a:rPr>
                        <m:t>3</m:t>
                      </m:r>
                      <m:r>
                        <a:rPr lang="en-US" i="1" dirty="0">
                          <a:latin typeface="Cambria Math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4</m:t>
                      </m:r>
                      <m:r>
                        <a:rPr lang="en-US" i="1" dirty="0" smtClean="0">
                          <a:solidFill>
                            <a:srgbClr val="0033CC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</a:rPr>
                        <m:t>9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6666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charset="0"/>
                            </a:rPr>
                            <m:t>…</m:t>
                          </m:r>
                        </m:e>
                        <m: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b>
                      </m:sSub>
                      <m:r>
                        <a:rPr lang="en-US" i="1" dirty="0">
                          <a:latin typeface="Cambria Math" charset="0"/>
                        </a:rPr>
                        <m:t>=</m:t>
                      </m:r>
                      <m:r>
                        <a:rPr lang="en-US" i="1" dirty="0" smtClean="0">
                          <a:solidFill>
                            <a:srgbClr val="FE1AFF"/>
                          </a:solidFill>
                          <a:latin typeface="Cambria Math" charset="0"/>
                        </a:rPr>
                        <m:t>3</m:t>
                      </m:r>
                      <m:r>
                        <a:rPr lang="en-US" i="1" dirty="0">
                          <a:latin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0</m:t>
                          </m:r>
                        </m:sup>
                      </m:sSup>
                      <m:r>
                        <a:rPr lang="en-US" i="1" dirty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10</m:t>
                          </m:r>
                        </m:den>
                      </m:f>
                      <m:r>
                        <a:rPr lang="en-US" i="1" dirty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rgbClr val="0033CC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charset="0"/>
                            </a:rPr>
                            <m:t>9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3625A-FA9F-45D0-A351-E3E68658E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571" y="1825625"/>
                <a:ext cx="12002429" cy="4351338"/>
              </a:xfrm>
              <a:blipFill>
                <a:blip r:embed="rId2"/>
                <a:stretch>
                  <a:fillRect l="-84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54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42AE-1A8B-4920-AA2A-8EFD16E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 functions for floating-point keys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3625A-FA9F-45D0-A351-E3E68658E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571" y="1825625"/>
                <a:ext cx="12002429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Humans typically write floating-point numbers in base </a:t>
                </a:r>
                <a:r>
                  <a:rPr lang="en-US" dirty="0">
                    <a:solidFill>
                      <a:srgbClr val="C00000"/>
                    </a:solidFill>
                  </a:rPr>
                  <a:t>10</a:t>
                </a:r>
                <a:r>
                  <a:rPr lang="en-US" dirty="0"/>
                  <a:t>. Example: 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(10)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 dirty="0" smtClean="0">
                          <a:solidFill>
                            <a:srgbClr val="FE1AFF"/>
                          </a:solidFill>
                          <a:latin typeface="Cambria Math" charset="0"/>
                        </a:rPr>
                        <m:t>3</m:t>
                      </m:r>
                      <m:r>
                        <a:rPr lang="en-US" i="1" dirty="0">
                          <a:latin typeface="Cambria Math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4</m:t>
                      </m:r>
                      <m:r>
                        <a:rPr lang="en-US" i="1" dirty="0" smtClean="0">
                          <a:solidFill>
                            <a:srgbClr val="0033CC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5</m:t>
                      </m:r>
                      <m:r>
                        <a:rPr lang="en-US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</a:rPr>
                        <m:t>9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6666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charset="0"/>
                            </a:rPr>
                            <m:t>…</m:t>
                          </m:r>
                        </m:e>
                        <m: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b>
                      </m:sSub>
                      <m:r>
                        <a:rPr lang="en-US" i="1" dirty="0">
                          <a:latin typeface="Cambria Math" charset="0"/>
                        </a:rPr>
                        <m:t>=</m:t>
                      </m:r>
                      <m:r>
                        <a:rPr lang="en-US" i="1" dirty="0" smtClean="0">
                          <a:solidFill>
                            <a:srgbClr val="FE1AFF"/>
                          </a:solidFill>
                          <a:latin typeface="Cambria Math" charset="0"/>
                        </a:rPr>
                        <m:t>3</m:t>
                      </m:r>
                      <m:r>
                        <a:rPr lang="en-US" i="1" dirty="0">
                          <a:latin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0</m:t>
                          </m:r>
                        </m:sup>
                      </m:sSup>
                      <m:r>
                        <a:rPr lang="en-US" i="1" dirty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10</m:t>
                          </m:r>
                        </m:den>
                      </m:f>
                      <m:r>
                        <a:rPr lang="en-US" i="1" dirty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rgbClr val="0033CC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charset="0"/>
                            </a:rPr>
                            <m:t>9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We can similarly represent floating-point numbers in base </a:t>
                </a:r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:r>
                  <a:rPr lang="en-US" dirty="0"/>
                  <a:t>! Example:</a:t>
                </a:r>
              </a:p>
              <a:p>
                <a:endParaRPr lang="en-US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11</m:t>
                      </m:r>
                      <m:r>
                        <a:rPr lang="en-US" i="1" dirty="0">
                          <a:latin typeface="Cambria Math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b="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charset="0"/>
                            </a:rPr>
                            <m:t>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  <m:r>
                        <a:rPr lang="en-US" i="1" dirty="0">
                          <a:latin typeface="Cambria Math" charset="0"/>
                        </a:rPr>
                        <m:t>=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 dirty="0">
                          <a:latin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i="1" dirty="0">
                          <a:latin typeface="Cambria Math" charset="0"/>
                        </a:rPr>
                        <m:t>+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 dirty="0">
                          <a:latin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0</m:t>
                          </m:r>
                        </m:sup>
                      </m:sSup>
                      <m:r>
                        <a:rPr lang="en-US" i="1" dirty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0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charset="0"/>
                            </a:rPr>
                            <m:t>0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mr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charset="0"/>
                            </a:rPr>
                            <m:t>0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mr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mr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mr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mr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mr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mr-I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3625A-FA9F-45D0-A351-E3E68658E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571" y="1825625"/>
                <a:ext cx="12002429" cy="4351338"/>
              </a:xfrm>
              <a:blipFill>
                <a:blip r:embed="rId2"/>
                <a:stretch>
                  <a:fillRect l="-76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231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42AE-1A8B-4920-AA2A-8EFD16E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 functions for floating-point keys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3625A-FA9F-45D0-A351-E3E68658E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5625"/>
                <a:ext cx="1126273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Exercise!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2.75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(10)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3.25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(10)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3625A-FA9F-45D0-A351-E3E68658E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5625"/>
                <a:ext cx="11262732" cy="4351338"/>
              </a:xfrm>
              <a:blipFill>
                <a:blip r:embed="rId2"/>
                <a:stretch>
                  <a:fillRect l="-97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827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42AE-1A8B-4920-AA2A-8EFD16E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 functions for floating-point keys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3625A-FA9F-45D0-A351-E3E68658E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5625"/>
                <a:ext cx="1126273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Exercise!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2.75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(10)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10.11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3.25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(10)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11.01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3625A-FA9F-45D0-A351-E3E68658E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5625"/>
                <a:ext cx="11262732" cy="4351338"/>
              </a:xfrm>
              <a:blipFill>
                <a:blip r:embed="rId2"/>
                <a:stretch>
                  <a:fillRect l="-97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653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42AE-1A8B-4920-AA2A-8EFD16E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 functions for floating-point keys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3625A-FA9F-45D0-A351-E3E68658E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5625"/>
                <a:ext cx="1126273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Exercise!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2.75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(10)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10.11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3.25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(10)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11.01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pPr marL="0" indent="0" algn="ctr">
                  <a:buNone/>
                </a:pPr>
                <a:endParaRPr lang="en-US" sz="3600" dirty="0"/>
              </a:p>
              <a:p>
                <a:r>
                  <a:rPr lang="en-US" sz="3600" dirty="0"/>
                  <a:t>To hash a </a:t>
                </a:r>
                <a:r>
                  <a:rPr lang="en-US" sz="3600" dirty="0">
                    <a:solidFill>
                      <a:schemeClr val="accent1"/>
                    </a:solidFill>
                  </a:rPr>
                  <a:t>floating point number</a:t>
                </a:r>
                <a:r>
                  <a:rPr lang="en-US" sz="3600" dirty="0"/>
                  <a:t>, I </a:t>
                </a:r>
                <a:r>
                  <a:rPr lang="en-US" sz="3600" i="1" dirty="0">
                    <a:solidFill>
                      <a:srgbClr val="DB162D"/>
                    </a:solidFill>
                  </a:rPr>
                  <a:t>could</a:t>
                </a:r>
                <a:r>
                  <a:rPr lang="en-US" sz="3600" dirty="0"/>
                  <a:t> </a:t>
                </a:r>
                <a:r>
                  <a:rPr lang="en-US" sz="3600" dirty="0">
                    <a:solidFill>
                      <a:schemeClr val="accent2"/>
                    </a:solidFill>
                  </a:rPr>
                  <a:t>round to the nearest integer</a:t>
                </a:r>
                <a:r>
                  <a:rPr lang="en-US" sz="3600" dirty="0"/>
                  <a:t> and then </a:t>
                </a:r>
                <a:r>
                  <a:rPr lang="en-US" sz="3600" dirty="0">
                    <a:solidFill>
                      <a:srgbClr val="FE1AFF"/>
                    </a:solidFill>
                  </a:rPr>
                  <a:t>use a modular hash function on integers</a:t>
                </a:r>
                <a:r>
                  <a:rPr lang="en-US" sz="3600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3625A-FA9F-45D0-A351-E3E68658E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5625"/>
                <a:ext cx="11262732" cy="4351338"/>
              </a:xfrm>
              <a:blipFill>
                <a:blip r:embed="rId2"/>
                <a:stretch>
                  <a:fillRect l="-146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358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42AE-1A8B-4920-AA2A-8EFD16E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 functions for floating-point keys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3625A-FA9F-45D0-A351-E3E68658E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5625"/>
                <a:ext cx="11262732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Exercise!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2.75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(10)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10.11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3.25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(10)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11.01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r>
                  <a:rPr lang="en-US" sz="2400" dirty="0"/>
                  <a:t>To hash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floating point number</a:t>
                </a:r>
                <a:r>
                  <a:rPr lang="en-US" sz="2400" dirty="0"/>
                  <a:t>, I </a:t>
                </a:r>
                <a:r>
                  <a:rPr lang="en-US" sz="2400" i="1" dirty="0">
                    <a:solidFill>
                      <a:srgbClr val="DB162D"/>
                    </a:solidFill>
                  </a:rPr>
                  <a:t>could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round to the nearest integer</a:t>
                </a:r>
                <a:r>
                  <a:rPr lang="en-US" sz="2400" dirty="0"/>
                  <a:t> and then </a:t>
                </a:r>
                <a:r>
                  <a:rPr lang="en-US" sz="2400" dirty="0">
                    <a:solidFill>
                      <a:srgbClr val="FE1AFF"/>
                    </a:solidFill>
                  </a:rPr>
                  <a:t>use a modular hash function on integers</a:t>
                </a:r>
                <a:r>
                  <a:rPr lang="en-US" sz="2400" dirty="0"/>
                  <a:t>…</a:t>
                </a:r>
              </a:p>
              <a:p>
                <a:r>
                  <a:rPr lang="en-US" sz="2400" dirty="0"/>
                  <a:t>But doing so would mean that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the keys 2.75 and 3.25 would collide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</a:t>
                </a:r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The general case is much worse: </a:t>
                </a:r>
                <a:r>
                  <a:rPr lang="en-US" sz="2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All keys in [2.5, 3.5) would collide</a:t>
                </a:r>
                <a:r>
                  <a:rPr lang="en-US" sz="2000" dirty="0">
                    <a:sym typeface="Wingdings" panose="05000000000000000000" pitchFamily="2" charset="2"/>
                  </a:rPr>
                  <a:t>!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3625A-FA9F-45D0-A351-E3E68658E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5625"/>
                <a:ext cx="11262732" cy="4351338"/>
              </a:xfrm>
              <a:blipFill>
                <a:blip r:embed="rId2"/>
                <a:stretch>
                  <a:fillRect l="-70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hing, object&#10;&#10;Description generated with high confidence">
            <a:extLst>
              <a:ext uri="{FF2B5EF4-FFF2-40B4-BE49-F238E27FC236}">
                <a16:creationId xmlns:a16="http://schemas.microsoft.com/office/drawing/2014/main" id="{DFB608B6-A234-4F03-8358-CD8CB5336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942" y="4458397"/>
            <a:ext cx="798706" cy="7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64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42AE-1A8B-4920-AA2A-8EFD16E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 functions for floating-point keys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3625A-FA9F-45D0-A351-E3E68658E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5625"/>
                <a:ext cx="11262732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Exercise!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2.75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(10)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10.11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3.25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(10)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11.01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r>
                  <a:rPr lang="en-US" sz="2400" dirty="0"/>
                  <a:t>To hash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floating point number</a:t>
                </a:r>
                <a:r>
                  <a:rPr lang="en-US" sz="2400" dirty="0"/>
                  <a:t>, I </a:t>
                </a:r>
                <a:r>
                  <a:rPr lang="en-US" sz="2400" i="1" dirty="0">
                    <a:solidFill>
                      <a:srgbClr val="DB162D"/>
                    </a:solidFill>
                  </a:rPr>
                  <a:t>could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round to the nearest integer</a:t>
                </a:r>
                <a:r>
                  <a:rPr lang="en-US" sz="2400" dirty="0"/>
                  <a:t> and then </a:t>
                </a:r>
                <a:r>
                  <a:rPr lang="en-US" sz="2400" dirty="0">
                    <a:solidFill>
                      <a:srgbClr val="FE1AFF"/>
                    </a:solidFill>
                  </a:rPr>
                  <a:t>use a modular hash function on integers</a:t>
                </a:r>
                <a:r>
                  <a:rPr lang="en-US" sz="2400" dirty="0"/>
                  <a:t>…</a:t>
                </a:r>
              </a:p>
              <a:p>
                <a:r>
                  <a:rPr lang="en-US" sz="2400" dirty="0"/>
                  <a:t>But doing so would mean that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the keys 2.75 and 3.25 would collide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</a:t>
                </a:r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The general case is much worse: </a:t>
                </a:r>
                <a:r>
                  <a:rPr lang="en-US" sz="2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All keys in [2.5, 3.5) would collide</a:t>
                </a:r>
                <a:r>
                  <a:rPr lang="en-US" sz="2000" dirty="0">
                    <a:sym typeface="Wingdings" panose="05000000000000000000" pitchFamily="2" charset="2"/>
                  </a:rPr>
                  <a:t>! </a:t>
                </a:r>
              </a:p>
              <a:p>
                <a:r>
                  <a:rPr lang="en-US" sz="2400" b="1" dirty="0">
                    <a:solidFill>
                      <a:schemeClr val="accent4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SOLUTION</a:t>
                </a:r>
                <a:r>
                  <a:rPr lang="en-US" sz="2400" dirty="0">
                    <a:sym typeface="Wingdings" panose="05000000000000000000" pitchFamily="2" charset="2"/>
                  </a:rPr>
                  <a:t>: Use a hash function for strings on the </a:t>
                </a:r>
                <a:r>
                  <a:rPr lang="en-US" sz="2400" b="1" dirty="0">
                    <a:solidFill>
                      <a:srgbClr val="0033CC"/>
                    </a:solidFill>
                    <a:sym typeface="Wingdings" panose="05000000000000000000" pitchFamily="2" charset="2"/>
                  </a:rPr>
                  <a:t>binary representation of those numbers</a:t>
                </a:r>
                <a:r>
                  <a:rPr lang="en-US" sz="2400" dirty="0">
                    <a:sym typeface="Wingdings" panose="05000000000000000000" pitchFamily="2" charset="2"/>
                  </a:rPr>
                  <a:t>!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3625A-FA9F-45D0-A351-E3E68658E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5625"/>
                <a:ext cx="11262732" cy="4351338"/>
              </a:xfrm>
              <a:blipFill>
                <a:blip r:embed="rId2"/>
                <a:stretch>
                  <a:fillRect l="-789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953FE24-3F97-45C7-A20A-355BCDD90702}"/>
              </a:ext>
            </a:extLst>
          </p:cNvPr>
          <p:cNvSpPr/>
          <p:nvPr/>
        </p:nvSpPr>
        <p:spPr>
          <a:xfrm>
            <a:off x="6096000" y="2040673"/>
            <a:ext cx="1163444" cy="1048215"/>
          </a:xfrm>
          <a:prstGeom prst="ellipse">
            <a:avLst/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5E838DC-B20B-463C-88C2-C726D8494CAC}"/>
              </a:ext>
            </a:extLst>
          </p:cNvPr>
          <p:cNvCxnSpPr>
            <a:stCxn id="4" idx="6"/>
          </p:cNvCxnSpPr>
          <p:nvPr/>
        </p:nvCxnSpPr>
        <p:spPr>
          <a:xfrm>
            <a:off x="7259444" y="2564781"/>
            <a:ext cx="970156" cy="2297151"/>
          </a:xfrm>
          <a:prstGeom prst="curvedConnector2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drawing of a person&#10;&#10;Description generated with high confidence">
            <a:extLst>
              <a:ext uri="{FF2B5EF4-FFF2-40B4-BE49-F238E27FC236}">
                <a16:creationId xmlns:a16="http://schemas.microsoft.com/office/drawing/2014/main" id="{FE0D21E3-B532-4A66-95FA-71B2DA6B4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671" y="5381161"/>
            <a:ext cx="16859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08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1A28-C9B4-400C-B2AC-338292E0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Java’s </a:t>
            </a:r>
            <a:r>
              <a:rPr lang="en-US" dirty="0" err="1">
                <a:latin typeface="Consolas" panose="020B0609020204030204" pitchFamily="49" charset="0"/>
              </a:rPr>
              <a:t>hashCode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119DB6E-298B-4359-A77D-1E39BFBDB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00" y="2355370"/>
            <a:ext cx="12030500" cy="2796493"/>
          </a:xfrm>
        </p:spPr>
      </p:pic>
    </p:spTree>
    <p:extLst>
      <p:ext uri="{BB962C8B-B14F-4D97-AF65-F5344CB8AC3E}">
        <p14:creationId xmlns:p14="http://schemas.microsoft.com/office/powerpoint/2010/main" val="304453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 of a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PHP associative array “incision” we made: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10">
            <a:extLst>
              <a:ext uri="{FF2B5EF4-FFF2-40B4-BE49-F238E27FC236}">
                <a16:creationId xmlns:a16="http://schemas.microsoft.com/office/drawing/2014/main" id="{E297C515-9159-4752-8ED9-0FF3BEFB84FB}"/>
              </a:ext>
            </a:extLst>
          </p:cNvPr>
          <p:cNvSpPr/>
          <p:nvPr/>
        </p:nvSpPr>
        <p:spPr>
          <a:xfrm>
            <a:off x="3395584" y="2420124"/>
            <a:ext cx="5113592" cy="3891776"/>
          </a:xfrm>
          <a:prstGeom prst="round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618AD-22A4-44DA-94A0-E4EAB4184F7B}"/>
              </a:ext>
            </a:extLst>
          </p:cNvPr>
          <p:cNvSpPr/>
          <p:nvPr/>
        </p:nvSpPr>
        <p:spPr>
          <a:xfrm>
            <a:off x="5240606" y="2403228"/>
            <a:ext cx="12426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Consolas" panose="020B0609020204030204" pitchFamily="49" charset="0"/>
              </a:rPr>
              <a:t>$ages</a:t>
            </a:r>
            <a:endParaRPr lang="en-US" sz="3000" dirty="0"/>
          </a:p>
        </p:txBody>
      </p:sp>
      <p:sp>
        <p:nvSpPr>
          <p:cNvPr id="6" name="Arrow: Right 12">
            <a:extLst>
              <a:ext uri="{FF2B5EF4-FFF2-40B4-BE49-F238E27FC236}">
                <a16:creationId xmlns:a16="http://schemas.microsoft.com/office/drawing/2014/main" id="{7DEE5E83-781A-48CD-BAD7-BADA68E97157}"/>
              </a:ext>
            </a:extLst>
          </p:cNvPr>
          <p:cNvSpPr/>
          <p:nvPr/>
        </p:nvSpPr>
        <p:spPr>
          <a:xfrm>
            <a:off x="2733945" y="4284893"/>
            <a:ext cx="923693" cy="36852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D73C5-6988-4D11-9147-5D671F89CF30}"/>
              </a:ext>
            </a:extLst>
          </p:cNvPr>
          <p:cNvSpPr txBox="1"/>
          <p:nvPr/>
        </p:nvSpPr>
        <p:spPr>
          <a:xfrm>
            <a:off x="1405850" y="4284893"/>
            <a:ext cx="152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“</a:t>
            </a:r>
            <a:r>
              <a:rPr lang="en-US" b="1" dirty="0" err="1">
                <a:solidFill>
                  <a:schemeClr val="accent2"/>
                </a:solidFill>
              </a:rPr>
              <a:t>Sravanthi</a:t>
            </a:r>
            <a:r>
              <a:rPr lang="en-US" b="1" dirty="0">
                <a:solidFill>
                  <a:schemeClr val="accent2"/>
                </a:solidFill>
              </a:rPr>
              <a:t>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14">
                <a:extLst>
                  <a:ext uri="{FF2B5EF4-FFF2-40B4-BE49-F238E27FC236}">
                    <a16:creationId xmlns:a16="http://schemas.microsoft.com/office/drawing/2014/main" id="{A9F3A6EA-C6A3-4CF6-AC2B-2B8A0284C03A}"/>
                  </a:ext>
                </a:extLst>
              </p:cNvPr>
              <p:cNvSpPr/>
              <p:nvPr/>
            </p:nvSpPr>
            <p:spPr>
              <a:xfrm>
                <a:off x="3845350" y="4000806"/>
                <a:ext cx="947853" cy="936702"/>
              </a:xfrm>
              <a:prstGeom prst="roundRect">
                <a:avLst/>
              </a:prstGeom>
              <a:solidFill>
                <a:srgbClr val="FF00FF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Rectangle: Rounded Corners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9F3A6EA-C6A3-4CF6-AC2B-2B8A0284C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350" y="4000806"/>
                <a:ext cx="947853" cy="936702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ED9961-A8AE-4507-8307-DA4333853E42}"/>
              </a:ext>
            </a:extLst>
          </p:cNvPr>
          <p:cNvCxnSpPr>
            <a:cxnSpLocks/>
          </p:cNvCxnSpPr>
          <p:nvPr/>
        </p:nvCxnSpPr>
        <p:spPr>
          <a:xfrm flipV="1">
            <a:off x="4879075" y="4097104"/>
            <a:ext cx="1347807" cy="372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C4FAD4-E434-4A25-9BB7-2E396CEA1A29}"/>
              </a:ext>
            </a:extLst>
          </p:cNvPr>
          <p:cNvSpPr txBox="1"/>
          <p:nvPr/>
        </p:nvSpPr>
        <p:spPr>
          <a:xfrm rot="20775119">
            <a:off x="5399095" y="3814936"/>
            <a:ext cx="4442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AB26FE-2ECD-4FE2-BD25-8BCBD1C59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72007"/>
              </p:ext>
            </p:extLst>
          </p:nvPr>
        </p:nvGraphicFramePr>
        <p:xfrm>
          <a:off x="6695233" y="3053333"/>
          <a:ext cx="86024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49">
                  <a:extLst>
                    <a:ext uri="{9D8B030D-6E8A-4147-A177-3AD203B41FA5}">
                      <a16:colId xmlns:a16="http://schemas.microsoft.com/office/drawing/2014/main" val="3078162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72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29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1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4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70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08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61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3059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E7495DA-92FE-4BD8-B87B-3FBC91F74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40519"/>
              </p:ext>
            </p:extLst>
          </p:nvPr>
        </p:nvGraphicFramePr>
        <p:xfrm>
          <a:off x="6328246" y="2951733"/>
          <a:ext cx="45042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21">
                  <a:extLst>
                    <a:ext uri="{9D8B030D-6E8A-4147-A177-3AD203B41FA5}">
                      <a16:colId xmlns:a16="http://schemas.microsoft.com/office/drawing/2014/main" val="3078162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72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29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1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4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70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08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61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305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AB2451E-5501-49E9-80B0-4D3D269B9967}"/>
              </a:ext>
            </a:extLst>
          </p:cNvPr>
          <p:cNvSpPr txBox="1"/>
          <p:nvPr/>
        </p:nvSpPr>
        <p:spPr>
          <a:xfrm>
            <a:off x="8780976" y="3816140"/>
            <a:ext cx="70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4" name="Arrow: Right 25">
            <a:extLst>
              <a:ext uri="{FF2B5EF4-FFF2-40B4-BE49-F238E27FC236}">
                <a16:creationId xmlns:a16="http://schemas.microsoft.com/office/drawing/2014/main" id="{DD1D5198-F859-4187-BFB7-E395501C6D18}"/>
              </a:ext>
            </a:extLst>
          </p:cNvPr>
          <p:cNvSpPr/>
          <p:nvPr/>
        </p:nvSpPr>
        <p:spPr>
          <a:xfrm>
            <a:off x="7714815" y="3768763"/>
            <a:ext cx="923693" cy="3685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3456" y="2768629"/>
            <a:ext cx="1115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Internal Buffer</a:t>
            </a:r>
          </a:p>
        </p:txBody>
      </p:sp>
    </p:spTree>
    <p:extLst>
      <p:ext uri="{BB962C8B-B14F-4D97-AF65-F5344CB8AC3E}">
        <p14:creationId xmlns:p14="http://schemas.microsoft.com/office/powerpoint/2010/main" val="2040606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1A28-C9B4-400C-B2AC-338292E0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Java’s </a:t>
            </a:r>
            <a:r>
              <a:rPr lang="en-US" dirty="0" err="1">
                <a:latin typeface="Consolas" panose="020B0609020204030204" pitchFamily="49" charset="0"/>
              </a:rPr>
              <a:t>hashCode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119DB6E-298B-4359-A77D-1E39BFBDB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792" y="1523031"/>
            <a:ext cx="12030500" cy="2796493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18B3A8C-D5F4-4AD1-A003-20600E916139}"/>
              </a:ext>
            </a:extLst>
          </p:cNvPr>
          <p:cNvSpPr/>
          <p:nvPr/>
        </p:nvSpPr>
        <p:spPr>
          <a:xfrm>
            <a:off x="0" y="2965938"/>
            <a:ext cx="12391291" cy="609600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7C210BB-AE25-4F28-8113-703E87D5584C}"/>
              </a:ext>
            </a:extLst>
          </p:cNvPr>
          <p:cNvCxnSpPr>
            <a:cxnSpLocks/>
          </p:cNvCxnSpPr>
          <p:nvPr/>
        </p:nvCxnSpPr>
        <p:spPr>
          <a:xfrm rot="5400000">
            <a:off x="2786760" y="3778162"/>
            <a:ext cx="1601002" cy="119575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22F1E6-8A50-4807-B9A2-55C564458D16}"/>
                  </a:ext>
                </a:extLst>
              </p:cNvPr>
              <p:cNvSpPr txBox="1"/>
              <p:nvPr/>
            </p:nvSpPr>
            <p:spPr>
              <a:xfrm>
                <a:off x="698810" y="5176541"/>
                <a:ext cx="1079438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Remember: </a:t>
                </a:r>
                <a:r>
                  <a:rPr lang="en-US" sz="2400" dirty="0">
                    <a:solidFill>
                      <a:srgbClr val="FE1AFF"/>
                    </a:solidFill>
                    <a:latin typeface="Consolas" panose="020B0609020204030204" pitchFamily="49" charset="0"/>
                  </a:rPr>
                  <a:t>k1.equals(k2)</a:t>
                </a:r>
                <a:r>
                  <a:rPr lang="en-US" sz="2400" dirty="0">
                    <a:solidFill>
                      <a:srgbClr val="FE1A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E1AFF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FE1AFF"/>
                    </a:solidFill>
                  </a:rPr>
                  <a:t> </a:t>
                </a:r>
                <a:r>
                  <a:rPr lang="en-US" sz="3200" dirty="0">
                    <a:solidFill>
                      <a:srgbClr val="FE1A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sz="2400" dirty="0">
                    <a:solidFill>
                      <a:srgbClr val="FE1AFF"/>
                    </a:solidFill>
                    <a:latin typeface="Consolas" panose="020B0609020204030204" pitchFamily="49" charset="0"/>
                  </a:rPr>
                  <a:t>k1.hashCode() == k2.hashCode()</a:t>
                </a:r>
                <a:r>
                  <a:rPr lang="en-US" sz="3200" dirty="0">
                    <a:solidFill>
                      <a:srgbClr val="FE1AFF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sz="2400" dirty="0">
                    <a:solidFill>
                      <a:srgbClr val="FE1A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libri (Body)"/>
                  </a:rPr>
                  <a:t>is an implication</a:t>
                </a:r>
                <a:r>
                  <a:rPr lang="en-US" sz="2400" dirty="0">
                    <a:solidFill>
                      <a:srgbClr val="FE1AFF"/>
                    </a:solidFill>
                    <a:latin typeface="Calibri (Body)"/>
                  </a:rPr>
                  <a:t> </a:t>
                </a:r>
                <a:r>
                  <a:rPr lang="en-US" sz="2400" dirty="0">
                    <a:solidFill>
                      <a:srgbClr val="FE1AFF"/>
                    </a:solidFill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E1AFF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FE1AFF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sz="2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400" b="1" dirty="0">
                    <a:latin typeface="Calibri (Body)"/>
                  </a:rPr>
                  <a:t>not</a:t>
                </a:r>
                <a:r>
                  <a:rPr lang="en-US" sz="2400" dirty="0">
                    <a:latin typeface="Calibri (Body)"/>
                  </a:rPr>
                  <a:t> a logical equivalence!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⇔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)</a:t>
                </a:r>
                <a:endParaRPr lang="en-US" sz="2400" dirty="0">
                  <a:solidFill>
                    <a:srgbClr val="FE1AFF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So, while Java tries, there are </a:t>
                </a:r>
                <a:r>
                  <a:rPr lang="en-US" sz="2400" b="1" i="1" u="sng" dirty="0">
                    <a:solidFill>
                      <a:schemeClr val="accent5"/>
                    </a:solidFill>
                  </a:rPr>
                  <a:t>no guarantees </a:t>
                </a:r>
                <a:r>
                  <a:rPr lang="en-US" sz="2400" dirty="0"/>
                  <a:t>that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(!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k1.equals(k2))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(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k1.hashCode() != k2.hashCode()) </a:t>
                </a:r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22F1E6-8A50-4807-B9A2-55C564458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10" y="5176541"/>
                <a:ext cx="10794380" cy="1692771"/>
              </a:xfrm>
              <a:prstGeom prst="rect">
                <a:avLst/>
              </a:prstGeom>
              <a:blipFill>
                <a:blip r:embed="rId3"/>
                <a:stretch>
                  <a:fillRect l="-705" t="-5263" b="-7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377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1A28-C9B4-400C-B2AC-338292E0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Java’s </a:t>
            </a:r>
            <a:r>
              <a:rPr lang="en-US" dirty="0" err="1">
                <a:latin typeface="Consolas" panose="020B0609020204030204" pitchFamily="49" charset="0"/>
              </a:rPr>
              <a:t>hashCode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119DB6E-298B-4359-A77D-1E39BFBDB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791" y="1567691"/>
            <a:ext cx="12030500" cy="2796493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18B3A8C-D5F4-4AD1-A003-20600E916139}"/>
              </a:ext>
            </a:extLst>
          </p:cNvPr>
          <p:cNvSpPr/>
          <p:nvPr/>
        </p:nvSpPr>
        <p:spPr>
          <a:xfrm>
            <a:off x="0" y="2965938"/>
            <a:ext cx="12391291" cy="609600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7C210BB-AE25-4F28-8113-703E87D5584C}"/>
              </a:ext>
            </a:extLst>
          </p:cNvPr>
          <p:cNvCxnSpPr>
            <a:cxnSpLocks/>
          </p:cNvCxnSpPr>
          <p:nvPr/>
        </p:nvCxnSpPr>
        <p:spPr>
          <a:xfrm rot="5400000">
            <a:off x="2786760" y="3778162"/>
            <a:ext cx="1601002" cy="119575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22F1E6-8A50-4807-B9A2-55C564458D16}"/>
                  </a:ext>
                </a:extLst>
              </p:cNvPr>
              <p:cNvSpPr txBox="1"/>
              <p:nvPr/>
            </p:nvSpPr>
            <p:spPr>
              <a:xfrm>
                <a:off x="698810" y="5176541"/>
                <a:ext cx="1079438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Remember: </a:t>
                </a:r>
                <a:r>
                  <a:rPr lang="en-US" sz="2400" dirty="0">
                    <a:solidFill>
                      <a:srgbClr val="FE1AFF"/>
                    </a:solidFill>
                    <a:latin typeface="Consolas" panose="020B0609020204030204" pitchFamily="49" charset="0"/>
                  </a:rPr>
                  <a:t>k1.equals(k2)</a:t>
                </a:r>
                <a:r>
                  <a:rPr lang="en-US" sz="2400" dirty="0">
                    <a:solidFill>
                      <a:srgbClr val="FE1A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E1AFF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FE1AFF"/>
                    </a:solidFill>
                  </a:rPr>
                  <a:t> </a:t>
                </a:r>
                <a:r>
                  <a:rPr lang="en-US" sz="3200" dirty="0">
                    <a:solidFill>
                      <a:srgbClr val="FE1A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sz="2400" dirty="0">
                    <a:solidFill>
                      <a:srgbClr val="FE1AFF"/>
                    </a:solidFill>
                    <a:latin typeface="Consolas" panose="020B0609020204030204" pitchFamily="49" charset="0"/>
                  </a:rPr>
                  <a:t>k1.hashCode() == k2.hashCode()</a:t>
                </a:r>
                <a:r>
                  <a:rPr lang="en-US" sz="3200" dirty="0">
                    <a:solidFill>
                      <a:srgbClr val="FE1AFF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sz="2400" dirty="0">
                    <a:solidFill>
                      <a:srgbClr val="FE1A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libri (Body)"/>
                  </a:rPr>
                  <a:t>is an implication</a:t>
                </a:r>
                <a:r>
                  <a:rPr lang="en-US" sz="2400" dirty="0">
                    <a:solidFill>
                      <a:srgbClr val="FE1AFF"/>
                    </a:solidFill>
                    <a:latin typeface="Calibri (Body)"/>
                  </a:rPr>
                  <a:t> </a:t>
                </a:r>
                <a:r>
                  <a:rPr lang="en-US" sz="2400" dirty="0">
                    <a:solidFill>
                      <a:srgbClr val="FE1AFF"/>
                    </a:solidFill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E1AFF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FE1AFF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sz="2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400" b="1" dirty="0">
                    <a:latin typeface="Calibri (Body)"/>
                  </a:rPr>
                  <a:t>not</a:t>
                </a:r>
                <a:r>
                  <a:rPr lang="en-US" sz="2400" dirty="0">
                    <a:latin typeface="Calibri (Body)"/>
                  </a:rPr>
                  <a:t> a logical equivalence!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⇔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)</a:t>
                </a:r>
                <a:endParaRPr lang="en-US" sz="2400" dirty="0">
                  <a:solidFill>
                    <a:srgbClr val="FE1AFF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So, while Java tries, there are </a:t>
                </a:r>
                <a:r>
                  <a:rPr lang="en-US" sz="2400" b="1" i="1" u="sng" dirty="0">
                    <a:solidFill>
                      <a:schemeClr val="accent5"/>
                    </a:solidFill>
                  </a:rPr>
                  <a:t>no guarantees </a:t>
                </a:r>
                <a:r>
                  <a:rPr lang="en-US" sz="2400" dirty="0"/>
                  <a:t>that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(!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k1.equals(k2))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(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k1.hashCode() != k2.hashCode()) </a:t>
                </a:r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22F1E6-8A50-4807-B9A2-55C564458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10" y="5176541"/>
                <a:ext cx="10794380" cy="1692771"/>
              </a:xfrm>
              <a:prstGeom prst="rect">
                <a:avLst/>
              </a:prstGeom>
              <a:blipFill>
                <a:blip r:embed="rId3"/>
                <a:stretch>
                  <a:fillRect l="-705" t="-5263" b="-7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43247494-9B28-1B4B-A62B-286D1A679C3E}"/>
              </a:ext>
            </a:extLst>
          </p:cNvPr>
          <p:cNvSpPr/>
          <p:nvPr/>
        </p:nvSpPr>
        <p:spPr>
          <a:xfrm>
            <a:off x="773039" y="1893609"/>
            <a:ext cx="293649" cy="156117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6BB128-B047-E54E-837C-BA4B8C2A312C}"/>
              </a:ext>
            </a:extLst>
          </p:cNvPr>
          <p:cNvCxnSpPr>
            <a:stCxn id="7" idx="7"/>
          </p:cNvCxnSpPr>
          <p:nvPr/>
        </p:nvCxnSpPr>
        <p:spPr>
          <a:xfrm flipV="1">
            <a:off x="1023684" y="1469862"/>
            <a:ext cx="243724" cy="44661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DCD732-C1CF-D14B-9AEE-CEFE811160DF}"/>
              </a:ext>
            </a:extLst>
          </p:cNvPr>
          <p:cNvSpPr txBox="1"/>
          <p:nvPr/>
        </p:nvSpPr>
        <p:spPr>
          <a:xfrm>
            <a:off x="220114" y="1182858"/>
            <a:ext cx="4039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 what about </a:t>
            </a:r>
            <a:r>
              <a:rPr lang="en-US" sz="1600" b="1" dirty="0">
                <a:solidFill>
                  <a:srgbClr val="7030A0"/>
                </a:solidFill>
              </a:rPr>
              <a:t>negative</a:t>
            </a:r>
            <a:r>
              <a:rPr lang="en-US" sz="1600" dirty="0"/>
              <a:t> </a:t>
            </a:r>
            <a:r>
              <a:rPr lang="en-US" sz="1600" dirty="0" err="1">
                <a:latin typeface="Consolas" panose="020B0609020204030204" pitchFamily="49" charset="0"/>
              </a:rPr>
              <a:t>hashCode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  <a:r>
              <a:rPr lang="en-US" sz="1600" dirty="0"/>
              <a:t>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FF401-E07A-472F-8EE9-0BB297420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39" y="248849"/>
            <a:ext cx="1290638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93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E729-FABC-410C-9738-572388ED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Java’s </a:t>
            </a:r>
            <a:r>
              <a:rPr lang="en-US" dirty="0" err="1">
                <a:latin typeface="Consolas" panose="020B0609020204030204" pitchFamily="49" charset="0"/>
              </a:rPr>
              <a:t>hashCode</a:t>
            </a:r>
            <a:r>
              <a:rPr lang="en-US" dirty="0">
                <a:latin typeface="Consolas" panose="020B0609020204030204" pitchFamily="49" charset="0"/>
              </a:rPr>
              <a:t>():</a:t>
            </a:r>
            <a:r>
              <a:rPr lang="en-US" dirty="0">
                <a:latin typeface="Calibri (Body)"/>
              </a:rPr>
              <a:t> Negative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BD73-A6A2-46A1-85B7-26A44A180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that the values that </a:t>
            </a:r>
            <a:r>
              <a:rPr lang="en-US" dirty="0" err="1">
                <a:latin typeface="Consolas" panose="020B0609020204030204" pitchFamily="49" charset="0"/>
              </a:rPr>
              <a:t>hashCode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returns are useable as array indices (</a:t>
            </a:r>
            <a:r>
              <a:rPr lang="en-US" dirty="0" err="1"/>
              <a:t>e.g</a:t>
            </a:r>
            <a:r>
              <a:rPr lang="en-US" dirty="0"/>
              <a:t> in a modular hash function), we need to mask the top bit!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83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E729-FABC-410C-9738-572388ED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Java’s </a:t>
            </a:r>
            <a:r>
              <a:rPr lang="en-US" dirty="0" err="1">
                <a:latin typeface="Consolas" panose="020B0609020204030204" pitchFamily="49" charset="0"/>
              </a:rPr>
              <a:t>hashCode</a:t>
            </a:r>
            <a:r>
              <a:rPr lang="en-US" dirty="0">
                <a:latin typeface="Consolas" panose="020B0609020204030204" pitchFamily="49" charset="0"/>
              </a:rPr>
              <a:t>():</a:t>
            </a:r>
            <a:r>
              <a:rPr lang="en-US" dirty="0">
                <a:latin typeface="Calibri (Body)"/>
              </a:rPr>
              <a:t> Negative hashes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60BD73-A6A2-46A1-85B7-26A44A1807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ensure that the values that </a:t>
                </a:r>
                <a:r>
                  <a:rPr lang="en-US" dirty="0" err="1">
                    <a:latin typeface="Consolas" panose="020B0609020204030204" pitchFamily="49" charset="0"/>
                  </a:rPr>
                  <a:t>hashCode</a:t>
                </a:r>
                <a:r>
                  <a:rPr lang="en-US" dirty="0">
                    <a:latin typeface="Consolas" panose="020B0609020204030204" pitchFamily="49" charset="0"/>
                  </a:rPr>
                  <a:t>() </a:t>
                </a:r>
                <a:r>
                  <a:rPr lang="en-US" dirty="0"/>
                  <a:t>returns are useable as array indices (</a:t>
                </a:r>
                <a:r>
                  <a:rPr lang="en-US" dirty="0" err="1"/>
                  <a:t>e.g</a:t>
                </a:r>
                <a:r>
                  <a:rPr lang="en-US" dirty="0"/>
                  <a:t> in a modular hash function), we need to mask the top bit!</a:t>
                </a:r>
              </a:p>
              <a:p>
                <a:pPr lvl="1"/>
                <a:r>
                  <a:rPr lang="en-US" dirty="0"/>
                  <a:t>This means that </a:t>
                </a:r>
                <a:r>
                  <a:rPr lang="en-US" dirty="0">
                    <a:solidFill>
                      <a:srgbClr val="7030A0"/>
                    </a:solidFill>
                  </a:rPr>
                  <a:t>Java hash tables can not grow beyond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positions</a:t>
                </a:r>
                <a:r>
                  <a:rPr lang="en-US" dirty="0"/>
                  <a:t>!</a:t>
                </a:r>
              </a:p>
              <a:p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60BD73-A6A2-46A1-85B7-26A44A180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A10D1C7-4587-4618-B2B9-0CBCE35A4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332" y="2709746"/>
            <a:ext cx="1574955" cy="11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70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E729-FABC-410C-9738-572388ED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Java’s </a:t>
            </a:r>
            <a:r>
              <a:rPr lang="en-US" dirty="0" err="1">
                <a:latin typeface="Consolas" panose="020B0609020204030204" pitchFamily="49" charset="0"/>
              </a:rPr>
              <a:t>hashCode</a:t>
            </a:r>
            <a:r>
              <a:rPr lang="en-US" dirty="0">
                <a:latin typeface="Consolas" panose="020B0609020204030204" pitchFamily="49" charset="0"/>
              </a:rPr>
              <a:t>():</a:t>
            </a:r>
            <a:r>
              <a:rPr lang="en-US" dirty="0">
                <a:latin typeface="Calibri (Body)"/>
              </a:rPr>
              <a:t> Negative hashes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60BD73-A6A2-46A1-85B7-26A44A1807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ensure that the values that </a:t>
                </a:r>
                <a:r>
                  <a:rPr lang="en-US" dirty="0" err="1">
                    <a:latin typeface="Consolas" panose="020B0609020204030204" pitchFamily="49" charset="0"/>
                  </a:rPr>
                  <a:t>hashCode</a:t>
                </a:r>
                <a:r>
                  <a:rPr lang="en-US" dirty="0">
                    <a:latin typeface="Consolas" panose="020B0609020204030204" pitchFamily="49" charset="0"/>
                  </a:rPr>
                  <a:t>() </a:t>
                </a:r>
                <a:r>
                  <a:rPr lang="en-US" dirty="0"/>
                  <a:t>returns are useable as array indices (</a:t>
                </a:r>
                <a:r>
                  <a:rPr lang="en-US" dirty="0" err="1"/>
                  <a:t>e.g</a:t>
                </a:r>
                <a:r>
                  <a:rPr lang="en-US" dirty="0"/>
                  <a:t> in a modular hash function), we need to mask the top bit!</a:t>
                </a:r>
              </a:p>
              <a:p>
                <a:pPr lvl="1"/>
                <a:r>
                  <a:rPr lang="en-US" dirty="0"/>
                  <a:t>This means that </a:t>
                </a:r>
                <a:r>
                  <a:rPr lang="en-US" dirty="0">
                    <a:solidFill>
                      <a:srgbClr val="7030A0"/>
                    </a:solidFill>
                  </a:rPr>
                  <a:t>Java hash tables can not grow beyond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positions</a:t>
                </a:r>
                <a:r>
                  <a:rPr lang="en-US" dirty="0"/>
                  <a:t>!</a:t>
                </a:r>
              </a:p>
              <a:p>
                <a:pPr lvl="1"/>
                <a:r>
                  <a:rPr lang="en-US" dirty="0"/>
                  <a:t>To do this masking, simply do a bitwise </a:t>
                </a:r>
                <a:r>
                  <a:rPr lang="en-US" b="1" dirty="0"/>
                  <a:t>AND</a:t>
                </a:r>
                <a:r>
                  <a:rPr lang="en-US" dirty="0"/>
                  <a:t> with 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0x7fffffff:</a:t>
                </a:r>
              </a:p>
              <a:p>
                <a:pPr lvl="1"/>
                <a:endParaRPr lang="en-US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private </a:t>
                </a:r>
                <a:r>
                  <a:rPr lang="en-US" dirty="0" err="1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hash(Key x, </a:t>
                </a:r>
                <a:r>
                  <a:rPr lang="en-US" dirty="0" err="1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M){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	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return (</a:t>
                </a:r>
                <a:r>
                  <a:rPr lang="en-US" dirty="0" err="1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x.hashCode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() &amp; 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0x7fffffff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) % M;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60BD73-A6A2-46A1-85B7-26A44A180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A10D1C7-4587-4618-B2B9-0CBCE35A4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045" y="3410686"/>
            <a:ext cx="1574955" cy="11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00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E729-FABC-410C-9738-572388ED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31" y="365125"/>
            <a:ext cx="10926337" cy="1325563"/>
          </a:xfrm>
        </p:spPr>
        <p:txBody>
          <a:bodyPr/>
          <a:lstStyle/>
          <a:p>
            <a:pPr algn="ctr"/>
            <a:r>
              <a:rPr lang="en-US" dirty="0"/>
              <a:t>Using Java’s </a:t>
            </a:r>
            <a:r>
              <a:rPr lang="en-US" dirty="0" err="1">
                <a:latin typeface="Consolas" panose="020B0609020204030204" pitchFamily="49" charset="0"/>
              </a:rPr>
              <a:t>hashCode</a:t>
            </a:r>
            <a:r>
              <a:rPr lang="en-US" dirty="0">
                <a:latin typeface="Consolas" panose="020B0609020204030204" pitchFamily="49" charset="0"/>
              </a:rPr>
              <a:t>(): </a:t>
            </a:r>
            <a:r>
              <a:rPr lang="en-US" dirty="0"/>
              <a:t>Custom data types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60BD73-A6A2-46A1-85B7-26A44A1807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Default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hashCode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()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based on object’s address in memory.</a:t>
                </a:r>
              </a:p>
              <a:p>
                <a:r>
                  <a:rPr lang="en-US" dirty="0"/>
                  <a:t>Also,  let’s not forget our contract: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E1AFF"/>
                    </a:solidFill>
                    <a:latin typeface="Consolas" panose="020B0609020204030204" pitchFamily="49" charset="0"/>
                  </a:rPr>
                  <a:t>k1.equals(k2)</a:t>
                </a:r>
                <a:r>
                  <a:rPr lang="en-US" dirty="0">
                    <a:solidFill>
                      <a:srgbClr val="FE1A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E1AFF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rgbClr val="FE1AFF"/>
                    </a:solidFill>
                  </a:rPr>
                  <a:t> (</a:t>
                </a:r>
                <a:r>
                  <a:rPr lang="en-US" dirty="0">
                    <a:solidFill>
                      <a:srgbClr val="FE1AFF"/>
                    </a:solidFill>
                    <a:latin typeface="Consolas" panose="020B0609020204030204" pitchFamily="49" charset="0"/>
                  </a:rPr>
                  <a:t>k1.hashCode() == k2.hashCode())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60BD73-A6A2-46A1-85B7-26A44A180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015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E729-FABC-410C-9738-572388ED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31" y="365125"/>
            <a:ext cx="10926337" cy="1325563"/>
          </a:xfrm>
        </p:spPr>
        <p:txBody>
          <a:bodyPr/>
          <a:lstStyle/>
          <a:p>
            <a:pPr algn="ctr"/>
            <a:r>
              <a:rPr lang="en-US" dirty="0"/>
              <a:t>Using Java’s </a:t>
            </a:r>
            <a:r>
              <a:rPr lang="en-US" dirty="0" err="1">
                <a:latin typeface="Consolas" panose="020B0609020204030204" pitchFamily="49" charset="0"/>
              </a:rPr>
              <a:t>hashCode</a:t>
            </a:r>
            <a:r>
              <a:rPr lang="en-US" dirty="0">
                <a:latin typeface="Consolas" panose="020B0609020204030204" pitchFamily="49" charset="0"/>
              </a:rPr>
              <a:t>(): </a:t>
            </a:r>
            <a:r>
              <a:rPr lang="en-US" dirty="0"/>
              <a:t>Custom data types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60BD73-A6A2-46A1-85B7-26A44A1807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Default </a:t>
                </a:r>
                <a:r>
                  <a:rPr lang="en-US" dirty="0" err="1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hashCode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()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based on object’s address in memory.</a:t>
                </a:r>
              </a:p>
              <a:p>
                <a:r>
                  <a:rPr lang="en-US" dirty="0"/>
                  <a:t>Also,  let’s not forget our contract: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E1AFF"/>
                    </a:solidFill>
                    <a:latin typeface="Consolas" panose="020B0609020204030204" pitchFamily="49" charset="0"/>
                  </a:rPr>
                  <a:t>k1.equals(k2)</a:t>
                </a:r>
                <a:r>
                  <a:rPr lang="en-US" dirty="0">
                    <a:solidFill>
                      <a:srgbClr val="FE1A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E1AFF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rgbClr val="FE1AFF"/>
                    </a:solidFill>
                  </a:rPr>
                  <a:t> (</a:t>
                </a:r>
                <a:r>
                  <a:rPr lang="en-US" dirty="0">
                    <a:solidFill>
                      <a:srgbClr val="FE1AFF"/>
                    </a:solidFill>
                    <a:latin typeface="Consolas" panose="020B0609020204030204" pitchFamily="49" charset="0"/>
                  </a:rPr>
                  <a:t>k1.hashCode() == k2.hashCode())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60BD73-A6A2-46A1-85B7-26A44A180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796FF3D-31A8-4350-8A19-C4C6AE62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575" y="4003287"/>
            <a:ext cx="2601951" cy="2601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6AAEB0-9969-4982-8003-E3F5737EE8A8}"/>
              </a:ext>
            </a:extLst>
          </p:cNvPr>
          <p:cNvSpPr txBox="1"/>
          <p:nvPr/>
        </p:nvSpPr>
        <p:spPr>
          <a:xfrm>
            <a:off x="2687444" y="4784768"/>
            <a:ext cx="27655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chemeClr val="accent1"/>
                </a:solidFill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429340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98C5-4049-4B82-BF56-32CD0E4D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27" y="365125"/>
            <a:ext cx="10803673" cy="1325563"/>
          </a:xfrm>
        </p:spPr>
        <p:txBody>
          <a:bodyPr/>
          <a:lstStyle/>
          <a:p>
            <a:pPr algn="ctr"/>
            <a:r>
              <a:rPr lang="en-US" dirty="0"/>
              <a:t>Take-home message from </a:t>
            </a:r>
            <a:r>
              <a:rPr lang="en-US" dirty="0" err="1">
                <a:latin typeface="Consolas" panose="020B0609020204030204" pitchFamily="49" charset="0"/>
              </a:rPr>
              <a:t>hashCode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Calibri (Light)"/>
              </a:rPr>
              <a:t>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custom data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7D380-21CB-4F0F-9502-9BEEDC2F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Calibri (Body)"/>
                <a:ea typeface="+mj-ea"/>
                <a:cs typeface="+mj-cs"/>
              </a:rPr>
              <a:t>Overriding the default </a:t>
            </a:r>
            <a:r>
              <a:rPr lang="en-US" sz="2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hashCode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()</a:t>
            </a:r>
            <a:r>
              <a:rPr lang="en-US" sz="2600" dirty="0">
                <a:latin typeface="Calibri (Body)"/>
                <a:ea typeface="+mj-ea"/>
                <a:cs typeface="+mj-cs"/>
              </a:rPr>
              <a:t>should have </a:t>
            </a:r>
            <a:r>
              <a:rPr lang="en-US" sz="2600" dirty="0">
                <a:solidFill>
                  <a:srgbClr val="FF0000"/>
                </a:solidFill>
                <a:latin typeface="Calibri (Body)"/>
                <a:ea typeface="+mj-ea"/>
                <a:cs typeface="+mj-cs"/>
              </a:rPr>
              <a:t>the same priority </a:t>
            </a:r>
            <a:r>
              <a:rPr lang="en-US" sz="2600" dirty="0">
                <a:latin typeface="Calibri (Body)"/>
                <a:ea typeface="+mj-ea"/>
                <a:cs typeface="+mj-cs"/>
              </a:rPr>
              <a:t>as :</a:t>
            </a:r>
          </a:p>
          <a:p>
            <a:pPr lvl="1"/>
            <a:r>
              <a:rPr lang="en-US" sz="2200" dirty="0">
                <a:latin typeface="Calibri (Body)"/>
                <a:ea typeface="+mj-ea"/>
                <a:cs typeface="+mj-cs"/>
              </a:rPr>
              <a:t>Creating appropriate </a:t>
            </a:r>
            <a:r>
              <a:rPr lang="en-US" sz="2200" dirty="0">
                <a:solidFill>
                  <a:srgbClr val="0070C0"/>
                </a:solidFill>
                <a:latin typeface="Calibri (Body)"/>
                <a:ea typeface="+mj-ea"/>
                <a:cs typeface="+mj-cs"/>
              </a:rPr>
              <a:t>constructors</a:t>
            </a:r>
          </a:p>
          <a:p>
            <a:pPr lvl="1"/>
            <a:r>
              <a:rPr lang="en-US" sz="2200" dirty="0">
                <a:latin typeface="Calibri (Body)"/>
                <a:ea typeface="+mj-ea"/>
                <a:cs typeface="+mj-cs"/>
              </a:rPr>
              <a:t>Overriding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equals()</a:t>
            </a:r>
            <a:r>
              <a:rPr lang="en-US" sz="2200" dirty="0">
                <a:latin typeface="Calibri (Body)"/>
                <a:ea typeface="+mj-ea"/>
                <a:cs typeface="+mj-cs"/>
              </a:rPr>
              <a:t> in a type-safe manner</a:t>
            </a:r>
          </a:p>
          <a:p>
            <a:pPr lvl="1"/>
            <a:r>
              <a:rPr lang="en-US" sz="2200" dirty="0">
                <a:latin typeface="Calibri (Body)"/>
                <a:ea typeface="+mj-ea"/>
                <a:cs typeface="+mj-cs"/>
              </a:rPr>
              <a:t>Overriding </a:t>
            </a:r>
            <a:r>
              <a:rPr lang="en-US" sz="2200" dirty="0" err="1">
                <a:solidFill>
                  <a:srgbClr val="FE1AFF"/>
                </a:solidFill>
                <a:latin typeface="Consolas" panose="020B0609020204030204" pitchFamily="49" charset="0"/>
                <a:ea typeface="+mj-ea"/>
                <a:cs typeface="+mj-cs"/>
              </a:rPr>
              <a:t>compareTo</a:t>
            </a:r>
            <a:r>
              <a:rPr lang="en-US" sz="2200" dirty="0">
                <a:solidFill>
                  <a:srgbClr val="FE1AFF"/>
                </a:solidFill>
                <a:latin typeface="Consolas" panose="020B0609020204030204" pitchFamily="49" charset="0"/>
                <a:ea typeface="+mj-ea"/>
                <a:cs typeface="+mj-cs"/>
              </a:rPr>
              <a:t>()</a:t>
            </a:r>
            <a:r>
              <a:rPr lang="en-US" sz="2200" dirty="0">
                <a:solidFill>
                  <a:srgbClr val="FE1AFF"/>
                </a:solidFill>
                <a:latin typeface="Calibri (Body)"/>
                <a:ea typeface="+mj-ea"/>
                <a:cs typeface="+mj-cs"/>
              </a:rPr>
              <a:t> </a:t>
            </a:r>
            <a:r>
              <a:rPr lang="en-US" sz="2200" dirty="0">
                <a:latin typeface="Calibri (Body)"/>
                <a:ea typeface="+mj-ea"/>
                <a:cs typeface="+mj-cs"/>
              </a:rPr>
              <a:t>(for </a:t>
            </a:r>
            <a:r>
              <a:rPr lang="en-US" sz="2200" dirty="0" err="1">
                <a:solidFill>
                  <a:srgbClr val="FE1AFF"/>
                </a:solidFill>
                <a:latin typeface="Consolas" panose="020B0609020204030204" pitchFamily="49" charset="0"/>
                <a:ea typeface="+mj-ea"/>
                <a:cs typeface="+mj-cs"/>
              </a:rPr>
              <a:t>Comparable</a:t>
            </a:r>
            <a:r>
              <a:rPr lang="en-US" sz="2200" dirty="0" err="1">
                <a:latin typeface="Calibri (Body)"/>
                <a:ea typeface="+mj-ea"/>
                <a:cs typeface="+mj-cs"/>
              </a:rPr>
              <a:t>s</a:t>
            </a:r>
            <a:r>
              <a:rPr lang="en-US" sz="2200" dirty="0">
                <a:latin typeface="Calibri (Body)"/>
                <a:ea typeface="+mj-ea"/>
                <a:cs typeface="+mj-cs"/>
              </a:rPr>
              <a:t>).</a:t>
            </a:r>
          </a:p>
          <a:p>
            <a:pPr lvl="1"/>
            <a:endParaRPr lang="en-US" sz="2200" dirty="0">
              <a:latin typeface="Calibri (Body)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692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98C5-4049-4B82-BF56-32CD0E4D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27" y="365125"/>
            <a:ext cx="10803673" cy="1325563"/>
          </a:xfrm>
        </p:spPr>
        <p:txBody>
          <a:bodyPr/>
          <a:lstStyle/>
          <a:p>
            <a:pPr algn="ctr"/>
            <a:r>
              <a:rPr lang="en-US" dirty="0"/>
              <a:t>Take-home message from </a:t>
            </a:r>
            <a:r>
              <a:rPr lang="en-US" dirty="0" err="1">
                <a:latin typeface="Consolas" panose="020B0609020204030204" pitchFamily="49" charset="0"/>
              </a:rPr>
              <a:t>hashCode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Calibri (Light)"/>
              </a:rPr>
              <a:t>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custom data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7D380-21CB-4F0F-9502-9BEEDC2F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Calibri (Body)"/>
                <a:ea typeface="+mj-ea"/>
                <a:cs typeface="+mj-cs"/>
              </a:rPr>
              <a:t>Overriding the default </a:t>
            </a:r>
            <a:r>
              <a:rPr lang="en-US" sz="2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hashCode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()</a:t>
            </a:r>
            <a:r>
              <a:rPr lang="en-US" sz="2600" dirty="0">
                <a:latin typeface="Calibri (Body)"/>
                <a:ea typeface="+mj-ea"/>
                <a:cs typeface="+mj-cs"/>
              </a:rPr>
              <a:t>should have </a:t>
            </a:r>
            <a:r>
              <a:rPr lang="en-US" sz="2600" dirty="0">
                <a:solidFill>
                  <a:srgbClr val="FF0000"/>
                </a:solidFill>
                <a:latin typeface="Calibri (Body)"/>
                <a:ea typeface="+mj-ea"/>
                <a:cs typeface="+mj-cs"/>
              </a:rPr>
              <a:t>the same priority </a:t>
            </a:r>
            <a:r>
              <a:rPr lang="en-US" sz="2600" dirty="0">
                <a:latin typeface="Calibri (Body)"/>
                <a:ea typeface="+mj-ea"/>
                <a:cs typeface="+mj-cs"/>
              </a:rPr>
              <a:t>as :</a:t>
            </a:r>
          </a:p>
          <a:p>
            <a:pPr lvl="1"/>
            <a:r>
              <a:rPr lang="en-US" sz="2200" dirty="0">
                <a:latin typeface="Calibri (Body)"/>
                <a:ea typeface="+mj-ea"/>
                <a:cs typeface="+mj-cs"/>
              </a:rPr>
              <a:t>Creating appropriate </a:t>
            </a:r>
            <a:r>
              <a:rPr lang="en-US" sz="2200" dirty="0">
                <a:solidFill>
                  <a:srgbClr val="0070C0"/>
                </a:solidFill>
                <a:latin typeface="Calibri (Body)"/>
                <a:ea typeface="+mj-ea"/>
                <a:cs typeface="+mj-cs"/>
              </a:rPr>
              <a:t>constructors</a:t>
            </a:r>
          </a:p>
          <a:p>
            <a:pPr lvl="1"/>
            <a:r>
              <a:rPr lang="en-US" sz="2200" dirty="0">
                <a:latin typeface="Calibri (Body)"/>
                <a:ea typeface="+mj-ea"/>
                <a:cs typeface="+mj-cs"/>
              </a:rPr>
              <a:t>Overriding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+mj-ea"/>
                <a:cs typeface="+mj-cs"/>
              </a:rPr>
              <a:t>equals()</a:t>
            </a:r>
            <a:r>
              <a:rPr lang="en-US" sz="2200" dirty="0">
                <a:latin typeface="Calibri (Body)"/>
                <a:ea typeface="+mj-ea"/>
                <a:cs typeface="+mj-cs"/>
              </a:rPr>
              <a:t> in a type-safe manner</a:t>
            </a:r>
          </a:p>
          <a:p>
            <a:pPr lvl="1"/>
            <a:r>
              <a:rPr lang="en-US" sz="2200" dirty="0">
                <a:latin typeface="Calibri (Body)"/>
                <a:ea typeface="+mj-ea"/>
                <a:cs typeface="+mj-cs"/>
              </a:rPr>
              <a:t>Overriding </a:t>
            </a:r>
            <a:r>
              <a:rPr lang="en-US" sz="2200" dirty="0" err="1">
                <a:solidFill>
                  <a:srgbClr val="FE1AFF"/>
                </a:solidFill>
                <a:latin typeface="Consolas" panose="020B0609020204030204" pitchFamily="49" charset="0"/>
                <a:ea typeface="+mj-ea"/>
                <a:cs typeface="+mj-cs"/>
              </a:rPr>
              <a:t>compareTo</a:t>
            </a:r>
            <a:r>
              <a:rPr lang="en-US" sz="2200" dirty="0">
                <a:solidFill>
                  <a:srgbClr val="FE1AFF"/>
                </a:solidFill>
                <a:latin typeface="Consolas" panose="020B0609020204030204" pitchFamily="49" charset="0"/>
                <a:ea typeface="+mj-ea"/>
                <a:cs typeface="+mj-cs"/>
              </a:rPr>
              <a:t>()</a:t>
            </a:r>
            <a:r>
              <a:rPr lang="en-US" sz="2200" dirty="0">
                <a:solidFill>
                  <a:srgbClr val="FE1AFF"/>
                </a:solidFill>
                <a:latin typeface="Calibri (Body)"/>
                <a:ea typeface="+mj-ea"/>
                <a:cs typeface="+mj-cs"/>
              </a:rPr>
              <a:t> </a:t>
            </a:r>
            <a:r>
              <a:rPr lang="en-US" sz="2200" dirty="0">
                <a:latin typeface="Calibri (Body)"/>
                <a:ea typeface="+mj-ea"/>
                <a:cs typeface="+mj-cs"/>
              </a:rPr>
              <a:t>(for </a:t>
            </a:r>
            <a:r>
              <a:rPr lang="en-US" sz="2200" dirty="0" err="1">
                <a:solidFill>
                  <a:srgbClr val="FE1AFF"/>
                </a:solidFill>
                <a:latin typeface="Consolas" panose="020B0609020204030204" pitchFamily="49" charset="0"/>
                <a:ea typeface="+mj-ea"/>
                <a:cs typeface="+mj-cs"/>
              </a:rPr>
              <a:t>Comparable</a:t>
            </a:r>
            <a:r>
              <a:rPr lang="en-US" sz="2200" dirty="0" err="1">
                <a:latin typeface="Calibri (Body)"/>
                <a:ea typeface="+mj-ea"/>
                <a:cs typeface="+mj-cs"/>
              </a:rPr>
              <a:t>s</a:t>
            </a:r>
            <a:r>
              <a:rPr lang="en-US" sz="2200" dirty="0">
                <a:latin typeface="Calibri (Body)"/>
                <a:ea typeface="+mj-ea"/>
                <a:cs typeface="+mj-cs"/>
              </a:rPr>
              <a:t>).</a:t>
            </a:r>
          </a:p>
          <a:p>
            <a:pPr lvl="1"/>
            <a:endParaRPr lang="en-US" sz="2200" dirty="0">
              <a:latin typeface="Calibri (Body)"/>
              <a:ea typeface="+mj-ea"/>
              <a:cs typeface="+mj-cs"/>
            </a:endParaRPr>
          </a:p>
          <a:p>
            <a:r>
              <a:rPr lang="en-US" sz="2600" dirty="0">
                <a:latin typeface="Calibri (Body)"/>
                <a:ea typeface="+mj-ea"/>
                <a:cs typeface="+mj-cs"/>
              </a:rPr>
              <a:t>Jason considers this </a:t>
            </a:r>
            <a:r>
              <a:rPr lang="en-US" sz="2600" dirty="0">
                <a:solidFill>
                  <a:schemeClr val="accent2"/>
                </a:solidFill>
                <a:latin typeface="Calibri (Body)"/>
                <a:ea typeface="+mj-ea"/>
                <a:cs typeface="+mj-cs"/>
              </a:rPr>
              <a:t>a design flaw of Java </a:t>
            </a:r>
            <a:r>
              <a:rPr lang="en-US" sz="2600" dirty="0">
                <a:latin typeface="Calibri (Body)"/>
                <a:ea typeface="+mj-ea"/>
                <a:cs typeface="+mj-cs"/>
              </a:rPr>
              <a:t>(and any other language that might replicate this behavior).</a:t>
            </a:r>
          </a:p>
          <a:p>
            <a:pPr lvl="1"/>
            <a:r>
              <a:rPr lang="en-US" sz="2200" dirty="0">
                <a:latin typeface="Calibri (Body)"/>
                <a:ea typeface="+mj-ea"/>
                <a:cs typeface="+mj-cs"/>
              </a:rPr>
              <a:t>Many developers go through their entire careers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alibri (Body)"/>
                <a:ea typeface="+mj-ea"/>
                <a:cs typeface="+mj-cs"/>
              </a:rPr>
              <a:t>without ever having had to understand</a:t>
            </a:r>
            <a:r>
              <a:rPr lang="en-US" sz="2200" dirty="0">
                <a:latin typeface="Calibri (Body)"/>
                <a:ea typeface="+mj-ea"/>
                <a:cs typeface="+mj-cs"/>
              </a:rPr>
              <a:t> the inner workings of </a:t>
            </a:r>
            <a:r>
              <a:rPr lang="en-US" sz="2200" dirty="0" err="1">
                <a:latin typeface="Consolas" panose="020B0609020204030204" pitchFamily="49" charset="0"/>
                <a:ea typeface="+mj-ea"/>
                <a:cs typeface="+mj-cs"/>
              </a:rPr>
              <a:t>Object.hashCode</a:t>
            </a:r>
            <a:r>
              <a:rPr lang="en-US" sz="2200" dirty="0">
                <a:latin typeface="Consolas" panose="020B0609020204030204" pitchFamily="49" charset="0"/>
                <a:ea typeface="+mj-ea"/>
                <a:cs typeface="+mj-cs"/>
              </a:rPr>
              <a:t>()</a:t>
            </a:r>
            <a:r>
              <a:rPr lang="en-US" sz="2200" dirty="0">
                <a:latin typeface="Calibri (Body)"/>
                <a:ea typeface="+mj-ea"/>
                <a:cs typeface="+mj-cs"/>
              </a:rPr>
              <a:t>, and that’s ok!</a:t>
            </a:r>
          </a:p>
          <a:p>
            <a:pPr lvl="1"/>
            <a:r>
              <a:rPr lang="en-US" sz="2200" dirty="0">
                <a:latin typeface="Calibri (Body)"/>
                <a:ea typeface="+mj-ea"/>
                <a:cs typeface="+mj-cs"/>
              </a:rPr>
              <a:t>Yet</a:t>
            </a:r>
            <a:r>
              <a:rPr lang="en-US" sz="2200" dirty="0">
                <a:solidFill>
                  <a:srgbClr val="C00000"/>
                </a:solidFill>
                <a:latin typeface="Calibri (Body)"/>
                <a:ea typeface="+mj-ea"/>
                <a:cs typeface="+mj-cs"/>
              </a:rPr>
              <a:t>, if client code uses their data types as keys</a:t>
            </a:r>
            <a:r>
              <a:rPr lang="en-US" sz="2200" dirty="0">
                <a:latin typeface="Calibri (Body)"/>
                <a:ea typeface="+mj-ea"/>
                <a:cs typeface="+mj-cs"/>
              </a:rPr>
              <a:t>, </a:t>
            </a:r>
            <a:r>
              <a:rPr lang="en-US" sz="2200" dirty="0">
                <a:solidFill>
                  <a:srgbClr val="7030A0"/>
                </a:solidFill>
                <a:latin typeface="Calibri (Body)"/>
                <a:ea typeface="+mj-ea"/>
                <a:cs typeface="+mj-cs"/>
              </a:rPr>
              <a:t>inconsistencies can arise </a:t>
            </a:r>
            <a:r>
              <a:rPr lang="en-US" sz="2200" dirty="0">
                <a:latin typeface="Calibri (Body)"/>
                <a:ea typeface="+mj-ea"/>
                <a:cs typeface="+mj-cs"/>
              </a:rPr>
              <a:t>because 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alibri (Body)"/>
                <a:ea typeface="+mj-ea"/>
                <a:cs typeface="+mj-cs"/>
              </a:rPr>
              <a:t>equality has not been extended to the hash code level</a:t>
            </a:r>
            <a:r>
              <a:rPr lang="en-US" sz="2200" dirty="0">
                <a:latin typeface="Calibri (Body)"/>
                <a:ea typeface="+mj-ea"/>
                <a:cs typeface="+mj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06547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Resizing our hash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At some point, no matter how large of a prime number we have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, or no matter how “uniform”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E1AFF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 is, our performance </a:t>
                </a:r>
                <a:r>
                  <a:rPr lang="en-US" b="1" dirty="0">
                    <a:solidFill>
                      <a:srgbClr val="FF0000"/>
                    </a:solidFill>
                  </a:rPr>
                  <a:t>will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hurt with our current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</a:t>
                </a:r>
              </a:p>
              <a:p>
                <a:r>
                  <a:rPr lang="en-US" dirty="0">
                    <a:sym typeface="Wingdings"/>
                  </a:rPr>
                  <a:t>So we have to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sym typeface="Wingdings"/>
                  </a:rPr>
                  <a:t>enlarge our table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sym typeface="Wingdings"/>
                  </a:rPr>
                  <a:t> </a:t>
                </a:r>
                <a:r>
                  <a:rPr lang="en-US" dirty="0">
                    <a:sym typeface="Wingdings"/>
                  </a:rPr>
                  <a:t>(increase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𝑀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sym typeface="Wingdings"/>
                  </a:rPr>
                  <a:t>somehow)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01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 of a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PHP associative array “incision” we made: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10">
            <a:extLst>
              <a:ext uri="{FF2B5EF4-FFF2-40B4-BE49-F238E27FC236}">
                <a16:creationId xmlns:a16="http://schemas.microsoft.com/office/drawing/2014/main" id="{E297C515-9159-4752-8ED9-0FF3BEFB84FB}"/>
              </a:ext>
            </a:extLst>
          </p:cNvPr>
          <p:cNvSpPr/>
          <p:nvPr/>
        </p:nvSpPr>
        <p:spPr>
          <a:xfrm>
            <a:off x="3395584" y="2420124"/>
            <a:ext cx="5113592" cy="3891776"/>
          </a:xfrm>
          <a:prstGeom prst="round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14">
                <a:extLst>
                  <a:ext uri="{FF2B5EF4-FFF2-40B4-BE49-F238E27FC236}">
                    <a16:creationId xmlns:a16="http://schemas.microsoft.com/office/drawing/2014/main" id="{A9F3A6EA-C6A3-4CF6-AC2B-2B8A0284C03A}"/>
                  </a:ext>
                </a:extLst>
              </p:cNvPr>
              <p:cNvSpPr/>
              <p:nvPr/>
            </p:nvSpPr>
            <p:spPr>
              <a:xfrm>
                <a:off x="3805747" y="3969958"/>
                <a:ext cx="1682005" cy="936702"/>
              </a:xfrm>
              <a:prstGeom prst="roundRect">
                <a:avLst/>
              </a:prstGeom>
              <a:solidFill>
                <a:srgbClr val="FF00FF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3" name="Rectangle: Rounded Corners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9F3A6EA-C6A3-4CF6-AC2B-2B8A0284C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747" y="3969958"/>
                <a:ext cx="1682005" cy="936702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18618AD-22A4-44DA-94A0-E4EAB4184F7B}"/>
              </a:ext>
            </a:extLst>
          </p:cNvPr>
          <p:cNvSpPr/>
          <p:nvPr/>
        </p:nvSpPr>
        <p:spPr>
          <a:xfrm>
            <a:off x="5240606" y="2403228"/>
            <a:ext cx="12426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Consolas" panose="020B0609020204030204" pitchFamily="49" charset="0"/>
              </a:rPr>
              <a:t>$ages</a:t>
            </a:r>
            <a:endParaRPr lang="en-US" sz="3000" dirty="0"/>
          </a:p>
        </p:txBody>
      </p:sp>
      <p:sp>
        <p:nvSpPr>
          <p:cNvPr id="6" name="Arrow: Right 12">
            <a:extLst>
              <a:ext uri="{FF2B5EF4-FFF2-40B4-BE49-F238E27FC236}">
                <a16:creationId xmlns:a16="http://schemas.microsoft.com/office/drawing/2014/main" id="{7DEE5E83-781A-48CD-BAD7-BADA68E97157}"/>
              </a:ext>
            </a:extLst>
          </p:cNvPr>
          <p:cNvSpPr/>
          <p:nvPr/>
        </p:nvSpPr>
        <p:spPr>
          <a:xfrm>
            <a:off x="2733945" y="4284893"/>
            <a:ext cx="923693" cy="36852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D73C5-6988-4D11-9147-5D671F89CF30}"/>
              </a:ext>
            </a:extLst>
          </p:cNvPr>
          <p:cNvSpPr txBox="1"/>
          <p:nvPr/>
        </p:nvSpPr>
        <p:spPr>
          <a:xfrm>
            <a:off x="1405850" y="4284893"/>
            <a:ext cx="152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“</a:t>
            </a:r>
            <a:r>
              <a:rPr lang="en-US" b="1" dirty="0" err="1">
                <a:solidFill>
                  <a:schemeClr val="accent2"/>
                </a:solidFill>
              </a:rPr>
              <a:t>Sravanthi</a:t>
            </a:r>
            <a:r>
              <a:rPr lang="en-US" b="1" dirty="0">
                <a:solidFill>
                  <a:schemeClr val="accent2"/>
                </a:solidFill>
              </a:rPr>
              <a:t>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14">
                <a:extLst>
                  <a:ext uri="{FF2B5EF4-FFF2-40B4-BE49-F238E27FC236}">
                    <a16:creationId xmlns:a16="http://schemas.microsoft.com/office/drawing/2014/main" id="{A9F3A6EA-C6A3-4CF6-AC2B-2B8A0284C03A}"/>
                  </a:ext>
                </a:extLst>
              </p:cNvPr>
              <p:cNvSpPr/>
              <p:nvPr/>
            </p:nvSpPr>
            <p:spPr>
              <a:xfrm>
                <a:off x="3985532" y="4355173"/>
                <a:ext cx="450246" cy="433855"/>
              </a:xfrm>
              <a:prstGeom prst="roundRect">
                <a:avLst/>
              </a:prstGeom>
              <a:solidFill>
                <a:schemeClr val="accent1">
                  <a:alpha val="5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charset="0"/>
                        </a:rPr>
                        <m:t>𝑔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: Rounded Corners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9F3A6EA-C6A3-4CF6-AC2B-2B8A0284C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532" y="4355173"/>
                <a:ext cx="450246" cy="433855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ED9961-A8AE-4507-8307-DA4333853E42}"/>
              </a:ext>
            </a:extLst>
          </p:cNvPr>
          <p:cNvCxnSpPr>
            <a:cxnSpLocks/>
          </p:cNvCxnSpPr>
          <p:nvPr/>
        </p:nvCxnSpPr>
        <p:spPr>
          <a:xfrm flipV="1">
            <a:off x="4481530" y="4639905"/>
            <a:ext cx="365532" cy="48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C4FAD4-E434-4A25-9BB7-2E396CEA1A29}"/>
              </a:ext>
            </a:extLst>
          </p:cNvPr>
          <p:cNvSpPr txBox="1"/>
          <p:nvPr/>
        </p:nvSpPr>
        <p:spPr>
          <a:xfrm rot="20329749">
            <a:off x="5585411" y="3878326"/>
            <a:ext cx="4442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AB26FE-2ECD-4FE2-BD25-8BCBD1C59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72007"/>
              </p:ext>
            </p:extLst>
          </p:nvPr>
        </p:nvGraphicFramePr>
        <p:xfrm>
          <a:off x="6695233" y="3053333"/>
          <a:ext cx="86024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49">
                  <a:extLst>
                    <a:ext uri="{9D8B030D-6E8A-4147-A177-3AD203B41FA5}">
                      <a16:colId xmlns:a16="http://schemas.microsoft.com/office/drawing/2014/main" val="3078162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72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29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1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4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70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08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61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3059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E7495DA-92FE-4BD8-B87B-3FBC91F74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40519"/>
              </p:ext>
            </p:extLst>
          </p:nvPr>
        </p:nvGraphicFramePr>
        <p:xfrm>
          <a:off x="6328246" y="2951733"/>
          <a:ext cx="45042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21">
                  <a:extLst>
                    <a:ext uri="{9D8B030D-6E8A-4147-A177-3AD203B41FA5}">
                      <a16:colId xmlns:a16="http://schemas.microsoft.com/office/drawing/2014/main" val="3078162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72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29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1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4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70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08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61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305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AB2451E-5501-49E9-80B0-4D3D269B9967}"/>
              </a:ext>
            </a:extLst>
          </p:cNvPr>
          <p:cNvSpPr txBox="1"/>
          <p:nvPr/>
        </p:nvSpPr>
        <p:spPr>
          <a:xfrm>
            <a:off x="8780976" y="3816140"/>
            <a:ext cx="70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4" name="Arrow: Right 25">
            <a:extLst>
              <a:ext uri="{FF2B5EF4-FFF2-40B4-BE49-F238E27FC236}">
                <a16:creationId xmlns:a16="http://schemas.microsoft.com/office/drawing/2014/main" id="{DD1D5198-F859-4187-BFB7-E395501C6D18}"/>
              </a:ext>
            </a:extLst>
          </p:cNvPr>
          <p:cNvSpPr/>
          <p:nvPr/>
        </p:nvSpPr>
        <p:spPr>
          <a:xfrm>
            <a:off x="7714815" y="3768763"/>
            <a:ext cx="923693" cy="3685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3456" y="2768629"/>
            <a:ext cx="1115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Internal Buffer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7971" y="5045529"/>
                <a:ext cx="294730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 is a function from strings (in this case) to non-negative integers</a:t>
                </a:r>
                <a:r>
                  <a:rPr lang="mr-IN" dirty="0"/>
                  <a:t>…</a:t>
                </a:r>
                <a:endParaRPr lang="en-US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So to make sure I have a valid index, some </a:t>
                </a:r>
                <a:r>
                  <a:rPr lang="en-US" dirty="0" err="1">
                    <a:solidFill>
                      <a:srgbClr val="00B050"/>
                    </a:solidFill>
                  </a:rPr>
                  <a:t>modding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has to take place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1" y="5045529"/>
                <a:ext cx="2947308" cy="1754326"/>
              </a:xfrm>
              <a:prstGeom prst="rect">
                <a:avLst/>
              </a:prstGeom>
              <a:blipFill rotWithShape="0">
                <a:blip r:embed="rId4"/>
                <a:stretch>
                  <a:fillRect l="-1240" t="-2091" r="-62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4">
                <a:extLst>
                  <a:ext uri="{FF2B5EF4-FFF2-40B4-BE49-F238E27FC236}">
                    <a16:creationId xmlns:a16="http://schemas.microsoft.com/office/drawing/2014/main" id="{A9F3A6EA-C6A3-4CF6-AC2B-2B8A0284C03A}"/>
                  </a:ext>
                </a:extLst>
              </p:cNvPr>
              <p:cNvSpPr/>
              <p:nvPr/>
            </p:nvSpPr>
            <p:spPr>
              <a:xfrm>
                <a:off x="4875500" y="4355174"/>
                <a:ext cx="464691" cy="368530"/>
              </a:xfrm>
              <a:prstGeom prst="roundRect">
                <a:avLst/>
              </a:prstGeom>
              <a:solidFill>
                <a:srgbClr val="32D32B">
                  <a:alpha val="3098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charset="0"/>
                        </a:rPr>
                        <m:t>%8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: Rounded Corners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9F3A6EA-C6A3-4CF6-AC2B-2B8A0284C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500" y="4355174"/>
                <a:ext cx="464691" cy="368530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ED9961-A8AE-4507-8307-DA4333853E42}"/>
              </a:ext>
            </a:extLst>
          </p:cNvPr>
          <p:cNvCxnSpPr>
            <a:cxnSpLocks/>
          </p:cNvCxnSpPr>
          <p:nvPr/>
        </p:nvCxnSpPr>
        <p:spPr>
          <a:xfrm flipV="1">
            <a:off x="5467779" y="4137292"/>
            <a:ext cx="810513" cy="3010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15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Resizing our hash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At some point, no matter how large of a prime number we have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, or no matter how “uniform”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E1AFF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 is, our performance </a:t>
                </a:r>
                <a:r>
                  <a:rPr lang="en-US" b="1" dirty="0">
                    <a:solidFill>
                      <a:srgbClr val="FF0000"/>
                    </a:solidFill>
                  </a:rPr>
                  <a:t>will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hurt with our current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</a:t>
                </a:r>
              </a:p>
              <a:p>
                <a:r>
                  <a:rPr lang="en-US" dirty="0">
                    <a:sym typeface="Wingdings"/>
                  </a:rPr>
                  <a:t>So we have to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sym typeface="Wingdings"/>
                  </a:rPr>
                  <a:t>enlarge our table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sym typeface="Wingdings"/>
                  </a:rPr>
                  <a:t> </a:t>
                </a:r>
                <a:r>
                  <a:rPr lang="en-US" dirty="0">
                    <a:sym typeface="Wingdings"/>
                  </a:rPr>
                  <a:t>(increase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𝑀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sym typeface="Wingdings"/>
                  </a:rPr>
                  <a:t>somehow)</a:t>
                </a:r>
              </a:p>
              <a:p>
                <a:r>
                  <a:rPr lang="en-US" b="1" dirty="0">
                    <a:sym typeface="Wingdings"/>
                  </a:rPr>
                  <a:t>Question:</a:t>
                </a:r>
                <a:r>
                  <a:rPr lang="en-US" dirty="0">
                    <a:sym typeface="Wingdings"/>
                  </a:rPr>
                  <a:t> What’s a good resizing strategy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>
                    <a:sym typeface="Wingdings"/>
                  </a:rPr>
                  <a:t>?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527053" y="5042231"/>
            <a:ext cx="1131290" cy="669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 &lt;- 2*M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61808" y="5042231"/>
            <a:ext cx="1185388" cy="66947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 &lt;- 3*M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29780" y="5042231"/>
            <a:ext cx="1128402" cy="66947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 &lt;- 4*M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37452" y="5042231"/>
            <a:ext cx="1218621" cy="669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 &lt;- </a:t>
            </a:r>
            <a:r>
              <a:rPr lang="en-US" sz="1400" dirty="0">
                <a:solidFill>
                  <a:srgbClr val="FE1AFF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*M</a:t>
            </a:r>
          </a:p>
        </p:txBody>
      </p:sp>
    </p:spTree>
    <p:extLst>
      <p:ext uri="{BB962C8B-B14F-4D97-AF65-F5344CB8AC3E}">
        <p14:creationId xmlns:p14="http://schemas.microsoft.com/office/powerpoint/2010/main" val="651365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Resizing our hash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At some point, no matter how large of a prime number we have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, or no matter how “uniform”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E1AFF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 is, our performance </a:t>
                </a:r>
                <a:r>
                  <a:rPr lang="en-US" b="1" dirty="0">
                    <a:solidFill>
                      <a:srgbClr val="FF0000"/>
                    </a:solidFill>
                  </a:rPr>
                  <a:t>will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hurt with our current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</a:t>
                </a:r>
              </a:p>
              <a:p>
                <a:r>
                  <a:rPr lang="en-US" dirty="0">
                    <a:sym typeface="Wingdings"/>
                  </a:rPr>
                  <a:t>So we have to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sym typeface="Wingdings"/>
                  </a:rPr>
                  <a:t>enlarge our table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sym typeface="Wingdings"/>
                  </a:rPr>
                  <a:t> </a:t>
                </a:r>
                <a:r>
                  <a:rPr lang="en-US" dirty="0">
                    <a:sym typeface="Wingdings"/>
                  </a:rPr>
                  <a:t>(increase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𝑀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sym typeface="Wingdings"/>
                  </a:rPr>
                  <a:t>somehow)</a:t>
                </a:r>
              </a:p>
              <a:p>
                <a:r>
                  <a:rPr lang="en-US" b="1" dirty="0">
                    <a:sym typeface="Wingdings"/>
                  </a:rPr>
                  <a:t>Question:</a:t>
                </a:r>
                <a:r>
                  <a:rPr lang="en-US" dirty="0">
                    <a:sym typeface="Wingdings"/>
                  </a:rPr>
                  <a:t> What’s a good resizing strategy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>
                    <a:sym typeface="Wingdings"/>
                  </a:rPr>
                  <a:t>?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527053" y="5042231"/>
            <a:ext cx="1131290" cy="669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 &lt;- 2*M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61808" y="5042231"/>
            <a:ext cx="1185388" cy="66947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 &lt;- 3*M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29780" y="5042231"/>
            <a:ext cx="1128402" cy="66947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 &lt;- 4*M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37452" y="5042231"/>
            <a:ext cx="1218621" cy="669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 &lt;- </a:t>
            </a:r>
            <a:r>
              <a:rPr lang="en-US" sz="1400" dirty="0">
                <a:solidFill>
                  <a:srgbClr val="FE1AFF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en-US" sz="1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*M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56017" y="4645891"/>
            <a:ext cx="2087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NONE OF THEM. ALL OF THEM make M composite!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527" y="3243814"/>
            <a:ext cx="1288617" cy="12671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05290" y="6211669"/>
            <a:ext cx="651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Best option: </a:t>
            </a:r>
            <a:r>
              <a:rPr lang="en-US" dirty="0"/>
              <a:t>Maintain a large </a:t>
            </a:r>
            <a:r>
              <a:rPr lang="en-US" dirty="0">
                <a:solidFill>
                  <a:srgbClr val="7030A0"/>
                </a:solidFill>
              </a:rPr>
              <a:t>look-up table</a:t>
            </a:r>
            <a:r>
              <a:rPr lang="en-US" dirty="0"/>
              <a:t> of primes and increase the choice of M to the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next prime </a:t>
            </a:r>
            <a:r>
              <a:rPr lang="en-US" dirty="0"/>
              <a:t>each time!</a:t>
            </a:r>
          </a:p>
        </p:txBody>
      </p:sp>
    </p:spTree>
    <p:extLst>
      <p:ext uri="{BB962C8B-B14F-4D97-AF65-F5344CB8AC3E}">
        <p14:creationId xmlns:p14="http://schemas.microsoft.com/office/powerpoint/2010/main" val="1586446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to resize?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E1AFF"/>
                </a:solidFill>
              </a:rPr>
              <a:t>It’s your choice.</a:t>
            </a:r>
          </a:p>
          <a:p>
            <a:r>
              <a:rPr lang="en-US" dirty="0"/>
              <a:t>Tradeoff: Resizing implies </a:t>
            </a:r>
            <a:r>
              <a:rPr lang="en-US" b="1" dirty="0">
                <a:solidFill>
                  <a:schemeClr val="accent2"/>
                </a:solidFill>
              </a:rPr>
              <a:t>reinserting everything based on the new 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So, if you resize at </a:t>
            </a:r>
            <a:r>
              <a:rPr lang="en-US" dirty="0">
                <a:solidFill>
                  <a:srgbClr val="7030A0"/>
                </a:solidFill>
              </a:rPr>
              <a:t>40% capacity</a:t>
            </a:r>
            <a:r>
              <a:rPr lang="en-US" dirty="0"/>
              <a:t>, you are paying for re-insertions </a:t>
            </a:r>
            <a:r>
              <a:rPr lang="en-US" dirty="0">
                <a:solidFill>
                  <a:srgbClr val="00B0F0"/>
                </a:solidFill>
              </a:rPr>
              <a:t>much more often</a:t>
            </a:r>
            <a:r>
              <a:rPr lang="en-US" dirty="0"/>
              <a:t> than resizing at an </a:t>
            </a:r>
            <a:r>
              <a:rPr lang="en-US" dirty="0">
                <a:solidFill>
                  <a:srgbClr val="C00000"/>
                </a:solidFill>
              </a:rPr>
              <a:t>80% capacity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But! You end up with a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very efficient hash table </a:t>
            </a:r>
            <a:r>
              <a:rPr lang="en-US" dirty="0"/>
              <a:t>(few collisions)</a:t>
            </a:r>
          </a:p>
          <a:p>
            <a:r>
              <a:rPr lang="en-US" dirty="0"/>
              <a:t>In practice: some people online mention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70%</a:t>
            </a:r>
            <a:r>
              <a:rPr lang="en-US" dirty="0"/>
              <a:t> as a good compromise</a:t>
            </a:r>
          </a:p>
          <a:p>
            <a:r>
              <a:rPr lang="en-US" dirty="0"/>
              <a:t>Jason found </a:t>
            </a:r>
            <a:r>
              <a:rPr lang="en-US" dirty="0" err="1"/>
              <a:t>Cython</a:t>
            </a:r>
            <a:r>
              <a:rPr lang="en-US" dirty="0"/>
              <a:t> source for a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/>
              <a:t> implementation somewhere (based on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double hashing</a:t>
            </a:r>
            <a:r>
              <a:rPr lang="en-US" dirty="0"/>
              <a:t>) which resized at </a:t>
            </a:r>
            <a:r>
              <a:rPr lang="en-US" dirty="0">
                <a:solidFill>
                  <a:srgbClr val="C00000"/>
                </a:solidFill>
              </a:rPr>
              <a:t>60 or 66% </a:t>
            </a:r>
            <a:r>
              <a:rPr lang="en-US" dirty="0"/>
              <a:t>(can’t remember exact percentage)</a:t>
            </a:r>
          </a:p>
        </p:txBody>
      </p:sp>
    </p:spTree>
    <p:extLst>
      <p:ext uri="{BB962C8B-B14F-4D97-AF65-F5344CB8AC3E}">
        <p14:creationId xmlns:p14="http://schemas.microsoft.com/office/powerpoint/2010/main" val="30503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 of a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PHP associative array “incision” we made: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10">
            <a:extLst>
              <a:ext uri="{FF2B5EF4-FFF2-40B4-BE49-F238E27FC236}">
                <a16:creationId xmlns:a16="http://schemas.microsoft.com/office/drawing/2014/main" id="{E297C515-9159-4752-8ED9-0FF3BEFB84FB}"/>
              </a:ext>
            </a:extLst>
          </p:cNvPr>
          <p:cNvSpPr/>
          <p:nvPr/>
        </p:nvSpPr>
        <p:spPr>
          <a:xfrm>
            <a:off x="3395584" y="2458741"/>
            <a:ext cx="5113592" cy="3891776"/>
          </a:xfrm>
          <a:prstGeom prst="round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14">
                <a:extLst>
                  <a:ext uri="{FF2B5EF4-FFF2-40B4-BE49-F238E27FC236}">
                    <a16:creationId xmlns:a16="http://schemas.microsoft.com/office/drawing/2014/main" id="{A9F3A6EA-C6A3-4CF6-AC2B-2B8A0284C03A}"/>
                  </a:ext>
                </a:extLst>
              </p:cNvPr>
              <p:cNvSpPr/>
              <p:nvPr/>
            </p:nvSpPr>
            <p:spPr>
              <a:xfrm>
                <a:off x="3805747" y="3969958"/>
                <a:ext cx="1682005" cy="936702"/>
              </a:xfrm>
              <a:prstGeom prst="roundRect">
                <a:avLst/>
              </a:prstGeom>
              <a:solidFill>
                <a:srgbClr val="FF00FF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3" name="Rectangle: Rounded Corners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9F3A6EA-C6A3-4CF6-AC2B-2B8A0284C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747" y="3969958"/>
                <a:ext cx="1682005" cy="936702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18618AD-22A4-44DA-94A0-E4EAB4184F7B}"/>
              </a:ext>
            </a:extLst>
          </p:cNvPr>
          <p:cNvSpPr/>
          <p:nvPr/>
        </p:nvSpPr>
        <p:spPr>
          <a:xfrm>
            <a:off x="5240606" y="2403228"/>
            <a:ext cx="12426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Consolas" panose="020B0609020204030204" pitchFamily="49" charset="0"/>
              </a:rPr>
              <a:t>$ages</a:t>
            </a:r>
            <a:endParaRPr lang="en-US" sz="3000" dirty="0"/>
          </a:p>
        </p:txBody>
      </p:sp>
      <p:sp>
        <p:nvSpPr>
          <p:cNvPr id="6" name="Arrow: Right 12">
            <a:extLst>
              <a:ext uri="{FF2B5EF4-FFF2-40B4-BE49-F238E27FC236}">
                <a16:creationId xmlns:a16="http://schemas.microsoft.com/office/drawing/2014/main" id="{7DEE5E83-781A-48CD-BAD7-BADA68E97157}"/>
              </a:ext>
            </a:extLst>
          </p:cNvPr>
          <p:cNvSpPr/>
          <p:nvPr/>
        </p:nvSpPr>
        <p:spPr>
          <a:xfrm>
            <a:off x="2733945" y="4284893"/>
            <a:ext cx="923693" cy="36852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D73C5-6988-4D11-9147-5D671F89CF30}"/>
              </a:ext>
            </a:extLst>
          </p:cNvPr>
          <p:cNvSpPr txBox="1"/>
          <p:nvPr/>
        </p:nvSpPr>
        <p:spPr>
          <a:xfrm>
            <a:off x="1405850" y="4284893"/>
            <a:ext cx="152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“</a:t>
            </a:r>
            <a:r>
              <a:rPr lang="en-US" b="1" dirty="0" err="1">
                <a:solidFill>
                  <a:schemeClr val="accent2"/>
                </a:solidFill>
              </a:rPr>
              <a:t>Sravanthi</a:t>
            </a:r>
            <a:r>
              <a:rPr lang="en-US" b="1" dirty="0">
                <a:solidFill>
                  <a:schemeClr val="accent2"/>
                </a:solidFill>
              </a:rPr>
              <a:t>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14">
                <a:extLst>
                  <a:ext uri="{FF2B5EF4-FFF2-40B4-BE49-F238E27FC236}">
                    <a16:creationId xmlns:a16="http://schemas.microsoft.com/office/drawing/2014/main" id="{A9F3A6EA-C6A3-4CF6-AC2B-2B8A0284C03A}"/>
                  </a:ext>
                </a:extLst>
              </p:cNvPr>
              <p:cNvSpPr/>
              <p:nvPr/>
            </p:nvSpPr>
            <p:spPr>
              <a:xfrm>
                <a:off x="3985532" y="4355173"/>
                <a:ext cx="450246" cy="433855"/>
              </a:xfrm>
              <a:prstGeom prst="roundRect">
                <a:avLst/>
              </a:prstGeom>
              <a:solidFill>
                <a:schemeClr val="accent1">
                  <a:alpha val="5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charset="0"/>
                        </a:rPr>
                        <m:t>𝑔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: Rounded Corners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9F3A6EA-C6A3-4CF6-AC2B-2B8A0284C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532" y="4355173"/>
                <a:ext cx="450246" cy="433855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ED9961-A8AE-4507-8307-DA4333853E42}"/>
              </a:ext>
            </a:extLst>
          </p:cNvPr>
          <p:cNvCxnSpPr>
            <a:cxnSpLocks/>
          </p:cNvCxnSpPr>
          <p:nvPr/>
        </p:nvCxnSpPr>
        <p:spPr>
          <a:xfrm flipV="1">
            <a:off x="4481530" y="4639905"/>
            <a:ext cx="365532" cy="48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C4FAD4-E434-4A25-9BB7-2E396CEA1A29}"/>
              </a:ext>
            </a:extLst>
          </p:cNvPr>
          <p:cNvSpPr txBox="1"/>
          <p:nvPr/>
        </p:nvSpPr>
        <p:spPr>
          <a:xfrm rot="20329749">
            <a:off x="5585411" y="3878326"/>
            <a:ext cx="4442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AB26FE-2ECD-4FE2-BD25-8BCBD1C59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72007"/>
              </p:ext>
            </p:extLst>
          </p:nvPr>
        </p:nvGraphicFramePr>
        <p:xfrm>
          <a:off x="6695233" y="3053333"/>
          <a:ext cx="86024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49">
                  <a:extLst>
                    <a:ext uri="{9D8B030D-6E8A-4147-A177-3AD203B41FA5}">
                      <a16:colId xmlns:a16="http://schemas.microsoft.com/office/drawing/2014/main" val="3078162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72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29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1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4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70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08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61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3059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E7495DA-92FE-4BD8-B87B-3FBC91F74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40519"/>
              </p:ext>
            </p:extLst>
          </p:nvPr>
        </p:nvGraphicFramePr>
        <p:xfrm>
          <a:off x="6328246" y="2951733"/>
          <a:ext cx="45042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21">
                  <a:extLst>
                    <a:ext uri="{9D8B030D-6E8A-4147-A177-3AD203B41FA5}">
                      <a16:colId xmlns:a16="http://schemas.microsoft.com/office/drawing/2014/main" val="3078162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72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29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1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4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70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08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61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7305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AB2451E-5501-49E9-80B0-4D3D269B9967}"/>
              </a:ext>
            </a:extLst>
          </p:cNvPr>
          <p:cNvSpPr txBox="1"/>
          <p:nvPr/>
        </p:nvSpPr>
        <p:spPr>
          <a:xfrm>
            <a:off x="8780976" y="3816140"/>
            <a:ext cx="70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4" name="Arrow: Right 25">
            <a:extLst>
              <a:ext uri="{FF2B5EF4-FFF2-40B4-BE49-F238E27FC236}">
                <a16:creationId xmlns:a16="http://schemas.microsoft.com/office/drawing/2014/main" id="{DD1D5198-F859-4187-BFB7-E395501C6D18}"/>
              </a:ext>
            </a:extLst>
          </p:cNvPr>
          <p:cNvSpPr/>
          <p:nvPr/>
        </p:nvSpPr>
        <p:spPr>
          <a:xfrm>
            <a:off x="7714815" y="3768763"/>
            <a:ext cx="923693" cy="3685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3456" y="2768629"/>
            <a:ext cx="1115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Internal Buffer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7971" y="5045529"/>
                <a:ext cx="294730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 is a function from strings (in this case) to non-negative integers</a:t>
                </a:r>
                <a:r>
                  <a:rPr lang="mr-IN" dirty="0"/>
                  <a:t>…</a:t>
                </a:r>
                <a:endParaRPr lang="en-US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So to make sure I have a valid index, some </a:t>
                </a:r>
                <a:r>
                  <a:rPr lang="en-US" dirty="0" err="1">
                    <a:solidFill>
                      <a:srgbClr val="00B050"/>
                    </a:solidFill>
                  </a:rPr>
                  <a:t>modding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has to take place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1" y="5045529"/>
                <a:ext cx="2947308" cy="1754326"/>
              </a:xfrm>
              <a:prstGeom prst="rect">
                <a:avLst/>
              </a:prstGeom>
              <a:blipFill rotWithShape="0">
                <a:blip r:embed="rId4"/>
                <a:stretch>
                  <a:fillRect l="-1240" t="-2091" r="-62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4">
                <a:extLst>
                  <a:ext uri="{FF2B5EF4-FFF2-40B4-BE49-F238E27FC236}">
                    <a16:creationId xmlns:a16="http://schemas.microsoft.com/office/drawing/2014/main" id="{A9F3A6EA-C6A3-4CF6-AC2B-2B8A0284C03A}"/>
                  </a:ext>
                </a:extLst>
              </p:cNvPr>
              <p:cNvSpPr/>
              <p:nvPr/>
            </p:nvSpPr>
            <p:spPr>
              <a:xfrm>
                <a:off x="4875500" y="4355174"/>
                <a:ext cx="464691" cy="368530"/>
              </a:xfrm>
              <a:prstGeom prst="roundRect">
                <a:avLst/>
              </a:prstGeom>
              <a:solidFill>
                <a:srgbClr val="32D32B">
                  <a:alpha val="3098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charset="0"/>
                        </a:rPr>
                        <m:t>%8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: Rounded Corners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9F3A6EA-C6A3-4CF6-AC2B-2B8A0284C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500" y="4355174"/>
                <a:ext cx="464691" cy="368530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ED9961-A8AE-4507-8307-DA4333853E42}"/>
              </a:ext>
            </a:extLst>
          </p:cNvPr>
          <p:cNvCxnSpPr>
            <a:cxnSpLocks/>
          </p:cNvCxnSpPr>
          <p:nvPr/>
        </p:nvCxnSpPr>
        <p:spPr>
          <a:xfrm flipV="1">
            <a:off x="5467779" y="4137292"/>
            <a:ext cx="810513" cy="3010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 rot="16200000">
            <a:off x="4485750" y="4304678"/>
            <a:ext cx="332509" cy="16027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9D73C5-6988-4D11-9147-5D671F89CF30}"/>
                  </a:ext>
                </a:extLst>
              </p:cNvPr>
              <p:cNvSpPr txBox="1"/>
              <p:nvPr/>
            </p:nvSpPr>
            <p:spPr>
              <a:xfrm>
                <a:off x="3805747" y="5433709"/>
                <a:ext cx="23631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General structure of a </a:t>
                </a:r>
                <a:r>
                  <a:rPr lang="en-US" sz="1600" b="1" dirty="0"/>
                  <a:t>modular</a:t>
                </a:r>
                <a:r>
                  <a:rPr lang="en-US" sz="1600" dirty="0"/>
                  <a:t> hash function: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E1AFF"/>
                        </a:solidFill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FE1A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FE1AFF"/>
                            </a:solidFill>
                            <a:latin typeface="Cambria Math" charset="0"/>
                          </a:rPr>
                          <m:t>𝑘</m:t>
                        </m:r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𝑘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200" b="0" i="1" smtClean="0">
                        <a:latin typeface="Cambria Math" charset="0"/>
                      </a:rPr>
                      <m:t>% </m:t>
                    </m:r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799D73C5-6988-4D11-9147-5D671F89C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747" y="5433709"/>
                <a:ext cx="2363166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1289" t="-1974" b="-5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12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Choice of hash table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among the following is the best choice for M, the hash table size?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90107" y="2890158"/>
            <a:ext cx="1004207" cy="669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72644" y="2890158"/>
            <a:ext cx="1004207" cy="66947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97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31380" y="2890158"/>
            <a:ext cx="1004207" cy="66947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39052" y="2890158"/>
            <a:ext cx="1004207" cy="669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36054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Choice of hash table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among the following is the best choice for M, the hash table size?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only given choice that is a </a:t>
            </a:r>
            <a:r>
              <a:rPr lang="en-US" dirty="0">
                <a:solidFill>
                  <a:srgbClr val="FF0000"/>
                </a:solidFill>
              </a:rPr>
              <a:t>prime number</a:t>
            </a:r>
            <a:r>
              <a:rPr lang="en-US" dirty="0"/>
              <a:t>!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90107" y="2890158"/>
            <a:ext cx="1004207" cy="669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72644" y="2890158"/>
            <a:ext cx="1004207" cy="66947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97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31380" y="2890158"/>
            <a:ext cx="1004207" cy="66947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39052" y="2890158"/>
            <a:ext cx="1004207" cy="669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2000</a:t>
            </a:r>
          </a:p>
        </p:txBody>
      </p:sp>
      <p:sp>
        <p:nvSpPr>
          <p:cNvPr id="8" name="Oval 7"/>
          <p:cNvSpPr/>
          <p:nvPr/>
        </p:nvSpPr>
        <p:spPr>
          <a:xfrm>
            <a:off x="4036291" y="2613891"/>
            <a:ext cx="1524000" cy="12099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63" y="3781344"/>
            <a:ext cx="1685636" cy="168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1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Choice of hash table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among the following is the best choice for M, the hash table size?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only given choice that is a </a:t>
            </a:r>
            <a:r>
              <a:rPr lang="en-US" dirty="0">
                <a:solidFill>
                  <a:srgbClr val="FF0000"/>
                </a:solidFill>
              </a:rPr>
              <a:t>prime number</a:t>
            </a:r>
            <a:r>
              <a:rPr lang="en-US" dirty="0"/>
              <a:t>!</a:t>
            </a:r>
          </a:p>
          <a:p>
            <a:r>
              <a:rPr lang="en-US" dirty="0"/>
              <a:t>Let’s see why this is important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90107" y="2890158"/>
            <a:ext cx="1004207" cy="669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72644" y="2890158"/>
            <a:ext cx="1004207" cy="66947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97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31380" y="2890158"/>
            <a:ext cx="1004207" cy="66947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39052" y="2890158"/>
            <a:ext cx="1004207" cy="669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2000</a:t>
            </a:r>
          </a:p>
        </p:txBody>
      </p:sp>
      <p:sp>
        <p:nvSpPr>
          <p:cNvPr id="8" name="Oval 7"/>
          <p:cNvSpPr/>
          <p:nvPr/>
        </p:nvSpPr>
        <p:spPr>
          <a:xfrm>
            <a:off x="4036291" y="2613891"/>
            <a:ext cx="1524000" cy="12099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dog sitting in front of a mirror posing for the camera&#10;&#10;Description automatically generated">
            <a:extLst>
              <a:ext uri="{FF2B5EF4-FFF2-40B4-BE49-F238E27FC236}">
                <a16:creationId xmlns:a16="http://schemas.microsoft.com/office/drawing/2014/main" id="{B1ACF61D-ED6C-4FFE-AD04-3A7B5F782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912" y="4807042"/>
            <a:ext cx="1762827" cy="13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my keys are </a:t>
                </a:r>
                <a:r>
                  <a:rPr lang="en-US" dirty="0">
                    <a:solidFill>
                      <a:schemeClr val="accent2"/>
                    </a:solidFill>
                  </a:rPr>
                  <a:t>base-10 integers </a:t>
                </a:r>
                <a:r>
                  <a:rPr lang="en-US" dirty="0"/>
                  <a:t>and my array size is 100.</a:t>
                </a:r>
              </a:p>
              <a:p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𝑔</m:t>
                    </m:r>
                  </m:oMath>
                </a14:m>
                <a:r>
                  <a:rPr lang="en-US" dirty="0"/>
                  <a:t> the </a:t>
                </a:r>
                <a:r>
                  <a:rPr lang="en-US" dirty="0">
                    <a:solidFill>
                      <a:schemeClr val="accent1"/>
                    </a:solidFill>
                  </a:rPr>
                  <a:t>identity function</a:t>
                </a:r>
                <a:r>
                  <a:rPr lang="en-US" dirty="0"/>
                  <a:t>, my function formula is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E1AFF"/>
                          </a:solidFill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E1A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E1AFF"/>
                              </a:solidFill>
                              <a:latin typeface="Cambria Math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E1AFF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E1AFF"/>
                          </a:solidFill>
                          <a:latin typeface="Cambria Math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FE1AFF"/>
                          </a:solidFill>
                          <a:latin typeface="Cambria Math" charset="0"/>
                        </a:rPr>
                        <m:t>%100</m:t>
                      </m:r>
                    </m:oMath>
                  </m:oMathPara>
                </a14:m>
                <a:endParaRPr lang="en-US" dirty="0">
                  <a:solidFill>
                    <a:srgbClr val="FE1AFF"/>
                  </a:solidFill>
                </a:endParaRPr>
              </a:p>
              <a:p>
                <a:pPr marL="0" indent="0" algn="ctr">
                  <a:buNone/>
                </a:pPr>
                <a:endParaRPr lang="en-US" b="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10569</TotalTime>
  <Words>2512</Words>
  <Application>Microsoft Macintosh PowerPoint</Application>
  <PresentationFormat>Widescreen</PresentationFormat>
  <Paragraphs>383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(Body)</vt:lpstr>
      <vt:lpstr>Calibri (Light)</vt:lpstr>
      <vt:lpstr>Calibri Light</vt:lpstr>
      <vt:lpstr>Cambria Math</vt:lpstr>
      <vt:lpstr>Consolas</vt:lpstr>
      <vt:lpstr>Mangal</vt:lpstr>
      <vt:lpstr>Wingdings</vt:lpstr>
      <vt:lpstr>Office Theme</vt:lpstr>
      <vt:lpstr>Finding good hash functions</vt:lpstr>
      <vt:lpstr>Hash function requirements</vt:lpstr>
      <vt:lpstr>Form of a hash function</vt:lpstr>
      <vt:lpstr>Form of a hash function</vt:lpstr>
      <vt:lpstr>Form of a hash function</vt:lpstr>
      <vt:lpstr>Choice of hash table size</vt:lpstr>
      <vt:lpstr>Choice of hash table size</vt:lpstr>
      <vt:lpstr>Choice of hash table size</vt:lpstr>
      <vt:lpstr>A simple example</vt:lpstr>
      <vt:lpstr>A simple example</vt:lpstr>
      <vt:lpstr>Formal argument</vt:lpstr>
      <vt:lpstr>Evaluating the argument</vt:lpstr>
      <vt:lpstr>Evaluating the argument</vt:lpstr>
      <vt:lpstr>Evaluating the argument</vt:lpstr>
      <vt:lpstr>Evaluating the argument</vt:lpstr>
      <vt:lpstr>Evaluating the argument</vt:lpstr>
      <vt:lpstr>Hash functions: Keys are Integers</vt:lpstr>
      <vt:lpstr>Hash functions for characters </vt:lpstr>
      <vt:lpstr>Hash functions for characters </vt:lpstr>
      <vt:lpstr>Hash functions for characters </vt:lpstr>
      <vt:lpstr>Hash functions for strings</vt:lpstr>
      <vt:lpstr>Hash functions for floating-point keys</vt:lpstr>
      <vt:lpstr>Hash functions for floating-point keys</vt:lpstr>
      <vt:lpstr>Hash functions for floating-point keys</vt:lpstr>
      <vt:lpstr>Hash functions for floating-point keys</vt:lpstr>
      <vt:lpstr>Hash functions for floating-point keys</vt:lpstr>
      <vt:lpstr>Hash functions for floating-point keys</vt:lpstr>
      <vt:lpstr>Hash functions for floating-point keys</vt:lpstr>
      <vt:lpstr>Using Java’s hashCode()</vt:lpstr>
      <vt:lpstr>Using Java’s hashCode()</vt:lpstr>
      <vt:lpstr>Using Java’s hashCode()</vt:lpstr>
      <vt:lpstr>Using Java’s hashCode(): Negative hashes</vt:lpstr>
      <vt:lpstr>Using Java’s hashCode(): Negative hashes</vt:lpstr>
      <vt:lpstr>Using Java’s hashCode(): Negative hashes</vt:lpstr>
      <vt:lpstr>Using Java’s hashCode(): Custom data types  </vt:lpstr>
      <vt:lpstr>Using Java’s hashCode(): Custom data types  </vt:lpstr>
      <vt:lpstr>Take-home message from hashCode() and custom data types </vt:lpstr>
      <vt:lpstr>Take-home message from hashCode() and custom data types </vt:lpstr>
      <vt:lpstr>Resizing our hash table</vt:lpstr>
      <vt:lpstr>Resizing our hash table</vt:lpstr>
      <vt:lpstr>Resizing our hash table</vt:lpstr>
      <vt:lpstr>When to resize?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Filippou</dc:creator>
  <cp:lastModifiedBy>Jason Filippou</cp:lastModifiedBy>
  <cp:revision>47</cp:revision>
  <dcterms:created xsi:type="dcterms:W3CDTF">2017-06-29T11:24:13Z</dcterms:created>
  <dcterms:modified xsi:type="dcterms:W3CDTF">2019-10-21T16:58:45Z</dcterms:modified>
</cp:coreProperties>
</file>