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2" r:id="rId7"/>
    <p:sldId id="267" r:id="rId8"/>
    <p:sldId id="270" r:id="rId9"/>
    <p:sldId id="280" r:id="rId10"/>
    <p:sldId id="276" r:id="rId11"/>
    <p:sldId id="277" r:id="rId12"/>
    <p:sldId id="278" r:id="rId13"/>
    <p:sldId id="268" r:id="rId14"/>
    <p:sldId id="284" r:id="rId15"/>
    <p:sldId id="285" r:id="rId16"/>
    <p:sldId id="286" r:id="rId17"/>
    <p:sldId id="304" r:id="rId18"/>
    <p:sldId id="288" r:id="rId19"/>
    <p:sldId id="289" r:id="rId20"/>
    <p:sldId id="299" r:id="rId21"/>
    <p:sldId id="300" r:id="rId22"/>
    <p:sldId id="290" r:id="rId23"/>
    <p:sldId id="291" r:id="rId24"/>
    <p:sldId id="264" r:id="rId25"/>
    <p:sldId id="265" r:id="rId26"/>
    <p:sldId id="298" r:id="rId27"/>
    <p:sldId id="293" r:id="rId28"/>
    <p:sldId id="303" r:id="rId29"/>
    <p:sldId id="301" r:id="rId30"/>
    <p:sldId id="266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DC00"/>
    <a:srgbClr val="FF00A8"/>
    <a:srgbClr val="B8E418"/>
    <a:srgbClr val="99FC61"/>
    <a:srgbClr val="FF00FF"/>
    <a:srgbClr val="E416F4"/>
    <a:srgbClr val="4472C4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3688-67B3-4755-A4B5-A45681CDC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EBFE-E3CC-4095-A7C8-BFE003DD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971-3656-4A5F-8813-09B637B3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A9D-7679-4A65-8B42-F2D96ED9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61F-5A11-442D-ADF5-A47CA7F1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6A3A-EA8A-4D5E-989C-77AADF53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D02A-531A-4B6F-9A97-2D274DDB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268-1A0C-4628-BBA4-7CD08146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7A33-08C2-4D37-9D61-3F3D8A2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0D4D-CA87-4977-BF4C-DD043369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50641-D879-4C9D-8C57-F113F5394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F3C14-5A8A-48F0-9CE5-4CF3BF76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3377-1B42-4100-9684-289D9C2B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D09D-783B-4268-8CE9-84DE472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4059-4DEA-4AE2-AD56-D64664F8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A8C-A1BA-402C-BB54-525E4C43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DAAF-C602-4FE9-B4FD-4FB65B83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60D8-FE05-438A-AF86-A59AD4CE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92C0-DEE1-45FC-86D1-59F0DA6B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937B-CEFF-4987-80A5-AE15362D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CDBC-53DC-4CAD-87F9-78D675F4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4F0B-0725-421F-AA62-43ACEE6E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C444-A093-446D-904F-44E4600D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EFD9-8480-44CE-AA12-15AF9CF4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AB6C-84FA-4253-B435-77CB235C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EF47-6E39-4682-A3BF-DACAB6A2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C429-2F11-401A-86BC-EA8A8A00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C689-3FCF-4899-9EEA-25F9F58E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7B968-2336-4A6C-BB05-B9E679A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6684-2F8F-48FF-BF4C-1744F8E8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69C4-E6CA-4E9B-B927-7B3E560A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44EB-8F97-48DF-AA59-F3A2BA7C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B7F6-38CD-4C86-84D3-9346F619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B256-919E-4958-839A-EAEA7F85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F1CF7-3D10-43E3-B22A-B9C935E1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A1315-FE56-45D2-9A08-8592095C6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A9B74-1D6F-405C-A87E-9E483A84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EFC3C-C3A2-46CB-906B-10792D16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65D7D-86EE-44D5-A034-2FF74717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AF7E-C5B8-4430-BD0A-6358D18F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48858-1104-4B29-BF0E-09F71DB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31143-80ED-441A-B9BB-8A887A47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3A17-3B4A-4F30-B57F-D7012329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00DF1-D6A3-4789-8E74-DF706E83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808E6-A2E6-4B53-999E-9A560B74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EDE4-4EC3-44B2-848F-A65C1FB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C4C8-ED15-4699-985B-11BB0352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2A57-AA3F-43B7-825F-00F2359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1DC01-C162-4FBF-9FF3-D254C4BDA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BA5A-8CD0-41F9-A2C3-24F311E0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29DF-3F37-4EFA-A5C1-B75A09A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8AA4-1165-4C45-82B1-4D28C154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E107-D809-4EB2-820F-E32B1729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88CE-A29B-4FC1-9A03-5F6D510C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FE281-9C65-4C38-B8B1-3AE4E9469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0F53-5F73-45AA-BC25-D1F7EE1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A78E-AE5D-4FB4-8F4A-CE518D1C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A79F-7E2B-48C8-8964-B1F8B9D7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7B793-C636-4B7F-A74A-39DFEC33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D1AC-86D4-492C-9518-ACCC9074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E98B-F5A0-4AAD-B2E3-9A4A42A92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AC8E-2719-4438-AB8B-27B7645DAB79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FBC9-4E2D-4CD7-B4D3-20D994201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4E31-5C40-422B-8395-C589D094E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F169-3FC4-41D0-9E99-C0764A68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#hashCode--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#hashCode--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#hashCode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164A-8110-4090-9876-AA2C425C7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E942E-A99E-4277-89D2-E841DCE34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120633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B4F-DF66-49E3-925F-A27B3B5F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Python’s 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83C-E83F-4A0B-9E75-553F5B4A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Python, you can do this: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(1, “Jason”)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(2, “Shandra”)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(4, 5)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(5,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date.today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(11, {“pi”:3.14, “e”: 0.58})</a:t>
            </a:r>
            <a:r>
              <a:rPr lang="en-US" dirty="0">
                <a:latin typeface="Consolas" panose="020B0609020204030204" pitchFamily="49" charset="0"/>
              </a:rPr>
              <a:t>]}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alibri (Body)"/>
              </a:rPr>
              <a:t>And then this:</a:t>
            </a:r>
          </a:p>
          <a:p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print(d[2])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 (Body)"/>
              </a:rPr>
              <a:t> Will print Shandra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d[2]=“Monica”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 (Body)"/>
              </a:rPr>
              <a:t>Updates the value pointed by key 2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print(d[2])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 (Body)"/>
              </a:rPr>
              <a:t>Will print Monica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62C79384-2A6B-4781-9EFA-51E06260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531" y="365125"/>
            <a:ext cx="2027664" cy="2027664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ABF6C8-B24C-415A-B8F2-EEFB54D244A7}"/>
              </a:ext>
            </a:extLst>
          </p:cNvPr>
          <p:cNvSpPr/>
          <p:nvPr/>
        </p:nvSpPr>
        <p:spPr>
          <a:xfrm>
            <a:off x="6824546" y="1326995"/>
            <a:ext cx="1728439" cy="552406"/>
          </a:xfrm>
          <a:custGeom>
            <a:avLst/>
            <a:gdLst>
              <a:gd name="connsiteX0" fmla="*/ 0 w 1728439"/>
              <a:gd name="connsiteY0" fmla="*/ 0 h 552406"/>
              <a:gd name="connsiteX1" fmla="*/ 557561 w 1728439"/>
              <a:gd name="connsiteY1" fmla="*/ 535259 h 552406"/>
              <a:gd name="connsiteX2" fmla="*/ 1728439 w 1728439"/>
              <a:gd name="connsiteY2" fmla="*/ 367990 h 55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439" h="552406">
                <a:moveTo>
                  <a:pt x="0" y="0"/>
                </a:moveTo>
                <a:cubicBezTo>
                  <a:pt x="134744" y="236963"/>
                  <a:pt x="269488" y="473927"/>
                  <a:pt x="557561" y="535259"/>
                </a:cubicBezTo>
                <a:cubicBezTo>
                  <a:pt x="845634" y="596591"/>
                  <a:pt x="1287036" y="482290"/>
                  <a:pt x="1728439" y="3679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B4F-DF66-49E3-925F-A27B3B5F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Python’s 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83C-E83F-4A0B-9E75-553F5B4A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 you can do this: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(1, “Jason”)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(2, “Shandra”)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(4, 5)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(5,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date.today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(11, {“pi”:3.14, “e”: 0.58})</a:t>
            </a:r>
            <a:r>
              <a:rPr lang="en-US" dirty="0">
                <a:latin typeface="Consolas" panose="020B0609020204030204" pitchFamily="49" charset="0"/>
              </a:rPr>
              <a:t>]}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alibri (Body)"/>
              </a:rPr>
              <a:t>But you </a:t>
            </a:r>
            <a:r>
              <a:rPr lang="en-US" b="1" dirty="0">
                <a:solidFill>
                  <a:srgbClr val="FF0000"/>
                </a:solidFill>
                <a:latin typeface="Calibri (Body)"/>
              </a:rPr>
              <a:t>can’t do this</a:t>
            </a:r>
            <a:r>
              <a:rPr lang="en-US" dirty="0">
                <a:latin typeface="Calibri (Body)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print(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 (Body)"/>
              </a:rPr>
              <a:t>d[2:6]</a:t>
            </a:r>
            <a:r>
              <a:rPr lang="en-US" dirty="0">
                <a:latin typeface="Calibri (Body)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Traceback (most recent call last):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 File "&lt;pyshell#27&gt;", line 1, in &lt;module&gt;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   print(d[2:6])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TypeError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: </a:t>
            </a:r>
            <a:r>
              <a:rPr lang="en-US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unhashable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type: 'slice'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alibri (Body)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4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B4F-DF66-49E3-925F-A27B3B5F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Python’s 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83C-E83F-4A0B-9E75-553F5B4A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 you can do this: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(1, “Jason”)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(2, “Shandra”)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(4, 5)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(5,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date.today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(11, {“pi”:3.14, “e”: 0.58})</a:t>
            </a:r>
            <a:r>
              <a:rPr lang="en-US" dirty="0">
                <a:latin typeface="Consolas" panose="020B0609020204030204" pitchFamily="49" charset="0"/>
              </a:rPr>
              <a:t>]}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alibri (Body)"/>
              </a:rPr>
              <a:t>But you </a:t>
            </a:r>
            <a:r>
              <a:rPr lang="en-US" b="1" dirty="0">
                <a:solidFill>
                  <a:srgbClr val="FF0000"/>
                </a:solidFill>
                <a:latin typeface="Calibri (Body)"/>
              </a:rPr>
              <a:t>can’t do this</a:t>
            </a:r>
            <a:r>
              <a:rPr lang="en-US" dirty="0">
                <a:latin typeface="Calibri (Body)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print(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 (Body)"/>
              </a:rPr>
              <a:t>d[2:6]</a:t>
            </a:r>
            <a:r>
              <a:rPr lang="en-US" dirty="0">
                <a:latin typeface="Calibri (Body)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Traceback (most recent call last):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 File "&lt;pyshell#27&gt;", line 1, in &lt;module&gt;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   print(d[2:6])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TypeError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: </a:t>
            </a:r>
            <a:r>
              <a:rPr lang="en-US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unhashable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(Body)"/>
              </a:rPr>
              <a:t> type: 'slice'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alibri (Body)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2CF05A-0B3B-45EE-ADEC-1E6314EB0CD3}"/>
              </a:ext>
            </a:extLst>
          </p:cNvPr>
          <p:cNvSpPr/>
          <p:nvPr/>
        </p:nvSpPr>
        <p:spPr>
          <a:xfrm>
            <a:off x="4850780" y="5616348"/>
            <a:ext cx="737653" cy="5567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1C46D4A-3786-4159-AAA9-A1A596F96B20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0800000" flipV="1">
            <a:off x="4850780" y="5894722"/>
            <a:ext cx="12700" cy="601844"/>
          </a:xfrm>
          <a:prstGeom prst="curvedConnector3">
            <a:avLst>
              <a:gd name="adj1" fmla="val 180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C8244E-8C2B-450E-A305-4A57D90DE39E}"/>
              </a:ext>
            </a:extLst>
          </p:cNvPr>
          <p:cNvSpPr txBox="1"/>
          <p:nvPr/>
        </p:nvSpPr>
        <p:spPr>
          <a:xfrm>
            <a:off x="4850780" y="6311900"/>
            <a:ext cx="2709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2:6</a:t>
            </a:r>
            <a:r>
              <a:rPr lang="en-US" dirty="0">
                <a:solidFill>
                  <a:srgbClr val="00B0F0"/>
                </a:solidFill>
              </a:rPr>
              <a:t> is a “slice” in Python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A9DDBE7-4D63-46DE-89DD-629FCAE599BB}"/>
              </a:ext>
            </a:extLst>
          </p:cNvPr>
          <p:cNvSpPr/>
          <p:nvPr/>
        </p:nvSpPr>
        <p:spPr>
          <a:xfrm>
            <a:off x="6166624" y="4304371"/>
            <a:ext cx="1193181" cy="1872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EE15D-BEC2-46BE-92B8-AEFE3C5E8D74}"/>
              </a:ext>
            </a:extLst>
          </p:cNvPr>
          <p:cNvSpPr txBox="1"/>
          <p:nvPr/>
        </p:nvSpPr>
        <p:spPr>
          <a:xfrm>
            <a:off x="7560527" y="4237463"/>
            <a:ext cx="3914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do </a:t>
            </a:r>
            <a:r>
              <a:rPr lang="en-US" b="1" dirty="0">
                <a:solidFill>
                  <a:srgbClr val="FF0000"/>
                </a:solidFill>
              </a:rPr>
              <a:t>range search</a:t>
            </a:r>
            <a:r>
              <a:rPr lang="en-US" dirty="0"/>
              <a:t>, you’ll need </a:t>
            </a:r>
            <a:r>
              <a:rPr lang="en-US" b="1" dirty="0">
                <a:solidFill>
                  <a:srgbClr val="9900CC"/>
                </a:solidFill>
              </a:rPr>
              <a:t>to write code on top </a:t>
            </a:r>
            <a:r>
              <a:rPr lang="en-US" dirty="0"/>
              <a:t>(sort, loop,…)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Implication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Python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()s are </a:t>
            </a:r>
            <a:r>
              <a:rPr lang="en-US" b="1" i="1" u="sng" dirty="0">
                <a:solidFill>
                  <a:srgbClr val="00B050"/>
                </a:solidFill>
              </a:rPr>
              <a:t>hash tables!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(With flexible value types!)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will </a:t>
            </a:r>
            <a:r>
              <a:rPr lang="en-US" dirty="0">
                <a:solidFill>
                  <a:schemeClr val="accent2"/>
                </a:solidFill>
              </a:rPr>
              <a:t>find / update / delete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d[key]</a:t>
            </a:r>
            <a:r>
              <a:rPr lang="en-US" dirty="0">
                <a:solidFill>
                  <a:schemeClr val="accent2"/>
                </a:solidFill>
              </a:rPr>
              <a:t> very fast</a:t>
            </a:r>
            <a:r>
              <a:rPr lang="en-US" dirty="0"/>
              <a:t>, but </a:t>
            </a:r>
            <a:r>
              <a:rPr lang="en-US" b="1" dirty="0">
                <a:solidFill>
                  <a:srgbClr val="00B0F0"/>
                </a:solidFill>
              </a:rPr>
              <a:t>they’re not useful for other queries!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In PHP, you can define an array </a:t>
            </a:r>
            <a:r>
              <a:rPr lang="en-US" dirty="0">
                <a:solidFill>
                  <a:schemeClr val="accent1"/>
                </a:solidFill>
              </a:rPr>
              <a:t>ages</a:t>
            </a:r>
            <a:r>
              <a:rPr lang="en-US" dirty="0"/>
              <a:t> like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ages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“Jason”-&gt;28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Sravanthi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”-&gt;29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“Varun”-&gt;27</a:t>
            </a:r>
            <a:r>
              <a:rPr lang="en-US" dirty="0">
                <a:latin typeface="Consolas" panose="020B0609020204030204" pitchFamily="49" charset="0"/>
              </a:rPr>
              <a:t>, 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“Keith”-&gt;30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And you can do the same things you could do with a Python 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echo $ages[“</a:t>
            </a:r>
            <a:r>
              <a:rPr lang="en-US" sz="2400" dirty="0" err="1">
                <a:latin typeface="Consolas" panose="020B0609020204030204" pitchFamily="49" charset="0"/>
              </a:rPr>
              <a:t>Sravanthi</a:t>
            </a:r>
            <a:r>
              <a:rPr lang="en-US" sz="2400" dirty="0">
                <a:latin typeface="Consolas" panose="020B0609020204030204" pitchFamily="49" charset="0"/>
              </a:rPr>
              <a:t>”];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prints 29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$ages[“</a:t>
            </a:r>
            <a:r>
              <a:rPr lang="en-US" dirty="0" err="1">
                <a:latin typeface="Consolas" panose="020B0609020204030204" pitchFamily="49" charset="0"/>
              </a:rPr>
              <a:t>Sravanthi</a:t>
            </a:r>
            <a:r>
              <a:rPr lang="en-US" dirty="0">
                <a:latin typeface="Consolas" panose="020B0609020204030204" pitchFamily="49" charset="0"/>
              </a:rPr>
              <a:t>”]=26;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Updates the value pointed to by “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Sravanthi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echo $ages[“</a:t>
            </a:r>
            <a:r>
              <a:rPr lang="en-US" dirty="0" err="1">
                <a:latin typeface="Consolas" panose="020B0609020204030204" pitchFamily="49" charset="0"/>
              </a:rPr>
              <a:t>Sravanthi</a:t>
            </a:r>
            <a:r>
              <a:rPr lang="en-US" dirty="0">
                <a:latin typeface="Consolas" panose="020B0609020204030204" pitchFamily="49" charset="0"/>
              </a:rPr>
              <a:t>”];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prints 26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4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But you </a:t>
            </a:r>
            <a:r>
              <a:rPr lang="en-US" b="1" dirty="0">
                <a:solidFill>
                  <a:srgbClr val="7030A0"/>
                </a:solidFill>
              </a:rPr>
              <a:t>still</a:t>
            </a:r>
            <a:r>
              <a:rPr lang="en-US" dirty="0"/>
              <a:t> don’t have native support for a range search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1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But you </a:t>
            </a:r>
            <a:r>
              <a:rPr lang="en-US" b="1" dirty="0">
                <a:solidFill>
                  <a:srgbClr val="7030A0"/>
                </a:solidFill>
              </a:rPr>
              <a:t>still</a:t>
            </a:r>
            <a:r>
              <a:rPr lang="en-US" dirty="0"/>
              <a:t> don’t have native support for a range search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Even in methods where it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looks like </a:t>
            </a:r>
            <a:r>
              <a:rPr lang="en-US" dirty="0">
                <a:sym typeface="Wingdings" panose="05000000000000000000" pitchFamily="2" charset="2"/>
              </a:rPr>
              <a:t>a range can be efficiently generated: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559FF9-33EB-4676-AD9F-D2A98B62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6" y="2969014"/>
            <a:ext cx="10009524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But you </a:t>
            </a:r>
            <a:r>
              <a:rPr lang="en-US" b="1" dirty="0">
                <a:solidFill>
                  <a:srgbClr val="7030A0"/>
                </a:solidFill>
              </a:rPr>
              <a:t>still</a:t>
            </a:r>
            <a:r>
              <a:rPr lang="en-US" dirty="0"/>
              <a:t> don’t have native support for a range search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Even in methods where it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looks like </a:t>
            </a:r>
            <a:r>
              <a:rPr lang="en-US" dirty="0">
                <a:sym typeface="Wingdings" panose="05000000000000000000" pitchFamily="2" charset="2"/>
              </a:rPr>
              <a:t>a range can be efficiently generated: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559FF9-33EB-4676-AD9F-D2A98B62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2" y="2922716"/>
            <a:ext cx="9660016" cy="36213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02875F-C1E7-4450-B4B1-45A166CD5CFA}"/>
              </a:ext>
            </a:extLst>
          </p:cNvPr>
          <p:cNvSpPr/>
          <p:nvPr/>
        </p:nvSpPr>
        <p:spPr>
          <a:xfrm>
            <a:off x="1238491" y="5720577"/>
            <a:ext cx="1886674" cy="367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But you </a:t>
            </a:r>
            <a:r>
              <a:rPr lang="en-US" b="1" dirty="0">
                <a:solidFill>
                  <a:srgbClr val="7030A0"/>
                </a:solidFill>
              </a:rPr>
              <a:t>still</a:t>
            </a:r>
            <a:r>
              <a:rPr lang="en-US" dirty="0"/>
              <a:t> don’t have native support for a range search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Even in methods where it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looks like </a:t>
            </a:r>
            <a:r>
              <a:rPr lang="en-US" dirty="0">
                <a:sym typeface="Wingdings" panose="05000000000000000000" pitchFamily="2" charset="2"/>
              </a:rPr>
              <a:t>a range can be efficiently generated: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559FF9-33EB-4676-AD9F-D2A98B62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2" y="2922716"/>
            <a:ext cx="9660016" cy="36213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02875F-C1E7-4450-B4B1-45A166CD5CFA}"/>
              </a:ext>
            </a:extLst>
          </p:cNvPr>
          <p:cNvSpPr/>
          <p:nvPr/>
        </p:nvSpPr>
        <p:spPr>
          <a:xfrm>
            <a:off x="1238491" y="5720577"/>
            <a:ext cx="1886674" cy="367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D6990-539C-F647-B420-A8EA33E34FE8}"/>
              </a:ext>
            </a:extLst>
          </p:cNvPr>
          <p:cNvSpPr txBox="1"/>
          <p:nvPr/>
        </p:nvSpPr>
        <p:spPr>
          <a:xfrm>
            <a:off x="6768790" y="3795919"/>
            <a:ext cx="447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Implication: PHP associative arrays are </a:t>
            </a:r>
            <a:r>
              <a:rPr lang="en-US" b="1" dirty="0">
                <a:solidFill>
                  <a:srgbClr val="FF0000"/>
                </a:solidFill>
              </a:rPr>
              <a:t>hash tables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from strings to some type of interest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5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387-9C91-4825-B856-E96AAB77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9" y="1825625"/>
            <a:ext cx="11653025" cy="4351338"/>
          </a:xfrm>
        </p:spPr>
        <p:txBody>
          <a:bodyPr/>
          <a:lstStyle/>
          <a:p>
            <a:r>
              <a:rPr lang="en-US" dirty="0"/>
              <a:t>But you </a:t>
            </a:r>
            <a:r>
              <a:rPr lang="en-US" b="1" dirty="0">
                <a:solidFill>
                  <a:srgbClr val="7030A0"/>
                </a:solidFill>
              </a:rPr>
              <a:t>still</a:t>
            </a:r>
            <a:r>
              <a:rPr lang="en-US" dirty="0"/>
              <a:t> don’t have native support for a range search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Even in methods where it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looks like </a:t>
            </a:r>
            <a:r>
              <a:rPr lang="en-US" dirty="0">
                <a:sym typeface="Wingdings" panose="05000000000000000000" pitchFamily="2" charset="2"/>
              </a:rPr>
              <a:t>a range can be efficiently generated: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559FF9-33EB-4676-AD9F-D2A98B62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6" y="2969014"/>
            <a:ext cx="10009524" cy="37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E95AB-144C-4DDC-B9E3-2BF5E89063EA}"/>
              </a:ext>
            </a:extLst>
          </p:cNvPr>
          <p:cNvSpPr txBox="1"/>
          <p:nvPr/>
        </p:nvSpPr>
        <p:spPr>
          <a:xfrm>
            <a:off x="6780508" y="3962010"/>
            <a:ext cx="506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Implication: PHP associative arrays are </a:t>
            </a:r>
            <a:r>
              <a:rPr lang="en-US" b="1" dirty="0">
                <a:solidFill>
                  <a:srgbClr val="FF0000"/>
                </a:solidFill>
              </a:rPr>
              <a:t>hash tables</a:t>
            </a:r>
            <a:r>
              <a:rPr lang="en-US" dirty="0"/>
              <a:t> </a:t>
            </a:r>
            <a:r>
              <a:rPr lang="en-US" sz="2200" b="1" i="1" u="sng" dirty="0">
                <a:solidFill>
                  <a:schemeClr val="accent6">
                    <a:lumMod val="75000"/>
                  </a:schemeClr>
                </a:solidFill>
              </a:rPr>
              <a:t>from strings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some type of interest</a:t>
            </a:r>
            <a:r>
              <a:rPr lang="en-US" sz="2200" b="1" dirty="0">
                <a:solidFill>
                  <a:srgbClr val="00B050"/>
                </a:solidFill>
              </a:rPr>
              <a:t>???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E33B98-7A1D-C643-8D62-A1ABDB8BC10C}"/>
              </a:ext>
            </a:extLst>
          </p:cNvPr>
          <p:cNvSpPr/>
          <p:nvPr/>
        </p:nvSpPr>
        <p:spPr>
          <a:xfrm>
            <a:off x="1250065" y="5867130"/>
            <a:ext cx="1886674" cy="367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wall, photo, floor, indoor&#10;&#10;Description automatically generated">
            <a:extLst>
              <a:ext uri="{FF2B5EF4-FFF2-40B4-BE49-F238E27FC236}">
                <a16:creationId xmlns:a16="http://schemas.microsoft.com/office/drawing/2014/main" id="{D40662FC-5B60-4C9D-A81B-FA549DDC0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79" y="2966980"/>
            <a:ext cx="1337675" cy="10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are </a:t>
            </a:r>
            <a:r>
              <a:rPr lang="en-US" dirty="0" err="1"/>
              <a:t>hashable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B4664-07C8-4789-89F4-CD2D51D3B1DC}"/>
              </a:ext>
            </a:extLst>
          </p:cNvPr>
          <p:cNvSpPr/>
          <p:nvPr/>
        </p:nvSpPr>
        <p:spPr>
          <a:xfrm>
            <a:off x="3428242" y="6020987"/>
            <a:ext cx="47532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echo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$ages[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sz="2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Sravanthi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”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]; 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428242" y="1779898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73264" y="1763002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66603" y="3644667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38508" y="3644667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911733" y="3456878"/>
            <a:ext cx="1347807" cy="3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775119">
            <a:off x="5431753" y="3174710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9052"/>
              </p:ext>
            </p:extLst>
          </p:nvPr>
        </p:nvGraphicFramePr>
        <p:xfrm>
          <a:off x="6727891" y="2413107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8283"/>
              </p:ext>
            </p:extLst>
          </p:nvPr>
        </p:nvGraphicFramePr>
        <p:xfrm>
          <a:off x="6360904" y="2311507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813634" y="3175914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47473" y="3128537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86114" y="2128403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</p:spTree>
    <p:extLst>
      <p:ext uri="{BB962C8B-B14F-4D97-AF65-F5344CB8AC3E}">
        <p14:creationId xmlns:p14="http://schemas.microsoft.com/office/powerpoint/2010/main" val="13491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19D-DCA7-4937-AE8F-45E3A878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03B9-C0B3-463C-86D3-6DCEE9E7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texts, you will see stuff such as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Maps</a:t>
            </a:r>
            <a:r>
              <a:rPr lang="en-US" dirty="0"/>
              <a:t> (implemented in C++ STL)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Multi-Maps</a:t>
            </a:r>
            <a:r>
              <a:rPr lang="en-US" dirty="0"/>
              <a:t> (also implemented in C++ STL)</a:t>
            </a:r>
          </a:p>
          <a:p>
            <a:pPr lvl="1"/>
            <a:r>
              <a:rPr lang="en-US" b="1" dirty="0">
                <a:solidFill>
                  <a:srgbClr val="9900CC"/>
                </a:solidFill>
              </a:rPr>
              <a:t>Associative Arrays</a:t>
            </a:r>
            <a:r>
              <a:rPr lang="en-US" dirty="0">
                <a:solidFill>
                  <a:srgbClr val="9900CC"/>
                </a:solidFill>
              </a:rPr>
              <a:t> </a:t>
            </a:r>
            <a:r>
              <a:rPr lang="en-US" dirty="0"/>
              <a:t>(PHP and others)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Dictionaries</a:t>
            </a:r>
            <a:r>
              <a:rPr lang="en-US" dirty="0"/>
              <a:t> (Python’s </a:t>
            </a:r>
            <a:r>
              <a:rPr lang="en-US" dirty="0" err="1"/>
              <a:t>dict</a:t>
            </a:r>
            <a:r>
              <a:rPr lang="en-US" dirty="0"/>
              <a:t>())</a:t>
            </a:r>
          </a:p>
          <a:p>
            <a:pPr lvl="1"/>
            <a:r>
              <a:rPr lang="en-US" b="1" dirty="0" err="1">
                <a:solidFill>
                  <a:srgbClr val="FF00FF"/>
                </a:solidFill>
              </a:rPr>
              <a:t>HashMaps</a:t>
            </a:r>
            <a:r>
              <a:rPr lang="en-US" b="1" dirty="0">
                <a:solidFill>
                  <a:srgbClr val="FF00FF"/>
                </a:solidFill>
              </a:rPr>
              <a:t> / </a:t>
            </a:r>
            <a:r>
              <a:rPr lang="en-US" b="1" dirty="0" err="1">
                <a:solidFill>
                  <a:srgbClr val="FF00FF"/>
                </a:solidFill>
              </a:rPr>
              <a:t>HashTrees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(Java)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Lookup tables </a:t>
            </a:r>
            <a:r>
              <a:rPr lang="en-US" dirty="0"/>
              <a:t>(academic papers by people who haven’t programmed in a decade)</a:t>
            </a:r>
          </a:p>
          <a:p>
            <a:pPr lvl="1"/>
            <a:endParaRPr lang="en-US" dirty="0"/>
          </a:p>
        </p:txBody>
      </p:sp>
      <p:pic>
        <p:nvPicPr>
          <p:cNvPr id="4" name="Picture 3" descr="A person wearing glasses&#10;&#10;Description generated with high confidence">
            <a:extLst>
              <a:ext uri="{FF2B5EF4-FFF2-40B4-BE49-F238E27FC236}">
                <a16:creationId xmlns:a16="http://schemas.microsoft.com/office/drawing/2014/main" id="{0E354EA6-8884-4F27-8827-B900B647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10" y="129817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are </a:t>
            </a:r>
            <a:r>
              <a:rPr lang="en-US" dirty="0" err="1"/>
              <a:t>hashable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B4664-07C8-4789-89F4-CD2D51D3B1DC}"/>
              </a:ext>
            </a:extLst>
          </p:cNvPr>
          <p:cNvSpPr/>
          <p:nvPr/>
        </p:nvSpPr>
        <p:spPr>
          <a:xfrm>
            <a:off x="3428242" y="6020987"/>
            <a:ext cx="47532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echo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$ages[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sz="2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Sravanthi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”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]; 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428242" y="1779898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73264" y="1763002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66603" y="3644667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38508" y="3644667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911733" y="3456878"/>
            <a:ext cx="1347807" cy="3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775119">
            <a:off x="5431753" y="3174710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9052"/>
              </p:ext>
            </p:extLst>
          </p:nvPr>
        </p:nvGraphicFramePr>
        <p:xfrm>
          <a:off x="6727891" y="2413107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8283"/>
              </p:ext>
            </p:extLst>
          </p:nvPr>
        </p:nvGraphicFramePr>
        <p:xfrm>
          <a:off x="6360904" y="2311507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813634" y="3175914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47473" y="3128537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68638" y="4297282"/>
            <a:ext cx="1516284" cy="4599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747" y="4109013"/>
                <a:ext cx="2083443" cy="19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Hand-wavy definition of a hash function: A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↦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dirty="0"/>
                  <a:t>will be called a </a:t>
                </a:r>
                <a:r>
                  <a:rPr lang="en-US" b="1" dirty="0">
                    <a:solidFill>
                      <a:schemeClr val="accent6"/>
                    </a:solidFill>
                  </a:rPr>
                  <a:t>hash function for type 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" y="4109013"/>
                <a:ext cx="2083443" cy="1911677"/>
              </a:xfrm>
              <a:prstGeom prst="rect">
                <a:avLst/>
              </a:prstGeom>
              <a:blipFill>
                <a:blip r:embed="rId3"/>
                <a:stretch>
                  <a:fillRect l="-1818" t="-2000" r="-2424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86114" y="2128403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</p:spTree>
    <p:extLst>
      <p:ext uri="{BB962C8B-B14F-4D97-AF65-F5344CB8AC3E}">
        <p14:creationId xmlns:p14="http://schemas.microsoft.com/office/powerpoint/2010/main" val="102966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6AD-2BC6-424C-8F59-7995718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are </a:t>
            </a:r>
            <a:r>
              <a:rPr lang="en-US" dirty="0" err="1"/>
              <a:t>hashable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B4664-07C8-4789-89F4-CD2D51D3B1DC}"/>
              </a:ext>
            </a:extLst>
          </p:cNvPr>
          <p:cNvSpPr/>
          <p:nvPr/>
        </p:nvSpPr>
        <p:spPr>
          <a:xfrm>
            <a:off x="3428242" y="6020987"/>
            <a:ext cx="47532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echo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$ages[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sz="2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Sravanthi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</a:rPr>
              <a:t>”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]; 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428242" y="1779898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73264" y="1763002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66603" y="3644667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38508" y="3644667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08" y="3360580"/>
                <a:ext cx="947853" cy="9367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911733" y="3456878"/>
            <a:ext cx="1347807" cy="3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775119">
            <a:off x="5431753" y="3174710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9052"/>
              </p:ext>
            </p:extLst>
          </p:nvPr>
        </p:nvGraphicFramePr>
        <p:xfrm>
          <a:off x="6727891" y="2413107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8283"/>
              </p:ext>
            </p:extLst>
          </p:nvPr>
        </p:nvGraphicFramePr>
        <p:xfrm>
          <a:off x="6360904" y="2311507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813634" y="3175914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47473" y="3128537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68638" y="4297282"/>
            <a:ext cx="1516284" cy="4599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747" y="4109013"/>
                <a:ext cx="2083443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Hand-wavy definition of a hash function: A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↦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dirty="0"/>
                  <a:t>will be called a </a:t>
                </a:r>
                <a:r>
                  <a:rPr lang="en-US" b="1" dirty="0">
                    <a:solidFill>
                      <a:schemeClr val="accent6"/>
                    </a:solidFill>
                  </a:rPr>
                  <a:t>hash function for type 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" y="4109013"/>
                <a:ext cx="2083443" cy="1877437"/>
              </a:xfrm>
              <a:prstGeom prst="rect">
                <a:avLst/>
              </a:prstGeom>
              <a:blipFill>
                <a:blip r:embed="rId3"/>
                <a:stretch>
                  <a:fillRect l="-1818" t="-2041" r="-242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86114" y="2128403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55063" y="4277262"/>
                <a:ext cx="329964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It looks like a good idea to find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000" dirty="0"/>
                  <a:t> that achieves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good randomization </a:t>
                </a:r>
                <a:r>
                  <a:rPr lang="en-US" sz="2000" dirty="0"/>
                  <a:t>of input keys over </a:t>
                </a:r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available buffer indices</a:t>
                </a:r>
                <a:r>
                  <a:rPr lang="mr-IN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…</a:t>
                </a:r>
                <a:endParaRPr lang="en-US" sz="20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63" y="4277262"/>
                <a:ext cx="3299649" cy="1631216"/>
              </a:xfrm>
              <a:prstGeom prst="rect">
                <a:avLst/>
              </a:prstGeom>
              <a:blipFill rotWithShape="0">
                <a:blip r:embed="rId4"/>
                <a:stretch>
                  <a:fillRect l="-1848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08" y="2687161"/>
            <a:ext cx="1415788" cy="1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9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C1A7-9983-4DD1-9E38-7D9EE93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9A5A-BD8B-43A9-B8BD-FD8600F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: Only </a:t>
            </a:r>
            <a:r>
              <a:rPr lang="en-US" dirty="0">
                <a:solidFill>
                  <a:schemeClr val="accent2"/>
                </a:solidFill>
              </a:rPr>
              <a:t>immutable</a:t>
            </a:r>
            <a:r>
              <a:rPr lang="en-US" dirty="0"/>
              <a:t> data types can be </a:t>
            </a:r>
            <a:r>
              <a:rPr lang="en-US" dirty="0" err="1">
                <a:solidFill>
                  <a:srgbClr val="7030A0"/>
                </a:solidFill>
              </a:rPr>
              <a:t>hashable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B2329-1533-451E-A3D3-77E12A34CF7B}"/>
              </a:ext>
            </a:extLst>
          </p:cNvPr>
          <p:cNvSpPr/>
          <p:nvPr/>
        </p:nvSpPr>
        <p:spPr>
          <a:xfrm>
            <a:off x="2955073" y="2821259"/>
            <a:ext cx="2040673" cy="80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True</a:t>
            </a:r>
            <a:br>
              <a:rPr lang="en-US" dirty="0"/>
            </a:br>
            <a:r>
              <a:rPr lang="en-US" sz="1400" dirty="0"/>
              <a:t>(why?)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1C399-67F1-4A27-9B5E-A1472CE79C13}"/>
              </a:ext>
            </a:extLst>
          </p:cNvPr>
          <p:cNvSpPr/>
          <p:nvPr/>
        </p:nvSpPr>
        <p:spPr>
          <a:xfrm>
            <a:off x="6341327" y="2821258"/>
            <a:ext cx="2040673" cy="8028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False</a:t>
            </a:r>
            <a:br>
              <a:rPr lang="en-US" dirty="0"/>
            </a:br>
            <a:r>
              <a:rPr lang="en-US" sz="1400" dirty="0"/>
              <a:t>(example)</a:t>
            </a:r>
          </a:p>
        </p:txBody>
      </p:sp>
    </p:spTree>
    <p:extLst>
      <p:ext uri="{BB962C8B-B14F-4D97-AF65-F5344CB8AC3E}">
        <p14:creationId xmlns:p14="http://schemas.microsoft.com/office/powerpoint/2010/main" val="414638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C1A7-9983-4DD1-9E38-7D9EE93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9A5A-BD8B-43A9-B8BD-FD8600F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: Only </a:t>
            </a:r>
            <a:r>
              <a:rPr lang="en-US" dirty="0">
                <a:solidFill>
                  <a:schemeClr val="accent2"/>
                </a:solidFill>
              </a:rPr>
              <a:t>immutable</a:t>
            </a:r>
            <a:r>
              <a:rPr lang="en-US" dirty="0"/>
              <a:t> data types can be </a:t>
            </a:r>
            <a:r>
              <a:rPr lang="en-US" dirty="0" err="1">
                <a:solidFill>
                  <a:srgbClr val="7030A0"/>
                </a:solidFill>
              </a:rPr>
              <a:t>hashable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Allowing mutation of a key after you use it</a:t>
            </a:r>
            <a:r>
              <a:rPr lang="en-US" dirty="0">
                <a:solidFill>
                  <a:srgbClr val="FF00FF"/>
                </a:solidFill>
              </a:rPr>
              <a:t> breaks search.</a:t>
            </a:r>
          </a:p>
          <a:p>
            <a:r>
              <a:rPr lang="en-US" dirty="0">
                <a:solidFill>
                  <a:srgbClr val="00B050"/>
                </a:solidFill>
              </a:rPr>
              <a:t>No guarantee of correctness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guarantee of non-usefulness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B2329-1533-451E-A3D3-77E12A34CF7B}"/>
              </a:ext>
            </a:extLst>
          </p:cNvPr>
          <p:cNvSpPr/>
          <p:nvPr/>
        </p:nvSpPr>
        <p:spPr>
          <a:xfrm>
            <a:off x="2955073" y="2821259"/>
            <a:ext cx="2040673" cy="80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True</a:t>
            </a:r>
            <a:br>
              <a:rPr lang="en-US" dirty="0"/>
            </a:br>
            <a:r>
              <a:rPr lang="en-US" sz="1400" dirty="0"/>
              <a:t>(why?)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1C399-67F1-4A27-9B5E-A1472CE79C13}"/>
              </a:ext>
            </a:extLst>
          </p:cNvPr>
          <p:cNvSpPr/>
          <p:nvPr/>
        </p:nvSpPr>
        <p:spPr>
          <a:xfrm>
            <a:off x="6341327" y="2821258"/>
            <a:ext cx="2040673" cy="8028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/>
              <a:t>False</a:t>
            </a:r>
            <a:br>
              <a:rPr lang="en-US" dirty="0"/>
            </a:br>
            <a:r>
              <a:rPr lang="en-US" sz="1400" dirty="0"/>
              <a:t>(example)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38BF31-28DD-4D63-8807-6842E7D928F4}"/>
              </a:ext>
            </a:extLst>
          </p:cNvPr>
          <p:cNvSpPr/>
          <p:nvPr/>
        </p:nvSpPr>
        <p:spPr>
          <a:xfrm>
            <a:off x="2442117" y="2598234"/>
            <a:ext cx="3111189" cy="1304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69EB-1D19-4EB0-AFBC-0D4B89E9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memory were infinite…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4A8A-CA30-45F9-9340-71D21786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would be </a:t>
            </a:r>
            <a:r>
              <a:rPr lang="en-US" dirty="0">
                <a:solidFill>
                  <a:schemeClr val="accent2"/>
                </a:solidFill>
              </a:rPr>
              <a:t>no need for anything but huge arrays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9900CC"/>
                </a:solidFill>
              </a:rPr>
              <a:t>Constant access everywhere</a:t>
            </a:r>
          </a:p>
          <a:p>
            <a:r>
              <a:rPr lang="en-US" dirty="0"/>
              <a:t>But memory, as we all know, 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infinite</a:t>
            </a:r>
          </a:p>
          <a:p>
            <a:pPr lvl="1"/>
            <a:r>
              <a:rPr lang="en-US" dirty="0"/>
              <a:t>CPU Registers-&gt;Cache-&gt;RAM-&gt;Disk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SSDs </a:t>
            </a:r>
            <a:r>
              <a:rPr lang="en-US" dirty="0"/>
              <a:t>have helped a lot to make that last part faster for seeking, reading and writing.</a:t>
            </a:r>
          </a:p>
        </p:txBody>
      </p:sp>
    </p:spTree>
    <p:extLst>
      <p:ext uri="{BB962C8B-B14F-4D97-AF65-F5344CB8AC3E}">
        <p14:creationId xmlns:p14="http://schemas.microsoft.com/office/powerpoint/2010/main" val="300952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6FAB-0B77-4011-9444-7370CCA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Storage smaller than the available data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E4FA4-9D04-4C99-9633-BABAD628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0109"/>
              </p:ext>
            </p:extLst>
          </p:nvPr>
        </p:nvGraphicFramePr>
        <p:xfrm>
          <a:off x="9980629" y="2154792"/>
          <a:ext cx="117087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879">
                  <a:extLst>
                    <a:ext uri="{9D8B030D-6E8A-4147-A177-3AD203B41FA5}">
                      <a16:colId xmlns:a16="http://schemas.microsoft.com/office/drawing/2014/main" val="2409160715"/>
                    </a:ext>
                  </a:extLst>
                </a:gridCol>
              </a:tblGrid>
              <a:tr h="30075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3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2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7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5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100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839DD9-0698-4331-95F3-B618E4F0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2298"/>
              </p:ext>
            </p:extLst>
          </p:nvPr>
        </p:nvGraphicFramePr>
        <p:xfrm>
          <a:off x="11155383" y="2154792"/>
          <a:ext cx="39683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4">
                  <a:extLst>
                    <a:ext uri="{9D8B030D-6E8A-4147-A177-3AD203B41FA5}">
                      <a16:colId xmlns:a16="http://schemas.microsoft.com/office/drawing/2014/main" val="4204649238"/>
                    </a:ext>
                  </a:extLst>
                </a:gridCol>
              </a:tblGrid>
              <a:tr h="30075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1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9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3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92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3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9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41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8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82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22708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023CA9-266E-4CA4-A291-45E4E98B3ACE}"/>
              </a:ext>
            </a:extLst>
          </p:cNvPr>
          <p:cNvSpPr/>
          <p:nvPr/>
        </p:nvSpPr>
        <p:spPr>
          <a:xfrm>
            <a:off x="1014760" y="1690688"/>
            <a:ext cx="6668429" cy="38780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Caroline, Jordan, Damien, </a:t>
            </a:r>
            <a:r>
              <a:rPr lang="en-US" sz="2800" dirty="0" err="1"/>
              <a:t>Phong</a:t>
            </a:r>
            <a:r>
              <a:rPr lang="en-US" sz="2800" dirty="0"/>
              <a:t>, Muhammad, Chris, Dorothy,</a:t>
            </a:r>
            <a:br>
              <a:rPr lang="en-US" sz="2800" dirty="0"/>
            </a:br>
            <a:r>
              <a:rPr lang="en-US" sz="2800" dirty="0"/>
              <a:t>D’Angelo, Mark, Julie, Sabrina, Jacqueline, Connie, Melanie,</a:t>
            </a:r>
            <a:br>
              <a:rPr lang="en-US" sz="2800" dirty="0"/>
            </a:br>
            <a:r>
              <a:rPr lang="en-US" sz="2800" dirty="0"/>
              <a:t>Trisha, Fred, Fabio, Hans, Harry, …</a:t>
            </a:r>
          </a:p>
        </p:txBody>
      </p:sp>
    </p:spTree>
    <p:extLst>
      <p:ext uri="{BB962C8B-B14F-4D97-AF65-F5344CB8AC3E}">
        <p14:creationId xmlns:p14="http://schemas.microsoft.com/office/powerpoint/2010/main" val="103885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6FAB-0B77-4011-9444-7370CCA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Storage smaller than the available data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E4FA4-9D04-4C99-9633-BABAD628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0109"/>
              </p:ext>
            </p:extLst>
          </p:nvPr>
        </p:nvGraphicFramePr>
        <p:xfrm>
          <a:off x="9980629" y="2154792"/>
          <a:ext cx="117087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879">
                  <a:extLst>
                    <a:ext uri="{9D8B030D-6E8A-4147-A177-3AD203B41FA5}">
                      <a16:colId xmlns:a16="http://schemas.microsoft.com/office/drawing/2014/main" val="2409160715"/>
                    </a:ext>
                  </a:extLst>
                </a:gridCol>
              </a:tblGrid>
              <a:tr h="30075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3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2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7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5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100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839DD9-0698-4331-95F3-B618E4F0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2298"/>
              </p:ext>
            </p:extLst>
          </p:nvPr>
        </p:nvGraphicFramePr>
        <p:xfrm>
          <a:off x="11155383" y="2154792"/>
          <a:ext cx="39683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4">
                  <a:extLst>
                    <a:ext uri="{9D8B030D-6E8A-4147-A177-3AD203B41FA5}">
                      <a16:colId xmlns:a16="http://schemas.microsoft.com/office/drawing/2014/main" val="4204649238"/>
                    </a:ext>
                  </a:extLst>
                </a:gridCol>
              </a:tblGrid>
              <a:tr h="30075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1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9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3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92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3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9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41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8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82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22708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023CA9-266E-4CA4-A291-45E4E98B3ACE}"/>
              </a:ext>
            </a:extLst>
          </p:cNvPr>
          <p:cNvSpPr/>
          <p:nvPr/>
        </p:nvSpPr>
        <p:spPr>
          <a:xfrm>
            <a:off x="1014760" y="1690688"/>
            <a:ext cx="6668429" cy="38780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Caroline, Jordan, Damien, </a:t>
            </a:r>
            <a:r>
              <a:rPr lang="en-US" sz="2800" dirty="0" err="1"/>
              <a:t>Phong</a:t>
            </a:r>
            <a:r>
              <a:rPr lang="en-US" sz="2800" dirty="0"/>
              <a:t>, Muhammad, Chris, Dorothy,</a:t>
            </a:r>
            <a:br>
              <a:rPr lang="en-US" sz="2800" dirty="0"/>
            </a:br>
            <a:r>
              <a:rPr lang="en-US" sz="2800" dirty="0"/>
              <a:t>D’Angelo, Mark, Julie, Sabrina, Jacqueline, Connie, Melanie,</a:t>
            </a:r>
            <a:br>
              <a:rPr lang="en-US" sz="2800" dirty="0"/>
            </a:br>
            <a:r>
              <a:rPr lang="en-US" sz="2800" dirty="0"/>
              <a:t>Trisha, Fred, Fabio, Hans, Harry,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413" y="5858112"/>
            <a:ext cx="777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Only good news:</a:t>
            </a:r>
            <a:r>
              <a:rPr lang="en-US" dirty="0"/>
              <a:t> you won’t need to store the entire data in memory.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Problem: </a:t>
            </a:r>
            <a:r>
              <a:rPr lang="en-US" dirty="0"/>
              <a:t>By pigeonhole principle, sooner or later I am guaranteed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collision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: An assignment of two different keys at the same index.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5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D37F-B61F-4E3E-B64F-5A8ED7C2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two elements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ACF7-930B-45F7-A49E-F15A95CF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a </a:t>
            </a:r>
            <a:r>
              <a:rPr lang="en-US" u="sng" dirty="0">
                <a:solidFill>
                  <a:srgbClr val="FF0000"/>
                </a:solidFill>
              </a:rPr>
              <a:t>good</a:t>
            </a:r>
            <a:r>
              <a:rPr lang="en-US" dirty="0">
                <a:solidFill>
                  <a:srgbClr val="FF0000"/>
                </a:solidFill>
              </a:rPr>
              <a:t> hash function </a:t>
            </a:r>
            <a:r>
              <a:rPr lang="en-US" dirty="0"/>
              <a:t>for your data 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“Good” </a:t>
            </a:r>
            <a:r>
              <a:rPr lang="en-US" dirty="0"/>
              <a:t>means: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</a:t>
            </a:r>
            <a:r>
              <a:rPr lang="en-US" dirty="0">
                <a:solidFill>
                  <a:schemeClr val="accent2"/>
                </a:solidFill>
              </a:rPr>
              <a:t> minimizes collisions </a:t>
            </a:r>
            <a:r>
              <a:rPr lang="en-US" dirty="0"/>
              <a:t>(so it </a:t>
            </a:r>
            <a:r>
              <a:rPr lang="en-US" dirty="0">
                <a:solidFill>
                  <a:schemeClr val="accent2"/>
                </a:solidFill>
              </a:rPr>
              <a:t>uniformly distributes keys over the array</a:t>
            </a:r>
            <a:r>
              <a:rPr lang="en-US" dirty="0"/>
              <a:t>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easy to compute</a:t>
            </a:r>
            <a:r>
              <a:rPr lang="en-US" dirty="0"/>
              <a:t> (since we’ll need at least </a:t>
            </a:r>
            <a:r>
              <a:rPr lang="en-US" dirty="0">
                <a:solidFill>
                  <a:schemeClr val="accent1"/>
                </a:solidFill>
              </a:rPr>
              <a:t>one computation</a:t>
            </a:r>
            <a:r>
              <a:rPr lang="en-US" dirty="0"/>
              <a:t> for every operation)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  <a:r>
              <a:rPr lang="en-US" dirty="0"/>
              <a:t>: </a:t>
            </a:r>
            <a:r>
              <a:rPr lang="en-US" dirty="0">
                <a:solidFill>
                  <a:srgbClr val="E416F4"/>
                </a:solidFill>
                <a:latin typeface="Consolas" charset="0"/>
                <a:ea typeface="Consolas" charset="0"/>
                <a:cs typeface="Consolas" charset="0"/>
              </a:rPr>
              <a:t>k1.equals(k2)</a:t>
            </a:r>
            <a:r>
              <a:rPr lang="en-US" dirty="0"/>
              <a:t> implies </a:t>
            </a:r>
            <a:r>
              <a:rPr lang="en-US" dirty="0">
                <a:solidFill>
                  <a:srgbClr val="FF00FF"/>
                </a:solidFill>
                <a:latin typeface="Consolas" charset="0"/>
                <a:ea typeface="Consolas" charset="0"/>
                <a:cs typeface="Consolas" charset="0"/>
              </a:rPr>
              <a:t>k1.hashCode() == k2.hashCode()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  <a:hlinkClick r:id="rId2"/>
              </a:rPr>
              <a:t>Object.hashCode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declares this requirement for all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overridings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91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D37F-B61F-4E3E-B64F-5A8ED7C2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two elements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ACF7-930B-45F7-A49E-F15A95CF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a </a:t>
            </a:r>
            <a:r>
              <a:rPr lang="en-US" u="sng" dirty="0">
                <a:solidFill>
                  <a:srgbClr val="FF0000"/>
                </a:solidFill>
              </a:rPr>
              <a:t>good</a:t>
            </a:r>
            <a:r>
              <a:rPr lang="en-US" dirty="0">
                <a:solidFill>
                  <a:srgbClr val="FF0000"/>
                </a:solidFill>
              </a:rPr>
              <a:t> hash function </a:t>
            </a:r>
            <a:r>
              <a:rPr lang="en-US" dirty="0"/>
              <a:t>for your data 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“Good” </a:t>
            </a:r>
            <a:r>
              <a:rPr lang="en-US" dirty="0"/>
              <a:t>means: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</a:t>
            </a:r>
            <a:r>
              <a:rPr lang="en-US" dirty="0">
                <a:solidFill>
                  <a:schemeClr val="accent2"/>
                </a:solidFill>
              </a:rPr>
              <a:t> minimizes collisions </a:t>
            </a:r>
            <a:r>
              <a:rPr lang="en-US" dirty="0"/>
              <a:t>(so it </a:t>
            </a:r>
            <a:r>
              <a:rPr lang="en-US" dirty="0">
                <a:solidFill>
                  <a:schemeClr val="accent2"/>
                </a:solidFill>
              </a:rPr>
              <a:t>uniformly distributes keys over the array</a:t>
            </a:r>
            <a:r>
              <a:rPr lang="en-US" dirty="0"/>
              <a:t>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easy to compute</a:t>
            </a:r>
            <a:r>
              <a:rPr lang="en-US" dirty="0"/>
              <a:t> (since we’ll need at least </a:t>
            </a:r>
            <a:r>
              <a:rPr lang="en-US" dirty="0">
                <a:solidFill>
                  <a:schemeClr val="accent1"/>
                </a:solidFill>
              </a:rPr>
              <a:t>one computation</a:t>
            </a:r>
            <a:r>
              <a:rPr lang="en-US" dirty="0"/>
              <a:t> for every operation)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  <a:r>
              <a:rPr lang="en-US" dirty="0"/>
              <a:t>: </a:t>
            </a:r>
            <a:r>
              <a:rPr lang="en-US" dirty="0">
                <a:solidFill>
                  <a:srgbClr val="E416F4"/>
                </a:solidFill>
                <a:latin typeface="Consolas" charset="0"/>
                <a:ea typeface="Consolas" charset="0"/>
                <a:cs typeface="Consolas" charset="0"/>
              </a:rPr>
              <a:t>k1.equals(k2)</a:t>
            </a:r>
            <a:r>
              <a:rPr lang="en-US" dirty="0"/>
              <a:t> implies </a:t>
            </a:r>
            <a:r>
              <a:rPr lang="en-US" dirty="0">
                <a:solidFill>
                  <a:srgbClr val="FF00FF"/>
                </a:solidFill>
                <a:latin typeface="Consolas" charset="0"/>
                <a:ea typeface="Consolas" charset="0"/>
                <a:cs typeface="Consolas" charset="0"/>
              </a:rPr>
              <a:t>k1.hashCode() == k2.hashCode()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  <a:hlinkClick r:id="rId2"/>
              </a:rPr>
              <a:t>Object.hashCode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declares this requirement for all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overridings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</a:p>
          <a:p>
            <a:pPr lvl="3"/>
            <a:endParaRPr lang="en-US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marL="1371600" lvl="3" indent="0" algn="ctr">
              <a:buNone/>
            </a:pPr>
            <a:r>
              <a:rPr lang="en-US" sz="2400" dirty="0">
                <a:latin typeface="Calibri" charset="0"/>
                <a:cs typeface="Calibri" charset="0"/>
              </a:rPr>
              <a:t>Example: Hashing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charset="0"/>
                <a:cs typeface="Calibri" charset="0"/>
              </a:rPr>
              <a:t>Social Security Numbers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6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D37F-B61F-4E3E-B64F-5A8ED7C2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1559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two elements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ACF7-930B-45F7-A49E-F15A95CF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1481559"/>
            <a:ext cx="11667281" cy="52086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a </a:t>
            </a:r>
            <a:r>
              <a:rPr lang="en-US" u="sng" dirty="0">
                <a:solidFill>
                  <a:srgbClr val="FF0000"/>
                </a:solidFill>
              </a:rPr>
              <a:t>good</a:t>
            </a:r>
            <a:r>
              <a:rPr lang="en-US" dirty="0">
                <a:solidFill>
                  <a:srgbClr val="FF0000"/>
                </a:solidFill>
              </a:rPr>
              <a:t> hash function </a:t>
            </a:r>
            <a:r>
              <a:rPr lang="en-US" dirty="0"/>
              <a:t>for your data 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“Good” </a:t>
            </a:r>
            <a:r>
              <a:rPr lang="en-US" dirty="0"/>
              <a:t>means: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</a:t>
            </a:r>
            <a:r>
              <a:rPr lang="en-US" dirty="0">
                <a:solidFill>
                  <a:schemeClr val="accent2"/>
                </a:solidFill>
              </a:rPr>
              <a:t> minimizes collisions </a:t>
            </a:r>
            <a:r>
              <a:rPr lang="en-US" dirty="0"/>
              <a:t>(so it </a:t>
            </a:r>
            <a:r>
              <a:rPr lang="en-US" dirty="0">
                <a:solidFill>
                  <a:schemeClr val="accent2"/>
                </a:solidFill>
              </a:rPr>
              <a:t>uniformly distributes keys over the array</a:t>
            </a:r>
            <a:r>
              <a:rPr lang="en-US" dirty="0"/>
              <a:t>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easy to compute</a:t>
            </a:r>
            <a:r>
              <a:rPr lang="en-US" dirty="0"/>
              <a:t> (since we’ll need at least </a:t>
            </a:r>
            <a:r>
              <a:rPr lang="en-US" dirty="0">
                <a:solidFill>
                  <a:schemeClr val="accent1"/>
                </a:solidFill>
              </a:rPr>
              <a:t>one computation</a:t>
            </a:r>
            <a:r>
              <a:rPr lang="en-US" dirty="0"/>
              <a:t> for every operation)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  <a:r>
              <a:rPr lang="en-US" dirty="0"/>
              <a:t>: </a:t>
            </a:r>
            <a:r>
              <a:rPr lang="en-US" dirty="0">
                <a:solidFill>
                  <a:srgbClr val="E416F4"/>
                </a:solidFill>
                <a:latin typeface="Consolas" charset="0"/>
                <a:ea typeface="Consolas" charset="0"/>
                <a:cs typeface="Consolas" charset="0"/>
              </a:rPr>
              <a:t>k1.equals(k2)</a:t>
            </a:r>
            <a:r>
              <a:rPr lang="en-US" dirty="0"/>
              <a:t> implies </a:t>
            </a:r>
            <a:r>
              <a:rPr lang="en-US" dirty="0">
                <a:solidFill>
                  <a:srgbClr val="FF00FF"/>
                </a:solidFill>
                <a:latin typeface="Consolas" charset="0"/>
                <a:ea typeface="Consolas" charset="0"/>
                <a:cs typeface="Consolas" charset="0"/>
              </a:rPr>
              <a:t>k1.hashCode() == k2.hashCode()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  <a:hlinkClick r:id="rId2"/>
              </a:rPr>
              <a:t>Object.hashCode</a:t>
            </a:r>
            <a:r>
              <a:rPr lang="en-US" u="sng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declares this requirement for all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overridings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Resolve collisions in your hash table</a:t>
            </a:r>
          </a:p>
          <a:p>
            <a:pPr lvl="1"/>
            <a:r>
              <a:rPr lang="en-US" dirty="0"/>
              <a:t>Even with the best hash function,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collisions will happen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Separate chaining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Open Addressing</a:t>
            </a:r>
          </a:p>
          <a:p>
            <a:pPr lvl="2"/>
            <a:r>
              <a:rPr lang="en-US" dirty="0">
                <a:solidFill>
                  <a:srgbClr val="FF00A8"/>
                </a:solidFill>
              </a:rPr>
              <a:t>Linear Probing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Quadratic / Exponential </a:t>
            </a:r>
            <a:r>
              <a:rPr lang="en-US" dirty="0"/>
              <a:t>Probing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 hashing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Hybrid methods</a:t>
            </a:r>
          </a:p>
        </p:txBody>
      </p:sp>
    </p:spTree>
    <p:extLst>
      <p:ext uri="{BB962C8B-B14F-4D97-AF65-F5344CB8AC3E}">
        <p14:creationId xmlns:p14="http://schemas.microsoft.com/office/powerpoint/2010/main" val="20998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19D-DCA7-4937-AE8F-45E3A878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03B9-C0B3-463C-86D3-6DCEE9E7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Looking around, you will see stuff such as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Maps</a:t>
            </a:r>
            <a:r>
              <a:rPr lang="en-US" dirty="0"/>
              <a:t> (implemented in C++ STL)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Multi-Maps</a:t>
            </a:r>
            <a:r>
              <a:rPr lang="en-US" dirty="0"/>
              <a:t> (also implemented in C++ STL)</a:t>
            </a:r>
          </a:p>
          <a:p>
            <a:pPr lvl="1"/>
            <a:r>
              <a:rPr lang="en-US" b="1" dirty="0">
                <a:solidFill>
                  <a:srgbClr val="9900CC"/>
                </a:solidFill>
              </a:rPr>
              <a:t>Associative Arrays</a:t>
            </a:r>
            <a:r>
              <a:rPr lang="en-US" dirty="0">
                <a:solidFill>
                  <a:srgbClr val="9900CC"/>
                </a:solidFill>
              </a:rPr>
              <a:t> </a:t>
            </a:r>
            <a:r>
              <a:rPr lang="en-US" dirty="0"/>
              <a:t>(PHP and others)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Dictionaries</a:t>
            </a:r>
            <a:r>
              <a:rPr lang="en-US" dirty="0"/>
              <a:t> (Python’s </a:t>
            </a:r>
            <a:r>
              <a:rPr lang="en-US" dirty="0" err="1"/>
              <a:t>dict</a:t>
            </a:r>
            <a:r>
              <a:rPr lang="en-US" dirty="0"/>
              <a:t>())</a:t>
            </a:r>
          </a:p>
          <a:p>
            <a:pPr lvl="1"/>
            <a:r>
              <a:rPr lang="en-US" b="1" dirty="0" err="1">
                <a:solidFill>
                  <a:srgbClr val="FF00FF"/>
                </a:solidFill>
              </a:rPr>
              <a:t>HashMaps</a:t>
            </a:r>
            <a:r>
              <a:rPr lang="en-US" b="1" dirty="0">
                <a:solidFill>
                  <a:srgbClr val="FF00FF"/>
                </a:solidFill>
              </a:rPr>
              <a:t> / </a:t>
            </a:r>
            <a:r>
              <a:rPr lang="en-US" b="1" dirty="0" err="1">
                <a:solidFill>
                  <a:srgbClr val="FF00FF"/>
                </a:solidFill>
              </a:rPr>
              <a:t>HashTrees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(Java)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Lookup tables </a:t>
            </a:r>
            <a:r>
              <a:rPr lang="en-US" dirty="0"/>
              <a:t>(academic papers by people who haven’t programmed in a decade)</a:t>
            </a:r>
          </a:p>
          <a:p>
            <a:r>
              <a:rPr lang="en-US" dirty="0"/>
              <a:t>Very few people can </a:t>
            </a:r>
            <a:r>
              <a:rPr lang="en-US" dirty="0">
                <a:solidFill>
                  <a:srgbClr val="0070C0"/>
                </a:solidFill>
              </a:rPr>
              <a:t>intelligently</a:t>
            </a:r>
            <a:r>
              <a:rPr lang="en-US" dirty="0"/>
              <a:t> converse about the </a:t>
            </a:r>
            <a:r>
              <a:rPr lang="en-US" dirty="0">
                <a:solidFill>
                  <a:schemeClr val="accent3"/>
                </a:solidFill>
              </a:rPr>
              <a:t>differences between those</a:t>
            </a:r>
            <a:r>
              <a:rPr lang="en-US" dirty="0"/>
              <a:t>….</a:t>
            </a:r>
          </a:p>
          <a:p>
            <a:r>
              <a:rPr lang="en-US" dirty="0"/>
              <a:t>Today, we will </a:t>
            </a:r>
            <a:r>
              <a:rPr lang="en-US" dirty="0">
                <a:solidFill>
                  <a:srgbClr val="FF0000"/>
                </a:solidFill>
              </a:rPr>
              <a:t>try to move towards that direction</a:t>
            </a:r>
            <a:r>
              <a:rPr lang="en-US" dirty="0"/>
              <a:t>, and then some!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18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B89B-EC76-4620-B7E3-8836730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true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0159-9322-4FA7-BE39-DD19D463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</a:t>
            </a:r>
            <a:r>
              <a:rPr lang="en-US"/>
              <a:t>common data </a:t>
            </a:r>
            <a:r>
              <a:rPr lang="en-US" dirty="0"/>
              <a:t>types, Java will give you a good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implementation.</a:t>
            </a:r>
          </a:p>
          <a:p>
            <a:r>
              <a:rPr lang="en-US" dirty="0"/>
              <a:t>As long as you define 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with a </a:t>
            </a:r>
            <a:r>
              <a:rPr lang="en-US" dirty="0" err="1"/>
              <a:t>hashable</a:t>
            </a:r>
            <a:r>
              <a:rPr lang="en-US" dirty="0"/>
              <a:t> type, Python will give you an </a:t>
            </a:r>
            <a:r>
              <a:rPr lang="en-US" b="1" dirty="0">
                <a:solidFill>
                  <a:srgbClr val="C00000"/>
                </a:solidFill>
              </a:rPr>
              <a:t>excellent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>
                <a:solidFill>
                  <a:srgbClr val="FF00A8"/>
                </a:solidFill>
              </a:rPr>
              <a:t>completely transparently.</a:t>
            </a:r>
          </a:p>
          <a:p>
            <a:r>
              <a:rPr lang="en-US" dirty="0"/>
              <a:t>In PHP, once you call </a:t>
            </a:r>
            <a:r>
              <a:rPr lang="en-US" dirty="0">
                <a:solidFill>
                  <a:srgbClr val="0070C0"/>
                </a:solidFill>
              </a:rPr>
              <a:t>$age[“</a:t>
            </a:r>
            <a:r>
              <a:rPr lang="en-US" dirty="0" err="1">
                <a:solidFill>
                  <a:srgbClr val="0070C0"/>
                </a:solidFill>
              </a:rPr>
              <a:t>Sravanthi</a:t>
            </a:r>
            <a:r>
              <a:rPr lang="en-US" dirty="0">
                <a:solidFill>
                  <a:srgbClr val="0070C0"/>
                </a:solidFill>
              </a:rPr>
              <a:t>”]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again completely transparently, </a:t>
            </a:r>
            <a:r>
              <a:rPr lang="en-US" dirty="0"/>
              <a:t>a hash function for strings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22611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B89B-EC76-4620-B7E3-8836730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true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0159-9322-4FA7-BE39-DD19D463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most common </a:t>
            </a:r>
            <a:r>
              <a:rPr lang="en-US" b="1" dirty="0">
                <a:solidFill>
                  <a:srgbClr val="7030A0"/>
                </a:solidFill>
              </a:rPr>
              <a:t>immutable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data types, Java will give you a good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hashCode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implementation.</a:t>
            </a:r>
          </a:p>
          <a:p>
            <a:r>
              <a:rPr lang="en-US" dirty="0"/>
              <a:t>As long as you define 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with a </a:t>
            </a:r>
            <a:r>
              <a:rPr lang="en-US" dirty="0" err="1"/>
              <a:t>hashable</a:t>
            </a:r>
            <a:r>
              <a:rPr lang="en-US" dirty="0"/>
              <a:t> type, Python will give you an </a:t>
            </a:r>
            <a:r>
              <a:rPr lang="en-US" b="1" dirty="0">
                <a:solidFill>
                  <a:srgbClr val="C00000"/>
                </a:solidFill>
              </a:rPr>
              <a:t>excellent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>
                <a:solidFill>
                  <a:srgbClr val="FF00A8"/>
                </a:solidFill>
              </a:rPr>
              <a:t>completely transparently.</a:t>
            </a:r>
          </a:p>
          <a:p>
            <a:r>
              <a:rPr lang="en-US" dirty="0"/>
              <a:t>In PHP, once you call </a:t>
            </a:r>
            <a:r>
              <a:rPr lang="en-US" dirty="0">
                <a:solidFill>
                  <a:srgbClr val="0070C0"/>
                </a:solidFill>
              </a:rPr>
              <a:t>$age[“</a:t>
            </a:r>
            <a:r>
              <a:rPr lang="en-US" dirty="0" err="1">
                <a:solidFill>
                  <a:srgbClr val="0070C0"/>
                </a:solidFill>
              </a:rPr>
              <a:t>Sravanthi</a:t>
            </a:r>
            <a:r>
              <a:rPr lang="en-US" dirty="0">
                <a:solidFill>
                  <a:srgbClr val="0070C0"/>
                </a:solidFill>
              </a:rPr>
              <a:t>”]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again completely transparently, </a:t>
            </a:r>
            <a:r>
              <a:rPr lang="en-US" dirty="0"/>
              <a:t>a hash function for strings will be used.</a:t>
            </a:r>
          </a:p>
          <a:p>
            <a:r>
              <a:rPr lang="en-US" dirty="0"/>
              <a:t>Take-home message: </a:t>
            </a:r>
            <a:r>
              <a:rPr lang="en-US" dirty="0">
                <a:solidFill>
                  <a:srgbClr val="09DC00"/>
                </a:solidFill>
              </a:rPr>
              <a:t>some of the things we discuss about are solved in a modern language.</a:t>
            </a:r>
          </a:p>
          <a:p>
            <a:r>
              <a:rPr lang="en-US" dirty="0"/>
              <a:t>But!</a:t>
            </a:r>
            <a:r>
              <a:rPr lang="en-US" dirty="0">
                <a:solidFill>
                  <a:srgbClr val="FF0000"/>
                </a:solidFill>
              </a:rPr>
              <a:t> Defining your own types </a:t>
            </a:r>
            <a:r>
              <a:rPr lang="en-US" dirty="0"/>
              <a:t>will require re-thinking the default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hashCode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! </a:t>
            </a:r>
          </a:p>
          <a:p>
            <a:r>
              <a:rPr lang="en-US" dirty="0"/>
              <a:t>If you can be given </a:t>
            </a:r>
            <a:r>
              <a:rPr lang="en-US" dirty="0">
                <a:solidFill>
                  <a:srgbClr val="C00000"/>
                </a:solidFill>
              </a:rPr>
              <a:t>any sort of control </a:t>
            </a:r>
            <a:r>
              <a:rPr lang="en-US" dirty="0"/>
              <a:t>over which collision resolution strategy you should employ,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statistics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(data type size, which bits typically change from one entry to another,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dirty="0"/>
              <a:t>can be leveraged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help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you choose!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8E3A-A1AA-41B3-8DEE-FCF1182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Key-Value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D021E-D085-46BF-91F8-2805D60ED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only </a:t>
                </a:r>
                <a:r>
                  <a:rPr lang="en-US" dirty="0">
                    <a:solidFill>
                      <a:srgbClr val="7030A0"/>
                    </a:solidFill>
                  </a:rPr>
                  <a:t>one mistake </a:t>
                </a:r>
                <a:r>
                  <a:rPr lang="en-US" dirty="0"/>
                  <a:t>you can do here, and it is to </a:t>
                </a:r>
                <a:r>
                  <a:rPr lang="en-US" dirty="0">
                    <a:solidFill>
                      <a:srgbClr val="7030A0"/>
                    </a:solidFill>
                  </a:rPr>
                  <a:t>equate Key-Value pairs </a:t>
                </a:r>
                <a:r>
                  <a:rPr lang="en-US" i="1" dirty="0">
                    <a:solidFill>
                      <a:srgbClr val="7030A0"/>
                    </a:solidFill>
                  </a:rPr>
                  <a:t>&lt;K, V&gt; </a:t>
                </a:r>
                <a:r>
                  <a:rPr lang="en-US" dirty="0">
                    <a:solidFill>
                      <a:srgbClr val="7030A0"/>
                    </a:solidFill>
                  </a:rPr>
                  <a:t>with hash tables.</a:t>
                </a:r>
              </a:p>
              <a:p>
                <a:r>
                  <a:rPr lang="en-US" dirty="0"/>
                  <a:t>The vast majority of the course concerns organization of </a:t>
                </a:r>
                <a:r>
                  <a:rPr lang="en-US" b="1" dirty="0">
                    <a:latin typeface="Consolas" panose="020B0609020204030204" pitchFamily="49" charset="0"/>
                  </a:rPr>
                  <a:t>Comparable</a:t>
                </a:r>
                <a:r>
                  <a:rPr lang="en-US" dirty="0"/>
                  <a:t> keys such that we can search for keys </a:t>
                </a:r>
                <a:r>
                  <a:rPr lang="en-US" dirty="0">
                    <a:solidFill>
                      <a:srgbClr val="00B050"/>
                    </a:solidFill>
                  </a:rPr>
                  <a:t>efficiently.</a:t>
                </a:r>
              </a:p>
              <a:p>
                <a:pPr lvl="1"/>
                <a:r>
                  <a:rPr lang="en-US" dirty="0"/>
                  <a:t>Values assumed to be reachable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 from the key.</a:t>
                </a:r>
              </a:p>
              <a:p>
                <a:r>
                  <a:rPr lang="en-US" dirty="0"/>
                  <a:t>Classic examples: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Maps,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</a:rPr>
                  <a:t>Treemaps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(C++, Java)</a:t>
                </a:r>
              </a:p>
              <a:p>
                <a:r>
                  <a:rPr lang="en-US" dirty="0"/>
                  <a:t>If you work on a modern database (Mongo, Kassandra), you will witness the </a:t>
                </a:r>
                <a:r>
                  <a:rPr lang="en-US" dirty="0">
                    <a:solidFill>
                      <a:srgbClr val="FF00FF"/>
                    </a:solidFill>
                  </a:rPr>
                  <a:t>shift</a:t>
                </a:r>
                <a:r>
                  <a:rPr lang="en-US" dirty="0"/>
                  <a:t> from the relational model of databases </a:t>
                </a:r>
                <a:r>
                  <a:rPr lang="en-US" dirty="0">
                    <a:solidFill>
                      <a:schemeClr val="tx2"/>
                    </a:solidFill>
                  </a:rPr>
                  <a:t>(RDBMS) </a:t>
                </a:r>
                <a:r>
                  <a:rPr lang="en-US" dirty="0"/>
                  <a:t>to the much more flexible </a:t>
                </a:r>
                <a:r>
                  <a:rPr lang="en-US" i="1" dirty="0">
                    <a:solidFill>
                      <a:srgbClr val="0070C0"/>
                    </a:solidFill>
                  </a:rPr>
                  <a:t>Key-Value Store</a:t>
                </a:r>
                <a:r>
                  <a:rPr lang="en-US" dirty="0"/>
                  <a:t>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D021E-D085-46BF-91F8-2805D60ED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9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8388-7A91-43DA-9EB2-09DFC1A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Speaking of Maps…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80DA-FF04-4793-9F18-F48F10C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s are modern programming language’s ways of saying “Key-Value store” (a store of pairs &lt;K, V&gt;, where K has to be some Comparable type)</a:t>
            </a:r>
          </a:p>
          <a:p>
            <a:r>
              <a:rPr lang="en-US" dirty="0">
                <a:hlinkClick r:id="rId2"/>
              </a:rPr>
              <a:t>C++: </a:t>
            </a: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29F2D1-A7CA-4AFD-88A1-AF683DC1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3038146"/>
            <a:ext cx="6081156" cy="35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8388-7A91-43DA-9EB2-09DFC1A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Speaking of Maps…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80DA-FF04-4793-9F18-F48F10C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s are modern programming language’s ways of saying “Key-Value store” (a store of pairs &lt;K, V&gt;, where K has to be some Comparable type)</a:t>
            </a:r>
          </a:p>
          <a:p>
            <a:r>
              <a:rPr lang="en-US" dirty="0">
                <a:hlinkClick r:id="rId2"/>
              </a:rPr>
              <a:t>C++: </a:t>
            </a: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::map</a:t>
            </a: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29F2D1-A7CA-4AFD-88A1-AF683DC1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3038146"/>
            <a:ext cx="6081156" cy="35110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CAF78C-E20A-4D82-A4E8-4D13990E970F}"/>
              </a:ext>
            </a:extLst>
          </p:cNvPr>
          <p:cNvSpPr/>
          <p:nvPr/>
        </p:nvSpPr>
        <p:spPr>
          <a:xfrm>
            <a:off x="3835730" y="6088566"/>
            <a:ext cx="4025880" cy="585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625C4-AB70-49BC-9325-EAAEA8618C6F}"/>
              </a:ext>
            </a:extLst>
          </p:cNvPr>
          <p:cNvSpPr txBox="1"/>
          <p:nvPr/>
        </p:nvSpPr>
        <p:spPr>
          <a:xfrm>
            <a:off x="635620" y="5129561"/>
            <a:ext cx="25982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Ctrl + F “hash” on that page returns at most 0 results!</a:t>
            </a:r>
          </a:p>
        </p:txBody>
      </p:sp>
    </p:spTree>
    <p:extLst>
      <p:ext uri="{BB962C8B-B14F-4D97-AF65-F5344CB8AC3E}">
        <p14:creationId xmlns:p14="http://schemas.microsoft.com/office/powerpoint/2010/main" val="302145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9684E3-76D2-40DB-8949-5BAB19A18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3324208"/>
            <a:ext cx="10401300" cy="2987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C8388-7A91-43DA-9EB2-09DFC1A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Speaking of Maps…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80DA-FF04-4793-9F18-F48F10C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also has Maps!</a:t>
            </a:r>
          </a:p>
          <a:p>
            <a:pPr lvl="1"/>
            <a:r>
              <a:rPr lang="en-US" dirty="0">
                <a:hlinkClick r:id="rId3"/>
              </a:rPr>
              <a:t>Interface Map&lt;K, V&gt;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9684E3-76D2-40DB-8949-5BAB19A18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3324208"/>
            <a:ext cx="10401300" cy="2987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C8388-7A91-43DA-9EB2-09DFC1A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Speaking of Maps…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80DA-FF04-4793-9F18-F48F10C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also has Maps!</a:t>
            </a:r>
          </a:p>
          <a:p>
            <a:pPr lvl="1"/>
            <a:r>
              <a:rPr lang="en-US" dirty="0">
                <a:hlinkClick r:id="rId3"/>
              </a:rPr>
              <a:t>Interface Map&lt;K, V&gt;</a:t>
            </a:r>
            <a:r>
              <a:rPr lang="en-US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318930-CE00-4B2C-ACD0-8C6C687B567C}"/>
              </a:ext>
            </a:extLst>
          </p:cNvPr>
          <p:cNvSpPr/>
          <p:nvPr/>
        </p:nvSpPr>
        <p:spPr>
          <a:xfrm>
            <a:off x="6777990" y="5166360"/>
            <a:ext cx="582930" cy="21717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5181B5-CEDF-4AA5-BB12-523429204A03}"/>
              </a:ext>
            </a:extLst>
          </p:cNvPr>
          <p:cNvSpPr/>
          <p:nvPr/>
        </p:nvSpPr>
        <p:spPr>
          <a:xfrm>
            <a:off x="7406640" y="5152706"/>
            <a:ext cx="697230" cy="23082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AA1E0-8B9D-4A39-803F-0058678B8348}"/>
              </a:ext>
            </a:extLst>
          </p:cNvPr>
          <p:cNvSpPr/>
          <p:nvPr/>
        </p:nvSpPr>
        <p:spPr>
          <a:xfrm>
            <a:off x="2026920" y="5326379"/>
            <a:ext cx="697230" cy="230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40B2F9-8D0A-423A-B461-F807F3D171AF}"/>
              </a:ext>
            </a:extLst>
          </p:cNvPr>
          <p:cNvSpPr/>
          <p:nvPr/>
        </p:nvSpPr>
        <p:spPr>
          <a:xfrm>
            <a:off x="9252584" y="5159534"/>
            <a:ext cx="897255" cy="22399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72F284-B84A-4510-B18A-FC6D241680FB}"/>
              </a:ext>
            </a:extLst>
          </p:cNvPr>
          <p:cNvSpPr/>
          <p:nvPr/>
        </p:nvSpPr>
        <p:spPr>
          <a:xfrm>
            <a:off x="8161019" y="5166360"/>
            <a:ext cx="1091565" cy="21716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797294-3663-476D-8A76-A827128F2FD3}"/>
              </a:ext>
            </a:extLst>
          </p:cNvPr>
          <p:cNvSpPr/>
          <p:nvPr/>
        </p:nvSpPr>
        <p:spPr>
          <a:xfrm>
            <a:off x="4583430" y="5184772"/>
            <a:ext cx="1674496" cy="19875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FAFFB-10EF-4166-8505-DEBCDD56350C}"/>
              </a:ext>
            </a:extLst>
          </p:cNvPr>
          <p:cNvSpPr/>
          <p:nvPr/>
        </p:nvSpPr>
        <p:spPr>
          <a:xfrm>
            <a:off x="3200400" y="5198424"/>
            <a:ext cx="1674496" cy="19875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C0271F-1078-47B0-9367-FBB15AB20847}"/>
              </a:ext>
            </a:extLst>
          </p:cNvPr>
          <p:cNvCxnSpPr/>
          <p:nvPr/>
        </p:nvCxnSpPr>
        <p:spPr>
          <a:xfrm flipV="1">
            <a:off x="2397512" y="4047893"/>
            <a:ext cx="802888" cy="127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CF4680-59B5-4708-BB3F-2A2C2DE7E7BC}"/>
              </a:ext>
            </a:extLst>
          </p:cNvPr>
          <p:cNvSpPr txBox="1"/>
          <p:nvPr/>
        </p:nvSpPr>
        <p:spPr>
          <a:xfrm>
            <a:off x="2371655" y="2833193"/>
            <a:ext cx="273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R-B Tree based (we’ve already seen this…)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B06A827-B00A-480F-A616-65779E972CEA}"/>
              </a:ext>
            </a:extLst>
          </p:cNvPr>
          <p:cNvSpPr/>
          <p:nvPr/>
        </p:nvSpPr>
        <p:spPr>
          <a:xfrm rot="16200000">
            <a:off x="6854654" y="3906509"/>
            <a:ext cx="1103971" cy="1293541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0FDDEE-6A9B-4596-8BCD-A124B0AC15ED}"/>
              </a:ext>
            </a:extLst>
          </p:cNvPr>
          <p:cNvSpPr txBox="1"/>
          <p:nvPr/>
        </p:nvSpPr>
        <p:spPr>
          <a:xfrm>
            <a:off x="6365533" y="2541776"/>
            <a:ext cx="2887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Almost entirely the same 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HashTable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is thread-safe)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0D87A2-A765-4E27-A1A1-0C0DBFC60D19}"/>
              </a:ext>
            </a:extLst>
          </p:cNvPr>
          <p:cNvCxnSpPr/>
          <p:nvPr/>
        </p:nvCxnSpPr>
        <p:spPr>
          <a:xfrm rot="5400000" flipH="1" flipV="1">
            <a:off x="4110038" y="4602647"/>
            <a:ext cx="645145" cy="546410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97CB339-8E85-49AA-91FB-E49CAC1568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01614" y="4755161"/>
            <a:ext cx="619192" cy="215428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58A2A9E-168E-4D6A-97CD-80FA53F9C21D}"/>
              </a:ext>
            </a:extLst>
          </p:cNvPr>
          <p:cNvCxnSpPr>
            <a:cxnSpLocks/>
          </p:cNvCxnSpPr>
          <p:nvPr/>
        </p:nvCxnSpPr>
        <p:spPr>
          <a:xfrm rot="10800000">
            <a:off x="6257928" y="4366100"/>
            <a:ext cx="2317732" cy="739166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132EA0C-5B70-4119-BFFC-A4422FDA7264}"/>
              </a:ext>
            </a:extLst>
          </p:cNvPr>
          <p:cNvCxnSpPr>
            <a:cxnSpLocks/>
          </p:cNvCxnSpPr>
          <p:nvPr/>
        </p:nvCxnSpPr>
        <p:spPr>
          <a:xfrm rot="10800000">
            <a:off x="6608912" y="4096610"/>
            <a:ext cx="3126266" cy="982703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23CCFC-39CA-40DE-BAF7-5701374F62AF}"/>
              </a:ext>
            </a:extLst>
          </p:cNvPr>
          <p:cNvSpPr txBox="1"/>
          <p:nvPr/>
        </p:nvSpPr>
        <p:spPr>
          <a:xfrm>
            <a:off x="4092895" y="3747858"/>
            <a:ext cx="259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Interesting reads for you</a:t>
            </a:r>
          </a:p>
        </p:txBody>
      </p:sp>
    </p:spTree>
    <p:extLst>
      <p:ext uri="{BB962C8B-B14F-4D97-AF65-F5344CB8AC3E}">
        <p14:creationId xmlns:p14="http://schemas.microsoft.com/office/powerpoint/2010/main" val="18879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60C-3060-4134-9B1B-F446F6B9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BEF5-403D-4BBC-9627-60213B54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Map </a:t>
            </a:r>
            <a:r>
              <a:rPr lang="en-US" dirty="0"/>
              <a:t>(or Key-Value store)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 </a:t>
            </a:r>
            <a:r>
              <a:rPr lang="en-US" dirty="0">
                <a:solidFill>
                  <a:srgbClr val="00B050"/>
                </a:solidFill>
              </a:rPr>
              <a:t>hash table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00B050"/>
                </a:solidFill>
              </a:rPr>
              <a:t>A hash table </a:t>
            </a:r>
            <a:r>
              <a:rPr lang="en-US" dirty="0"/>
              <a:t>is simply an </a:t>
            </a:r>
            <a:r>
              <a:rPr lang="en-US" b="1" dirty="0">
                <a:solidFill>
                  <a:srgbClr val="FF00FF"/>
                </a:solidFill>
              </a:rPr>
              <a:t>implementation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a Map</a:t>
            </a:r>
            <a:r>
              <a:rPr lang="en-US" dirty="0"/>
              <a:t>. Whether or not you should use a hash </a:t>
            </a:r>
            <a:r>
              <a:rPr lang="en-US" b="1" dirty="0">
                <a:solidFill>
                  <a:schemeClr val="accent2"/>
                </a:solidFill>
              </a:rPr>
              <a:t>depends on the kinds of queries you want to speedup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Range query</a:t>
            </a:r>
            <a:r>
              <a:rPr lang="en-US" dirty="0"/>
              <a:t>, </a:t>
            </a:r>
            <a:r>
              <a:rPr lang="en-US" dirty="0" err="1"/>
              <a:t>groupby</a:t>
            </a:r>
            <a:r>
              <a:rPr lang="en-US" dirty="0"/>
              <a:t>, aggregations? </a:t>
            </a:r>
            <a:r>
              <a:rPr lang="en-US" b="1" dirty="0">
                <a:solidFill>
                  <a:srgbClr val="7030A0"/>
                </a:solidFill>
              </a:rPr>
              <a:t>R-B Trees / B-Trees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Insertion, deletion, search of a </a:t>
            </a:r>
            <a:r>
              <a:rPr lang="en-US" b="1" u="sng" dirty="0">
                <a:solidFill>
                  <a:srgbClr val="C00000"/>
                </a:solidFill>
              </a:rPr>
              <a:t>single</a:t>
            </a:r>
            <a:r>
              <a:rPr lang="en-US" b="1" dirty="0">
                <a:solidFill>
                  <a:srgbClr val="C00000"/>
                </a:solidFill>
              </a:rPr>
              <a:t> record</a:t>
            </a:r>
            <a:r>
              <a:rPr lang="en-US" dirty="0"/>
              <a:t>? </a:t>
            </a:r>
            <a:r>
              <a:rPr lang="en-US" b="1" dirty="0">
                <a:solidFill>
                  <a:srgbClr val="C00000"/>
                </a:solidFill>
              </a:rPr>
              <a:t>Hash Tables.</a:t>
            </a:r>
          </a:p>
          <a:p>
            <a:r>
              <a:rPr lang="en-US" dirty="0"/>
              <a:t>If you’re able to understand this distinction:</a:t>
            </a:r>
          </a:p>
          <a:p>
            <a:pPr lvl="1"/>
            <a:r>
              <a:rPr lang="en-US" b="1" dirty="0">
                <a:solidFill>
                  <a:srgbClr val="9900CC"/>
                </a:solidFill>
              </a:rPr>
              <a:t>You will become better Computer Scientists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Jason will be happy</a:t>
            </a:r>
          </a:p>
        </p:txBody>
      </p:sp>
    </p:spTree>
    <p:extLst>
      <p:ext uri="{BB962C8B-B14F-4D97-AF65-F5344CB8AC3E}">
        <p14:creationId xmlns:p14="http://schemas.microsoft.com/office/powerpoint/2010/main" val="37432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1903</Words>
  <Application>Microsoft Macintosh PowerPoint</Application>
  <PresentationFormat>Widescreen</PresentationFormat>
  <Paragraphs>277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(Body)</vt:lpstr>
      <vt:lpstr>Calibri Light</vt:lpstr>
      <vt:lpstr>Cambria Math</vt:lpstr>
      <vt:lpstr>Consolas</vt:lpstr>
      <vt:lpstr>Mangal</vt:lpstr>
      <vt:lpstr>Wingdings</vt:lpstr>
      <vt:lpstr>Office Theme</vt:lpstr>
      <vt:lpstr>Intro to Hashing</vt:lpstr>
      <vt:lpstr>Terminology</vt:lpstr>
      <vt:lpstr>Terminology</vt:lpstr>
      <vt:lpstr>Key-Value pairs</vt:lpstr>
      <vt:lpstr>Speaking of Maps…</vt:lpstr>
      <vt:lpstr>Speaking of Maps…</vt:lpstr>
      <vt:lpstr>Speaking of Maps…</vt:lpstr>
      <vt:lpstr>Speaking of Maps…</vt:lpstr>
      <vt:lpstr>Take-home message</vt:lpstr>
      <vt:lpstr>Python’s dict()s</vt:lpstr>
      <vt:lpstr>Python’s dict()s</vt:lpstr>
      <vt:lpstr>Python’s dict()s</vt:lpstr>
      <vt:lpstr>Associative arrays</vt:lpstr>
      <vt:lpstr>Associative arrays</vt:lpstr>
      <vt:lpstr>Associative arrays</vt:lpstr>
      <vt:lpstr>Associative arrays</vt:lpstr>
      <vt:lpstr>Associative arrays</vt:lpstr>
      <vt:lpstr>Associative arrays</vt:lpstr>
      <vt:lpstr>Strings are hashable</vt:lpstr>
      <vt:lpstr>Strings are hashable</vt:lpstr>
      <vt:lpstr>Strings are hashable</vt:lpstr>
      <vt:lpstr>Question</vt:lpstr>
      <vt:lpstr>Question</vt:lpstr>
      <vt:lpstr>If memory were infinite…</vt:lpstr>
      <vt:lpstr>Storage smaller than the available data </vt:lpstr>
      <vt:lpstr>Storage smaller than the available data </vt:lpstr>
      <vt:lpstr>The two elements of hashing</vt:lpstr>
      <vt:lpstr>The two elements of hashing</vt:lpstr>
      <vt:lpstr>The two elements of hashing</vt:lpstr>
      <vt:lpstr>The true story</vt:lpstr>
      <vt:lpstr>The true story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Filippou</dc:creator>
  <cp:lastModifiedBy>Jason Filippou</cp:lastModifiedBy>
  <cp:revision>51</cp:revision>
  <dcterms:created xsi:type="dcterms:W3CDTF">2017-06-28T23:20:25Z</dcterms:created>
  <dcterms:modified xsi:type="dcterms:W3CDTF">2019-10-14T19:12:49Z</dcterms:modified>
</cp:coreProperties>
</file>