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9FF-8E7A-EC41-912A-BD5F6192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7B97-64B3-0844-B719-7B90F2D5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EC78-C1AE-6046-A7FC-560F119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0C01B-C70C-5541-B288-C2803502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9259-073F-DE4F-829E-BD0FE7BB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A5BD-7D9C-9F44-8512-1F13D64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93B9E-3C9A-9D45-A95D-C1F9DB299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834D-2033-9B4F-B643-52FEE9CE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6F6B-24E4-B54E-B8E1-53D719C5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0088-DE19-9141-A0F2-7CA2DC1B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3F1E3-6809-394F-81AE-8416BAFE0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0B62F-45DF-C24A-9D07-319A61B5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DFE0-AA45-6147-976E-9DCA4384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B312-3AE2-9548-A5EE-FD18626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1DE3-32AC-3349-A011-44E963A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A7FC-8D57-A347-8D5F-04555080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41FE-6093-6741-86A4-7A931903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7FB0-2F32-AD47-89A8-3D99AB6B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33D0-C45F-EB4E-9627-84EB43FC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4E73-B56D-4045-89DE-67C051D0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8D1-C646-5247-8F34-B9178A45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1030-8038-014D-A9A4-7F49BD60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95A6-DFA8-4341-9675-C0E0823F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C6E0-4AB5-EC45-90F5-996F8B1F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7273-84E3-BA49-BD23-66CB47B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A754-75A2-DF46-B1CC-92CEA33F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17B9-64F4-2E48-A378-BEC9DDA75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6C75-4093-9D4F-AFBE-5F03D75C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6F6D4-5203-2149-8EEC-41C91992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EE46-05C1-A149-833C-0E7B6006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822F-20F5-0D42-9305-F03E0342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7CCF-29DD-A64C-A1BC-74428FF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B273-6A68-3246-8757-3F971098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B899E-447D-6443-A460-70BC642E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D6556-31ED-944A-A89C-3D4C357B9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D1B4D-BA42-114D-868B-4685955D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2AB0E-1609-704D-AC16-C7B336DF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B6DCD-CE72-864D-8553-C59ABC5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E16E3-1FE2-7945-8BCE-4B3D7C51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7139-9BCD-DD4F-BC0C-6248B043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A6F13-9112-A84D-A3A7-D15CCDB1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48966-6A8B-BD4A-B074-38BEC670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B3D73-209B-5B4E-838A-80480C6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ACFDC-E6FC-3F4E-808E-2C8DA9F9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C1B0-D5A3-0B47-8115-AFFCD470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9720-80F3-E34E-81A4-2195136A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0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C190-358D-524E-AF88-4272D8A3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C7F7-7457-6647-B5AA-7E2C4299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542E6-68B5-D848-B7E8-167384EA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024B7-8179-2D42-8B8E-5FBA35DA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CF91-E014-464C-8500-0D5473A0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48CA-8E4E-A646-ADB9-507711B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FF2-3F39-3B43-85B3-824391E5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2608-E509-3642-99AB-E37BEFEC5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70BA-6C1F-B74A-A214-301C6A59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FC7E6-859B-E44F-9A9B-ADAED332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7A60-73E7-CD44-9DF3-29CA85A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D4C97-8365-BC43-A623-85307FFC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6D9A9-7D77-0D49-A7E4-6CD0D745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CFFD-113F-1543-A477-D9A22591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698F-1549-564D-87F6-20E03EC5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041A-BE3F-D649-BE40-2B7373B23F3E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7A3E-1F06-D14B-87FB-FA6BDDB1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5253-1326-4C40-A282-2D77A1046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26C4-200E-1D4A-8B0E-241E5752F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444F-902A-1848-9D63-5E5FE7549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60E7-7BA1-3644-ADDA-1FDA7140C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 May 10, 2018</a:t>
            </a:r>
          </a:p>
        </p:txBody>
      </p:sp>
    </p:spTree>
    <p:extLst>
      <p:ext uri="{BB962C8B-B14F-4D97-AF65-F5344CB8AC3E}">
        <p14:creationId xmlns:p14="http://schemas.microsoft.com/office/powerpoint/2010/main" val="3249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4819-5E9E-C14C-B43E-FD70FD0E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E5B5-4D62-B94F-9982-99ECB0EB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allow submissions for grade improvements.</a:t>
            </a:r>
          </a:p>
          <a:p>
            <a:pPr lvl="1"/>
            <a:r>
              <a:rPr lang="en-US" dirty="0"/>
              <a:t>Through May 29</a:t>
            </a:r>
            <a:r>
              <a:rPr lang="en-US" baseline="30000" dirty="0"/>
              <a:t>th</a:t>
            </a:r>
            <a:r>
              <a:rPr lang="en-US" dirty="0"/>
              <a:t>, midnight.</a:t>
            </a:r>
          </a:p>
          <a:p>
            <a:r>
              <a:rPr lang="en-US" dirty="0"/>
              <a:t>Weight the same (40%), whether or not you submit a 3</a:t>
            </a:r>
            <a:r>
              <a:rPr lang="en-US" baseline="30000" dirty="0"/>
              <a:t>rd</a:t>
            </a:r>
            <a:r>
              <a:rPr lang="en-US" dirty="0"/>
              <a:t> project.</a:t>
            </a:r>
          </a:p>
          <a:p>
            <a:pPr lvl="1"/>
            <a:r>
              <a:rPr lang="en-US" dirty="0"/>
              <a:t>ELMS takes care of weighting of grade average automatically!</a:t>
            </a:r>
          </a:p>
          <a:p>
            <a:r>
              <a:rPr lang="en-US" dirty="0"/>
              <a:t>Tough-</a:t>
            </a:r>
            <a:r>
              <a:rPr lang="en-US" dirty="0" err="1"/>
              <a:t>ish</a:t>
            </a:r>
            <a:r>
              <a:rPr lang="en-US" dirty="0"/>
              <a:t> project to understand, but actual coding small to medium</a:t>
            </a:r>
          </a:p>
          <a:p>
            <a:pPr lvl="1"/>
            <a:r>
              <a:rPr lang="en-US" dirty="0"/>
              <a:t>Smaller than 1</a:t>
            </a:r>
            <a:r>
              <a:rPr lang="en-US" baseline="30000" dirty="0"/>
              <a:t>st</a:t>
            </a:r>
            <a:r>
              <a:rPr lang="en-US" dirty="0"/>
              <a:t> project, bigger than 2</a:t>
            </a:r>
            <a:r>
              <a:rPr lang="en-US" baseline="30000" dirty="0"/>
              <a:t>nd</a:t>
            </a:r>
            <a:r>
              <a:rPr lang="en-US" dirty="0"/>
              <a:t> /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Talk about it today.</a:t>
            </a:r>
          </a:p>
          <a:p>
            <a:r>
              <a:rPr lang="en-US" dirty="0"/>
              <a:t>Grades will be submitted to Testudo asap, and should be the same as on ELMS.</a:t>
            </a:r>
          </a:p>
          <a:p>
            <a:pPr lvl="1"/>
            <a:r>
              <a:rPr lang="en-US" dirty="0"/>
              <a:t>If you submit through May 29</a:t>
            </a:r>
            <a:r>
              <a:rPr lang="en-US" baseline="30000" dirty="0"/>
              <a:t>th</a:t>
            </a:r>
            <a:r>
              <a:rPr lang="en-US" dirty="0"/>
              <a:t> and that improves your ELMS letter grades, shoot me an e-mail and we will update your Testudo grade.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8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72B8-1762-3A4C-B871-5D9F0C71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F76-F6BB-194D-AA44-86D8E4E64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 is </a:t>
                </a:r>
                <a:r>
                  <a:rPr lang="en-US" b="1" dirty="0"/>
                  <a:t>cumulative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≈60%</m:t>
                    </m:r>
                  </m:oMath>
                </a14:m>
                <a:r>
                  <a:rPr lang="en-US" dirty="0"/>
                  <a:t> of credit on strings and spatial data structures.</a:t>
                </a:r>
              </a:p>
              <a:p>
                <a:r>
                  <a:rPr lang="en-US" dirty="0"/>
                  <a:t>Percentage of grade coming from the final is 20%.</a:t>
                </a:r>
              </a:p>
              <a:p>
                <a:r>
                  <a:rPr lang="en-US" dirty="0"/>
                  <a:t>All the </a:t>
                </a:r>
                <a:r>
                  <a:rPr lang="en-US" b="1" dirty="0"/>
                  <a:t>skills</a:t>
                </a:r>
                <a:r>
                  <a:rPr lang="en-US" dirty="0"/>
                  <a:t> that you have developed through </a:t>
                </a:r>
                <a:r>
                  <a:rPr lang="en-US" dirty="0" err="1"/>
                  <a:t>homeworks</a:t>
                </a:r>
                <a:r>
                  <a:rPr lang="en-US" dirty="0"/>
                  <a:t> and previous exams are relevant.</a:t>
                </a:r>
              </a:p>
              <a:p>
                <a:r>
                  <a:rPr lang="en-US" dirty="0"/>
                  <a:t>Format of the final: similar to previous exams, </a:t>
                </a:r>
                <a:r>
                  <a:rPr lang="en-US" dirty="0" err="1"/>
                  <a:t>homeworks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Duration: 2 hours.</a:t>
                </a:r>
              </a:p>
              <a:p>
                <a:pPr lvl="1"/>
                <a:r>
                  <a:rPr lang="en-US" dirty="0"/>
                  <a:t>BRB1101, Monday at 4pm.</a:t>
                </a:r>
              </a:p>
              <a:p>
                <a:pPr lvl="1"/>
                <a:r>
                  <a:rPr lang="en-US" dirty="0"/>
                  <a:t>1146 AVW: Coffee Tasting event at 2.</a:t>
                </a:r>
              </a:p>
              <a:p>
                <a:pPr lvl="2"/>
                <a:r>
                  <a:rPr lang="en-US" dirty="0"/>
                  <a:t>So you can be well awake at 4.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9FF76-F6BB-194D-AA44-86D8E4E64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15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F5C3-CF0D-6F41-A5FA-3D2047A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Off</a:t>
            </a:r>
            <a:r>
              <a:rPr lang="en-US" dirty="0"/>
              <a:t> the 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194F8-812D-6C4D-86EC-3BD378058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Implementation of </a:t>
                </a:r>
                <a:r>
                  <a:rPr lang="en-US" b="1" dirty="0"/>
                  <a:t>2-3-4</a:t>
                </a:r>
                <a:r>
                  <a:rPr lang="en-US" dirty="0"/>
                  <a:t> trees as Red-Black Trees: only mentioned it in passing; won’t test it.</a:t>
                </a:r>
              </a:p>
              <a:p>
                <a:r>
                  <a:rPr lang="en-US" dirty="0"/>
                  <a:t>Why </a:t>
                </a:r>
                <a:r>
                  <a:rPr lang="en-US" b="1" dirty="0"/>
                  <a:t>splay trees</a:t>
                </a:r>
                <a:r>
                  <a:rPr lang="en-US" dirty="0"/>
                  <a:t> have amortized complexity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operations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maximum number of nodes they ever had.</a:t>
                </a:r>
              </a:p>
              <a:p>
                <a:r>
                  <a:rPr lang="en-US" b="1" dirty="0"/>
                  <a:t>Hard</a:t>
                </a:r>
                <a:r>
                  <a:rPr lang="en-US" dirty="0"/>
                  <a:t> deletion in Red-Black Trees: Didn’t cover it, won’t test for it.</a:t>
                </a:r>
              </a:p>
              <a:p>
                <a:r>
                  <a:rPr lang="en-US" b="1" dirty="0"/>
                  <a:t>De La </a:t>
                </a:r>
                <a:r>
                  <a:rPr lang="en-US" b="1" dirty="0" err="1"/>
                  <a:t>Briandais</a:t>
                </a:r>
                <a:r>
                  <a:rPr lang="en-US" b="1" dirty="0"/>
                  <a:t> tries</a:t>
                </a:r>
                <a:r>
                  <a:rPr lang="en-US" dirty="0"/>
                  <a:t>: if we have something that involves them, we will remind you of exactly what they look like.</a:t>
                </a:r>
              </a:p>
              <a:p>
                <a:r>
                  <a:rPr lang="en-US" b="1" dirty="0"/>
                  <a:t>Quadratic / Double hashing</a:t>
                </a:r>
                <a:r>
                  <a:rPr lang="en-US" dirty="0"/>
                  <a:t>: If used, we will re-define them for you.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194F8-812D-6C4D-86EC-3BD378058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4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AA83-07CA-914B-8FE3-2142CAD4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Will be given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4A436-BB72-6640-A475-411248E68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formulae</a:t>
                </a:r>
              </a:p>
              <a:p>
                <a:pPr lvl="1"/>
                <a:r>
                  <a:rPr lang="en-US" dirty="0"/>
                  <a:t>B+-trees: relating fan-out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spatial cost formula.</a:t>
                </a:r>
              </a:p>
              <a:p>
                <a:pPr lvl="1"/>
                <a:r>
                  <a:rPr lang="en-US" dirty="0"/>
                  <a:t>Expectation of #probes for search hits / misses </a:t>
                </a:r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when hash function assumed perfectly uniform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ASCII</a:t>
                </a:r>
                <a:r>
                  <a:rPr lang="en-US" dirty="0"/>
                  <a:t> Table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4A436-BB72-6640-A475-411248E68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92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94AC-647C-BB4F-8543-6B8ECD93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6A3A-737F-B84F-A237-8626AEA9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 stuff</a:t>
            </a:r>
          </a:p>
          <a:p>
            <a:pPr lvl="1"/>
            <a:r>
              <a:rPr lang="en-US" dirty="0"/>
              <a:t>Array-backed lists (Vector, </a:t>
            </a:r>
            <a:r>
              <a:rPr lang="en-US" dirty="0" err="1"/>
              <a:t>ArrayList</a:t>
            </a:r>
            <a:r>
              <a:rPr lang="en-US" dirty="0"/>
              <a:t>) and how various resizing policies might affect amortized insertion </a:t>
            </a:r>
            <a:r>
              <a:rPr lang="en-US" i="1" u="sng" dirty="0"/>
              <a:t>or deletion </a:t>
            </a:r>
            <a:r>
              <a:rPr lang="en-US" dirty="0"/>
              <a:t>complexity. (Resizing can and does work both ways!)</a:t>
            </a:r>
          </a:p>
          <a:p>
            <a:pPr lvl="1"/>
            <a:r>
              <a:rPr lang="en-US" dirty="0"/>
              <a:t>Worst-case complexity of an operation if given a simple data structure like a list, singly linked or doubly linked.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Binary Trees:</a:t>
            </a:r>
          </a:p>
          <a:p>
            <a:pPr lvl="1"/>
            <a:r>
              <a:rPr lang="en-US" dirty="0"/>
              <a:t>Initially empty tree, add Comparable elements. Show the final tree. Count “probes”, </a:t>
            </a:r>
            <a:r>
              <a:rPr lang="en-US" dirty="0" err="1"/>
              <a:t>i.e</a:t>
            </a:r>
            <a:r>
              <a:rPr lang="en-US" dirty="0"/>
              <a:t> memory accesses.</a:t>
            </a:r>
          </a:p>
          <a:p>
            <a:pPr lvl="1"/>
            <a:r>
              <a:rPr lang="en-US" dirty="0"/>
              <a:t>Insert or delete elements into / from a non-empty  tree. Show the final tree.</a:t>
            </a:r>
          </a:p>
          <a:p>
            <a:pPr lvl="1"/>
            <a:r>
              <a:rPr lang="en-US" dirty="0"/>
              <a:t>Complexity metrics / worst-case height, average height, amortized complexity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203363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0B61-EA95-B947-9487-47D3FFFD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for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808D-46E9-1F4E-870A-9F78DC6430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54" y="1825625"/>
                <a:ext cx="10920046" cy="482136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B-Trees</a:t>
                </a:r>
              </a:p>
              <a:p>
                <a:pPr lvl="1"/>
                <a:r>
                  <a:rPr lang="en-US" dirty="0"/>
                  <a:t>Know how to </a:t>
                </a:r>
                <a:r>
                  <a:rPr lang="en-US" b="1" dirty="0"/>
                  <a:t>use </a:t>
                </a:r>
                <a:r>
                  <a:rPr lang="en-US" dirty="0"/>
                  <a:t>the formulae for B+-trees (since those will be given)</a:t>
                </a:r>
              </a:p>
              <a:p>
                <a:pPr lvl="1"/>
                <a:r>
                  <a:rPr lang="en-US" dirty="0"/>
                  <a:t>Insertion / Deletion into a ready-made B-tree, with provided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h𝑜𝑝𝑠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Build a B-Tree </a:t>
                </a:r>
                <a:r>
                  <a:rPr lang="en-US" b="1" dirty="0"/>
                  <a:t>from scratch</a:t>
                </a:r>
                <a:r>
                  <a:rPr lang="en-US" dirty="0"/>
                  <a:t> given some keys to insert.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Hashing</a:t>
                </a:r>
              </a:p>
              <a:p>
                <a:pPr lvl="1"/>
                <a:r>
                  <a:rPr lang="en-US" dirty="0"/>
                  <a:t>What makes a good hash function?</a:t>
                </a:r>
              </a:p>
              <a:p>
                <a:pPr lvl="2">
                  <a:buFont typeface="Wingdings" pitchFamily="2" charset="2"/>
                  <a:buChar char="ü"/>
                </a:pPr>
                <a:r>
                  <a:rPr lang="en-US" b="1" dirty="0"/>
                  <a:t>Fast to compute</a:t>
                </a:r>
              </a:p>
              <a:p>
                <a:pPr lvl="2">
                  <a:buFont typeface="Wingdings" pitchFamily="2" charset="2"/>
                  <a:buChar char="ü"/>
                </a:pPr>
                <a:r>
                  <a:rPr lang="en-US" b="1" dirty="0"/>
                  <a:t>Approximately uniform distribution of keys</a:t>
                </a:r>
              </a:p>
              <a:p>
                <a:pPr lvl="2">
                  <a:buFont typeface="Wingdings" pitchFamily="2" charset="2"/>
                  <a:buChar char="ü"/>
                </a:pPr>
                <a:r>
                  <a:rPr lang="en-US" b="1" dirty="0"/>
                  <a:t>Equality of objects implies equality of hash code</a:t>
                </a:r>
              </a:p>
              <a:p>
                <a:pPr lvl="1"/>
                <a:r>
                  <a:rPr lang="en-US" dirty="0"/>
                  <a:t>Collision Resolution</a:t>
                </a:r>
              </a:p>
              <a:p>
                <a:pPr lvl="2"/>
                <a:r>
                  <a:rPr lang="en-US" dirty="0"/>
                  <a:t>Separate Chaining</a:t>
                </a:r>
              </a:p>
              <a:p>
                <a:pPr lvl="2"/>
                <a:r>
                  <a:rPr lang="en-US" dirty="0"/>
                  <a:t>Linear Probing</a:t>
                </a:r>
              </a:p>
              <a:p>
                <a:pPr lvl="2"/>
                <a:r>
                  <a:rPr lang="en-US" dirty="0"/>
                  <a:t>Other methods I might explain on the spot like Quadratic or Double hashing: you will need to be able to adapt what you already know!</a:t>
                </a:r>
              </a:p>
              <a:p>
                <a:pPr lvl="2"/>
                <a:r>
                  <a:rPr lang="en-US" dirty="0"/>
                  <a:t>Math analysis of probes: </a:t>
                </a:r>
                <a:r>
                  <a:rPr lang="en-US" b="1" dirty="0"/>
                  <a:t>Average</a:t>
                </a:r>
                <a:r>
                  <a:rPr lang="en-US" dirty="0"/>
                  <a:t> worst-case number of probes, worst-case number of probes. Knuth’s formula.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1808D-46E9-1F4E-870A-9F78DC643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54" y="1825625"/>
                <a:ext cx="10920046" cy="4821360"/>
              </a:xfrm>
              <a:blipFill>
                <a:blip r:embed="rId2"/>
                <a:stretch>
                  <a:fillRect l="-1045" t="-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70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047F-7499-184F-A566-33813CBA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for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7806D-9ABA-8941-A6EB-64B5A08E2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Strings</a:t>
                </a:r>
              </a:p>
              <a:p>
                <a:pPr lvl="1"/>
                <a:r>
                  <a:rPr lang="en-US" b="1" dirty="0"/>
                  <a:t>Encodings</a:t>
                </a:r>
                <a:r>
                  <a:rPr lang="en-US" dirty="0"/>
                  <a:t>: What’s a variable vs non-variable length encoding? Benefits? Drawbacks? Examples of both?</a:t>
                </a:r>
              </a:p>
              <a:p>
                <a:pPr lvl="1"/>
                <a:r>
                  <a:rPr lang="en-US" b="1" dirty="0"/>
                  <a:t>Tries</a:t>
                </a:r>
                <a:r>
                  <a:rPr lang="en-US" dirty="0"/>
                  <a:t>: Everything. The result about how search in tries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Ordinary vs compressed (Patricia) tries: which nodes are compressible? Can I draw a compressed </a:t>
                </a:r>
                <a:r>
                  <a:rPr lang="en-US" dirty="0" err="1"/>
                  <a:t>trie</a:t>
                </a:r>
                <a:r>
                  <a:rPr lang="en-US" dirty="0"/>
                  <a:t> and show how it’s updated after insertions / deletions?</a:t>
                </a:r>
              </a:p>
              <a:p>
                <a:pPr lvl="1"/>
                <a:r>
                  <a:rPr lang="en-US" b="1" dirty="0"/>
                  <a:t>Huffman</a:t>
                </a:r>
                <a:r>
                  <a:rPr lang="en-US" dirty="0"/>
                  <a:t>: Why do we do it? How does it work? How does it guarantee the “prefix property”? Can you run Huffman encoding on paper? Can you show us the final </a:t>
                </a:r>
                <a:r>
                  <a:rPr lang="en-US" dirty="0" err="1"/>
                  <a:t>trie</a:t>
                </a:r>
                <a:r>
                  <a:rPr lang="en-US" dirty="0"/>
                  <a:t> that Huffman will produce?</a:t>
                </a:r>
              </a:p>
              <a:p>
                <a:pPr lvl="1"/>
                <a:r>
                  <a:rPr lang="en-US" b="1" dirty="0"/>
                  <a:t>LZW</a:t>
                </a:r>
                <a:r>
                  <a:rPr lang="en-US" dirty="0"/>
                  <a:t>: Pretty much the same stuff, except for the fact that general case codewords </a:t>
                </a:r>
                <a:r>
                  <a:rPr lang="en-US" b="1" dirty="0"/>
                  <a:t>don’t </a:t>
                </a:r>
                <a:r>
                  <a:rPr lang="en-US" dirty="0"/>
                  <a:t>satisfy the prefix property. 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Can you run it on paper?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Can you tell me how the </a:t>
                </a:r>
                <a:r>
                  <a:rPr lang="en-US" b="1" dirty="0"/>
                  <a:t>encoder</a:t>
                </a:r>
                <a:r>
                  <a:rPr lang="en-US" dirty="0"/>
                  <a:t> encodes the string? 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If you play the role of the </a:t>
                </a:r>
                <a:r>
                  <a:rPr lang="en-US" b="1" dirty="0"/>
                  <a:t>decoder</a:t>
                </a:r>
                <a:r>
                  <a:rPr lang="en-US" dirty="0"/>
                  <a:t>, which string was encoded and sent?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7806D-9ABA-8941-A6EB-64B5A08E2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F22E-65A8-584B-B179-D56AE2EA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4E20-58CA-C343-AA6C-F7C2E154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Spatial data structures</a:t>
            </a:r>
          </a:p>
          <a:p>
            <a:pPr lvl="1"/>
            <a:r>
              <a:rPr lang="en-US" dirty="0"/>
              <a:t>Do I understand the connection between spatial decomposition and KD-Tree?</a:t>
            </a:r>
          </a:p>
          <a:p>
            <a:pPr lvl="1"/>
            <a:r>
              <a:rPr lang="en-US" dirty="0"/>
              <a:t>Do I remember the algorithms for insertion and deletion in KD-Trees?</a:t>
            </a:r>
          </a:p>
          <a:p>
            <a:pPr lvl="1"/>
            <a:r>
              <a:rPr lang="en-US" dirty="0"/>
              <a:t>Characteristics of KD-Trees; they are sensitive to insertion order, which can lead to arbitrarily imbalanced KD-Trees. They loop through dimensions level by level, however their fan-out is always 2 (they are binary trees).</a:t>
            </a:r>
          </a:p>
          <a:p>
            <a:pPr lvl="1"/>
            <a:r>
              <a:rPr lang="en-US" dirty="0"/>
              <a:t>Do I remember that a Point </a:t>
            </a:r>
            <a:r>
              <a:rPr lang="en-US" dirty="0" err="1"/>
              <a:t>QuadTree</a:t>
            </a:r>
            <a:r>
              <a:rPr lang="en-US" dirty="0"/>
              <a:t> is </a:t>
            </a:r>
            <a:r>
              <a:rPr lang="en-US" b="1" dirty="0"/>
              <a:t>different </a:t>
            </a:r>
            <a:r>
              <a:rPr lang="en-US" dirty="0"/>
              <a:t>from a Point-Region (P-R) Quadtree?</a:t>
            </a:r>
          </a:p>
          <a:p>
            <a:pPr lvl="2"/>
            <a:r>
              <a:rPr lang="en-US" dirty="0"/>
              <a:t>The “point” quadtree is the one that draws four axes per point and has horrible deletion. Probably the first spatial data structure introduced, late 70s by Fink, improved by </a:t>
            </a:r>
            <a:r>
              <a:rPr lang="en-US" dirty="0" err="1"/>
              <a:t>Samet</a:t>
            </a:r>
            <a:r>
              <a:rPr lang="en-US" dirty="0"/>
              <a:t> early 80s. Sensitive to insertion order.</a:t>
            </a:r>
          </a:p>
          <a:p>
            <a:pPr lvl="2"/>
            <a:r>
              <a:rPr lang="en-US" dirty="0"/>
              <a:t>The P-R </a:t>
            </a:r>
            <a:r>
              <a:rPr lang="en-US" dirty="0" err="1"/>
              <a:t>QuadTree</a:t>
            </a:r>
            <a:r>
              <a:rPr lang="en-US" dirty="0"/>
              <a:t> is the one that subdivides the space all the time. So those are </a:t>
            </a:r>
            <a:r>
              <a:rPr lang="en-US" b="1" dirty="0"/>
              <a:t>insensitive</a:t>
            </a:r>
            <a:r>
              <a:rPr lang="en-US" dirty="0"/>
              <a:t> to insertion order.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891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Final Review</vt:lpstr>
      <vt:lpstr>Project 4</vt:lpstr>
      <vt:lpstr>Final</vt:lpstr>
      <vt:lpstr>Off the final</vt:lpstr>
      <vt:lpstr>Will be given</vt:lpstr>
      <vt:lpstr>Skills for success</vt:lpstr>
      <vt:lpstr>Skills for success</vt:lpstr>
      <vt:lpstr>Skills for success</vt:lpstr>
      <vt:lpstr>Skills for success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Filippou</dc:creator>
  <cp:lastModifiedBy>Jason Filippou</cp:lastModifiedBy>
  <cp:revision>6</cp:revision>
  <dcterms:created xsi:type="dcterms:W3CDTF">2018-05-10T15:41:53Z</dcterms:created>
  <dcterms:modified xsi:type="dcterms:W3CDTF">2018-05-11T15:22:24Z</dcterms:modified>
</cp:coreProperties>
</file>