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notesSlides/notesSlide1.xml" ContentType="application/vnd.openxmlformats-officedocument.presentationml.notesSlide+xml"/>
  <Override PartName="/ppt/media/image10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300" r:id="rId4"/>
    <p:sldId id="299" r:id="rId5"/>
    <p:sldId id="258" r:id="rId6"/>
    <p:sldId id="259" r:id="rId7"/>
    <p:sldId id="260" r:id="rId8"/>
    <p:sldId id="264" r:id="rId9"/>
    <p:sldId id="268" r:id="rId10"/>
    <p:sldId id="262" r:id="rId11"/>
    <p:sldId id="265" r:id="rId12"/>
    <p:sldId id="312" r:id="rId13"/>
    <p:sldId id="292" r:id="rId14"/>
    <p:sldId id="478" r:id="rId15"/>
    <p:sldId id="266" r:id="rId16"/>
    <p:sldId id="458" r:id="rId17"/>
    <p:sldId id="293" r:id="rId18"/>
    <p:sldId id="297" r:id="rId19"/>
    <p:sldId id="315" r:id="rId20"/>
    <p:sldId id="316" r:id="rId21"/>
    <p:sldId id="322" r:id="rId22"/>
    <p:sldId id="402" r:id="rId23"/>
    <p:sldId id="403" r:id="rId24"/>
    <p:sldId id="324" r:id="rId25"/>
    <p:sldId id="325" r:id="rId26"/>
    <p:sldId id="482" r:id="rId27"/>
    <p:sldId id="363" r:id="rId28"/>
    <p:sldId id="364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5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37" r:id="rId47"/>
    <p:sldId id="428" r:id="rId48"/>
    <p:sldId id="425" r:id="rId49"/>
    <p:sldId id="484" r:id="rId50"/>
    <p:sldId id="485" r:id="rId51"/>
    <p:sldId id="400" r:id="rId52"/>
    <p:sldId id="401" r:id="rId53"/>
    <p:sldId id="431" r:id="rId54"/>
    <p:sldId id="486" r:id="rId55"/>
    <p:sldId id="455" r:id="rId56"/>
    <p:sldId id="456" r:id="rId57"/>
    <p:sldId id="457" r:id="rId58"/>
    <p:sldId id="453" r:id="rId59"/>
    <p:sldId id="433" r:id="rId60"/>
    <p:sldId id="432" r:id="rId61"/>
    <p:sldId id="487" r:id="rId62"/>
    <p:sldId id="434" r:id="rId63"/>
    <p:sldId id="435" r:id="rId64"/>
    <p:sldId id="436" r:id="rId65"/>
    <p:sldId id="459" r:id="rId66"/>
    <p:sldId id="488" r:id="rId67"/>
    <p:sldId id="318" r:id="rId68"/>
    <p:sldId id="462" r:id="rId69"/>
    <p:sldId id="480" r:id="rId70"/>
    <p:sldId id="479" r:id="rId71"/>
    <p:sldId id="481" r:id="rId72"/>
    <p:sldId id="464" r:id="rId73"/>
    <p:sldId id="465" r:id="rId74"/>
    <p:sldId id="466" r:id="rId75"/>
    <p:sldId id="467" r:id="rId76"/>
    <p:sldId id="468" r:id="rId77"/>
    <p:sldId id="469" r:id="rId78"/>
    <p:sldId id="489" r:id="rId79"/>
    <p:sldId id="470" r:id="rId80"/>
    <p:sldId id="490" r:id="rId81"/>
    <p:sldId id="491" r:id="rId82"/>
    <p:sldId id="492" r:id="rId83"/>
    <p:sldId id="493" r:id="rId84"/>
    <p:sldId id="494" r:id="rId85"/>
    <p:sldId id="495" r:id="rId86"/>
    <p:sldId id="273" r:id="rId87"/>
    <p:sldId id="302" r:id="rId88"/>
    <p:sldId id="303" r:id="rId89"/>
    <p:sldId id="304" r:id="rId90"/>
    <p:sldId id="443" r:id="rId91"/>
    <p:sldId id="444" r:id="rId92"/>
    <p:sldId id="308" r:id="rId93"/>
    <p:sldId id="450" r:id="rId94"/>
    <p:sldId id="45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FFF"/>
    <a:srgbClr val="FF00FF"/>
    <a:srgbClr val="B75CC0"/>
    <a:srgbClr val="9311F1"/>
    <a:srgbClr val="6FFE7B"/>
    <a:srgbClr val="00F6F1"/>
    <a:srgbClr val="D678FF"/>
    <a:srgbClr val="9FAB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118" autoAdjust="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341A1-8206-7848-AFDD-F5746BD495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5E3A2-62A1-DA48-BB71-6A1AD6093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E3A2-62A1-DA48-BB71-6A1AD6093FB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E3A2-62A1-DA48-BB71-6A1AD6093FB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E3A2-62A1-DA48-BB71-6A1AD6093FB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24C3-27A0-451B-95C7-13630AB9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B777C-EFEC-44B8-B18C-A1E95876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F82E-8734-454E-BD39-C989A98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6827-D542-427F-B7E5-FFE697F9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93C0-122B-4665-8F8D-E88EA21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3F34-56F8-48E3-9849-1B85F229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71A3-01B8-4760-857D-24ED454D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3F4A-52A2-44FD-A33A-7A3BC70E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C9B1-23CC-44F1-B873-D3FEBF4C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05AA-11D9-4CF4-BA07-850A4AD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56699-8063-4741-883B-E0A443DD1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72D8D-0C27-4924-981C-C4253D469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AB6-8336-49BB-BB10-04A1943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4453-BCB2-4A5E-AB37-4E5BE61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2107-D9FF-4241-85B3-8FCB2016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D8C-FBDE-4748-A303-9079E5AB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1D97-21C1-44D1-84B1-A13EB292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6AD3-C189-4660-933C-F015CACE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E74E-B089-435C-8A2F-ECE469BF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0970-E55B-49FB-8B57-641B795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D57B-63AE-4DB1-BFFB-C222A13D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5E6F-AA43-48B8-BD45-8BDD7F19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F1DA-AB5E-47AD-B0D5-0A420C3A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46AF-76DE-499F-8A99-4F0F207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4A75-F03C-4A3D-B4FF-A2CDDF0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667-3F9D-45C3-889A-52CBC66D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4D98-0CD0-41B0-9A52-57843D208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2E188-C900-449F-AD8F-1159A9D9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61D30-6D0B-4FAC-99D0-DB16DA5F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495A-8174-47D1-86B7-36014F38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A0A59-FC36-4E87-8C5B-4EB5700A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56EC-CBE1-48C9-9481-D3B1B56E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8B46-68E7-478A-B319-A5D2341F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C93DB-F59F-4CEC-A30E-7A4C9F8A7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ADEC2-D366-4D31-81C1-2BDDF39A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A047B-DC82-470F-9586-625C34D3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7683F-570D-4C13-930D-A84975A0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4257-E219-49C4-8757-48FE78D3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308CD-0CD3-41A4-A71F-F3B3BE0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0D87-75B9-4D8B-ABE3-5AD308F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692F3-5265-4922-8A27-C7163DE1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E8991-BED4-46D4-9DB6-A29AD5A6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64EC-2BBB-42E9-A3A7-B5CF23BF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A403D-5BC3-489C-A7EB-982C5F1D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5BAFD-7508-4C5B-9814-3FFC85B6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8A74-FF16-4CA8-AAC3-54E7C692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A67C-F91E-4BA8-B0FD-BFD5313E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5C04-0416-4EBE-B2BB-FA8328C6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6A666-E8A0-46CD-9FD5-6AA9649B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F8DE9-A64A-4729-85CD-88345E7D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A88A-EC21-40A4-8927-185D6CD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4EFB-3A8D-48BD-8BCA-6ED9F723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F5E5-5529-4469-AE6E-502BF436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E427B-955B-4400-9E68-27D0B6E35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E52E-D715-4695-A018-4CEF9DBF8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658D-A648-4F29-B33D-07FB3DD5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3B1D-459B-4129-9FEA-EBD01FCF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D5936-B808-400A-912B-26D90734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2F28B-D723-46AD-B555-D7E6EB1A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3C46-D65E-4AC2-B7E1-80336DC2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D820-4618-4B20-8C37-11974B2EF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B1AF-DE64-429C-8259-DDE685A70D8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FE76-676A-46B9-A032-9339C24A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0068-18D2-4787-8B47-15465B7DC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9E74-3734-4210-BFF8-9DC74CDD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vid_A._Huffm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David_A._Huffma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0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10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10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en.wikipedia.org/wiki/Languages_used_on_the_Interne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DCD9-190C-4D0B-9B1D-34D2B85B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Huffman character </a:t>
            </a:r>
            <a:br>
              <a:rPr lang="en-US" dirty="0"/>
            </a:br>
            <a:r>
              <a:rPr lang="en-US" dirty="0"/>
              <a:t>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911DF-4775-41F6-B5D1-C20CB179F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CMSC 420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559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7775-3535-4030-8E9E-58E61BAF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Oh, by the way, bits matter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929B-64D4-4358-80D3-3A4657CF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move from memory storage to </a:t>
            </a:r>
            <a:r>
              <a:rPr lang="en-US" dirty="0">
                <a:solidFill>
                  <a:schemeClr val="accent1"/>
                </a:solidFill>
              </a:rPr>
              <a:t>transmitting information through a network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every little bit counts</a:t>
            </a:r>
            <a:r>
              <a:rPr lang="en-US" dirty="0"/>
              <a:t>!</a:t>
            </a:r>
          </a:p>
          <a:p>
            <a:r>
              <a:rPr lang="en-US" dirty="0"/>
              <a:t>The bit is the most basic unit information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Claude Shannon’s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Information Theory.</a:t>
            </a:r>
          </a:p>
          <a:p>
            <a:r>
              <a:rPr lang="en-US" dirty="0"/>
              <a:t>We essentially </a:t>
            </a:r>
            <a:r>
              <a:rPr lang="en-US" dirty="0">
                <a:solidFill>
                  <a:srgbClr val="FF00FF"/>
                </a:solidFill>
              </a:rPr>
              <a:t>forget any kind of packet padding </a:t>
            </a:r>
            <a:r>
              <a:rPr lang="en-US" dirty="0"/>
              <a:t>that might exist at the packet – level representation of data, and count the transmitted bits from source to sink.</a:t>
            </a:r>
          </a:p>
          <a:p>
            <a:endParaRPr lang="en-US" dirty="0"/>
          </a:p>
        </p:txBody>
      </p:sp>
      <p:pic>
        <p:nvPicPr>
          <p:cNvPr id="5" name="Picture 4" descr="A group of people sitting at a table eating food&#10;&#10;Description generated with very high confidence">
            <a:extLst>
              <a:ext uri="{FF2B5EF4-FFF2-40B4-BE49-F238E27FC236}">
                <a16:creationId xmlns:a16="http://schemas.microsoft.com/office/drawing/2014/main" id="{E8CD6000-D9BA-498D-8B0E-2D20CD74E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73" y="2193517"/>
            <a:ext cx="1204661" cy="6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B674-27B5-42DF-9053-105E0E23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7E0A-788D-4758-989B-D9834C79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unigrams (characters) </a:t>
            </a:r>
            <a:r>
              <a:rPr lang="en-US" dirty="0">
                <a:solidFill>
                  <a:srgbClr val="FF00FF"/>
                </a:solidFill>
              </a:rPr>
              <a:t>with the largest frequencies in this histogram</a:t>
            </a:r>
            <a:r>
              <a:rPr lang="en-US" dirty="0"/>
              <a:t> to receive </a:t>
            </a:r>
            <a:r>
              <a:rPr lang="en-US" dirty="0">
                <a:solidFill>
                  <a:schemeClr val="accent2"/>
                </a:solidFill>
              </a:rPr>
              <a:t>economical storage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since we expect to use them a lot</a:t>
            </a:r>
            <a:r>
              <a:rPr lang="en-US" dirty="0"/>
              <a:t>, given their frequency.</a:t>
            </a:r>
          </a:p>
          <a:p>
            <a:r>
              <a:rPr lang="en-US" dirty="0"/>
              <a:t>For those that we expect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rarely use</a:t>
            </a:r>
            <a:r>
              <a:rPr lang="en-US" dirty="0"/>
              <a:t>, accept 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long bit representation</a:t>
            </a:r>
            <a:r>
              <a:rPr lang="en-US" dirty="0"/>
              <a:t>.</a:t>
            </a:r>
          </a:p>
        </p:txBody>
      </p:sp>
      <p:pic>
        <p:nvPicPr>
          <p:cNvPr id="4" name="Picture 3" descr="A screen shot of a city&#10;&#10;Description generated with high confidence">
            <a:extLst>
              <a:ext uri="{FF2B5EF4-FFF2-40B4-BE49-F238E27FC236}">
                <a16:creationId xmlns:a16="http://schemas.microsoft.com/office/drawing/2014/main" id="{3490AA35-ED0A-4650-9977-DA82D2F5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3" y="3898260"/>
            <a:ext cx="3966273" cy="24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3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B674-27B5-42DF-9053-105E0E23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7E0A-788D-4758-989B-D9834C79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unigrams (characters) </a:t>
            </a:r>
            <a:r>
              <a:rPr lang="en-US" dirty="0">
                <a:solidFill>
                  <a:srgbClr val="FF00FF"/>
                </a:solidFill>
              </a:rPr>
              <a:t>with the largest frequencies in this histogram</a:t>
            </a:r>
            <a:r>
              <a:rPr lang="en-US" dirty="0"/>
              <a:t> to receive </a:t>
            </a:r>
            <a:r>
              <a:rPr lang="en-US" dirty="0">
                <a:solidFill>
                  <a:schemeClr val="accent2"/>
                </a:solidFill>
              </a:rPr>
              <a:t>economical storage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since we expect to use them a lot</a:t>
            </a:r>
            <a:r>
              <a:rPr lang="en-US" dirty="0"/>
              <a:t>, given their frequency.</a:t>
            </a:r>
          </a:p>
          <a:p>
            <a:r>
              <a:rPr lang="en-US" dirty="0"/>
              <a:t>For those that we expect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rarely use</a:t>
            </a:r>
            <a:r>
              <a:rPr lang="en-US" dirty="0"/>
              <a:t>, accept 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long bit representation</a:t>
            </a:r>
            <a:r>
              <a:rPr lang="en-US" dirty="0"/>
              <a:t>.</a:t>
            </a:r>
          </a:p>
        </p:txBody>
      </p:sp>
      <p:pic>
        <p:nvPicPr>
          <p:cNvPr id="4" name="Picture 3" descr="A screen shot of a city&#10;&#10;Description generated with high confidence">
            <a:extLst>
              <a:ext uri="{FF2B5EF4-FFF2-40B4-BE49-F238E27FC236}">
                <a16:creationId xmlns:a16="http://schemas.microsoft.com/office/drawing/2014/main" id="{3490AA35-ED0A-4650-9977-DA82D2F5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3" y="3898260"/>
            <a:ext cx="3966273" cy="24136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83575" y="6311900"/>
            <a:ext cx="231493" cy="108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636871" y="6323475"/>
            <a:ext cx="116652" cy="96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9954" y="6420011"/>
            <a:ext cx="21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Rare? I don’t care!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64730" y="4425991"/>
            <a:ext cx="1273215" cy="266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47015" y="4145791"/>
            <a:ext cx="3159436" cy="139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52193" y="4001294"/>
            <a:ext cx="21065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Frequent? Make them cheap.</a:t>
            </a:r>
          </a:p>
        </p:txBody>
      </p:sp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7A2-3593-4597-8432-565F4F55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BEB-D9C4-46B6-B0E3-FD3FEEE4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crucial detail: </a:t>
            </a:r>
            <a:r>
              <a:rPr lang="en-US" dirty="0">
                <a:solidFill>
                  <a:srgbClr val="FF0000"/>
                </a:solidFill>
              </a:rPr>
              <a:t>We want our encodings to not be </a:t>
            </a:r>
            <a:r>
              <a:rPr lang="en-US" dirty="0" err="1">
                <a:solidFill>
                  <a:srgbClr val="FF0000"/>
                </a:solidFill>
              </a:rPr>
              <a:t>confusible</a:t>
            </a:r>
            <a:r>
              <a:rPr lang="en-US" dirty="0"/>
              <a:t>! For example, if our encoding for e is 01, that of a is 00 and that of h is 0100, </a:t>
            </a:r>
            <a:r>
              <a:rPr lang="en-US" dirty="0">
                <a:solidFill>
                  <a:schemeClr val="accent2"/>
                </a:solidFill>
              </a:rPr>
              <a:t>what should the sink interpret if it sees 0100</a:t>
            </a:r>
            <a:r>
              <a:rPr lang="en-US" dirty="0"/>
              <a:t>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any encoding algorithm we come up </a:t>
            </a:r>
            <a:r>
              <a:rPr lang="en-US" dirty="0">
                <a:solidFill>
                  <a:srgbClr val="FF00FF"/>
                </a:solidFill>
              </a:rPr>
              <a:t>with has this constraint as well!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6" y="3293389"/>
            <a:ext cx="1415809" cy="141580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0A8F21A-D6BC-4EBA-8E8E-B9662E40E19C}"/>
              </a:ext>
            </a:extLst>
          </p:cNvPr>
          <p:cNvSpPr/>
          <p:nvPr/>
        </p:nvSpPr>
        <p:spPr>
          <a:xfrm>
            <a:off x="5705230" y="3321538"/>
            <a:ext cx="1297354" cy="844062"/>
          </a:xfrm>
          <a:prstGeom prst="wedgeEllipseCallout">
            <a:avLst>
              <a:gd name="adj1" fmla="val -79267"/>
              <a:gd name="adj2" fmla="val 1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ae? h?</a:t>
            </a:r>
          </a:p>
        </p:txBody>
      </p:sp>
    </p:spTree>
    <p:extLst>
      <p:ext uri="{BB962C8B-B14F-4D97-AF65-F5344CB8AC3E}">
        <p14:creationId xmlns:p14="http://schemas.microsoft.com/office/powerpoint/2010/main" val="103992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7A2-3593-4597-8432-565F4F55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BEB-D9C4-46B6-B0E3-FD3FEEE4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crucial detail: </a:t>
            </a:r>
            <a:r>
              <a:rPr lang="en-US" dirty="0">
                <a:solidFill>
                  <a:srgbClr val="FF0000"/>
                </a:solidFill>
              </a:rPr>
              <a:t>We want our encodings to not be </a:t>
            </a:r>
            <a:r>
              <a:rPr lang="en-US" dirty="0" err="1">
                <a:solidFill>
                  <a:srgbClr val="FF0000"/>
                </a:solidFill>
              </a:rPr>
              <a:t>confusible</a:t>
            </a:r>
            <a:r>
              <a:rPr lang="en-US" dirty="0"/>
              <a:t>! For example, if our encoding for e is 01, that of a is 00 and that of h is 0100, </a:t>
            </a:r>
            <a:r>
              <a:rPr lang="en-US" dirty="0">
                <a:solidFill>
                  <a:schemeClr val="accent2"/>
                </a:solidFill>
              </a:rPr>
              <a:t>what should the sink interpret if it sees 0100</a:t>
            </a:r>
            <a:r>
              <a:rPr lang="en-US" dirty="0"/>
              <a:t>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any encoding algorithm we come up </a:t>
            </a:r>
            <a:r>
              <a:rPr lang="en-US" dirty="0">
                <a:solidFill>
                  <a:srgbClr val="FF00FF"/>
                </a:solidFill>
              </a:rPr>
              <a:t>with has this constraint as well!</a:t>
            </a:r>
          </a:p>
          <a:p>
            <a:r>
              <a:rPr lang="en-US" dirty="0"/>
              <a:t>We call this property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prefix property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6" y="3293389"/>
            <a:ext cx="1415809" cy="141580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0A8F21A-D6BC-4EBA-8E8E-B9662E40E19C}"/>
              </a:ext>
            </a:extLst>
          </p:cNvPr>
          <p:cNvSpPr/>
          <p:nvPr/>
        </p:nvSpPr>
        <p:spPr>
          <a:xfrm>
            <a:off x="5705230" y="3321538"/>
            <a:ext cx="1297354" cy="844062"/>
          </a:xfrm>
          <a:prstGeom prst="wedgeEllipseCallout">
            <a:avLst>
              <a:gd name="adj1" fmla="val -79267"/>
              <a:gd name="adj2" fmla="val 1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ae? h?</a:t>
            </a:r>
          </a:p>
        </p:txBody>
      </p:sp>
    </p:spTree>
    <p:extLst>
      <p:ext uri="{BB962C8B-B14F-4D97-AF65-F5344CB8AC3E}">
        <p14:creationId xmlns:p14="http://schemas.microsoft.com/office/powerpoint/2010/main" val="226902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B2CE-AFFE-46FD-8E53-2B9B5104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FA3D-22AE-4FF6-80A3-FE1B1F31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describe a </a:t>
            </a:r>
            <a:r>
              <a:rPr lang="en-US" dirty="0">
                <a:solidFill>
                  <a:srgbClr val="FF00FF"/>
                </a:solidFill>
              </a:rPr>
              <a:t>simple greedy algorithm </a:t>
            </a:r>
            <a:r>
              <a:rPr lang="en-US" dirty="0"/>
              <a:t>that is guaranteed to maintain that property.</a:t>
            </a:r>
          </a:p>
          <a:p>
            <a:pPr lvl="1"/>
            <a:r>
              <a:rPr lang="en-US" dirty="0"/>
              <a:t>This algorithm is called </a:t>
            </a:r>
            <a:r>
              <a:rPr lang="en-US" b="1" dirty="0">
                <a:solidFill>
                  <a:schemeClr val="accent2"/>
                </a:solidFill>
              </a:rPr>
              <a:t>Huffman Coding</a:t>
            </a:r>
            <a:r>
              <a:rPr lang="en-US" dirty="0"/>
              <a:t>, pioneered by </a:t>
            </a:r>
            <a:r>
              <a:rPr lang="en-US" b="1" dirty="0">
                <a:solidFill>
                  <a:schemeClr val="accent2"/>
                </a:solidFill>
                <a:hlinkClick r:id="rId2"/>
              </a:rPr>
              <a:t>David A.  Huffman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The algorithm will </a:t>
            </a:r>
            <a:r>
              <a:rPr lang="en-US" dirty="0">
                <a:solidFill>
                  <a:srgbClr val="7030A0"/>
                </a:solidFill>
              </a:rPr>
              <a:t>build a binary </a:t>
            </a:r>
            <a:r>
              <a:rPr lang="en-US" dirty="0" err="1">
                <a:solidFill>
                  <a:srgbClr val="7030A0"/>
                </a:solidFill>
              </a:rPr>
              <a:t>trie</a:t>
            </a:r>
            <a:r>
              <a:rPr lang="en-US" dirty="0">
                <a:solidFill>
                  <a:srgbClr val="7030A0"/>
                </a:solidFill>
              </a:rPr>
              <a:t>, bottom-up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51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B2CE-AFFE-46FD-8E53-2B9B5104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Huffman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2FA3D-22AE-4FF6-80A3-FE1B1F31A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will describe a </a:t>
                </a:r>
                <a:r>
                  <a:rPr lang="en-US" dirty="0">
                    <a:solidFill>
                      <a:srgbClr val="FF00FF"/>
                    </a:solidFill>
                  </a:rPr>
                  <a:t>simple greedy algorithm </a:t>
                </a:r>
                <a:r>
                  <a:rPr lang="en-US" dirty="0"/>
                  <a:t>that is guaranteed to maintain that property.</a:t>
                </a:r>
              </a:p>
              <a:p>
                <a:pPr lvl="1"/>
                <a:r>
                  <a:rPr lang="en-US" dirty="0"/>
                  <a:t>This algorithm is called </a:t>
                </a:r>
                <a:r>
                  <a:rPr lang="en-US" b="1" dirty="0">
                    <a:solidFill>
                      <a:schemeClr val="accent2"/>
                    </a:solidFill>
                  </a:rPr>
                  <a:t>Huffman Coding</a:t>
                </a:r>
                <a:r>
                  <a:rPr lang="en-US" dirty="0"/>
                  <a:t>, pioneered by </a:t>
                </a:r>
                <a:r>
                  <a:rPr lang="en-US" b="1" dirty="0">
                    <a:solidFill>
                      <a:schemeClr val="accent2"/>
                    </a:solidFill>
                    <a:hlinkClick r:id="rId2"/>
                  </a:rPr>
                  <a:t>David A.  Huffman</a:t>
                </a:r>
                <a:endParaRPr lang="en-US" b="1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The algorithm will </a:t>
                </a:r>
                <a:r>
                  <a:rPr lang="en-US" dirty="0">
                    <a:solidFill>
                      <a:srgbClr val="7030A0"/>
                    </a:solidFill>
                  </a:rPr>
                  <a:t>build a binary </a:t>
                </a:r>
                <a:r>
                  <a:rPr lang="en-US" dirty="0" err="1">
                    <a:solidFill>
                      <a:srgbClr val="7030A0"/>
                    </a:solidFill>
                  </a:rPr>
                  <a:t>trie</a:t>
                </a:r>
                <a:r>
                  <a:rPr lang="en-US" dirty="0">
                    <a:solidFill>
                      <a:srgbClr val="7030A0"/>
                    </a:solidFill>
                  </a:rPr>
                  <a:t>, bottom-up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Assumption: </a:t>
                </a:r>
                <a:r>
                  <a:rPr lang="en-US" dirty="0">
                    <a:solidFill>
                      <a:srgbClr val="00B050"/>
                    </a:solidFill>
                  </a:rPr>
                  <a:t>A loop has been run over the entire text, and a histogram of character frequencies has been constructed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can be </a:t>
                </a:r>
                <a:r>
                  <a:rPr lang="en-US" dirty="0">
                    <a:solidFill>
                      <a:srgbClr val="00B0F0"/>
                    </a:solidFill>
                  </a:rPr>
                  <a:t>parallelized across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charset="0"/>
                      </a:rPr>
                      <m:t>≥2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threads </a:t>
                </a:r>
                <a:r>
                  <a:rPr lang="en-US" dirty="0"/>
                  <a:t>so that the time is reduced from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small cost of adding up and normalizing the individual frequencies of the characters, as they were returned by the threads.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2FA3D-22AE-4FF6-80A3-FE1B1F31A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6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3C43-646B-4DD0-932A-CC1F8A04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AB69-0429-404F-850F-12198E7C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insert all the </a:t>
            </a:r>
            <a:r>
              <a:rPr lang="en-US" dirty="0">
                <a:solidFill>
                  <a:srgbClr val="7030A0"/>
                </a:solidFill>
              </a:rPr>
              <a:t>&lt;character, frequency&gt; </a:t>
            </a:r>
            <a:r>
              <a:rPr lang="en-US" dirty="0"/>
              <a:t>pairs in a </a:t>
            </a:r>
            <a:r>
              <a:rPr lang="en-US" dirty="0">
                <a:solidFill>
                  <a:srgbClr val="FF0000"/>
                </a:solidFill>
              </a:rPr>
              <a:t>Priority Queue</a:t>
            </a:r>
          </a:p>
          <a:p>
            <a:r>
              <a:rPr lang="en-US" dirty="0"/>
              <a:t>Our goal will be, at every point in time, to have </a:t>
            </a:r>
            <a:r>
              <a:rPr lang="en-US" dirty="0">
                <a:solidFill>
                  <a:schemeClr val="accent2"/>
                </a:solidFill>
              </a:rPr>
              <a:t>fast access</a:t>
            </a:r>
            <a:r>
              <a:rPr lang="en-US" dirty="0"/>
              <a:t> to </a:t>
            </a:r>
            <a:r>
              <a:rPr lang="en-US" dirty="0">
                <a:solidFill>
                  <a:srgbClr val="FF00FF"/>
                </a:solidFill>
              </a:rPr>
              <a:t>the two nodes with the smallest frequencies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E7B0-1BEC-4371-98E6-7EF0158F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example string: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</a:rPr>
              <a:t>“Jason loves chocolate.”</a:t>
            </a:r>
          </a:p>
        </p:txBody>
      </p:sp>
    </p:spTree>
    <p:extLst>
      <p:ext uri="{BB962C8B-B14F-4D97-AF65-F5344CB8AC3E}">
        <p14:creationId xmlns:p14="http://schemas.microsoft.com/office/powerpoint/2010/main" val="45429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E7B0-1BEC-4371-98E6-7EF0158F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example string: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</a:rPr>
              <a:t>“Jason loves chocolate.”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289037" y="3161817"/>
            <a:ext cx="30866" cy="704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6037385" y="3216854"/>
            <a:ext cx="128954" cy="63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81691" y="4001294"/>
            <a:ext cx="37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forget spaces and punctuation!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67959" y="3228577"/>
            <a:ext cx="646254" cy="63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324-F13C-4785-89E3-826F1F0E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bigoted UTF-8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AEA4-FDC8-4C5F-8021-D4FF7202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“Archi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d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s” will take 10 bytes to store…</a:t>
            </a:r>
          </a:p>
          <a:p>
            <a:r>
              <a:rPr lang="en-US" dirty="0"/>
              <a:t>“</a:t>
            </a:r>
            <a:r>
              <a:rPr lang="el-GR" dirty="0"/>
              <a:t>Αρχιμήδης</a:t>
            </a:r>
            <a:r>
              <a:rPr lang="en-US" dirty="0"/>
              <a:t>” will take &gt;</a:t>
            </a:r>
            <a:r>
              <a:rPr lang="el-GR" dirty="0"/>
              <a:t>&gt;</a:t>
            </a:r>
            <a:r>
              <a:rPr lang="en-US" dirty="0"/>
              <a:t> 10 bytes to store!</a:t>
            </a:r>
          </a:p>
        </p:txBody>
      </p:sp>
    </p:spTree>
    <p:extLst>
      <p:ext uri="{BB962C8B-B14F-4D97-AF65-F5344CB8AC3E}">
        <p14:creationId xmlns:p14="http://schemas.microsoft.com/office/powerpoint/2010/main" val="231234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E7B0-1BEC-4371-98E6-7EF0158F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example string: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</a:rPr>
              <a:t>“Jason loves chocolate.”</a:t>
            </a: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the text and </a:t>
            </a:r>
            <a:r>
              <a:rPr lang="en-US" dirty="0">
                <a:solidFill>
                  <a:schemeClr val="accent2"/>
                </a:solidFill>
              </a:rPr>
              <a:t>build nodes containing &lt;character, #occurrences&gt; pairs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00760" y="3161817"/>
            <a:ext cx="30866" cy="704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54615" y="3161817"/>
            <a:ext cx="0" cy="704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81691" y="4001294"/>
            <a:ext cx="37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forget spaces and punctuation!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67959" y="3228577"/>
            <a:ext cx="646254" cy="63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08994" y="6070952"/>
            <a:ext cx="713771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9" name="Oval 8"/>
          <p:cNvSpPr/>
          <p:nvPr/>
        </p:nvSpPr>
        <p:spPr>
          <a:xfrm>
            <a:off x="938854" y="6070952"/>
            <a:ext cx="738848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1" name="Oval 10"/>
          <p:cNvSpPr/>
          <p:nvPr/>
        </p:nvSpPr>
        <p:spPr>
          <a:xfrm>
            <a:off x="1793791" y="6077400"/>
            <a:ext cx="729203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2" name="Oval 11"/>
          <p:cNvSpPr/>
          <p:nvPr/>
        </p:nvSpPr>
        <p:spPr>
          <a:xfrm>
            <a:off x="2613250" y="6070952"/>
            <a:ext cx="763929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,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44105" y="6104519"/>
            <a:ext cx="766824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441738" y="6077400"/>
                <a:ext cx="811193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38" y="6077400"/>
                <a:ext cx="811193" cy="6018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387153" y="6093961"/>
                <a:ext cx="775503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53" y="6093961"/>
                <a:ext cx="775503" cy="6018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6280601" y="6104519"/>
                <a:ext cx="750425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01" y="6104519"/>
                <a:ext cx="750425" cy="6018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7144296" y="6104519"/>
                <a:ext cx="758142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96" y="6104519"/>
                <a:ext cx="758142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985067" y="6135462"/>
                <a:ext cx="785634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067" y="6135462"/>
                <a:ext cx="785634" cy="6018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8027064" y="6104519"/>
                <a:ext cx="83337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064" y="6104519"/>
                <a:ext cx="833377" cy="60188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9853898" y="6135462"/>
            <a:ext cx="8179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` ‘, 2</a:t>
            </a:r>
          </a:p>
        </p:txBody>
      </p:sp>
      <p:sp>
        <p:nvSpPr>
          <p:cNvPr id="21" name="Oval 20"/>
          <p:cNvSpPr/>
          <p:nvPr/>
        </p:nvSpPr>
        <p:spPr>
          <a:xfrm>
            <a:off x="10853330" y="6123958"/>
            <a:ext cx="871412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`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’,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D55BDF-A9AB-1444-8EC6-520745C3FEAF}"/>
              </a:ext>
            </a:extLst>
          </p:cNvPr>
          <p:cNvCxnSpPr>
            <a:cxnSpLocks/>
          </p:cNvCxnSpPr>
          <p:nvPr/>
        </p:nvCxnSpPr>
        <p:spPr>
          <a:xfrm flipH="1">
            <a:off x="10410093" y="5908431"/>
            <a:ext cx="261765" cy="2270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8207DD-1461-A449-AA80-E543DA5F6A65}"/>
              </a:ext>
            </a:extLst>
          </p:cNvPr>
          <p:cNvSpPr txBox="1"/>
          <p:nvPr/>
        </p:nvSpPr>
        <p:spPr>
          <a:xfrm>
            <a:off x="9659815" y="5380892"/>
            <a:ext cx="2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CHARACTER!</a:t>
            </a:r>
          </a:p>
        </p:txBody>
      </p:sp>
    </p:spTree>
    <p:extLst>
      <p:ext uri="{BB962C8B-B14F-4D97-AF65-F5344CB8AC3E}">
        <p14:creationId xmlns:p14="http://schemas.microsoft.com/office/powerpoint/2010/main" val="58966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55585" y="4768768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E7B0-1BEC-4371-98E6-7EF0158F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Put all of the nodes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Priority Queue </a:t>
            </a:r>
            <a:r>
              <a:rPr lang="en-US" dirty="0"/>
              <a:t>sorted on frequencies, in ascending order. </a:t>
            </a:r>
            <a:r>
              <a:rPr lang="en-US" dirty="0">
                <a:solidFill>
                  <a:schemeClr val="accent2"/>
                </a:solidFill>
              </a:rPr>
              <a:t>Smaller is higher priority.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Ties will be broken lexicographically.</a:t>
            </a:r>
          </a:p>
          <a:p>
            <a:pPr lvl="2"/>
            <a:r>
              <a:rPr lang="en-US" dirty="0"/>
              <a:t>Again, </a:t>
            </a:r>
            <a:r>
              <a:rPr lang="en-US" dirty="0">
                <a:solidFill>
                  <a:schemeClr val="accent5"/>
                </a:solidFill>
              </a:rPr>
              <a:t>smaller up front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8" name="Oval 7"/>
          <p:cNvSpPr/>
          <p:nvPr/>
        </p:nvSpPr>
        <p:spPr>
          <a:xfrm>
            <a:off x="2520931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9" name="Oval 8"/>
          <p:cNvSpPr/>
          <p:nvPr/>
        </p:nvSpPr>
        <p:spPr>
          <a:xfrm>
            <a:off x="6153594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1" name="Oval 10"/>
          <p:cNvSpPr/>
          <p:nvPr/>
        </p:nvSpPr>
        <p:spPr>
          <a:xfrm>
            <a:off x="9301609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2" name="Oval 11"/>
          <p:cNvSpPr/>
          <p:nvPr/>
        </p:nvSpPr>
        <p:spPr>
          <a:xfrm>
            <a:off x="10166591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49197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792665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36" name="Oval 35"/>
          <p:cNvSpPr/>
          <p:nvPr/>
        </p:nvSpPr>
        <p:spPr>
          <a:xfrm>
            <a:off x="1000667" y="5359001"/>
            <a:ext cx="618944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1000" dirty="0">
                <a:solidFill>
                  <a:schemeClr val="tx1"/>
                </a:solidFill>
              </a:rPr>
              <a:t>’, 1</a:t>
            </a:r>
          </a:p>
        </p:txBody>
      </p:sp>
      <p:sp>
        <p:nvSpPr>
          <p:cNvPr id="37" name="Oval 36"/>
          <p:cNvSpPr/>
          <p:nvPr/>
        </p:nvSpPr>
        <p:spPr>
          <a:xfrm>
            <a:off x="5401669" y="5359001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</p:spTree>
    <p:extLst>
      <p:ext uri="{BB962C8B-B14F-4D97-AF65-F5344CB8AC3E}">
        <p14:creationId xmlns:p14="http://schemas.microsoft.com/office/powerpoint/2010/main" val="29963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55585" y="4768768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E7B0-1BEC-4371-98E6-7EF0158F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Put all of the nodes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Priority Queue </a:t>
            </a:r>
            <a:r>
              <a:rPr lang="en-US" dirty="0"/>
              <a:t>sorted on frequencies, in ascending order. </a:t>
            </a:r>
            <a:r>
              <a:rPr lang="en-US" dirty="0">
                <a:solidFill>
                  <a:schemeClr val="accent2"/>
                </a:solidFill>
              </a:rPr>
              <a:t>Smaller is higher priority.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Ties will be broken lexicographically.</a:t>
            </a:r>
          </a:p>
          <a:p>
            <a:pPr lvl="2"/>
            <a:r>
              <a:rPr lang="en-US" dirty="0"/>
              <a:t>Again, </a:t>
            </a:r>
            <a:r>
              <a:rPr lang="en-US" dirty="0">
                <a:solidFill>
                  <a:schemeClr val="accent5"/>
                </a:solidFill>
              </a:rPr>
              <a:t>smaller up front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i="1" dirty="0"/>
              <a:t>Lexicographically, </a:t>
            </a:r>
            <a:r>
              <a:rPr lang="en-US" i="1" dirty="0">
                <a:solidFill>
                  <a:srgbClr val="FF00FF"/>
                </a:solidFill>
              </a:rPr>
              <a:t>periods &lt; characters </a:t>
            </a:r>
            <a:r>
              <a:rPr lang="en-US" i="1" dirty="0"/>
              <a:t>and</a:t>
            </a:r>
            <a:r>
              <a:rPr lang="en-US" i="1" dirty="0">
                <a:solidFill>
                  <a:srgbClr val="FF00FF"/>
                </a:solidFill>
              </a:rPr>
              <a:t> spaces &lt; periods &lt; characters</a:t>
            </a:r>
          </a:p>
          <a:p>
            <a:pPr lvl="1"/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Don’t worry: </a:t>
            </a:r>
            <a:r>
              <a:rPr lang="en-US" i="1" dirty="0"/>
              <a:t>In exams, </a:t>
            </a:r>
            <a:r>
              <a:rPr lang="en-US" b="1" i="1" dirty="0">
                <a:solidFill>
                  <a:srgbClr val="C00000"/>
                </a:solidFill>
              </a:rPr>
              <a:t>you will be given an ASCII table </a:t>
            </a:r>
            <a:r>
              <a:rPr lang="en-US" i="1" dirty="0"/>
              <a:t>to deduce lexicographic order on the fly.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8" name="Oval 7"/>
          <p:cNvSpPr/>
          <p:nvPr/>
        </p:nvSpPr>
        <p:spPr>
          <a:xfrm>
            <a:off x="2520931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9" name="Oval 8"/>
          <p:cNvSpPr/>
          <p:nvPr/>
        </p:nvSpPr>
        <p:spPr>
          <a:xfrm>
            <a:off x="6153594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1" name="Oval 10"/>
          <p:cNvSpPr/>
          <p:nvPr/>
        </p:nvSpPr>
        <p:spPr>
          <a:xfrm>
            <a:off x="9301609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2" name="Oval 11"/>
          <p:cNvSpPr/>
          <p:nvPr/>
        </p:nvSpPr>
        <p:spPr>
          <a:xfrm>
            <a:off x="10166591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49197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792665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36" name="Oval 35"/>
          <p:cNvSpPr/>
          <p:nvPr/>
        </p:nvSpPr>
        <p:spPr>
          <a:xfrm>
            <a:off x="1000667" y="5359001"/>
            <a:ext cx="618944" cy="60188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b="1" dirty="0">
                <a:solidFill>
                  <a:schemeClr val="tx1"/>
                </a:solidFill>
              </a:rPr>
              <a:t>.</a:t>
            </a:r>
            <a:r>
              <a:rPr lang="en-US" sz="1000" dirty="0">
                <a:solidFill>
                  <a:schemeClr val="tx1"/>
                </a:solidFill>
              </a:rPr>
              <a:t>’, 1</a:t>
            </a:r>
          </a:p>
        </p:txBody>
      </p:sp>
      <p:sp>
        <p:nvSpPr>
          <p:cNvPr id="37" name="Oval 36"/>
          <p:cNvSpPr/>
          <p:nvPr/>
        </p:nvSpPr>
        <p:spPr>
          <a:xfrm>
            <a:off x="5401669" y="5359001"/>
            <a:ext cx="717660" cy="60188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 ’, 2</a:t>
            </a:r>
          </a:p>
        </p:txBody>
      </p:sp>
    </p:spTree>
    <p:extLst>
      <p:ext uri="{BB962C8B-B14F-4D97-AF65-F5344CB8AC3E}">
        <p14:creationId xmlns:p14="http://schemas.microsoft.com/office/powerpoint/2010/main" val="83145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55585" y="4768768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E7B0-1BEC-4371-98E6-7EF0158F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Put all of the nodes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Priority Queue </a:t>
            </a:r>
            <a:r>
              <a:rPr lang="en-US" dirty="0"/>
              <a:t>sorted on frequencies, in ascending order. </a:t>
            </a:r>
            <a:r>
              <a:rPr lang="en-US" dirty="0">
                <a:solidFill>
                  <a:schemeClr val="accent2"/>
                </a:solidFill>
              </a:rPr>
              <a:t>Smaller is higher priority.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Ties will be broken lexicographically.</a:t>
            </a:r>
          </a:p>
          <a:p>
            <a:pPr lvl="2"/>
            <a:r>
              <a:rPr lang="en-US" dirty="0"/>
              <a:t>Again, </a:t>
            </a:r>
            <a:r>
              <a:rPr lang="en-US" dirty="0">
                <a:solidFill>
                  <a:schemeClr val="accent5"/>
                </a:solidFill>
              </a:rPr>
              <a:t>smaller up front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i="1" dirty="0"/>
              <a:t>Lexicographically, </a:t>
            </a:r>
            <a:r>
              <a:rPr lang="en-US" i="1" dirty="0">
                <a:solidFill>
                  <a:srgbClr val="FF00FF"/>
                </a:solidFill>
              </a:rPr>
              <a:t>periods &lt; characters </a:t>
            </a:r>
            <a:r>
              <a:rPr lang="en-US" i="1" dirty="0"/>
              <a:t>and</a:t>
            </a:r>
            <a:r>
              <a:rPr lang="en-US" i="1" dirty="0">
                <a:solidFill>
                  <a:srgbClr val="FF00FF"/>
                </a:solidFill>
              </a:rPr>
              <a:t> spaces &lt; periods &lt; characters</a:t>
            </a:r>
          </a:p>
          <a:p>
            <a:pPr lvl="1"/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Don’t worry: </a:t>
            </a:r>
            <a:r>
              <a:rPr lang="en-US" i="1" dirty="0"/>
              <a:t>In exams, </a:t>
            </a:r>
            <a:r>
              <a:rPr lang="en-US" b="1" i="1" dirty="0">
                <a:solidFill>
                  <a:srgbClr val="C00000"/>
                </a:solidFill>
              </a:rPr>
              <a:t>you will be given an ASCII table </a:t>
            </a:r>
            <a:r>
              <a:rPr lang="en-US" i="1" dirty="0"/>
              <a:t>to deduce lexicographic order on the fly.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8" name="Oval 7"/>
          <p:cNvSpPr/>
          <p:nvPr/>
        </p:nvSpPr>
        <p:spPr>
          <a:xfrm>
            <a:off x="1732705" y="536355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9" name="Oval 8"/>
          <p:cNvSpPr/>
          <p:nvPr/>
        </p:nvSpPr>
        <p:spPr>
          <a:xfrm>
            <a:off x="6153594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1" name="Oval 10"/>
          <p:cNvSpPr/>
          <p:nvPr/>
        </p:nvSpPr>
        <p:spPr>
          <a:xfrm>
            <a:off x="9301609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2" name="Oval 11"/>
          <p:cNvSpPr/>
          <p:nvPr/>
        </p:nvSpPr>
        <p:spPr>
          <a:xfrm>
            <a:off x="10166591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49197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510848" y="535900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48" y="5359001"/>
                <a:ext cx="587957" cy="60188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1000667" y="5359001"/>
            <a:ext cx="618944" cy="60188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b="1" dirty="0">
                <a:solidFill>
                  <a:schemeClr val="tx1"/>
                </a:solidFill>
              </a:rPr>
              <a:t>.</a:t>
            </a:r>
            <a:r>
              <a:rPr lang="en-US" sz="1000" dirty="0">
                <a:solidFill>
                  <a:schemeClr val="tx1"/>
                </a:solidFill>
              </a:rPr>
              <a:t>’, 1</a:t>
            </a:r>
          </a:p>
        </p:txBody>
      </p:sp>
      <p:sp>
        <p:nvSpPr>
          <p:cNvPr id="37" name="Oval 36"/>
          <p:cNvSpPr/>
          <p:nvPr/>
        </p:nvSpPr>
        <p:spPr>
          <a:xfrm>
            <a:off x="5401669" y="5359001"/>
            <a:ext cx="717660" cy="6018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 ’,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F60B0-7863-4004-8969-0A09A5CE7667}"/>
              </a:ext>
            </a:extLst>
          </p:cNvPr>
          <p:cNvSpPr/>
          <p:nvPr/>
        </p:nvSpPr>
        <p:spPr>
          <a:xfrm>
            <a:off x="6153594" y="4256751"/>
            <a:ext cx="4176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This is not an error; SPACE might be lexicographically </a:t>
            </a:r>
            <a:r>
              <a:rPr lang="en-US" sz="1600" b="1" i="1" dirty="0">
                <a:solidFill>
                  <a:srgbClr val="FF0000"/>
                </a:solidFill>
              </a:rPr>
              <a:t>least</a:t>
            </a:r>
            <a:r>
              <a:rPr lang="en-US" sz="1600" i="1" dirty="0">
                <a:solidFill>
                  <a:srgbClr val="FF0000"/>
                </a:solidFill>
              </a:rPr>
              <a:t>, but its frequency is 2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en-US" sz="1600" i="1" dirty="0">
                <a:solidFill>
                  <a:srgbClr val="FF0000"/>
                </a:solidFill>
                <a:sym typeface="Wingdings" panose="05000000000000000000" pitchFamily="2" charset="2"/>
              </a:rPr>
              <a:t> So its position is “least among those with frequency 2”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51840A9-279E-4F78-8A31-D76D31B881B8}"/>
              </a:ext>
            </a:extLst>
          </p:cNvPr>
          <p:cNvCxnSpPr>
            <a:cxnSpLocks/>
            <a:stCxn id="37" idx="1"/>
          </p:cNvCxnSpPr>
          <p:nvPr/>
        </p:nvCxnSpPr>
        <p:spPr>
          <a:xfrm rot="5400000" flipH="1" flipV="1">
            <a:off x="5580025" y="4932720"/>
            <a:ext cx="441168" cy="58768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3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solidFill>
                      <a:schemeClr val="accent1"/>
                    </a:solidFill>
                  </a:rPr>
                  <a:t>As long as the queue has more than 1 elements in it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	Apply 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getMin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twice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 err="1"/>
                  <a:t>dequeue</a:t>
                </a:r>
                <a:r>
                  <a:rPr lang="en-US" dirty="0"/>
                  <a:t> the 2 </a:t>
                </a:r>
                <a:r>
                  <a:rPr lang="en-US" b="1" dirty="0">
                    <a:solidFill>
                      <a:srgbClr val="FF0000"/>
                    </a:solidFill>
                  </a:rPr>
                  <a:t>least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elements in the queue.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For a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MinHeap</a:t>
                </a:r>
                <a:r>
                  <a:rPr lang="en-US" dirty="0"/>
                  <a:t>-based PQ, this is </a:t>
                </a:r>
                <a:r>
                  <a:rPr lang="en-US" b="1" dirty="0">
                    <a:solidFill>
                      <a:srgbClr val="FF00FF"/>
                    </a:solidFill>
                  </a:rPr>
                  <a:t>extremely fast: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is your alphabet. Even for the subset of printable Unicode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=65535 </m:t>
                    </m:r>
                  </m:oMath>
                </a14:m>
                <a:r>
                  <a:rPr lang="en-US" b="0" i="0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=32</m:t>
                        </m:r>
                      </m:e>
                    </m:func>
                  </m:oMath>
                </a14:m>
                <a:r>
                  <a:rPr lang="en-US" dirty="0"/>
                  <a:t> compares in the </a:t>
                </a:r>
                <a:r>
                  <a:rPr lang="en-US" b="1" dirty="0"/>
                  <a:t>worst case </a:t>
                </a:r>
                <a:r>
                  <a:rPr lang="en-US" dirty="0"/>
                  <a:t>for a </a:t>
                </a:r>
                <a:r>
                  <a:rPr lang="en-US" dirty="0">
                    <a:solidFill>
                      <a:schemeClr val="accent2"/>
                    </a:solidFill>
                  </a:rPr>
                  <a:t>queue that will be pinned to cache because of temporal locality</a:t>
                </a:r>
                <a:r>
                  <a:rPr lang="en-US" dirty="0"/>
                  <a:t>!  Recall: </a:t>
                </a:r>
                <a:r>
                  <a:rPr lang="en-US" dirty="0">
                    <a:solidFill>
                      <a:schemeClr val="accent6"/>
                    </a:solidFill>
                  </a:rPr>
                  <a:t>heaps stored as arrays </a:t>
                </a:r>
                <a:r>
                  <a:rPr lang="en-US" dirty="0"/>
                  <a:t>(consecutive cache storage)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  <a:blipFill>
                <a:blip r:embed="rId2"/>
                <a:stretch>
                  <a:fillRect l="-1135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Pentagon 6">
            <a:extLst>
              <a:ext uri="{FF2B5EF4-FFF2-40B4-BE49-F238E27FC236}">
                <a16:creationId xmlns:a16="http://schemas.microsoft.com/office/drawing/2014/main" id="{AF65D69A-0E74-4F73-B2A0-D079AD37C795}"/>
              </a:ext>
            </a:extLst>
          </p:cNvPr>
          <p:cNvSpPr/>
          <p:nvPr/>
        </p:nvSpPr>
        <p:spPr>
          <a:xfrm flipH="1">
            <a:off x="555585" y="4768768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63B64D-5462-49CF-9BB1-C087870EDBDE}"/>
              </a:ext>
            </a:extLst>
          </p:cNvPr>
          <p:cNvSpPr/>
          <p:nvPr/>
        </p:nvSpPr>
        <p:spPr>
          <a:xfrm>
            <a:off x="1729380" y="5375442"/>
            <a:ext cx="587957" cy="601884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C628B5-8319-40BB-887F-B72E1383F21B}"/>
              </a:ext>
            </a:extLst>
          </p:cNvPr>
          <p:cNvSpPr/>
          <p:nvPr/>
        </p:nvSpPr>
        <p:spPr>
          <a:xfrm>
            <a:off x="6153594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D1D5F9-5852-4F41-AD63-F3A7BD2036C2}"/>
              </a:ext>
            </a:extLst>
          </p:cNvPr>
          <p:cNvSpPr/>
          <p:nvPr/>
        </p:nvSpPr>
        <p:spPr>
          <a:xfrm>
            <a:off x="9301609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18FD11-2B1B-435A-A004-8CC48FBC9E4F}"/>
              </a:ext>
            </a:extLst>
          </p:cNvPr>
          <p:cNvSpPr/>
          <p:nvPr/>
        </p:nvSpPr>
        <p:spPr>
          <a:xfrm>
            <a:off x="10166591" y="5351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2553EB-838A-4641-A038-59C98DE2529E}"/>
              </a:ext>
            </a:extLst>
          </p:cNvPr>
          <p:cNvSpPr/>
          <p:nvPr/>
        </p:nvSpPr>
        <p:spPr>
          <a:xfrm>
            <a:off x="3249197" y="53590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5388088-A2A0-4EF2-9E71-90A6F45DFC32}"/>
                  </a:ext>
                </a:extLst>
              </p:cNvPr>
              <p:cNvSpPr/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5388088-A2A0-4EF2-9E71-90A6F45DF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27" y="5351200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FE539B-F235-42DF-999F-919990FAC217}"/>
                  </a:ext>
                </a:extLst>
              </p:cNvPr>
              <p:cNvSpPr/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FE539B-F235-42DF-999F-919990FAC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585" y="5333969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AC44C85-5D3C-4D72-9565-9773CEFF5B34}"/>
                  </a:ext>
                </a:extLst>
              </p:cNvPr>
              <p:cNvSpPr/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AC44C85-5D3C-4D72-9565-9773CEFF5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16" y="5351200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3F7DB5C-7B33-4753-9F09-570B5FCE9A43}"/>
                  </a:ext>
                </a:extLst>
              </p:cNvPr>
              <p:cNvSpPr/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3F7DB5C-7B33-4753-9F09-570B5FCE9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05" y="5351200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20AEA46-10E3-41F2-A0E6-7438BA2B85DF}"/>
                  </a:ext>
                </a:extLst>
              </p:cNvPr>
              <p:cNvSpPr/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20AEA46-10E3-41F2-A0E6-7438BA2B8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63" y="5359001"/>
                <a:ext cx="587957" cy="601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10108E1-C9AA-479E-9111-0DD06AC6F7F2}"/>
                  </a:ext>
                </a:extLst>
              </p:cNvPr>
              <p:cNvSpPr/>
              <p:nvPr/>
            </p:nvSpPr>
            <p:spPr>
              <a:xfrm>
                <a:off x="2507523" y="535900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0108E1-C9AA-479E-9111-0DD06AC6F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523" y="5359001"/>
                <a:ext cx="587957" cy="601884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4D4588AE-D044-430F-8353-30086F14E96A}"/>
              </a:ext>
            </a:extLst>
          </p:cNvPr>
          <p:cNvSpPr/>
          <p:nvPr/>
        </p:nvSpPr>
        <p:spPr>
          <a:xfrm>
            <a:off x="1000667" y="5359001"/>
            <a:ext cx="618944" cy="601884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1000" dirty="0">
                <a:solidFill>
                  <a:schemeClr val="tx1"/>
                </a:solidFill>
              </a:rPr>
              <a:t>’,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5D1D97-5EEE-49ED-B681-4BDACE5385F8}"/>
              </a:ext>
            </a:extLst>
          </p:cNvPr>
          <p:cNvSpPr/>
          <p:nvPr/>
        </p:nvSpPr>
        <p:spPr>
          <a:xfrm>
            <a:off x="5401669" y="5359001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</p:spTree>
    <p:extLst>
      <p:ext uri="{BB962C8B-B14F-4D97-AF65-F5344CB8AC3E}">
        <p14:creationId xmlns:p14="http://schemas.microsoft.com/office/powerpoint/2010/main" val="168341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solidFill>
                      <a:schemeClr val="accent1"/>
                    </a:solidFill>
                  </a:rPr>
                  <a:t>As long as the queue has more than 1 elements in it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	Apply 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getMin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twice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 err="1"/>
                  <a:t>dequeue</a:t>
                </a:r>
                <a:r>
                  <a:rPr lang="en-US" dirty="0"/>
                  <a:t> the 2 </a:t>
                </a:r>
                <a:r>
                  <a:rPr lang="en-US" b="1" dirty="0">
                    <a:solidFill>
                      <a:srgbClr val="FF0000"/>
                    </a:solidFill>
                  </a:rPr>
                  <a:t>least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elements in the queue.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For a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MinHeap</a:t>
                </a:r>
                <a:r>
                  <a:rPr lang="en-US" dirty="0"/>
                  <a:t>-based PQ, this is </a:t>
                </a:r>
                <a:r>
                  <a:rPr lang="en-US" b="1" dirty="0">
                    <a:solidFill>
                      <a:srgbClr val="FF00FF"/>
                    </a:solidFill>
                  </a:rPr>
                  <a:t>extremely fast: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is your alphabet. Even for the subset of printable Unicode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=65535⇒2⋅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=32</m:t>
                        </m:r>
                      </m:e>
                    </m:func>
                  </m:oMath>
                </a14:m>
                <a:r>
                  <a:rPr lang="en-US" dirty="0"/>
                  <a:t> compares in the </a:t>
                </a:r>
                <a:r>
                  <a:rPr lang="en-US" b="1" dirty="0"/>
                  <a:t>worst case </a:t>
                </a:r>
                <a:r>
                  <a:rPr lang="en-US" dirty="0"/>
                  <a:t>for a </a:t>
                </a:r>
                <a:r>
                  <a:rPr lang="en-US" dirty="0">
                    <a:solidFill>
                      <a:schemeClr val="accent2"/>
                    </a:solidFill>
                  </a:rPr>
                  <a:t>queue that will be pinned to cache because of temporal locality</a:t>
                </a:r>
                <a:r>
                  <a:rPr lang="en-US" dirty="0"/>
                  <a:t>!  Recall: </a:t>
                </a:r>
                <a:r>
                  <a:rPr lang="en-US" dirty="0">
                    <a:solidFill>
                      <a:schemeClr val="accent6"/>
                    </a:solidFill>
                  </a:rPr>
                  <a:t>heaps stored as arrays </a:t>
                </a:r>
                <a:r>
                  <a:rPr lang="en-US" dirty="0"/>
                  <a:t>(consecutive cache storage)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Create a </a:t>
                </a:r>
                <a:r>
                  <a:rPr lang="en-US" b="1" dirty="0">
                    <a:solidFill>
                      <a:srgbClr val="C91FFF"/>
                    </a:solidFill>
                  </a:rPr>
                  <a:t>new node </a:t>
                </a:r>
                <a:r>
                  <a:rPr lang="en-US" dirty="0">
                    <a:solidFill>
                      <a:srgbClr val="C91FFF"/>
                    </a:solidFill>
                  </a:rPr>
                  <a:t>with those two nodes as children </a:t>
                </a:r>
                <a:r>
                  <a:rPr lang="en-US" dirty="0"/>
                  <a:t>and a frequency value equal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the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sum of the children’s frequency values.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  <a:blipFill>
                <a:blip r:embed="rId2"/>
                <a:stretch>
                  <a:fillRect l="-1144" t="-2362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36" name="Oval 35"/>
          <p:cNvSpPr/>
          <p:nvPr/>
        </p:nvSpPr>
        <p:spPr>
          <a:xfrm>
            <a:off x="4865932" y="4434293"/>
            <a:ext cx="618944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`.’, 1</a:t>
            </a:r>
          </a:p>
        </p:txBody>
      </p:sp>
      <p:sp>
        <p:nvSpPr>
          <p:cNvPr id="37" name="Oval 36"/>
          <p:cNvSpPr/>
          <p:nvPr/>
        </p:nvSpPr>
        <p:spPr>
          <a:xfrm>
            <a:off x="6159349" y="4434293"/>
            <a:ext cx="717660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J, 1</a:t>
            </a:r>
          </a:p>
        </p:txBody>
      </p:sp>
      <p:sp>
        <p:nvSpPr>
          <p:cNvPr id="20" name="Oval 19"/>
          <p:cNvSpPr/>
          <p:nvPr/>
        </p:nvSpPr>
        <p:spPr>
          <a:xfrm>
            <a:off x="5528131" y="3776906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5350979" y="42920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8639" y="43487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F372F6-0FD5-498C-9E83-8E1844A53621}"/>
              </a:ext>
            </a:extLst>
          </p:cNvPr>
          <p:cNvSpPr/>
          <p:nvPr/>
        </p:nvSpPr>
        <p:spPr>
          <a:xfrm>
            <a:off x="2172075" y="582117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1AD6D8-A7E8-485E-9620-1A980A957BD0}"/>
              </a:ext>
            </a:extLst>
          </p:cNvPr>
          <p:cNvSpPr/>
          <p:nvPr/>
        </p:nvSpPr>
        <p:spPr>
          <a:xfrm>
            <a:off x="5804738" y="58133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9B75DE-CEFB-4188-B2E5-FDB9E539CA44}"/>
              </a:ext>
            </a:extLst>
          </p:cNvPr>
          <p:cNvSpPr/>
          <p:nvPr/>
        </p:nvSpPr>
        <p:spPr>
          <a:xfrm>
            <a:off x="8952753" y="58133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469D8E-672A-4D9E-8947-6ECE0D2E02B7}"/>
              </a:ext>
            </a:extLst>
          </p:cNvPr>
          <p:cNvSpPr/>
          <p:nvPr/>
        </p:nvSpPr>
        <p:spPr>
          <a:xfrm>
            <a:off x="9817735" y="58133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65F8F0-6920-4164-8B0E-950B54C06D5D}"/>
              </a:ext>
            </a:extLst>
          </p:cNvPr>
          <p:cNvSpPr/>
          <p:nvPr/>
        </p:nvSpPr>
        <p:spPr>
          <a:xfrm>
            <a:off x="2900341" y="582117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387B61-72D1-465D-9414-91709922A88C}"/>
                  </a:ext>
                </a:extLst>
              </p:cNvPr>
              <p:cNvSpPr/>
              <p:nvPr/>
            </p:nvSpPr>
            <p:spPr>
              <a:xfrm>
                <a:off x="8087771" y="581337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387B61-72D1-465D-9414-91709922A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71" y="5813377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E6E8E31-0BF6-43F2-9E82-1DFF2237A6EC}"/>
                  </a:ext>
                </a:extLst>
              </p:cNvPr>
              <p:cNvSpPr/>
              <p:nvPr/>
            </p:nvSpPr>
            <p:spPr>
              <a:xfrm>
                <a:off x="4360729" y="5796146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E6E8E31-0BF6-43F2-9E82-1DFF2237A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729" y="5796146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931053-629E-4E18-A91D-F0DFF0A8CB40}"/>
                  </a:ext>
                </a:extLst>
              </p:cNvPr>
              <p:cNvSpPr/>
              <p:nvPr/>
            </p:nvSpPr>
            <p:spPr>
              <a:xfrm>
                <a:off x="7326760" y="581337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931053-629E-4E18-A91D-F0DFF0A8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60" y="5813377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5B51A-43E6-49AE-92F0-FFA7074CACF3}"/>
                  </a:ext>
                </a:extLst>
              </p:cNvPr>
              <p:cNvSpPr/>
              <p:nvPr/>
            </p:nvSpPr>
            <p:spPr>
              <a:xfrm>
                <a:off x="6565749" y="581337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5B51A-43E6-49AE-92F0-FFA7074CA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49" y="5813377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17F6991-7672-4BDD-8668-C03BE4551F21}"/>
                  </a:ext>
                </a:extLst>
              </p:cNvPr>
              <p:cNvSpPr/>
              <p:nvPr/>
            </p:nvSpPr>
            <p:spPr>
              <a:xfrm>
                <a:off x="3628607" y="5821178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17F6991-7672-4BDD-8668-C03BE4551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607" y="5821178"/>
                <a:ext cx="587957" cy="601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8EB79A8-F4E7-46E5-B636-991AE7EF3E62}"/>
              </a:ext>
            </a:extLst>
          </p:cNvPr>
          <p:cNvSpPr/>
          <p:nvPr/>
        </p:nvSpPr>
        <p:spPr>
          <a:xfrm>
            <a:off x="5052813" y="5821178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</p:spTree>
    <p:extLst>
      <p:ext uri="{BB962C8B-B14F-4D97-AF65-F5344CB8AC3E}">
        <p14:creationId xmlns:p14="http://schemas.microsoft.com/office/powerpoint/2010/main" val="25017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solidFill>
                      <a:schemeClr val="accent1"/>
                    </a:solidFill>
                  </a:rPr>
                  <a:t>As long as the queue has more than 1 elements in it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	Apply 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getMin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twice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 err="1"/>
                  <a:t>dequeue</a:t>
                </a:r>
                <a:r>
                  <a:rPr lang="en-US" dirty="0"/>
                  <a:t> the 2 </a:t>
                </a:r>
                <a:r>
                  <a:rPr lang="en-US" b="1" dirty="0">
                    <a:solidFill>
                      <a:srgbClr val="FF0000"/>
                    </a:solidFill>
                  </a:rPr>
                  <a:t>least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elements in the queue.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For a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MinHeap</a:t>
                </a:r>
                <a:r>
                  <a:rPr lang="en-US" dirty="0"/>
                  <a:t>-based PQ, this is </a:t>
                </a:r>
                <a:r>
                  <a:rPr lang="en-US" b="1" dirty="0">
                    <a:solidFill>
                      <a:srgbClr val="FF00FF"/>
                    </a:solidFill>
                  </a:rPr>
                  <a:t>extremely fast: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is your alphabet. Even for the subset of printable Unicode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=65535⇒2⋅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=32</m:t>
                        </m:r>
                      </m:e>
                    </m:func>
                  </m:oMath>
                </a14:m>
                <a:r>
                  <a:rPr lang="en-US" dirty="0"/>
                  <a:t> compares in the </a:t>
                </a:r>
                <a:r>
                  <a:rPr lang="en-US" b="1" dirty="0"/>
                  <a:t>worst case </a:t>
                </a:r>
                <a:r>
                  <a:rPr lang="en-US" dirty="0"/>
                  <a:t>for a </a:t>
                </a:r>
                <a:r>
                  <a:rPr lang="en-US" dirty="0">
                    <a:solidFill>
                      <a:schemeClr val="accent2"/>
                    </a:solidFill>
                  </a:rPr>
                  <a:t>queue that will be pinned to cache because of temporal locality</a:t>
                </a:r>
                <a:r>
                  <a:rPr lang="en-US" dirty="0"/>
                  <a:t>!  Recall: </a:t>
                </a:r>
                <a:r>
                  <a:rPr lang="en-US" dirty="0">
                    <a:solidFill>
                      <a:schemeClr val="accent6"/>
                    </a:solidFill>
                  </a:rPr>
                  <a:t>heaps stored as arrays </a:t>
                </a:r>
                <a:r>
                  <a:rPr lang="en-US" dirty="0"/>
                  <a:t>(consecutive cache storage)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Create a </a:t>
                </a:r>
                <a:r>
                  <a:rPr lang="en-US" b="1" dirty="0">
                    <a:solidFill>
                      <a:srgbClr val="C91FFF"/>
                    </a:solidFill>
                  </a:rPr>
                  <a:t>new node </a:t>
                </a:r>
                <a:r>
                  <a:rPr lang="en-US" dirty="0">
                    <a:solidFill>
                      <a:srgbClr val="C91FFF"/>
                    </a:solidFill>
                  </a:rPr>
                  <a:t>with those two nodes as children </a:t>
                </a:r>
                <a:r>
                  <a:rPr lang="en-US" dirty="0"/>
                  <a:t>and a frequency value equal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the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sum of the children’s frequency values.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  <a:blipFill>
                <a:blip r:embed="rId2"/>
                <a:stretch>
                  <a:fillRect l="-1144" t="-2362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36" name="Oval 35"/>
          <p:cNvSpPr/>
          <p:nvPr/>
        </p:nvSpPr>
        <p:spPr>
          <a:xfrm>
            <a:off x="4850597" y="4410661"/>
            <a:ext cx="618944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`.’, 1</a:t>
            </a:r>
          </a:p>
        </p:txBody>
      </p:sp>
      <p:sp>
        <p:nvSpPr>
          <p:cNvPr id="37" name="Oval 36"/>
          <p:cNvSpPr/>
          <p:nvPr/>
        </p:nvSpPr>
        <p:spPr>
          <a:xfrm>
            <a:off x="6142067" y="4447040"/>
            <a:ext cx="717660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J, 1</a:t>
            </a:r>
          </a:p>
        </p:txBody>
      </p:sp>
      <p:sp>
        <p:nvSpPr>
          <p:cNvPr id="20" name="Oval 19"/>
          <p:cNvSpPr/>
          <p:nvPr/>
        </p:nvSpPr>
        <p:spPr>
          <a:xfrm>
            <a:off x="5528131" y="3776906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5350979" y="42920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8639" y="43487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F372F6-0FD5-498C-9E83-8E1844A53621}"/>
              </a:ext>
            </a:extLst>
          </p:cNvPr>
          <p:cNvSpPr/>
          <p:nvPr/>
        </p:nvSpPr>
        <p:spPr>
          <a:xfrm>
            <a:off x="2172075" y="582117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1AD6D8-A7E8-485E-9620-1A980A957BD0}"/>
              </a:ext>
            </a:extLst>
          </p:cNvPr>
          <p:cNvSpPr/>
          <p:nvPr/>
        </p:nvSpPr>
        <p:spPr>
          <a:xfrm>
            <a:off x="5804738" y="58133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9B75DE-CEFB-4188-B2E5-FDB9E539CA44}"/>
              </a:ext>
            </a:extLst>
          </p:cNvPr>
          <p:cNvSpPr/>
          <p:nvPr/>
        </p:nvSpPr>
        <p:spPr>
          <a:xfrm>
            <a:off x="8952753" y="58133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469D8E-672A-4D9E-8947-6ECE0D2E02B7}"/>
              </a:ext>
            </a:extLst>
          </p:cNvPr>
          <p:cNvSpPr/>
          <p:nvPr/>
        </p:nvSpPr>
        <p:spPr>
          <a:xfrm>
            <a:off x="9817735" y="58133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65F8F0-6920-4164-8B0E-950B54C06D5D}"/>
              </a:ext>
            </a:extLst>
          </p:cNvPr>
          <p:cNvSpPr/>
          <p:nvPr/>
        </p:nvSpPr>
        <p:spPr>
          <a:xfrm>
            <a:off x="2900341" y="582117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387B61-72D1-465D-9414-91709922A88C}"/>
                  </a:ext>
                </a:extLst>
              </p:cNvPr>
              <p:cNvSpPr/>
              <p:nvPr/>
            </p:nvSpPr>
            <p:spPr>
              <a:xfrm>
                <a:off x="8087771" y="581337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387B61-72D1-465D-9414-91709922A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71" y="5813377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E6E8E31-0BF6-43F2-9E82-1DFF2237A6EC}"/>
                  </a:ext>
                </a:extLst>
              </p:cNvPr>
              <p:cNvSpPr/>
              <p:nvPr/>
            </p:nvSpPr>
            <p:spPr>
              <a:xfrm>
                <a:off x="4360729" y="5796146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E6E8E31-0BF6-43F2-9E82-1DFF2237A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729" y="5796146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931053-629E-4E18-A91D-F0DFF0A8CB40}"/>
                  </a:ext>
                </a:extLst>
              </p:cNvPr>
              <p:cNvSpPr/>
              <p:nvPr/>
            </p:nvSpPr>
            <p:spPr>
              <a:xfrm>
                <a:off x="7326760" y="581337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931053-629E-4E18-A91D-F0DFF0A8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60" y="5813377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5B51A-43E6-49AE-92F0-FFA7074CACF3}"/>
                  </a:ext>
                </a:extLst>
              </p:cNvPr>
              <p:cNvSpPr/>
              <p:nvPr/>
            </p:nvSpPr>
            <p:spPr>
              <a:xfrm>
                <a:off x="6565749" y="581337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5B51A-43E6-49AE-92F0-FFA7074CA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49" y="5813377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17F6991-7672-4BDD-8668-C03BE4551F21}"/>
                  </a:ext>
                </a:extLst>
              </p:cNvPr>
              <p:cNvSpPr/>
              <p:nvPr/>
            </p:nvSpPr>
            <p:spPr>
              <a:xfrm>
                <a:off x="3628607" y="5821178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17F6991-7672-4BDD-8668-C03BE4551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607" y="5821178"/>
                <a:ext cx="587957" cy="601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8EB79A8-F4E7-46E5-B636-991AE7EF3E62}"/>
              </a:ext>
            </a:extLst>
          </p:cNvPr>
          <p:cNvSpPr/>
          <p:nvPr/>
        </p:nvSpPr>
        <p:spPr>
          <a:xfrm>
            <a:off x="5052813" y="5821178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DBF192-119E-5D4A-A000-E39460CAF182}"/>
              </a:ext>
            </a:extLst>
          </p:cNvPr>
          <p:cNvSpPr/>
          <p:nvPr/>
        </p:nvSpPr>
        <p:spPr>
          <a:xfrm>
            <a:off x="4540469" y="4292029"/>
            <a:ext cx="2613237" cy="96314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CFA6-5ACC-6141-A9B8-20D1F1F8254A}"/>
              </a:ext>
            </a:extLst>
          </p:cNvPr>
          <p:cNvSpPr txBox="1"/>
          <p:nvPr/>
        </p:nvSpPr>
        <p:spPr>
          <a:xfrm>
            <a:off x="594959" y="4078658"/>
            <a:ext cx="3116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follow the convention that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the first child pulled from the queue is on the left</a:t>
            </a:r>
            <a:r>
              <a:rPr lang="en-US" sz="1400" dirty="0"/>
              <a:t>, and </a:t>
            </a:r>
            <a:r>
              <a:rPr lang="en-US" sz="1400" b="1" dirty="0">
                <a:solidFill>
                  <a:srgbClr val="FF00FF"/>
                </a:solidFill>
              </a:rPr>
              <a:t>the second on the right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BB1961-81A3-864D-B895-56BE81E5295B}"/>
              </a:ext>
            </a:extLst>
          </p:cNvPr>
          <p:cNvCxnSpPr>
            <a:cxnSpLocks/>
          </p:cNvCxnSpPr>
          <p:nvPr/>
        </p:nvCxnSpPr>
        <p:spPr>
          <a:xfrm flipH="1" flipV="1">
            <a:off x="3530999" y="4674764"/>
            <a:ext cx="977622" cy="15326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9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solidFill>
                      <a:schemeClr val="accent1"/>
                    </a:solidFill>
                  </a:rPr>
                  <a:t>As long as the queue has more than 1 elements in it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	Apply 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getMin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twice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 err="1"/>
                  <a:t>dequeue</a:t>
                </a:r>
                <a:r>
                  <a:rPr lang="en-US" dirty="0"/>
                  <a:t> the 2 </a:t>
                </a:r>
                <a:r>
                  <a:rPr lang="en-US" b="1" dirty="0">
                    <a:solidFill>
                      <a:srgbClr val="FF0000"/>
                    </a:solidFill>
                  </a:rPr>
                  <a:t>least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elements in the queue.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For a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MinHeap</a:t>
                </a:r>
                <a:r>
                  <a:rPr lang="en-US" dirty="0"/>
                  <a:t>-based PQ, this is </a:t>
                </a:r>
                <a:r>
                  <a:rPr lang="en-US" b="1" dirty="0">
                    <a:solidFill>
                      <a:srgbClr val="FF00FF"/>
                    </a:solidFill>
                  </a:rPr>
                  <a:t>extremely fast: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is your alphabet. Even for the subset of printable Unicode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=65535⇒2⋅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=32</m:t>
                        </m:r>
                      </m:e>
                    </m:func>
                  </m:oMath>
                </a14:m>
                <a:r>
                  <a:rPr lang="en-US" dirty="0"/>
                  <a:t> compares in the </a:t>
                </a:r>
                <a:r>
                  <a:rPr lang="en-US" b="1" dirty="0"/>
                  <a:t>worst case </a:t>
                </a:r>
                <a:r>
                  <a:rPr lang="en-US" dirty="0"/>
                  <a:t>for a </a:t>
                </a:r>
                <a:r>
                  <a:rPr lang="en-US" dirty="0">
                    <a:solidFill>
                      <a:schemeClr val="accent2"/>
                    </a:solidFill>
                  </a:rPr>
                  <a:t>queue that will be pinned to cache because of temporal locality</a:t>
                </a:r>
                <a:r>
                  <a:rPr lang="en-US" dirty="0"/>
                  <a:t>!  Recall: </a:t>
                </a:r>
                <a:r>
                  <a:rPr lang="en-US" dirty="0">
                    <a:solidFill>
                      <a:schemeClr val="accent6"/>
                    </a:solidFill>
                  </a:rPr>
                  <a:t>heaps stored as arrays </a:t>
                </a:r>
                <a:r>
                  <a:rPr lang="en-US" dirty="0"/>
                  <a:t>(consecutive cache storage)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Create a </a:t>
                </a:r>
                <a:r>
                  <a:rPr lang="en-US" b="1" dirty="0">
                    <a:solidFill>
                      <a:srgbClr val="C91FFF"/>
                    </a:solidFill>
                  </a:rPr>
                  <a:t>new node </a:t>
                </a:r>
                <a:r>
                  <a:rPr lang="en-US" dirty="0">
                    <a:solidFill>
                      <a:srgbClr val="C91FFF"/>
                    </a:solidFill>
                  </a:rPr>
                  <a:t>with those two nodes as children </a:t>
                </a:r>
                <a:r>
                  <a:rPr lang="en-US" dirty="0"/>
                  <a:t>and a frequency value equal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the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sum of the children’s frequency values.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  <a:blipFill>
                <a:blip r:embed="rId2"/>
                <a:stretch>
                  <a:fillRect l="-1144" t="-2362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350979" y="42920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8639" y="43487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E52C2-0DBB-412F-9F34-E27DC4A18CEC}"/>
              </a:ext>
            </a:extLst>
          </p:cNvPr>
          <p:cNvSpPr txBox="1"/>
          <p:nvPr/>
        </p:nvSpPr>
        <p:spPr>
          <a:xfrm>
            <a:off x="7460958" y="3688539"/>
            <a:ext cx="4731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Important implementation detail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 These nodes are assumed to hold the NULL character (first in ASCII table!)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D3FBD9-7965-4FFA-AD1B-4C56131C3945}"/>
              </a:ext>
            </a:extLst>
          </p:cNvPr>
          <p:cNvCxnSpPr/>
          <p:nvPr/>
        </p:nvCxnSpPr>
        <p:spPr>
          <a:xfrm>
            <a:off x="6147075" y="4097438"/>
            <a:ext cx="1168125" cy="81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52B68DC-8677-45C7-8493-098EA97D66A3}"/>
              </a:ext>
            </a:extLst>
          </p:cNvPr>
          <p:cNvSpPr/>
          <p:nvPr/>
        </p:nvSpPr>
        <p:spPr>
          <a:xfrm>
            <a:off x="5528131" y="3776906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7B64CF-2AD2-4D0F-A7BE-1C2E35F3D229}"/>
              </a:ext>
            </a:extLst>
          </p:cNvPr>
          <p:cNvSpPr/>
          <p:nvPr/>
        </p:nvSpPr>
        <p:spPr>
          <a:xfrm>
            <a:off x="4850198" y="4419986"/>
            <a:ext cx="618944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`.’,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8995D8-871B-4765-B418-49AEF04DBE66}"/>
              </a:ext>
            </a:extLst>
          </p:cNvPr>
          <p:cNvSpPr/>
          <p:nvPr/>
        </p:nvSpPr>
        <p:spPr>
          <a:xfrm>
            <a:off x="6181036" y="4433629"/>
            <a:ext cx="717660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J,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2284707" y="568461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E432EA-570A-4AB8-BFE0-FC0EEDC28D1D}"/>
              </a:ext>
            </a:extLst>
          </p:cNvPr>
          <p:cNvSpPr/>
          <p:nvPr/>
        </p:nvSpPr>
        <p:spPr>
          <a:xfrm>
            <a:off x="5921226" y="563991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6D6ABC-6595-4C2F-B56D-C8A2ABEC2B9F}"/>
              </a:ext>
            </a:extLst>
          </p:cNvPr>
          <p:cNvSpPr/>
          <p:nvPr/>
        </p:nvSpPr>
        <p:spPr>
          <a:xfrm>
            <a:off x="9069241" y="563991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35F6FE-7947-47BC-A382-B7B0947AA66C}"/>
              </a:ext>
            </a:extLst>
          </p:cNvPr>
          <p:cNvSpPr/>
          <p:nvPr/>
        </p:nvSpPr>
        <p:spPr>
          <a:xfrm>
            <a:off x="9934223" y="563991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2956AD-2E9C-4F1F-A773-4C168E05A611}"/>
              </a:ext>
            </a:extLst>
          </p:cNvPr>
          <p:cNvSpPr/>
          <p:nvPr/>
        </p:nvSpPr>
        <p:spPr>
          <a:xfrm>
            <a:off x="3016829" y="5647712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3987371-947E-4144-B6D2-390CD5AE7F0C}"/>
                  </a:ext>
                </a:extLst>
              </p:cNvPr>
              <p:cNvSpPr/>
              <p:nvPr/>
            </p:nvSpPr>
            <p:spPr>
              <a:xfrm>
                <a:off x="8204259" y="563991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3987371-947E-4144-B6D2-390CD5AE7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59" y="5639911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5E7901F-9852-4998-80D1-213B75E66177}"/>
                  </a:ext>
                </a:extLst>
              </p:cNvPr>
              <p:cNvSpPr/>
              <p:nvPr/>
            </p:nvSpPr>
            <p:spPr>
              <a:xfrm>
                <a:off x="4477217" y="562268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5E7901F-9852-4998-80D1-213B75E66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17" y="5622680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966C347-2B78-4C9F-A734-7FFB08F6C661}"/>
                  </a:ext>
                </a:extLst>
              </p:cNvPr>
              <p:cNvSpPr/>
              <p:nvPr/>
            </p:nvSpPr>
            <p:spPr>
              <a:xfrm>
                <a:off x="7443248" y="563991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966C347-2B78-4C9F-A734-7FFB08F6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48" y="5639911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4491CFA-9130-4667-8ECC-902459982CF7}"/>
                  </a:ext>
                </a:extLst>
              </p:cNvPr>
              <p:cNvSpPr/>
              <p:nvPr/>
            </p:nvSpPr>
            <p:spPr>
              <a:xfrm>
                <a:off x="6682237" y="563991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4491CFA-9130-4667-8ECC-902459982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37" y="5639911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DFB4F39-0357-404C-8BF0-D1489BAD7830}"/>
                  </a:ext>
                </a:extLst>
              </p:cNvPr>
              <p:cNvSpPr/>
              <p:nvPr/>
            </p:nvSpPr>
            <p:spPr>
              <a:xfrm>
                <a:off x="3745095" y="564771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DFB4F39-0357-404C-8BF0-D1489BAD7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95" y="5647712"/>
                <a:ext cx="587957" cy="601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8041445B-13C4-4C15-BC6E-E26ADFEBF829}"/>
              </a:ext>
            </a:extLst>
          </p:cNvPr>
          <p:cNvSpPr/>
          <p:nvPr/>
        </p:nvSpPr>
        <p:spPr>
          <a:xfrm>
            <a:off x="5169301" y="5647712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</p:spTree>
    <p:extLst>
      <p:ext uri="{BB962C8B-B14F-4D97-AF65-F5344CB8AC3E}">
        <p14:creationId xmlns:p14="http://schemas.microsoft.com/office/powerpoint/2010/main" val="3986849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solidFill>
                      <a:schemeClr val="accent1"/>
                    </a:solidFill>
                  </a:rPr>
                  <a:t>As long as the queue has more than 1 elements in it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	Apply 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getMin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twice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 err="1"/>
                  <a:t>dequeue</a:t>
                </a:r>
                <a:r>
                  <a:rPr lang="en-US" dirty="0"/>
                  <a:t> the 2 </a:t>
                </a:r>
                <a:r>
                  <a:rPr lang="en-US" b="1" dirty="0">
                    <a:solidFill>
                      <a:srgbClr val="FF0000"/>
                    </a:solidFill>
                  </a:rPr>
                  <a:t>least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elements in the queue.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For a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MinHeap</a:t>
                </a:r>
                <a:r>
                  <a:rPr lang="en-US" dirty="0"/>
                  <a:t>-based PQ, this is </a:t>
                </a:r>
                <a:r>
                  <a:rPr lang="en-US" b="1" dirty="0">
                    <a:solidFill>
                      <a:srgbClr val="FF00FF"/>
                    </a:solidFill>
                  </a:rPr>
                  <a:t>extremely fast: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is your alphabet. Even for the subset of printable Unicode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=65535⇒2⋅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=32</m:t>
                        </m:r>
                      </m:e>
                    </m:func>
                  </m:oMath>
                </a14:m>
                <a:r>
                  <a:rPr lang="en-US" dirty="0"/>
                  <a:t> compares in the </a:t>
                </a:r>
                <a:r>
                  <a:rPr lang="en-US" b="1" dirty="0"/>
                  <a:t>worst case </a:t>
                </a:r>
                <a:r>
                  <a:rPr lang="en-US" dirty="0"/>
                  <a:t>for a </a:t>
                </a:r>
                <a:r>
                  <a:rPr lang="en-US" dirty="0">
                    <a:solidFill>
                      <a:schemeClr val="accent2"/>
                    </a:solidFill>
                  </a:rPr>
                  <a:t>queue that will be pinned to cache because of temporal locality</a:t>
                </a:r>
                <a:r>
                  <a:rPr lang="en-US" dirty="0"/>
                  <a:t>!  Recall: </a:t>
                </a:r>
                <a:r>
                  <a:rPr lang="en-US" dirty="0">
                    <a:solidFill>
                      <a:schemeClr val="accent6"/>
                    </a:solidFill>
                  </a:rPr>
                  <a:t>heaps stored as arrays </a:t>
                </a:r>
                <a:r>
                  <a:rPr lang="en-US" dirty="0"/>
                  <a:t>(consecutive cache storage)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Create a </a:t>
                </a:r>
                <a:r>
                  <a:rPr lang="en-US" b="1" dirty="0">
                    <a:solidFill>
                      <a:srgbClr val="C91FFF"/>
                    </a:solidFill>
                  </a:rPr>
                  <a:t>new node </a:t>
                </a:r>
                <a:r>
                  <a:rPr lang="en-US" dirty="0">
                    <a:solidFill>
                      <a:srgbClr val="C91FFF"/>
                    </a:solidFill>
                  </a:rPr>
                  <a:t>with those two nodes as children </a:t>
                </a:r>
                <a:r>
                  <a:rPr lang="en-US" dirty="0"/>
                  <a:t>and a frequency value equal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the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sum of the children’s frequency values.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b="1" dirty="0">
                    <a:solidFill>
                      <a:srgbClr val="7030A0"/>
                    </a:solidFill>
                  </a:rPr>
                  <a:t>Insert that node into the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trie</a:t>
                </a:r>
                <a:r>
                  <a:rPr lang="en-US" b="1" dirty="0">
                    <a:solidFill>
                      <a:srgbClr val="7030A0"/>
                    </a:solidFill>
                  </a:rPr>
                  <a:t>!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  <a:blipFill>
                <a:blip r:embed="rId2"/>
                <a:stretch>
                  <a:fillRect l="-1144" t="-3150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5528131" y="3776906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5350979" y="42920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8639" y="43487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E52C2-0DBB-412F-9F34-E27DC4A18CEC}"/>
              </a:ext>
            </a:extLst>
          </p:cNvPr>
          <p:cNvSpPr txBox="1"/>
          <p:nvPr/>
        </p:nvSpPr>
        <p:spPr>
          <a:xfrm>
            <a:off x="7460958" y="3688539"/>
            <a:ext cx="4731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Important implementation detail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 These nodes are assumed to hold the NULL character (first in ASCII table!)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D3FBD9-7965-4FFA-AD1B-4C56131C3945}"/>
              </a:ext>
            </a:extLst>
          </p:cNvPr>
          <p:cNvCxnSpPr/>
          <p:nvPr/>
        </p:nvCxnSpPr>
        <p:spPr>
          <a:xfrm>
            <a:off x="6147075" y="4097438"/>
            <a:ext cx="1168125" cy="81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4996342" y="5703315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4845141" y="4436629"/>
            <a:ext cx="618944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`.’,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89B7C7-575C-4A27-AD42-E9DFA47A6406}"/>
              </a:ext>
            </a:extLst>
          </p:cNvPr>
          <p:cNvSpPr/>
          <p:nvPr/>
        </p:nvSpPr>
        <p:spPr>
          <a:xfrm>
            <a:off x="2801804" y="568940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2121424" y="5668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8995D8-871B-4765-B418-49AEF04DBE66}"/>
              </a:ext>
            </a:extLst>
          </p:cNvPr>
          <p:cNvSpPr/>
          <p:nvPr/>
        </p:nvSpPr>
        <p:spPr>
          <a:xfrm>
            <a:off x="6196433" y="4434293"/>
            <a:ext cx="717660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2052706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solidFill>
                      <a:schemeClr val="accent1"/>
                    </a:solidFill>
                  </a:rPr>
                  <a:t>As long as the queue has more than 1 elements in it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	Apply 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getMin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twice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 err="1"/>
                  <a:t>dequeue</a:t>
                </a:r>
                <a:r>
                  <a:rPr lang="en-US" dirty="0"/>
                  <a:t> the 2 </a:t>
                </a:r>
                <a:r>
                  <a:rPr lang="en-US" b="1" dirty="0">
                    <a:solidFill>
                      <a:srgbClr val="FF0000"/>
                    </a:solidFill>
                  </a:rPr>
                  <a:t>least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elements in the queue.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For a </a:t>
                </a:r>
                <a:r>
                  <a:rPr lang="en-US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MinHeap</a:t>
                </a:r>
                <a:r>
                  <a:rPr lang="en-US" dirty="0"/>
                  <a:t>-based PQ, this is </a:t>
                </a:r>
                <a:r>
                  <a:rPr lang="en-US" b="1" dirty="0">
                    <a:solidFill>
                      <a:srgbClr val="FF00FF"/>
                    </a:solidFill>
                  </a:rPr>
                  <a:t>extremely fast: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(2⋅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is your alphabet. Even for the subset of printable Unicode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=65535⇒2⋅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=32</m:t>
                        </m:r>
                      </m:e>
                    </m:func>
                  </m:oMath>
                </a14:m>
                <a:r>
                  <a:rPr lang="en-US" dirty="0"/>
                  <a:t> compares in the </a:t>
                </a:r>
                <a:r>
                  <a:rPr lang="en-US" b="1" dirty="0"/>
                  <a:t>worst case </a:t>
                </a:r>
                <a:r>
                  <a:rPr lang="en-US" dirty="0"/>
                  <a:t>for a </a:t>
                </a:r>
                <a:r>
                  <a:rPr lang="en-US" dirty="0">
                    <a:solidFill>
                      <a:schemeClr val="accent2"/>
                    </a:solidFill>
                  </a:rPr>
                  <a:t>queue that will be pinned to cache because of temporal locality</a:t>
                </a:r>
                <a:r>
                  <a:rPr lang="en-US" dirty="0"/>
                  <a:t>!  Recall: </a:t>
                </a:r>
                <a:r>
                  <a:rPr lang="en-US" dirty="0">
                    <a:solidFill>
                      <a:schemeClr val="accent6"/>
                    </a:solidFill>
                  </a:rPr>
                  <a:t>heaps stored as arrays </a:t>
                </a:r>
                <a:r>
                  <a:rPr lang="en-US" dirty="0"/>
                  <a:t>(consecutive cache storage)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dirty="0"/>
                  <a:t>Create a </a:t>
                </a:r>
                <a:r>
                  <a:rPr lang="en-US" b="1" dirty="0">
                    <a:solidFill>
                      <a:srgbClr val="C91FFF"/>
                    </a:solidFill>
                  </a:rPr>
                  <a:t>new node </a:t>
                </a:r>
                <a:r>
                  <a:rPr lang="en-US" dirty="0">
                    <a:solidFill>
                      <a:srgbClr val="C91FFF"/>
                    </a:solidFill>
                  </a:rPr>
                  <a:t>with those two nodes as children </a:t>
                </a:r>
                <a:r>
                  <a:rPr lang="en-US" dirty="0"/>
                  <a:t>and a frequency value equal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the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sum of the children’s frequency values.</a:t>
                </a:r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r>
                  <a:rPr lang="en-US" b="1" dirty="0">
                    <a:solidFill>
                      <a:srgbClr val="7030A0"/>
                    </a:solidFill>
                  </a:rPr>
                  <a:t>Insert that node into the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trie</a:t>
                </a:r>
                <a:r>
                  <a:rPr lang="en-US" b="1" dirty="0">
                    <a:solidFill>
                      <a:srgbClr val="7030A0"/>
                    </a:solidFill>
                  </a:rPr>
                  <a:t>!</a:t>
                </a:r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Arial" charset="0"/>
                  <a:buChar char="•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3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lvl="2">
                  <a:buFont typeface="Wingdings" charset="2"/>
                  <a:buChar char="Ø"/>
                  <a:tabLst>
                    <a:tab pos="1246188" algn="l"/>
                    <a:tab pos="1362075" algn="l"/>
                  </a:tabLst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E7B0-1BEC-4371-98E6-7EF0158F5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747" y="1527858"/>
                <a:ext cx="11182053" cy="4649105"/>
              </a:xfrm>
              <a:blipFill>
                <a:blip r:embed="rId2"/>
                <a:stretch>
                  <a:fillRect l="-1144" t="-3150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5528131" y="3776906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5350979" y="42920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8639" y="43487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E52C2-0DBB-412F-9F34-E27DC4A18CEC}"/>
              </a:ext>
            </a:extLst>
          </p:cNvPr>
          <p:cNvSpPr txBox="1"/>
          <p:nvPr/>
        </p:nvSpPr>
        <p:spPr>
          <a:xfrm>
            <a:off x="7460958" y="3688539"/>
            <a:ext cx="4731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Important implementation detail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 These nodes are assumed to hold the NULL character (first in ASCII table!)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D3FBD9-7965-4FFA-AD1B-4C56131C3945}"/>
              </a:ext>
            </a:extLst>
          </p:cNvPr>
          <p:cNvCxnSpPr/>
          <p:nvPr/>
        </p:nvCxnSpPr>
        <p:spPr>
          <a:xfrm>
            <a:off x="6147075" y="4097438"/>
            <a:ext cx="1168125" cy="81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4996342" y="5703315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4816574" y="4422959"/>
            <a:ext cx="618944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`.’,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89B7C7-575C-4A27-AD42-E9DFA47A6406}"/>
              </a:ext>
            </a:extLst>
          </p:cNvPr>
          <p:cNvSpPr/>
          <p:nvPr/>
        </p:nvSpPr>
        <p:spPr>
          <a:xfrm>
            <a:off x="2801804" y="568940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D4F985-F9E7-4BA5-9865-694E9ABA1D58}"/>
              </a:ext>
            </a:extLst>
          </p:cNvPr>
          <p:cNvSpPr txBox="1"/>
          <p:nvPr/>
        </p:nvSpPr>
        <p:spPr>
          <a:xfrm>
            <a:off x="7369429" y="4738288"/>
            <a:ext cx="391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And that is why the node fits </a:t>
            </a:r>
            <a:r>
              <a:rPr lang="en-US" b="1" dirty="0">
                <a:solidFill>
                  <a:srgbClr val="7030A0"/>
                </a:solidFill>
              </a:rPr>
              <a:t>EXACTLY THERE!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926279-F2C8-4F2C-9339-47D20A207372}"/>
              </a:ext>
            </a:extLst>
          </p:cNvPr>
          <p:cNvCxnSpPr>
            <a:cxnSpLocks/>
          </p:cNvCxnSpPr>
          <p:nvPr/>
        </p:nvCxnSpPr>
        <p:spPr>
          <a:xfrm flipH="1">
            <a:off x="5615286" y="5249052"/>
            <a:ext cx="1666632" cy="3932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12FC3BD-A546-4CED-AAE4-48B1E9024E4D}"/>
              </a:ext>
            </a:extLst>
          </p:cNvPr>
          <p:cNvSpPr/>
          <p:nvPr/>
        </p:nvSpPr>
        <p:spPr>
          <a:xfrm rot="5400000">
            <a:off x="9406383" y="2589625"/>
            <a:ext cx="306512" cy="4068923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8995D8-871B-4765-B418-49AEF04DBE66}"/>
              </a:ext>
            </a:extLst>
          </p:cNvPr>
          <p:cNvSpPr/>
          <p:nvPr/>
        </p:nvSpPr>
        <p:spPr>
          <a:xfrm>
            <a:off x="6182488" y="4445672"/>
            <a:ext cx="717660" cy="6035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2121424" y="5668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338263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324-F13C-4785-89E3-826F1F0E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bigoted UTF-8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AEA4-FDC8-4C5F-8021-D4FF7202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“Archi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d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s” will take 10 bytes to store…</a:t>
            </a:r>
          </a:p>
          <a:p>
            <a:r>
              <a:rPr lang="en-US" dirty="0"/>
              <a:t>“</a:t>
            </a:r>
            <a:r>
              <a:rPr lang="el-GR" dirty="0"/>
              <a:t>Αρχιμήδης</a:t>
            </a:r>
            <a:r>
              <a:rPr lang="en-US" dirty="0"/>
              <a:t>” will take &gt;</a:t>
            </a:r>
            <a:r>
              <a:rPr lang="el-GR" dirty="0"/>
              <a:t>&gt;</a:t>
            </a:r>
            <a:r>
              <a:rPr lang="en-US" dirty="0"/>
              <a:t> 10 bytes to store!</a:t>
            </a:r>
          </a:p>
          <a:p>
            <a:r>
              <a:rPr lang="en-US" dirty="0"/>
              <a:t>But with the vast majority of text being in English…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people have adapted!</a:t>
            </a:r>
          </a:p>
          <a:p>
            <a:pPr lvl="1"/>
            <a:r>
              <a:rPr lang="en-US" dirty="0"/>
              <a:t>And the Earth keeps on turning.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2E6DA72-C33C-4024-A735-DEAF3BD8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37" y="1825625"/>
            <a:ext cx="1435297" cy="10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2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4996342" y="5703315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963159" y="4348092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89B7C7-575C-4A27-AD42-E9DFA47A6406}"/>
              </a:ext>
            </a:extLst>
          </p:cNvPr>
          <p:cNvSpPr/>
          <p:nvPr/>
        </p:nvSpPr>
        <p:spPr>
          <a:xfrm>
            <a:off x="2801804" y="568940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2308199" y="434809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1779960" y="5687787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26430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1474798" y="3626613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cxnSpLocks/>
            <a:stCxn id="20" idx="3"/>
          </p:cNvCxnSpPr>
          <p:nvPr/>
        </p:nvCxnSpPr>
        <p:spPr>
          <a:xfrm flipH="1">
            <a:off x="1414964" y="4141736"/>
            <a:ext cx="150476" cy="21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20" idx="5"/>
          </p:cNvCxnSpPr>
          <p:nvPr/>
        </p:nvCxnSpPr>
        <p:spPr>
          <a:xfrm>
            <a:off x="2003100" y="4141736"/>
            <a:ext cx="90642" cy="21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4996342" y="5703315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928340" y="4354460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881304" y="441086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>
            <a:cxnSpLocks/>
          </p:cNvCxnSpPr>
          <p:nvPr/>
        </p:nvCxnSpPr>
        <p:spPr>
          <a:xfrm flipH="1">
            <a:off x="3186442" y="4141736"/>
            <a:ext cx="143780" cy="18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>
            <a:cxnSpLocks/>
          </p:cNvCxnSpPr>
          <p:nvPr/>
        </p:nvCxnSpPr>
        <p:spPr>
          <a:xfrm>
            <a:off x="3881304" y="4163377"/>
            <a:ext cx="135724" cy="219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330222" y="3610371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2812410" y="4410056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`h’, 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1851094" y="437070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226593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4996342" y="5703315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1022317" y="4389791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92" y="5664375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0" y="5689407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D6994-D05B-4833-B81D-8113DCA90F85}"/>
              </a:ext>
            </a:extLst>
          </p:cNvPr>
          <p:cNvSpPr/>
          <p:nvPr/>
        </p:nvSpPr>
        <p:spPr>
          <a:xfrm>
            <a:off x="3236091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CB050F03-C259-44EB-9A9B-06FF01296DA4}"/>
              </a:ext>
            </a:extLst>
          </p:cNvPr>
          <p:cNvSpPr/>
          <p:nvPr/>
        </p:nvSpPr>
        <p:spPr>
          <a:xfrm rot="5400000">
            <a:off x="4247499" y="3753286"/>
            <a:ext cx="2034381" cy="1637735"/>
          </a:xfrm>
          <a:prstGeom prst="bentArrow">
            <a:avLst/>
          </a:prstGeom>
          <a:gradFill>
            <a:gsLst>
              <a:gs pos="14000">
                <a:srgbClr val="7030A0"/>
              </a:gs>
              <a:gs pos="53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9876-3974-4A66-A2D6-72831698E9C4}"/>
              </a:ext>
            </a:extLst>
          </p:cNvPr>
          <p:cNvSpPr txBox="1"/>
          <p:nvPr/>
        </p:nvSpPr>
        <p:spPr>
          <a:xfrm>
            <a:off x="6106714" y="3677338"/>
            <a:ext cx="26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</a:t>
            </a:r>
            <a:r>
              <a:rPr lang="en-US" b="1" dirty="0">
                <a:solidFill>
                  <a:schemeClr val="accent1"/>
                </a:solidFill>
              </a:rPr>
              <a:t>full tie</a:t>
            </a:r>
            <a:r>
              <a:rPr lang="en-US" dirty="0"/>
              <a:t>: PQ resolves in </a:t>
            </a:r>
            <a:r>
              <a:rPr lang="en-US" b="1" dirty="0"/>
              <a:t>FIFO way</a:t>
            </a:r>
            <a:r>
              <a:rPr lang="en-US" dirty="0"/>
              <a:t>!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211819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172496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4084208" y="5682088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3350058" y="5643148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58" y="5643148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2617936" y="566818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936" y="5668180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D2A572-1E85-4AD3-B87D-0DEE0EC07117}"/>
              </a:ext>
            </a:extLst>
          </p:cNvPr>
          <p:cNvSpPr/>
          <p:nvPr/>
        </p:nvSpPr>
        <p:spPr>
          <a:xfrm>
            <a:off x="4843613" y="570169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095782" y="430225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283740-9C15-4BBE-AD3F-F6D1A15375A8}"/>
              </a:ext>
            </a:extLst>
          </p:cNvPr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02D0B-EA73-44E1-BFDF-8DD555A3E6F8}"/>
              </a:ext>
            </a:extLst>
          </p:cNvPr>
          <p:cNvCxnSpPr>
            <a:stCxn id="27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659B75-7483-43E1-8628-02DC4D2E9317}"/>
              </a:ext>
            </a:extLst>
          </p:cNvPr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BB7846E-6831-4CAE-BEE2-525D65CFC836}"/>
              </a:ext>
            </a:extLst>
          </p:cNvPr>
          <p:cNvSpPr/>
          <p:nvPr/>
        </p:nvSpPr>
        <p:spPr>
          <a:xfrm>
            <a:off x="1074764" y="4387059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825E78-D65D-459F-8DE5-32635C5F3202}"/>
              </a:ext>
            </a:extLst>
          </p:cNvPr>
          <p:cNvSpPr/>
          <p:nvPr/>
        </p:nvSpPr>
        <p:spPr>
          <a:xfrm>
            <a:off x="207706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2905069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390CA0-B56A-4E5C-80E3-947120A3B7DD}"/>
              </a:ext>
            </a:extLst>
          </p:cNvPr>
          <p:cNvSpPr/>
          <p:nvPr/>
        </p:nvSpPr>
        <p:spPr>
          <a:xfrm>
            <a:off x="3381574" y="5692847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6424308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9572323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1" y="5703315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30" y="570331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19" y="570331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865337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337" y="4354460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5672383" y="571111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D2A572-1E85-4AD3-B87D-0DEE0EC07117}"/>
              </a:ext>
            </a:extLst>
          </p:cNvPr>
          <p:cNvSpPr/>
          <p:nvPr/>
        </p:nvSpPr>
        <p:spPr>
          <a:xfrm>
            <a:off x="4140979" y="5712454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045819" y="40605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63479" y="41172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229074" y="348944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62A554-90A8-4A44-B63A-AAF6C0FB7682}"/>
              </a:ext>
            </a:extLst>
          </p:cNvPr>
          <p:cNvSpPr/>
          <p:nvPr/>
        </p:nvSpPr>
        <p:spPr>
          <a:xfrm>
            <a:off x="4864223" y="5692847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095782" y="430225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EF4049-61DA-4D20-9D68-ECB08C6B75B5}"/>
              </a:ext>
            </a:extLst>
          </p:cNvPr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B8629-DF55-4168-AD5E-B5D5D4E897F5}"/>
              </a:ext>
            </a:extLst>
          </p:cNvPr>
          <p:cNvCxnSpPr>
            <a:stCxn id="46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C55A67-52B9-4992-9B06-E058A9744116}"/>
              </a:ext>
            </a:extLst>
          </p:cNvPr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AC0A45B-460A-4091-BC3D-1DB625284460}"/>
              </a:ext>
            </a:extLst>
          </p:cNvPr>
          <p:cNvSpPr/>
          <p:nvPr/>
        </p:nvSpPr>
        <p:spPr>
          <a:xfrm>
            <a:off x="1074764" y="4387059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6CBC7F-6555-4CA4-BA23-78FB581F4967}"/>
              </a:ext>
            </a:extLst>
          </p:cNvPr>
          <p:cNvSpPr/>
          <p:nvPr/>
        </p:nvSpPr>
        <p:spPr>
          <a:xfrm>
            <a:off x="207706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300641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5613622" y="566653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8761637" y="566653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7896655" y="566653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655" y="5666537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7135644" y="566653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5666537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6374633" y="566653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33" y="5666537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814136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36" y="4354460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4861697" y="5674338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045819" y="40605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63479" y="41172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229074" y="348944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62A554-90A8-4A44-B63A-AAF6C0FB7682}"/>
              </a:ext>
            </a:extLst>
          </p:cNvPr>
          <p:cNvSpPr/>
          <p:nvPr/>
        </p:nvSpPr>
        <p:spPr>
          <a:xfrm>
            <a:off x="4053537" y="5656069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2568313" y="252584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213521" y="304096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9741B-280F-46AD-AC87-730E6DAA52F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3096615" y="3040968"/>
            <a:ext cx="563451" cy="44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563C1D7-7169-408C-9160-D069EA559344}"/>
              </a:ext>
            </a:extLst>
          </p:cNvPr>
          <p:cNvSpPr/>
          <p:nvPr/>
        </p:nvSpPr>
        <p:spPr>
          <a:xfrm>
            <a:off x="9617601" y="5656069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095782" y="430225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D8D6C9-14D8-4035-AE8E-439908074848}"/>
              </a:ext>
            </a:extLst>
          </p:cNvPr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8C584E-BB33-444B-9F73-26456AC8A465}"/>
              </a:ext>
            </a:extLst>
          </p:cNvPr>
          <p:cNvCxnSpPr>
            <a:stCxn id="50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EA410C-45B2-44EB-8144-01D308F6E29A}"/>
              </a:ext>
            </a:extLst>
          </p:cNvPr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F1ED32C-531D-455E-B2B3-93A2182126F0}"/>
              </a:ext>
            </a:extLst>
          </p:cNvPr>
          <p:cNvSpPr/>
          <p:nvPr/>
        </p:nvSpPr>
        <p:spPr>
          <a:xfrm>
            <a:off x="1074764" y="4387059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81A73F-5166-4CD2-B54E-7B335A4FC64E}"/>
              </a:ext>
            </a:extLst>
          </p:cNvPr>
          <p:cNvSpPr/>
          <p:nvPr/>
        </p:nvSpPr>
        <p:spPr>
          <a:xfrm>
            <a:off x="207706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1829972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4641117" y="564516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7789132" y="564516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6924150" y="56451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150" y="5645169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6163139" y="56451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39" y="5645169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5402128" y="56451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28" y="5645169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733491" y="438705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91" y="4387059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6625118" y="4270604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045819" y="40605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63479" y="41172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229074" y="348944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2568313" y="252584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213521" y="304096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9741B-280F-46AD-AC87-730E6DAA52F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3096615" y="3040968"/>
            <a:ext cx="563451" cy="44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563C1D7-7169-408C-9160-D069EA559344}"/>
              </a:ext>
            </a:extLst>
          </p:cNvPr>
          <p:cNvSpPr/>
          <p:nvPr/>
        </p:nvSpPr>
        <p:spPr>
          <a:xfrm>
            <a:off x="8645096" y="5634701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5696507" y="278869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6559420" y="2827597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6035494" y="2239259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F8927E-63B4-4586-AA33-901E0F0862B7}"/>
              </a:ext>
            </a:extLst>
          </p:cNvPr>
          <p:cNvSpPr/>
          <p:nvPr/>
        </p:nvSpPr>
        <p:spPr>
          <a:xfrm>
            <a:off x="9521120" y="5648281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095782" y="430225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B4FF05-E8DD-461A-8F27-04882206669B}"/>
              </a:ext>
            </a:extLst>
          </p:cNvPr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0F3F27-73DF-43BA-8A63-1567BACD4C70}"/>
              </a:ext>
            </a:extLst>
          </p:cNvPr>
          <p:cNvCxnSpPr>
            <a:stCxn id="53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BAE57D-E9BB-4D31-928C-DCB01783ADBC}"/>
              </a:ext>
            </a:extLst>
          </p:cNvPr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6CA0940-1CF6-4D0C-9AE9-5F2F3CB53FDA}"/>
              </a:ext>
            </a:extLst>
          </p:cNvPr>
          <p:cNvSpPr/>
          <p:nvPr/>
        </p:nvSpPr>
        <p:spPr>
          <a:xfrm>
            <a:off x="1074764" y="4387059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D3C2999-D053-4477-B96F-BFD03B67DCD2}"/>
              </a:ext>
            </a:extLst>
          </p:cNvPr>
          <p:cNvSpPr/>
          <p:nvPr/>
        </p:nvSpPr>
        <p:spPr>
          <a:xfrm>
            <a:off x="207706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1048857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1074764" y="4387059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7808161" y="430163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6855067" y="570926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5990085" y="57092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85" y="5709269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5229074" y="570926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74" y="5709269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8569172" y="430163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72" y="4301631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950589" y="437949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89" y="4379492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6625118" y="4270604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045819" y="40605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63479" y="41172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229074" y="348944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2568313" y="252584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213521" y="304096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9741B-280F-46AD-AC87-730E6DAA52F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3096615" y="3040968"/>
            <a:ext cx="563451" cy="44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563C1D7-7169-408C-9160-D069EA559344}"/>
              </a:ext>
            </a:extLst>
          </p:cNvPr>
          <p:cNvSpPr/>
          <p:nvPr/>
        </p:nvSpPr>
        <p:spPr>
          <a:xfrm>
            <a:off x="7711031" y="5698801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5696507" y="278869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6559420" y="2827597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6035494" y="2239259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F8927E-63B4-4586-AA33-901E0F0862B7}"/>
              </a:ext>
            </a:extLst>
          </p:cNvPr>
          <p:cNvSpPr/>
          <p:nvPr/>
        </p:nvSpPr>
        <p:spPr>
          <a:xfrm>
            <a:off x="8587055" y="5712381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7965673" y="408837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8683333" y="414510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190606" y="3575641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030D24-1093-41BE-BEF6-B57A6C132683}"/>
              </a:ext>
            </a:extLst>
          </p:cNvPr>
          <p:cNvSpPr/>
          <p:nvPr/>
        </p:nvSpPr>
        <p:spPr>
          <a:xfrm>
            <a:off x="9559295" y="5709269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207706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095782" y="430225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89325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7808161" y="430163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5852040" y="566491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0437305" y="570331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10655458" y="423818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458" y="4238189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11" y="4354460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9602118" y="4238189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118" y="4238189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8569172" y="430163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72" y="4301631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950589" y="437949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89" y="4379492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6625118" y="4270604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3964357" y="435446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3389761" y="403621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107421" y="409294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3573016" y="3465126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045819" y="406052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63479" y="411725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229074" y="348944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2568313" y="252584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213521" y="304096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9741B-280F-46AD-AC87-730E6DAA52F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3096615" y="3040968"/>
            <a:ext cx="563451" cy="44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563C1D7-7169-408C-9160-D069EA559344}"/>
              </a:ext>
            </a:extLst>
          </p:cNvPr>
          <p:cNvSpPr/>
          <p:nvPr/>
        </p:nvSpPr>
        <p:spPr>
          <a:xfrm>
            <a:off x="6708004" y="5654450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5696507" y="278869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6559420" y="2827597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6035494" y="2239259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F8927E-63B4-4586-AA33-901E0F0862B7}"/>
              </a:ext>
            </a:extLst>
          </p:cNvPr>
          <p:cNvSpPr/>
          <p:nvPr/>
        </p:nvSpPr>
        <p:spPr>
          <a:xfrm>
            <a:off x="7584028" y="5668030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7965673" y="408837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8683333" y="414510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190606" y="3575641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030D24-1093-41BE-BEF6-B57A6C132683}"/>
              </a:ext>
            </a:extLst>
          </p:cNvPr>
          <p:cNvSpPr/>
          <p:nvPr/>
        </p:nvSpPr>
        <p:spPr>
          <a:xfrm>
            <a:off x="8556268" y="5664918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9802047" y="4025750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27909-CFFA-4F6C-90EB-50EA6735948E}"/>
              </a:ext>
            </a:extLst>
          </p:cNvPr>
          <p:cNvCxnSpPr/>
          <p:nvPr/>
        </p:nvCxnSpPr>
        <p:spPr>
          <a:xfrm>
            <a:off x="10519707" y="4082479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9992263" y="3486318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C99822-6589-46F5-B7BE-D033B9C6E321}"/>
              </a:ext>
            </a:extLst>
          </p:cNvPr>
          <p:cNvSpPr/>
          <p:nvPr/>
        </p:nvSpPr>
        <p:spPr>
          <a:xfrm>
            <a:off x="9492575" y="5695379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095782" y="430225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E95271F-D5B9-4497-A43A-04C96B51BD8C}"/>
              </a:ext>
            </a:extLst>
          </p:cNvPr>
          <p:cNvSpPr/>
          <p:nvPr/>
        </p:nvSpPr>
        <p:spPr>
          <a:xfrm>
            <a:off x="1639897" y="3698752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1F5541-AF1C-49E4-8B3A-3EFD9A6F5C93}"/>
              </a:ext>
            </a:extLst>
          </p:cNvPr>
          <p:cNvCxnSpPr>
            <a:stCxn id="61" idx="3"/>
          </p:cNvCxnSpPr>
          <p:nvPr/>
        </p:nvCxnSpPr>
        <p:spPr>
          <a:xfrm flipH="1">
            <a:off x="1462745" y="421387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7321C2-F7F5-4B06-977D-3FDCA122AEE7}"/>
              </a:ext>
            </a:extLst>
          </p:cNvPr>
          <p:cNvCxnSpPr/>
          <p:nvPr/>
        </p:nvCxnSpPr>
        <p:spPr>
          <a:xfrm>
            <a:off x="2180405" y="427060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D680EBD-07C7-42E2-8AA9-E05CC93C10F3}"/>
              </a:ext>
            </a:extLst>
          </p:cNvPr>
          <p:cNvSpPr/>
          <p:nvPr/>
        </p:nvSpPr>
        <p:spPr>
          <a:xfrm>
            <a:off x="1074764" y="4387059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C1FF4A-A32E-427B-9173-F61BCF1275B0}"/>
              </a:ext>
            </a:extLst>
          </p:cNvPr>
          <p:cNvSpPr/>
          <p:nvPr/>
        </p:nvSpPr>
        <p:spPr>
          <a:xfrm>
            <a:off x="2077065" y="442474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</p:spTree>
    <p:extLst>
      <p:ext uri="{BB962C8B-B14F-4D97-AF65-F5344CB8AC3E}">
        <p14:creationId xmlns:p14="http://schemas.microsoft.com/office/powerpoint/2010/main" val="4027294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0" name="Oval 19"/>
          <p:cNvSpPr/>
          <p:nvPr/>
        </p:nvSpPr>
        <p:spPr>
          <a:xfrm>
            <a:off x="2332152" y="3748414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20" idx="3"/>
          </p:cNvCxnSpPr>
          <p:nvPr/>
        </p:nvCxnSpPr>
        <p:spPr>
          <a:xfrm flipH="1">
            <a:off x="2155000" y="42635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72660" y="43202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6C08F36-E484-4717-B5B2-02DB6EB8E48E}"/>
              </a:ext>
            </a:extLst>
          </p:cNvPr>
          <p:cNvSpPr/>
          <p:nvPr/>
        </p:nvSpPr>
        <p:spPr>
          <a:xfrm>
            <a:off x="2951096" y="4441197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8335654" y="4351293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9063481" y="568958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11182951" y="428785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951" y="4287851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6210204" y="440412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04" y="4404122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10129611" y="428785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611" y="4287851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9096665" y="435129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65" y="4351293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5478082" y="442915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082" y="4429154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7152611" y="432026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A866-620D-44DB-AA21-941E2600867A}"/>
              </a:ext>
            </a:extLst>
          </p:cNvPr>
          <p:cNvSpPr/>
          <p:nvPr/>
        </p:nvSpPr>
        <p:spPr>
          <a:xfrm>
            <a:off x="4656612" y="4404122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DBBB2-D099-4D1C-BC37-5520B9B345CB}"/>
              </a:ext>
            </a:extLst>
          </p:cNvPr>
          <p:cNvCxnSpPr/>
          <p:nvPr/>
        </p:nvCxnSpPr>
        <p:spPr>
          <a:xfrm flipH="1">
            <a:off x="4082016" y="408587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E7BEB-3DBC-4188-8D5C-7D6CCFC839F1}"/>
              </a:ext>
            </a:extLst>
          </p:cNvPr>
          <p:cNvCxnSpPr/>
          <p:nvPr/>
        </p:nvCxnSpPr>
        <p:spPr>
          <a:xfrm>
            <a:off x="4799676" y="414260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641AD3-4B80-41CF-AB90-7831E27ECA90}"/>
              </a:ext>
            </a:extLst>
          </p:cNvPr>
          <p:cNvSpPr/>
          <p:nvPr/>
        </p:nvSpPr>
        <p:spPr>
          <a:xfrm>
            <a:off x="4265271" y="3514788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573312" y="4110191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6290972" y="4166920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756567" y="3539102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3095261" y="239260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907174" y="2907728"/>
            <a:ext cx="278729" cy="74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9741B-280F-46AD-AC87-730E6DAA52F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3623563" y="2907728"/>
            <a:ext cx="630995" cy="58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6224000" y="2838360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7086913" y="2877259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6562987" y="2288921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F8927E-63B4-4586-AA33-901E0F0862B7}"/>
              </a:ext>
            </a:extLst>
          </p:cNvPr>
          <p:cNvSpPr/>
          <p:nvPr/>
        </p:nvSpPr>
        <p:spPr>
          <a:xfrm>
            <a:off x="6210204" y="5654303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8493166" y="413803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9210826" y="419476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718099" y="3625303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030D24-1093-41BE-BEF6-B57A6C132683}"/>
              </a:ext>
            </a:extLst>
          </p:cNvPr>
          <p:cNvSpPr/>
          <p:nvPr/>
        </p:nvSpPr>
        <p:spPr>
          <a:xfrm>
            <a:off x="7182444" y="5651191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10329540" y="407541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27909-CFFA-4F6C-90EB-50EA6735948E}"/>
              </a:ext>
            </a:extLst>
          </p:cNvPr>
          <p:cNvCxnSpPr/>
          <p:nvPr/>
        </p:nvCxnSpPr>
        <p:spPr>
          <a:xfrm>
            <a:off x="11047200" y="413214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10519756" y="3535980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C99822-6589-46F5-B7BE-D033B9C6E321}"/>
              </a:ext>
            </a:extLst>
          </p:cNvPr>
          <p:cNvSpPr/>
          <p:nvPr/>
        </p:nvSpPr>
        <p:spPr>
          <a:xfrm>
            <a:off x="8118751" y="5681652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25B785-A70C-49D8-9645-B551F156FE27}"/>
              </a:ext>
            </a:extLst>
          </p:cNvPr>
          <p:cNvSpPr/>
          <p:nvPr/>
        </p:nvSpPr>
        <p:spPr>
          <a:xfrm>
            <a:off x="526127" y="438882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</p:cNvCxnSpPr>
          <p:nvPr/>
        </p:nvCxnSpPr>
        <p:spPr>
          <a:xfrm flipH="1">
            <a:off x="925673" y="1692804"/>
            <a:ext cx="1163829" cy="256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2708446" y="1746246"/>
            <a:ext cx="493435" cy="61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2089502" y="1087183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10098624" y="5676925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E50E74-5C28-44A8-931C-5BA07BF5C750}"/>
              </a:ext>
            </a:extLst>
          </p:cNvPr>
          <p:cNvSpPr/>
          <p:nvPr/>
        </p:nvSpPr>
        <p:spPr>
          <a:xfrm>
            <a:off x="1701041" y="4476185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AC3710-8831-4A8D-B981-D8CE8EFF5923}"/>
              </a:ext>
            </a:extLst>
          </p:cNvPr>
          <p:cNvSpPr/>
          <p:nvPr/>
        </p:nvSpPr>
        <p:spPr>
          <a:xfrm>
            <a:off x="3714205" y="439287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10712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324-F13C-4785-89E3-826F1F0E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bigoted UTF-8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AEA4-FDC8-4C5F-8021-D4FF7202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“Archi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d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s” will take 10 bytes to store…</a:t>
            </a:r>
          </a:p>
          <a:p>
            <a:r>
              <a:rPr lang="en-US" dirty="0"/>
              <a:t>“</a:t>
            </a:r>
            <a:r>
              <a:rPr lang="el-GR" dirty="0"/>
              <a:t>Αρχιμήδης</a:t>
            </a:r>
            <a:r>
              <a:rPr lang="en-US" dirty="0"/>
              <a:t>” will take &gt;</a:t>
            </a:r>
            <a:r>
              <a:rPr lang="el-GR" dirty="0"/>
              <a:t>&gt;</a:t>
            </a:r>
            <a:r>
              <a:rPr lang="en-US" dirty="0"/>
              <a:t> 10 bytes to store!</a:t>
            </a:r>
          </a:p>
          <a:p>
            <a:r>
              <a:rPr lang="en-US" dirty="0"/>
              <a:t>But with the vast majority of text being in English…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people have adapted!</a:t>
            </a:r>
            <a:endParaRPr lang="en-US" dirty="0"/>
          </a:p>
          <a:p>
            <a:pPr lvl="1"/>
            <a:r>
              <a:rPr lang="en-US" dirty="0"/>
              <a:t>And the Earth keeps on turning.</a:t>
            </a:r>
          </a:p>
          <a:p>
            <a:r>
              <a:rPr lang="en-US" dirty="0"/>
              <a:t>UTF8 is a </a:t>
            </a:r>
            <a:r>
              <a:rPr lang="en-US" b="1" dirty="0">
                <a:solidFill>
                  <a:srgbClr val="FF00FF"/>
                </a:solidFill>
              </a:rPr>
              <a:t>variable-length encoding</a:t>
            </a:r>
            <a:r>
              <a:rPr lang="en-US" dirty="0"/>
              <a:t> that has taken advantage of the </a:t>
            </a:r>
            <a:r>
              <a:rPr lang="en-US" dirty="0">
                <a:solidFill>
                  <a:srgbClr val="7030A0"/>
                </a:solidFill>
              </a:rPr>
              <a:t>frequency of English communications on the Web </a:t>
            </a:r>
            <a:r>
              <a:rPr lang="en-US" dirty="0"/>
              <a:t>to present an </a:t>
            </a:r>
            <a:r>
              <a:rPr lang="en-US" dirty="0">
                <a:solidFill>
                  <a:srgbClr val="0070C0"/>
                </a:solidFill>
              </a:rPr>
              <a:t>overall very efficient way to store character data</a:t>
            </a:r>
            <a:r>
              <a:rPr lang="en-US" dirty="0"/>
              <a:t>.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2E6DA72-C33C-4024-A735-DEAF3BD8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37" y="1825625"/>
            <a:ext cx="1435297" cy="10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8335654" y="4351293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8150411" y="575012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11182951" y="428785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951" y="4287851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6210204" y="440412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04" y="4404122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10129611" y="428785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611" y="4287851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9096665" y="435129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65" y="4351293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5478082" y="442915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082" y="4429154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7152611" y="432026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5573312" y="4110191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6290972" y="4166920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756567" y="3539102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6224000" y="2838360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7086913" y="2877259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6562987" y="2288921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8493166" y="413803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9210826" y="419476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718099" y="3625303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10329540" y="407541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27909-CFFA-4F6C-90EB-50EA6735948E}"/>
              </a:ext>
            </a:extLst>
          </p:cNvPr>
          <p:cNvCxnSpPr/>
          <p:nvPr/>
        </p:nvCxnSpPr>
        <p:spPr>
          <a:xfrm>
            <a:off x="11047200" y="413214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10519756" y="3535980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C99822-6589-46F5-B7BE-D033B9C6E321}"/>
              </a:ext>
            </a:extLst>
          </p:cNvPr>
          <p:cNvSpPr/>
          <p:nvPr/>
        </p:nvSpPr>
        <p:spPr>
          <a:xfrm>
            <a:off x="7205681" y="5712021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843EF-5C31-48B4-9C99-9E25C4669B85}"/>
              </a:ext>
            </a:extLst>
          </p:cNvPr>
          <p:cNvSpPr txBox="1"/>
          <p:nvPr/>
        </p:nvSpPr>
        <p:spPr>
          <a:xfrm>
            <a:off x="3424345" y="2384207"/>
            <a:ext cx="2347715" cy="8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9185554" y="5737462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7158485" y="1971841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8668425" y="2144005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8005754" y="1431592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10129611" y="5706558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87E039-8D2E-465A-B7FE-07F9DA1FDD4F}"/>
              </a:ext>
            </a:extLst>
          </p:cNvPr>
          <p:cNvSpPr/>
          <p:nvPr/>
        </p:nvSpPr>
        <p:spPr>
          <a:xfrm>
            <a:off x="2151156" y="3654389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665D05-4D33-4CBB-A9A3-B689FFDABE9F}"/>
              </a:ext>
            </a:extLst>
          </p:cNvPr>
          <p:cNvCxnSpPr>
            <a:stCxn id="67" idx="3"/>
          </p:cNvCxnSpPr>
          <p:nvPr/>
        </p:nvCxnSpPr>
        <p:spPr>
          <a:xfrm flipH="1">
            <a:off x="1974004" y="416951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45DEEA-6982-4DE3-B5EC-57958ECEE5E5}"/>
              </a:ext>
            </a:extLst>
          </p:cNvPr>
          <p:cNvCxnSpPr/>
          <p:nvPr/>
        </p:nvCxnSpPr>
        <p:spPr>
          <a:xfrm>
            <a:off x="2691664" y="422624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65A8DA9-2832-4819-84A8-23838632AD64}"/>
              </a:ext>
            </a:extLst>
          </p:cNvPr>
          <p:cNvSpPr/>
          <p:nvPr/>
        </p:nvSpPr>
        <p:spPr>
          <a:xfrm>
            <a:off x="2770100" y="4347172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57DDFE5-307C-4C7C-A772-E242F3276BCD}"/>
              </a:ext>
            </a:extLst>
          </p:cNvPr>
          <p:cNvSpPr/>
          <p:nvPr/>
        </p:nvSpPr>
        <p:spPr>
          <a:xfrm>
            <a:off x="4475616" y="431009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ED0FF6-6EC1-4C5B-8006-F17818D9CB58}"/>
              </a:ext>
            </a:extLst>
          </p:cNvPr>
          <p:cNvCxnSpPr/>
          <p:nvPr/>
        </p:nvCxnSpPr>
        <p:spPr>
          <a:xfrm flipH="1">
            <a:off x="3901020" y="399185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66295D-101D-496F-A718-DEC623402C07}"/>
              </a:ext>
            </a:extLst>
          </p:cNvPr>
          <p:cNvCxnSpPr/>
          <p:nvPr/>
        </p:nvCxnSpPr>
        <p:spPr>
          <a:xfrm>
            <a:off x="4618680" y="404858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7FC4493-BB22-4F5A-8070-533784706A79}"/>
              </a:ext>
            </a:extLst>
          </p:cNvPr>
          <p:cNvSpPr/>
          <p:nvPr/>
        </p:nvSpPr>
        <p:spPr>
          <a:xfrm>
            <a:off x="4084275" y="3420763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E179DA-5844-40AC-A2D2-47B8FE08F1FF}"/>
              </a:ext>
            </a:extLst>
          </p:cNvPr>
          <p:cNvSpPr/>
          <p:nvPr/>
        </p:nvSpPr>
        <p:spPr>
          <a:xfrm>
            <a:off x="2914265" y="2298580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2F65F5-48CC-44CB-9EA3-E6F4E8FB7C67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2726178" y="2813703"/>
            <a:ext cx="278729" cy="74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42977-4419-43A9-98C3-71C7315C4A52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442567" y="2813703"/>
            <a:ext cx="630995" cy="58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209AF86-F2D9-4FA7-AD92-819165B09D83}"/>
              </a:ext>
            </a:extLst>
          </p:cNvPr>
          <p:cNvSpPr/>
          <p:nvPr/>
        </p:nvSpPr>
        <p:spPr>
          <a:xfrm>
            <a:off x="345131" y="4294803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A4EB13-DD07-49BE-9218-6B59409C7C4F}"/>
              </a:ext>
            </a:extLst>
          </p:cNvPr>
          <p:cNvCxnSpPr>
            <a:cxnSpLocks/>
          </p:cNvCxnSpPr>
          <p:nvPr/>
        </p:nvCxnSpPr>
        <p:spPr>
          <a:xfrm flipH="1">
            <a:off x="744677" y="1598779"/>
            <a:ext cx="1163829" cy="256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E09DE8-97CA-434F-B09E-E2D8E1A203BA}"/>
              </a:ext>
            </a:extLst>
          </p:cNvPr>
          <p:cNvCxnSpPr>
            <a:cxnSpLocks/>
          </p:cNvCxnSpPr>
          <p:nvPr/>
        </p:nvCxnSpPr>
        <p:spPr>
          <a:xfrm>
            <a:off x="2527450" y="1652221"/>
            <a:ext cx="493435" cy="61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67D034A-B004-4216-B610-B987492668F2}"/>
              </a:ext>
            </a:extLst>
          </p:cNvPr>
          <p:cNvSpPr/>
          <p:nvPr/>
        </p:nvSpPr>
        <p:spPr>
          <a:xfrm>
            <a:off x="1908506" y="993158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B65B9-9175-45E4-9E65-E9983354C634}"/>
              </a:ext>
            </a:extLst>
          </p:cNvPr>
          <p:cNvSpPr/>
          <p:nvPr/>
        </p:nvSpPr>
        <p:spPr>
          <a:xfrm>
            <a:off x="1520045" y="4382160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52F6BBE-450D-468C-A1A9-3AF7FDB2312A}"/>
              </a:ext>
            </a:extLst>
          </p:cNvPr>
          <p:cNvSpPr/>
          <p:nvPr/>
        </p:nvSpPr>
        <p:spPr>
          <a:xfrm>
            <a:off x="3533209" y="4298852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214470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13981" y="5150733"/>
            <a:ext cx="10660282" cy="1527858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7620396" y="425244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1474773" y="415422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10467693" y="418900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3" y="4189005"/>
                <a:ext cx="587957" cy="6018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494946" y="4305276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46" y="4305276"/>
                <a:ext cx="587957" cy="6018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9414353" y="418900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353" y="4189005"/>
                <a:ext cx="587957" cy="6018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8381407" y="4252447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07" y="4252447"/>
                <a:ext cx="587957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762824" y="4330308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24" y="4330308"/>
                <a:ext cx="587957" cy="6018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6437353" y="4221420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4858054" y="401134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575714" y="406807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041309" y="3440256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5508742" y="2739514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6371655" y="2778413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5847729" y="2190075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7777908" y="4039190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8495568" y="4095919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002841" y="3526457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9614282" y="397656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27909-CFFA-4F6C-90EB-50EA6735948E}"/>
              </a:ext>
            </a:extLst>
          </p:cNvPr>
          <p:cNvCxnSpPr/>
          <p:nvPr/>
        </p:nvCxnSpPr>
        <p:spPr>
          <a:xfrm>
            <a:off x="10331942" y="403329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9804498" y="343713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843EF-5C31-48B4-9C99-9E25C4669B85}"/>
              </a:ext>
            </a:extLst>
          </p:cNvPr>
          <p:cNvSpPr txBox="1"/>
          <p:nvPr/>
        </p:nvSpPr>
        <p:spPr>
          <a:xfrm>
            <a:off x="3424345" y="2384207"/>
            <a:ext cx="2347715" cy="8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8298824" y="5672425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6443227" y="1872995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7953167" y="2045159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7290496" y="1332746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9242881" y="5641521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10289545" y="309982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11233602" y="322669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10681607" y="257378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10123078" y="5641521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4CCA1E-49B4-40AD-9CCD-423623471C19}"/>
              </a:ext>
            </a:extLst>
          </p:cNvPr>
          <p:cNvSpPr/>
          <p:nvPr/>
        </p:nvSpPr>
        <p:spPr>
          <a:xfrm>
            <a:off x="1733781" y="3673737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059B50-0229-4C31-944E-D78D7EA5A2BE}"/>
              </a:ext>
            </a:extLst>
          </p:cNvPr>
          <p:cNvCxnSpPr>
            <a:stCxn id="70" idx="3"/>
          </p:cNvCxnSpPr>
          <p:nvPr/>
        </p:nvCxnSpPr>
        <p:spPr>
          <a:xfrm flipH="1">
            <a:off x="1556629" y="4188860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B3379E-C623-4167-9273-85D57316268D}"/>
              </a:ext>
            </a:extLst>
          </p:cNvPr>
          <p:cNvCxnSpPr/>
          <p:nvPr/>
        </p:nvCxnSpPr>
        <p:spPr>
          <a:xfrm>
            <a:off x="2274289" y="4245589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69ADCD8-721D-4948-AF32-329018D75242}"/>
              </a:ext>
            </a:extLst>
          </p:cNvPr>
          <p:cNvSpPr/>
          <p:nvPr/>
        </p:nvSpPr>
        <p:spPr>
          <a:xfrm>
            <a:off x="2352725" y="4366520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C1BC626-3BE5-4A6D-B3E0-1856FC35FDF9}"/>
              </a:ext>
            </a:extLst>
          </p:cNvPr>
          <p:cNvSpPr/>
          <p:nvPr/>
        </p:nvSpPr>
        <p:spPr>
          <a:xfrm>
            <a:off x="4058241" y="432944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DCE1DB-FA2C-4DC8-BA0B-62AAC2EF863B}"/>
              </a:ext>
            </a:extLst>
          </p:cNvPr>
          <p:cNvCxnSpPr/>
          <p:nvPr/>
        </p:nvCxnSpPr>
        <p:spPr>
          <a:xfrm flipH="1">
            <a:off x="3483645" y="4011200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99F0C0-140C-4431-9AA1-A9DA091D7C0A}"/>
              </a:ext>
            </a:extLst>
          </p:cNvPr>
          <p:cNvCxnSpPr/>
          <p:nvPr/>
        </p:nvCxnSpPr>
        <p:spPr>
          <a:xfrm>
            <a:off x="4201305" y="4067929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6E4D805-17E1-4B3B-9556-CC6FA83E8768}"/>
              </a:ext>
            </a:extLst>
          </p:cNvPr>
          <p:cNvSpPr/>
          <p:nvPr/>
        </p:nvSpPr>
        <p:spPr>
          <a:xfrm>
            <a:off x="3666900" y="3440111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2485046-BDD8-41CC-8FAD-C3E8ED61105E}"/>
              </a:ext>
            </a:extLst>
          </p:cNvPr>
          <p:cNvSpPr/>
          <p:nvPr/>
        </p:nvSpPr>
        <p:spPr>
          <a:xfrm>
            <a:off x="2496890" y="2317928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570D58C-65E3-49DF-9D9D-EEBDC1E582F3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2308803" y="2833051"/>
            <a:ext cx="278729" cy="74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172908-305C-4D87-A327-DFDB3B9F70D4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3025192" y="2833051"/>
            <a:ext cx="630995" cy="58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A8367F8-F68E-494C-ADC6-82CAC02D98BD}"/>
              </a:ext>
            </a:extLst>
          </p:cNvPr>
          <p:cNvSpPr/>
          <p:nvPr/>
        </p:nvSpPr>
        <p:spPr>
          <a:xfrm>
            <a:off x="210505" y="432627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1B554A-7DC7-4AEF-A175-199590E0CDAA}"/>
              </a:ext>
            </a:extLst>
          </p:cNvPr>
          <p:cNvCxnSpPr>
            <a:cxnSpLocks/>
          </p:cNvCxnSpPr>
          <p:nvPr/>
        </p:nvCxnSpPr>
        <p:spPr>
          <a:xfrm flipH="1">
            <a:off x="587135" y="1729070"/>
            <a:ext cx="869577" cy="2555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731CE4-1A54-492E-B933-C2C24DC7788C}"/>
              </a:ext>
            </a:extLst>
          </p:cNvPr>
          <p:cNvCxnSpPr>
            <a:cxnSpLocks/>
          </p:cNvCxnSpPr>
          <p:nvPr/>
        </p:nvCxnSpPr>
        <p:spPr>
          <a:xfrm>
            <a:off x="2110075" y="1671569"/>
            <a:ext cx="493435" cy="61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69EC60B-D038-4B57-AFF4-87EC0C2691F1}"/>
              </a:ext>
            </a:extLst>
          </p:cNvPr>
          <p:cNvSpPr/>
          <p:nvPr/>
        </p:nvSpPr>
        <p:spPr>
          <a:xfrm>
            <a:off x="1438417" y="1066886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AE4B40D-D5EF-47E5-AD7D-3F167FA0ED1C}"/>
              </a:ext>
            </a:extLst>
          </p:cNvPr>
          <p:cNvSpPr/>
          <p:nvPr/>
        </p:nvSpPr>
        <p:spPr>
          <a:xfrm>
            <a:off x="1102670" y="4401508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F165DD-1ACB-4A0B-81B6-1B3E735C2E5F}"/>
              </a:ext>
            </a:extLst>
          </p:cNvPr>
          <p:cNvSpPr/>
          <p:nvPr/>
        </p:nvSpPr>
        <p:spPr>
          <a:xfrm>
            <a:off x="3115834" y="4318200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1110476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4247536" y="5996219"/>
            <a:ext cx="3372860" cy="727475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7749666" y="513735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A8B0A-1491-4A46-A8E0-3B7DA559CAB2}"/>
              </a:ext>
            </a:extLst>
          </p:cNvPr>
          <p:cNvSpPr/>
          <p:nvPr/>
        </p:nvSpPr>
        <p:spPr>
          <a:xfrm>
            <a:off x="11473377" y="505743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/>
              <p:nvPr/>
            </p:nvSpPr>
            <p:spPr>
              <a:xfrm>
                <a:off x="10466297" y="509221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F87582-2114-40EE-920D-4C174E8B2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297" y="509221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24216" y="519018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216" y="5190180"/>
                <a:ext cx="587957" cy="6018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/>
              <p:nvPr/>
            </p:nvSpPr>
            <p:spPr>
              <a:xfrm>
                <a:off x="9412957" y="509221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C9D3DEC-FCAC-4D3E-974F-58DC1AE9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57" y="5092213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8510677" y="513735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77" y="5137351"/>
                <a:ext cx="587957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892094" y="521521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94" y="5215212"/>
                <a:ext cx="587957" cy="6018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6566623" y="5106324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4987324" y="489624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04984" y="495297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170579" y="432516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5638012" y="362441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6500925" y="3663317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5976999" y="3074979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7907178" y="492409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8624838" y="498082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132111" y="4411361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9612886" y="487977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27909-CFFA-4F6C-90EB-50EA6735948E}"/>
              </a:ext>
            </a:extLst>
          </p:cNvPr>
          <p:cNvCxnSpPr/>
          <p:nvPr/>
        </p:nvCxnSpPr>
        <p:spPr>
          <a:xfrm>
            <a:off x="10330546" y="493650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9803102" y="4340342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843EF-5C31-48B4-9C99-9E25C4669B85}"/>
              </a:ext>
            </a:extLst>
          </p:cNvPr>
          <p:cNvSpPr txBox="1"/>
          <p:nvPr/>
        </p:nvSpPr>
        <p:spPr>
          <a:xfrm>
            <a:off x="3553615" y="3269111"/>
            <a:ext cx="2347715" cy="8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4889798" y="6117105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6572497" y="2757899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8082437" y="2930063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7419766" y="2217650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5833855" y="6086201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3B86BC-FE29-4779-A22C-A1C1400D94EF}"/>
              </a:ext>
            </a:extLst>
          </p:cNvPr>
          <p:cNvCxnSpPr/>
          <p:nvPr/>
        </p:nvCxnSpPr>
        <p:spPr>
          <a:xfrm flipH="1">
            <a:off x="10288149" y="4003031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11232206" y="4129902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10680211" y="3476993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6714052" y="6086201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15827" y="5994463"/>
            <a:ext cx="4566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Just made PQ slimmer and moved everything down a bit</a:t>
            </a:r>
            <a:r>
              <a:rPr lang="mr-IN" sz="2200" i="1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2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91F0B-5FCD-4E9C-BAD8-471AE1E5806D}"/>
              </a:ext>
            </a:extLst>
          </p:cNvPr>
          <p:cNvSpPr/>
          <p:nvPr/>
        </p:nvSpPr>
        <p:spPr>
          <a:xfrm>
            <a:off x="1825050" y="4540204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0A60D5-90AC-444A-8056-D0B4C2533EC1}"/>
              </a:ext>
            </a:extLst>
          </p:cNvPr>
          <p:cNvCxnSpPr>
            <a:stCxn id="88" idx="3"/>
          </p:cNvCxnSpPr>
          <p:nvPr/>
        </p:nvCxnSpPr>
        <p:spPr>
          <a:xfrm flipH="1">
            <a:off x="1647898" y="505532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2523F8-8EF2-4FAB-806B-670744A82FFD}"/>
              </a:ext>
            </a:extLst>
          </p:cNvPr>
          <p:cNvCxnSpPr/>
          <p:nvPr/>
        </p:nvCxnSpPr>
        <p:spPr>
          <a:xfrm>
            <a:off x="2365558" y="511205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0153131-5606-4FB1-8D33-612AFD7CF57A}"/>
              </a:ext>
            </a:extLst>
          </p:cNvPr>
          <p:cNvSpPr/>
          <p:nvPr/>
        </p:nvSpPr>
        <p:spPr>
          <a:xfrm>
            <a:off x="2443994" y="5232987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DCE2B1D-A9BC-4F35-9E0D-CAD5D8BF990A}"/>
              </a:ext>
            </a:extLst>
          </p:cNvPr>
          <p:cNvSpPr/>
          <p:nvPr/>
        </p:nvSpPr>
        <p:spPr>
          <a:xfrm>
            <a:off x="4149510" y="5195912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C9B50D-9ABE-4159-BD39-4BF1741E9029}"/>
              </a:ext>
            </a:extLst>
          </p:cNvPr>
          <p:cNvCxnSpPr/>
          <p:nvPr/>
        </p:nvCxnSpPr>
        <p:spPr>
          <a:xfrm flipH="1">
            <a:off x="3574914" y="487766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2227BC-3AD7-4DF5-8F59-C78E44CB7619}"/>
              </a:ext>
            </a:extLst>
          </p:cNvPr>
          <p:cNvCxnSpPr/>
          <p:nvPr/>
        </p:nvCxnSpPr>
        <p:spPr>
          <a:xfrm>
            <a:off x="4292574" y="493439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95A5CC6-805D-4E02-A0EE-7568F8D6474C}"/>
              </a:ext>
            </a:extLst>
          </p:cNvPr>
          <p:cNvSpPr/>
          <p:nvPr/>
        </p:nvSpPr>
        <p:spPr>
          <a:xfrm>
            <a:off x="3758169" y="4306578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D567258-24B3-4D6C-BF7F-FBD370B0F8D6}"/>
              </a:ext>
            </a:extLst>
          </p:cNvPr>
          <p:cNvSpPr/>
          <p:nvPr/>
        </p:nvSpPr>
        <p:spPr>
          <a:xfrm>
            <a:off x="2588159" y="318439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287B2A-754C-4940-AC5B-6BBC23366FF9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400072" y="3699518"/>
            <a:ext cx="278729" cy="74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A0286E-AF3C-459F-AF5C-5C95B48A6E81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3116461" y="3699518"/>
            <a:ext cx="630995" cy="58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9EC4FFB-855E-423B-A36B-33F3EDF461B7}"/>
              </a:ext>
            </a:extLst>
          </p:cNvPr>
          <p:cNvSpPr/>
          <p:nvPr/>
        </p:nvSpPr>
        <p:spPr>
          <a:xfrm>
            <a:off x="186859" y="5215212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6D73720-16B1-47AA-9AB3-6FF3F8DB1133}"/>
              </a:ext>
            </a:extLst>
          </p:cNvPr>
          <p:cNvCxnSpPr>
            <a:cxnSpLocks/>
          </p:cNvCxnSpPr>
          <p:nvPr/>
        </p:nvCxnSpPr>
        <p:spPr>
          <a:xfrm flipH="1">
            <a:off x="620232" y="2483134"/>
            <a:ext cx="997064" cy="266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D162B6-7BE9-4DF9-9AA4-5EF662800D61}"/>
              </a:ext>
            </a:extLst>
          </p:cNvPr>
          <p:cNvCxnSpPr>
            <a:cxnSpLocks/>
          </p:cNvCxnSpPr>
          <p:nvPr/>
        </p:nvCxnSpPr>
        <p:spPr>
          <a:xfrm>
            <a:off x="2201344" y="2538036"/>
            <a:ext cx="493435" cy="61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C6D0812-3D6F-4FB2-819C-E658664964D8}"/>
              </a:ext>
            </a:extLst>
          </p:cNvPr>
          <p:cNvSpPr/>
          <p:nvPr/>
        </p:nvSpPr>
        <p:spPr>
          <a:xfrm>
            <a:off x="1582400" y="1878973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3338958-9035-4426-A836-5AB3658A7782}"/>
              </a:ext>
            </a:extLst>
          </p:cNvPr>
          <p:cNvSpPr/>
          <p:nvPr/>
        </p:nvSpPr>
        <p:spPr>
          <a:xfrm>
            <a:off x="1193939" y="5267975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8D1FE5-7453-49A3-9D7F-2930A4D51C72}"/>
              </a:ext>
            </a:extLst>
          </p:cNvPr>
          <p:cNvSpPr/>
          <p:nvPr/>
        </p:nvSpPr>
        <p:spPr>
          <a:xfrm>
            <a:off x="3207103" y="5184667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</p:spTree>
    <p:extLst>
      <p:ext uri="{BB962C8B-B14F-4D97-AF65-F5344CB8AC3E}">
        <p14:creationId xmlns:p14="http://schemas.microsoft.com/office/powerpoint/2010/main" val="1197811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4247536" y="5996219"/>
            <a:ext cx="3372860" cy="727475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74E96B-8430-4091-B473-09C5101AD40A}"/>
              </a:ext>
            </a:extLst>
          </p:cNvPr>
          <p:cNvSpPr/>
          <p:nvPr/>
        </p:nvSpPr>
        <p:spPr>
          <a:xfrm>
            <a:off x="7749666" y="513735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347CBE-BB4F-479F-A012-3CF55BA928AE}"/>
                  </a:ext>
                </a:extLst>
              </p:cNvPr>
              <p:cNvSpPr/>
              <p:nvPr/>
            </p:nvSpPr>
            <p:spPr>
              <a:xfrm>
                <a:off x="5624216" y="5190180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347CBE-BB4F-479F-A012-3CF55BA9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216" y="5190180"/>
                <a:ext cx="587957" cy="6018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DA2420-AC10-4727-B1FE-042017F96AA5}"/>
                  </a:ext>
                </a:extLst>
              </p:cNvPr>
              <p:cNvSpPr/>
              <p:nvPr/>
            </p:nvSpPr>
            <p:spPr>
              <a:xfrm>
                <a:off x="8510677" y="5137351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DA2420-AC10-4727-B1FE-042017F9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77" y="5137351"/>
                <a:ext cx="587957" cy="6018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DCDE67-ECD1-42EB-B23B-12C68498FD37}"/>
                  </a:ext>
                </a:extLst>
              </p:cNvPr>
              <p:cNvSpPr/>
              <p:nvPr/>
            </p:nvSpPr>
            <p:spPr>
              <a:xfrm>
                <a:off x="4892094" y="521521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CDCDE67-ECD1-42EB-B23B-12C68498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94" y="5215212"/>
                <a:ext cx="587957" cy="6018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E1A1DD-0388-4E87-BE57-69595351F6A3}"/>
              </a:ext>
            </a:extLst>
          </p:cNvPr>
          <p:cNvSpPr/>
          <p:nvPr/>
        </p:nvSpPr>
        <p:spPr>
          <a:xfrm>
            <a:off x="6566623" y="5106324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963FE-0679-468B-9FEB-BF87572FCD8D}"/>
              </a:ext>
            </a:extLst>
          </p:cNvPr>
          <p:cNvCxnSpPr/>
          <p:nvPr/>
        </p:nvCxnSpPr>
        <p:spPr>
          <a:xfrm flipH="1">
            <a:off x="4987324" y="4896249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CE4E4-E0B1-48E7-B631-A141FDD81259}"/>
              </a:ext>
            </a:extLst>
          </p:cNvPr>
          <p:cNvCxnSpPr/>
          <p:nvPr/>
        </p:nvCxnSpPr>
        <p:spPr>
          <a:xfrm>
            <a:off x="5704984" y="4952978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CE17204-4FC7-4020-9147-69858FB9B3F0}"/>
              </a:ext>
            </a:extLst>
          </p:cNvPr>
          <p:cNvSpPr/>
          <p:nvPr/>
        </p:nvSpPr>
        <p:spPr>
          <a:xfrm>
            <a:off x="5170579" y="4325160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5638012" y="3624418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6500925" y="3663317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5976999" y="3074979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2855C-FD1C-4E5B-A237-1B9EFD39ADE0}"/>
              </a:ext>
            </a:extLst>
          </p:cNvPr>
          <p:cNvCxnSpPr/>
          <p:nvPr/>
        </p:nvCxnSpPr>
        <p:spPr>
          <a:xfrm flipH="1">
            <a:off x="7907178" y="492409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DF407C-5A37-4B1D-9F9B-20171F8D36C4}"/>
              </a:ext>
            </a:extLst>
          </p:cNvPr>
          <p:cNvCxnSpPr/>
          <p:nvPr/>
        </p:nvCxnSpPr>
        <p:spPr>
          <a:xfrm>
            <a:off x="8624838" y="498082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119853A-942E-4E70-90C5-DFD2EBEA4030}"/>
              </a:ext>
            </a:extLst>
          </p:cNvPr>
          <p:cNvSpPr/>
          <p:nvPr/>
        </p:nvSpPr>
        <p:spPr>
          <a:xfrm>
            <a:off x="8132111" y="4411361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 flipH="1">
            <a:off x="6572497" y="2757899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8082437" y="2930063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8C2FD24-3404-4D10-8084-BBB5D7E9DAF5}"/>
              </a:ext>
            </a:extLst>
          </p:cNvPr>
          <p:cNvSpPr/>
          <p:nvPr/>
        </p:nvSpPr>
        <p:spPr>
          <a:xfrm>
            <a:off x="7419766" y="2217650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94D315-7A6A-45E1-A935-F0F4FF525186}"/>
              </a:ext>
            </a:extLst>
          </p:cNvPr>
          <p:cNvSpPr/>
          <p:nvPr/>
        </p:nvSpPr>
        <p:spPr>
          <a:xfrm>
            <a:off x="5130236" y="6021251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</p:cNvCxnSpPr>
          <p:nvPr/>
        </p:nvCxnSpPr>
        <p:spPr>
          <a:xfrm flipH="1">
            <a:off x="2513899" y="1801957"/>
            <a:ext cx="2014187" cy="568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1471-0314-4792-B832-4ED8BD8E6D5C}"/>
              </a:ext>
            </a:extLst>
          </p:cNvPr>
          <p:cNvCxnSpPr>
            <a:cxnSpLocks/>
          </p:cNvCxnSpPr>
          <p:nvPr/>
        </p:nvCxnSpPr>
        <p:spPr>
          <a:xfrm>
            <a:off x="5390398" y="1824196"/>
            <a:ext cx="1893885" cy="47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4649770" y="1349273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6200839" y="6058204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A7C9A82-E283-433C-9E41-FF51F91B4B78}"/>
              </a:ext>
            </a:extLst>
          </p:cNvPr>
          <p:cNvSpPr/>
          <p:nvPr/>
        </p:nvSpPr>
        <p:spPr>
          <a:xfrm>
            <a:off x="1845597" y="4574798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83FF4-D779-43F8-B12A-4DD8FBFC2247}"/>
              </a:ext>
            </a:extLst>
          </p:cNvPr>
          <p:cNvCxnSpPr>
            <a:stCxn id="66" idx="3"/>
          </p:cNvCxnSpPr>
          <p:nvPr/>
        </p:nvCxnSpPr>
        <p:spPr>
          <a:xfrm flipH="1">
            <a:off x="1668445" y="5089921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8E0681-D8BF-4E94-B05B-D3141711495E}"/>
              </a:ext>
            </a:extLst>
          </p:cNvPr>
          <p:cNvCxnSpPr/>
          <p:nvPr/>
        </p:nvCxnSpPr>
        <p:spPr>
          <a:xfrm>
            <a:off x="2386105" y="5146650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380ED61-7395-4B5C-AF99-74B016FCA677}"/>
              </a:ext>
            </a:extLst>
          </p:cNvPr>
          <p:cNvSpPr/>
          <p:nvPr/>
        </p:nvSpPr>
        <p:spPr>
          <a:xfrm>
            <a:off x="2464541" y="5267581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AF71A7-6D66-4EA0-A0E7-717095E22C22}"/>
              </a:ext>
            </a:extLst>
          </p:cNvPr>
          <p:cNvSpPr/>
          <p:nvPr/>
        </p:nvSpPr>
        <p:spPr>
          <a:xfrm>
            <a:off x="4170057" y="523050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C21849-2F87-4364-9320-8D1A654764E7}"/>
              </a:ext>
            </a:extLst>
          </p:cNvPr>
          <p:cNvCxnSpPr/>
          <p:nvPr/>
        </p:nvCxnSpPr>
        <p:spPr>
          <a:xfrm flipH="1">
            <a:off x="3595461" y="4912261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5D9499-DD64-4ADA-B767-656F4B4E253D}"/>
              </a:ext>
            </a:extLst>
          </p:cNvPr>
          <p:cNvCxnSpPr/>
          <p:nvPr/>
        </p:nvCxnSpPr>
        <p:spPr>
          <a:xfrm>
            <a:off x="4313121" y="4968990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883880D-2B4E-4490-9185-D71BC1BB84EB}"/>
              </a:ext>
            </a:extLst>
          </p:cNvPr>
          <p:cNvSpPr/>
          <p:nvPr/>
        </p:nvSpPr>
        <p:spPr>
          <a:xfrm>
            <a:off x="3778716" y="4341172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16F9E9-78DD-4F37-B973-29A64DE507A2}"/>
              </a:ext>
            </a:extLst>
          </p:cNvPr>
          <p:cNvSpPr/>
          <p:nvPr/>
        </p:nvSpPr>
        <p:spPr>
          <a:xfrm>
            <a:off x="2608706" y="3218989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D54E31-CD8E-4C0B-B5D7-6969F177CEA6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2420619" y="3734112"/>
            <a:ext cx="278729" cy="74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A0CA69-748A-4A62-B804-48AB656BD5CE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3137008" y="3734112"/>
            <a:ext cx="630995" cy="58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8C3A53E-EECA-4C76-A745-D86E4F977C45}"/>
              </a:ext>
            </a:extLst>
          </p:cNvPr>
          <p:cNvSpPr/>
          <p:nvPr/>
        </p:nvSpPr>
        <p:spPr>
          <a:xfrm>
            <a:off x="243224" y="526920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E05844-2393-4E66-AFC5-695419CFF973}"/>
              </a:ext>
            </a:extLst>
          </p:cNvPr>
          <p:cNvCxnSpPr>
            <a:cxnSpLocks/>
          </p:cNvCxnSpPr>
          <p:nvPr/>
        </p:nvCxnSpPr>
        <p:spPr>
          <a:xfrm flipH="1">
            <a:off x="660685" y="2930063"/>
            <a:ext cx="1103922" cy="217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35AE3FB-7D9A-414D-8755-1E926D8D1EB4}"/>
              </a:ext>
            </a:extLst>
          </p:cNvPr>
          <p:cNvCxnSpPr>
            <a:cxnSpLocks/>
          </p:cNvCxnSpPr>
          <p:nvPr/>
        </p:nvCxnSpPr>
        <p:spPr>
          <a:xfrm>
            <a:off x="2341895" y="2930063"/>
            <a:ext cx="291559" cy="3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9E9463C-7271-44A9-A945-CDFB84FFD45E}"/>
              </a:ext>
            </a:extLst>
          </p:cNvPr>
          <p:cNvSpPr/>
          <p:nvPr/>
        </p:nvSpPr>
        <p:spPr>
          <a:xfrm>
            <a:off x="1722951" y="2282665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28EC6A0-9B55-4382-93A1-7D5F1B172828}"/>
              </a:ext>
            </a:extLst>
          </p:cNvPr>
          <p:cNvSpPr/>
          <p:nvPr/>
        </p:nvSpPr>
        <p:spPr>
          <a:xfrm>
            <a:off x="1214486" y="5302569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8E5CFC-0AB1-425B-A8C8-E2B526770A6F}"/>
              </a:ext>
            </a:extLst>
          </p:cNvPr>
          <p:cNvSpPr/>
          <p:nvPr/>
        </p:nvSpPr>
        <p:spPr>
          <a:xfrm>
            <a:off x="3227650" y="5219261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1BD80E6-CE07-478E-8D08-EB65AF66EB5B}"/>
              </a:ext>
            </a:extLst>
          </p:cNvPr>
          <p:cNvSpPr/>
          <p:nvPr/>
        </p:nvSpPr>
        <p:spPr>
          <a:xfrm>
            <a:off x="11473377" y="505743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3629975-C646-4B9F-B2D0-98E3EC6C4F97}"/>
                  </a:ext>
                </a:extLst>
              </p:cNvPr>
              <p:cNvSpPr/>
              <p:nvPr/>
            </p:nvSpPr>
            <p:spPr>
              <a:xfrm>
                <a:off x="10466297" y="509221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3629975-C646-4B9F-B2D0-98E3EC6C4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297" y="5092213"/>
                <a:ext cx="587957" cy="601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60425A-D38F-41E4-A62F-CADE352F9F51}"/>
                  </a:ext>
                </a:extLst>
              </p:cNvPr>
              <p:cNvSpPr/>
              <p:nvPr/>
            </p:nvSpPr>
            <p:spPr>
              <a:xfrm>
                <a:off x="9412957" y="509221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60425A-D38F-41E4-A62F-CADE352F9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57" y="5092213"/>
                <a:ext cx="587957" cy="601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5D22FB-1445-49C0-AD40-72C7FA2DA7A6}"/>
              </a:ext>
            </a:extLst>
          </p:cNvPr>
          <p:cNvCxnSpPr/>
          <p:nvPr/>
        </p:nvCxnSpPr>
        <p:spPr>
          <a:xfrm flipH="1">
            <a:off x="9612886" y="487977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65384F-57B3-4175-9049-D0C4B98730C4}"/>
              </a:ext>
            </a:extLst>
          </p:cNvPr>
          <p:cNvCxnSpPr/>
          <p:nvPr/>
        </p:nvCxnSpPr>
        <p:spPr>
          <a:xfrm>
            <a:off x="10330546" y="493650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F7DEED19-A600-420C-BED2-C570AFA12C79}"/>
              </a:ext>
            </a:extLst>
          </p:cNvPr>
          <p:cNvSpPr/>
          <p:nvPr/>
        </p:nvSpPr>
        <p:spPr>
          <a:xfrm>
            <a:off x="9803102" y="4340342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B5640A-BB30-453D-91A0-951BF547CBC9}"/>
              </a:ext>
            </a:extLst>
          </p:cNvPr>
          <p:cNvCxnSpPr/>
          <p:nvPr/>
        </p:nvCxnSpPr>
        <p:spPr>
          <a:xfrm flipH="1">
            <a:off x="10288149" y="4003031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EA9567-2F23-40AD-8796-36B571839794}"/>
              </a:ext>
            </a:extLst>
          </p:cNvPr>
          <p:cNvCxnSpPr>
            <a:cxnSpLocks/>
          </p:cNvCxnSpPr>
          <p:nvPr/>
        </p:nvCxnSpPr>
        <p:spPr>
          <a:xfrm>
            <a:off x="11232206" y="4129902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E7EF759-03BF-4780-9C03-A04B9ACD37DC}"/>
              </a:ext>
            </a:extLst>
          </p:cNvPr>
          <p:cNvSpPr/>
          <p:nvPr/>
        </p:nvSpPr>
        <p:spPr>
          <a:xfrm>
            <a:off x="10680211" y="3476993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28181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5465126" y="5945786"/>
            <a:ext cx="1224848" cy="815359"/>
          </a:xfrm>
          <a:prstGeom prst="homePlate">
            <a:avLst/>
          </a:prstGeom>
          <a:solidFill>
            <a:srgbClr val="A9D18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0AA7C3-C245-4950-B36E-2ED03869906B}"/>
              </a:ext>
            </a:extLst>
          </p:cNvPr>
          <p:cNvCxnSpPr>
            <a:cxnSpLocks/>
          </p:cNvCxnSpPr>
          <p:nvPr/>
        </p:nvCxnSpPr>
        <p:spPr>
          <a:xfrm flipH="1">
            <a:off x="1949370" y="1414922"/>
            <a:ext cx="2007487" cy="201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8A6677-0E00-4CCB-B1C7-5855CF057077}"/>
              </a:ext>
            </a:extLst>
          </p:cNvPr>
          <p:cNvCxnSpPr>
            <a:cxnSpLocks/>
          </p:cNvCxnSpPr>
          <p:nvPr/>
        </p:nvCxnSpPr>
        <p:spPr>
          <a:xfrm>
            <a:off x="4788527" y="1209293"/>
            <a:ext cx="2505337" cy="24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3992431" y="811418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3163FF-0197-4F4F-8C12-4ED7028A3F52}"/>
              </a:ext>
            </a:extLst>
          </p:cNvPr>
          <p:cNvSpPr/>
          <p:nvPr/>
        </p:nvSpPr>
        <p:spPr>
          <a:xfrm>
            <a:off x="5902786" y="6051713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9165" y="6013302"/>
            <a:ext cx="44337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Queue now has single element; loop ends!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0F204A-C9AF-437F-B798-3170A7DFE242}"/>
              </a:ext>
            </a:extLst>
          </p:cNvPr>
          <p:cNvSpPr/>
          <p:nvPr/>
        </p:nvSpPr>
        <p:spPr>
          <a:xfrm>
            <a:off x="10515444" y="5122773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60A92CB-4D1E-4228-A0E9-D3A4932ED8CC}"/>
                  </a:ext>
                </a:extLst>
              </p:cNvPr>
              <p:cNvSpPr/>
              <p:nvPr/>
            </p:nvSpPr>
            <p:spPr>
              <a:xfrm>
                <a:off x="8389994" y="5175602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60A92CB-4D1E-4228-A0E9-D3A4932ED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994" y="5175602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575C805-7C3A-4D6C-B44B-E4F9DE0F0D11}"/>
                  </a:ext>
                </a:extLst>
              </p:cNvPr>
              <p:cNvSpPr/>
              <p:nvPr/>
            </p:nvSpPr>
            <p:spPr>
              <a:xfrm>
                <a:off x="11276455" y="512277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575C805-7C3A-4D6C-B44B-E4F9DE0F0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455" y="5122773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10E2F6E-BAB5-4937-8498-65A9FE081FDC}"/>
                  </a:ext>
                </a:extLst>
              </p:cNvPr>
              <p:cNvSpPr/>
              <p:nvPr/>
            </p:nvSpPr>
            <p:spPr>
              <a:xfrm>
                <a:off x="7657872" y="520063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10E2F6E-BAB5-4937-8498-65A9FE081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72" y="5200634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108573D8-EA51-4916-8009-8F674BE7398D}"/>
              </a:ext>
            </a:extLst>
          </p:cNvPr>
          <p:cNvSpPr/>
          <p:nvPr/>
        </p:nvSpPr>
        <p:spPr>
          <a:xfrm>
            <a:off x="9332401" y="5091746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DE8BA0-A70C-41EC-854C-EBA148BE277A}"/>
              </a:ext>
            </a:extLst>
          </p:cNvPr>
          <p:cNvCxnSpPr/>
          <p:nvPr/>
        </p:nvCxnSpPr>
        <p:spPr>
          <a:xfrm flipH="1">
            <a:off x="7753102" y="4881671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434388-D4E6-442D-A9E8-CA41D18F84D7}"/>
              </a:ext>
            </a:extLst>
          </p:cNvPr>
          <p:cNvCxnSpPr/>
          <p:nvPr/>
        </p:nvCxnSpPr>
        <p:spPr>
          <a:xfrm>
            <a:off x="8470762" y="4938400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6C368D0-408E-495A-8D98-BBBBFD6C470B}"/>
              </a:ext>
            </a:extLst>
          </p:cNvPr>
          <p:cNvSpPr/>
          <p:nvPr/>
        </p:nvSpPr>
        <p:spPr>
          <a:xfrm>
            <a:off x="7936357" y="4310582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A5AFC21-773B-438E-BB92-4F92B68673E4}"/>
              </a:ext>
            </a:extLst>
          </p:cNvPr>
          <p:cNvCxnSpPr>
            <a:cxnSpLocks/>
          </p:cNvCxnSpPr>
          <p:nvPr/>
        </p:nvCxnSpPr>
        <p:spPr>
          <a:xfrm flipH="1">
            <a:off x="8403790" y="3609840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CF2295-1604-44EC-A683-C8ADD0BEC51F}"/>
              </a:ext>
            </a:extLst>
          </p:cNvPr>
          <p:cNvCxnSpPr>
            <a:cxnSpLocks/>
          </p:cNvCxnSpPr>
          <p:nvPr/>
        </p:nvCxnSpPr>
        <p:spPr>
          <a:xfrm>
            <a:off x="9266703" y="3648739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3238F36-8733-4B13-9F47-FB98B4A52080}"/>
              </a:ext>
            </a:extLst>
          </p:cNvPr>
          <p:cNvSpPr/>
          <p:nvPr/>
        </p:nvSpPr>
        <p:spPr>
          <a:xfrm>
            <a:off x="8742777" y="3060401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FDD7B2-D0B3-40E7-AA35-10B0F5D808DA}"/>
              </a:ext>
            </a:extLst>
          </p:cNvPr>
          <p:cNvCxnSpPr/>
          <p:nvPr/>
        </p:nvCxnSpPr>
        <p:spPr>
          <a:xfrm flipH="1">
            <a:off x="10672956" y="490951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770148-8BD2-48DB-A055-DAAF74C40F75}"/>
              </a:ext>
            </a:extLst>
          </p:cNvPr>
          <p:cNvCxnSpPr/>
          <p:nvPr/>
        </p:nvCxnSpPr>
        <p:spPr>
          <a:xfrm>
            <a:off x="11390616" y="496624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FEEA300-733E-4C04-9EEB-325AD87485C0}"/>
              </a:ext>
            </a:extLst>
          </p:cNvPr>
          <p:cNvSpPr/>
          <p:nvPr/>
        </p:nvSpPr>
        <p:spPr>
          <a:xfrm>
            <a:off x="10897889" y="4396783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EEF290-7F66-4378-B702-8B37D7206D65}"/>
              </a:ext>
            </a:extLst>
          </p:cNvPr>
          <p:cNvCxnSpPr>
            <a:cxnSpLocks/>
          </p:cNvCxnSpPr>
          <p:nvPr/>
        </p:nvCxnSpPr>
        <p:spPr>
          <a:xfrm flipH="1">
            <a:off x="9338275" y="2743321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0042E3-BE97-4621-8E90-25B3711ED045}"/>
              </a:ext>
            </a:extLst>
          </p:cNvPr>
          <p:cNvCxnSpPr>
            <a:cxnSpLocks/>
          </p:cNvCxnSpPr>
          <p:nvPr/>
        </p:nvCxnSpPr>
        <p:spPr>
          <a:xfrm>
            <a:off x="10848215" y="2915485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8920DE0-C34F-41E1-9881-FFB81CDD5759}"/>
              </a:ext>
            </a:extLst>
          </p:cNvPr>
          <p:cNvSpPr/>
          <p:nvPr/>
        </p:nvSpPr>
        <p:spPr>
          <a:xfrm>
            <a:off x="10185544" y="2203072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7522A5-C8C9-4FA9-80FA-0D0735612E03}"/>
              </a:ext>
            </a:extLst>
          </p:cNvPr>
          <p:cNvCxnSpPr>
            <a:cxnSpLocks/>
          </p:cNvCxnSpPr>
          <p:nvPr/>
        </p:nvCxnSpPr>
        <p:spPr>
          <a:xfrm flipH="1">
            <a:off x="5443351" y="1787379"/>
            <a:ext cx="1850514" cy="84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05E893-A66C-40AA-AF5E-B36F2EB9DE00}"/>
              </a:ext>
            </a:extLst>
          </p:cNvPr>
          <p:cNvCxnSpPr>
            <a:cxnSpLocks/>
          </p:cNvCxnSpPr>
          <p:nvPr/>
        </p:nvCxnSpPr>
        <p:spPr>
          <a:xfrm>
            <a:off x="8156176" y="1809618"/>
            <a:ext cx="1893885" cy="47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4AC8F92-5772-4A4E-B002-8F95EB45E6E3}"/>
              </a:ext>
            </a:extLst>
          </p:cNvPr>
          <p:cNvSpPr/>
          <p:nvPr/>
        </p:nvSpPr>
        <p:spPr>
          <a:xfrm>
            <a:off x="7415548" y="1334695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81F62CF-3A97-42F6-AA17-6A5ED3285ECA}"/>
              </a:ext>
            </a:extLst>
          </p:cNvPr>
          <p:cNvSpPr/>
          <p:nvPr/>
        </p:nvSpPr>
        <p:spPr>
          <a:xfrm>
            <a:off x="4611375" y="4560220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E06AEF0-A06A-4905-8052-6FE7E3B12B6A}"/>
              </a:ext>
            </a:extLst>
          </p:cNvPr>
          <p:cNvCxnSpPr>
            <a:stCxn id="95" idx="3"/>
          </p:cNvCxnSpPr>
          <p:nvPr/>
        </p:nvCxnSpPr>
        <p:spPr>
          <a:xfrm flipH="1">
            <a:off x="4434223" y="5075343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53DE32-377D-4304-A780-0B43F055BDBE}"/>
              </a:ext>
            </a:extLst>
          </p:cNvPr>
          <p:cNvCxnSpPr/>
          <p:nvPr/>
        </p:nvCxnSpPr>
        <p:spPr>
          <a:xfrm>
            <a:off x="5151883" y="5132072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46B6E83-8A2D-4E2B-8CFC-AB5E7A167F73}"/>
              </a:ext>
            </a:extLst>
          </p:cNvPr>
          <p:cNvSpPr/>
          <p:nvPr/>
        </p:nvSpPr>
        <p:spPr>
          <a:xfrm>
            <a:off x="5230319" y="5253003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5FC5376-A453-4E3C-9992-9B05E1D0FC13}"/>
              </a:ext>
            </a:extLst>
          </p:cNvPr>
          <p:cNvSpPr/>
          <p:nvPr/>
        </p:nvSpPr>
        <p:spPr>
          <a:xfrm>
            <a:off x="6935835" y="5215928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2D688E3-5227-446A-81E5-DDDB0CB45DF5}"/>
              </a:ext>
            </a:extLst>
          </p:cNvPr>
          <p:cNvCxnSpPr/>
          <p:nvPr/>
        </p:nvCxnSpPr>
        <p:spPr>
          <a:xfrm flipH="1">
            <a:off x="6361239" y="4897683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296DFEB-1AEF-477E-9EA7-CA0C64BD33F4}"/>
              </a:ext>
            </a:extLst>
          </p:cNvPr>
          <p:cNvCxnSpPr/>
          <p:nvPr/>
        </p:nvCxnSpPr>
        <p:spPr>
          <a:xfrm>
            <a:off x="7078899" y="4954412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FFB96C5-62B3-40D7-86E6-CCB2C0DA40AA}"/>
              </a:ext>
            </a:extLst>
          </p:cNvPr>
          <p:cNvSpPr/>
          <p:nvPr/>
        </p:nvSpPr>
        <p:spPr>
          <a:xfrm>
            <a:off x="6544494" y="4326594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8D47F1F-6F4C-4C8E-AF9B-B92DCE946E9F}"/>
              </a:ext>
            </a:extLst>
          </p:cNvPr>
          <p:cNvSpPr/>
          <p:nvPr/>
        </p:nvSpPr>
        <p:spPr>
          <a:xfrm>
            <a:off x="5443352" y="3461619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EF069C-3932-4AE9-9669-2D5148E7C6D2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5209386" y="3976742"/>
            <a:ext cx="324608" cy="55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A63EB7-6D5B-4F17-9197-0D7EAFE7634F}"/>
              </a:ext>
            </a:extLst>
          </p:cNvPr>
          <p:cNvCxnSpPr>
            <a:cxnSpLocks/>
            <a:stCxn id="103" idx="5"/>
          </p:cNvCxnSpPr>
          <p:nvPr/>
        </p:nvCxnSpPr>
        <p:spPr>
          <a:xfrm>
            <a:off x="5971654" y="3976742"/>
            <a:ext cx="550076" cy="44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C86B008-F915-4001-A5B9-9322043A1320}"/>
              </a:ext>
            </a:extLst>
          </p:cNvPr>
          <p:cNvSpPr/>
          <p:nvPr/>
        </p:nvSpPr>
        <p:spPr>
          <a:xfrm>
            <a:off x="3009002" y="5254623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F19E8A-C801-41C5-9404-3208859F252C}"/>
              </a:ext>
            </a:extLst>
          </p:cNvPr>
          <p:cNvCxnSpPr>
            <a:cxnSpLocks/>
          </p:cNvCxnSpPr>
          <p:nvPr/>
        </p:nvCxnSpPr>
        <p:spPr>
          <a:xfrm flipH="1">
            <a:off x="3426463" y="3154468"/>
            <a:ext cx="1412853" cy="193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AC4F53-D8B9-4D5C-905F-4A7247BCBD7D}"/>
              </a:ext>
            </a:extLst>
          </p:cNvPr>
          <p:cNvCxnSpPr>
            <a:cxnSpLocks/>
          </p:cNvCxnSpPr>
          <p:nvPr/>
        </p:nvCxnSpPr>
        <p:spPr>
          <a:xfrm>
            <a:off x="5297572" y="3116069"/>
            <a:ext cx="291559" cy="3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6A6F151-A45C-4DDF-9ED3-7613F909E2A2}"/>
              </a:ext>
            </a:extLst>
          </p:cNvPr>
          <p:cNvSpPr/>
          <p:nvPr/>
        </p:nvSpPr>
        <p:spPr>
          <a:xfrm>
            <a:off x="4788527" y="2535138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5203C19-96C8-4E38-8DE9-CC844CBDC501}"/>
              </a:ext>
            </a:extLst>
          </p:cNvPr>
          <p:cNvSpPr/>
          <p:nvPr/>
        </p:nvSpPr>
        <p:spPr>
          <a:xfrm>
            <a:off x="3980264" y="5287991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EF2B60B-3F6F-41E4-855D-4D7C268ADC20}"/>
              </a:ext>
            </a:extLst>
          </p:cNvPr>
          <p:cNvSpPr/>
          <p:nvPr/>
        </p:nvSpPr>
        <p:spPr>
          <a:xfrm>
            <a:off x="5993428" y="5204683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A5884D3-C7F2-42FE-883B-81DD53624387}"/>
              </a:ext>
            </a:extLst>
          </p:cNvPr>
          <p:cNvSpPr/>
          <p:nvPr/>
        </p:nvSpPr>
        <p:spPr>
          <a:xfrm>
            <a:off x="2225793" y="5209865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0A17CBF-2910-4620-A0AD-F63220FEC579}"/>
                  </a:ext>
                </a:extLst>
              </p:cNvPr>
              <p:cNvSpPr/>
              <p:nvPr/>
            </p:nvSpPr>
            <p:spPr>
              <a:xfrm>
                <a:off x="1218713" y="524464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0A17CBF-2910-4620-A0AD-F63220FEC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13" y="5244644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5B37D04-560A-4CBA-9C08-1CCBF2C6DE31}"/>
                  </a:ext>
                </a:extLst>
              </p:cNvPr>
              <p:cNvSpPr/>
              <p:nvPr/>
            </p:nvSpPr>
            <p:spPr>
              <a:xfrm>
                <a:off x="165373" y="524464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5B37D04-560A-4CBA-9C08-1CCBF2C6D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3" y="5244644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2CC3B6-2BDF-4337-84DB-4E09AE363987}"/>
              </a:ext>
            </a:extLst>
          </p:cNvPr>
          <p:cNvCxnSpPr/>
          <p:nvPr/>
        </p:nvCxnSpPr>
        <p:spPr>
          <a:xfrm flipH="1">
            <a:off x="365302" y="5032205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0073E3-9CC3-473D-9299-DE0DB34F0572}"/>
              </a:ext>
            </a:extLst>
          </p:cNvPr>
          <p:cNvCxnSpPr/>
          <p:nvPr/>
        </p:nvCxnSpPr>
        <p:spPr>
          <a:xfrm>
            <a:off x="1082962" y="5088934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A19B45D-4E04-48CF-92B9-0E0C8D5FE824}"/>
              </a:ext>
            </a:extLst>
          </p:cNvPr>
          <p:cNvSpPr/>
          <p:nvPr/>
        </p:nvSpPr>
        <p:spPr>
          <a:xfrm>
            <a:off x="555518" y="4492773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6AB5F04-DA3A-46F2-946C-AD678AC96971}"/>
              </a:ext>
            </a:extLst>
          </p:cNvPr>
          <p:cNvCxnSpPr/>
          <p:nvPr/>
        </p:nvCxnSpPr>
        <p:spPr>
          <a:xfrm flipH="1">
            <a:off x="1040565" y="4155462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A9E6107-A0FE-475A-9347-DECA25432D13}"/>
              </a:ext>
            </a:extLst>
          </p:cNvPr>
          <p:cNvCxnSpPr>
            <a:cxnSpLocks/>
          </p:cNvCxnSpPr>
          <p:nvPr/>
        </p:nvCxnSpPr>
        <p:spPr>
          <a:xfrm>
            <a:off x="1984622" y="4282333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219297E-B378-4B5D-973C-84738714054A}"/>
              </a:ext>
            </a:extLst>
          </p:cNvPr>
          <p:cNvSpPr/>
          <p:nvPr/>
        </p:nvSpPr>
        <p:spPr>
          <a:xfrm>
            <a:off x="1432627" y="3629424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434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69" y="71929"/>
            <a:ext cx="8710914" cy="739489"/>
          </a:xfrm>
        </p:spPr>
        <p:txBody>
          <a:bodyPr/>
          <a:lstStyle/>
          <a:p>
            <a:pPr algn="ctr"/>
            <a:r>
              <a:rPr lang="en-US" dirty="0"/>
              <a:t>Building the binary tree….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15340" y="903960"/>
            <a:ext cx="5788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/>
              <a:t>Last node in PQ becomes </a:t>
            </a:r>
            <a:r>
              <a:rPr lang="en-US" sz="2600" b="1" dirty="0">
                <a:solidFill>
                  <a:srgbClr val="9FABFF"/>
                </a:solidFill>
              </a:rPr>
              <a:t>root of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0989" y="1332518"/>
            <a:ext cx="12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BFF"/>
                </a:solidFill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51704" y="1664751"/>
            <a:ext cx="568945" cy="21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5041E3-C15C-49CC-A3B8-CD041CD51111}"/>
              </a:ext>
            </a:extLst>
          </p:cNvPr>
          <p:cNvCxnSpPr>
            <a:cxnSpLocks/>
          </p:cNvCxnSpPr>
          <p:nvPr/>
        </p:nvCxnSpPr>
        <p:spPr>
          <a:xfrm flipH="1">
            <a:off x="1904217" y="2447288"/>
            <a:ext cx="1294975" cy="182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8D10C3-2BE1-428D-B96F-0A0F53FC0B6B}"/>
              </a:ext>
            </a:extLst>
          </p:cNvPr>
          <p:cNvCxnSpPr>
            <a:cxnSpLocks/>
          </p:cNvCxnSpPr>
          <p:nvPr/>
        </p:nvCxnSpPr>
        <p:spPr>
          <a:xfrm>
            <a:off x="3982959" y="2169355"/>
            <a:ext cx="3265750" cy="13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051FC7B-6EAC-4CDE-81D8-8407BC9AB61A}"/>
              </a:ext>
            </a:extLst>
          </p:cNvPr>
          <p:cNvSpPr/>
          <p:nvPr/>
        </p:nvSpPr>
        <p:spPr>
          <a:xfrm>
            <a:off x="3242332" y="1794236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80144-2DFE-47C0-835C-7111082F2A6B}"/>
              </a:ext>
            </a:extLst>
          </p:cNvPr>
          <p:cNvSpPr/>
          <p:nvPr/>
        </p:nvSpPr>
        <p:spPr>
          <a:xfrm>
            <a:off x="10470289" y="596819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92FD08B-015C-4185-95CF-02721BB97C57}"/>
                  </a:ext>
                </a:extLst>
              </p:cNvPr>
              <p:cNvSpPr/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92FD08B-015C-4185-95CF-02721BB97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279FCC2-EB18-4B8E-80A9-C224BEC88FFF}"/>
                  </a:ext>
                </a:extLst>
              </p:cNvPr>
              <p:cNvSpPr/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279FCC2-EB18-4B8E-80A9-C224BEC88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A5354E8-570C-4DA2-81AE-E140DC445240}"/>
                  </a:ext>
                </a:extLst>
              </p:cNvPr>
              <p:cNvSpPr/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A5354E8-570C-4DA2-81AE-E140DC445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D588E6A5-26B7-4CDE-B32F-B93F63503F8A}"/>
              </a:ext>
            </a:extLst>
          </p:cNvPr>
          <p:cNvSpPr/>
          <p:nvPr/>
        </p:nvSpPr>
        <p:spPr>
          <a:xfrm>
            <a:off x="9287246" y="5937167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702B02-C12C-48AF-81B1-ADBED933C917}"/>
              </a:ext>
            </a:extLst>
          </p:cNvPr>
          <p:cNvCxnSpPr/>
          <p:nvPr/>
        </p:nvCxnSpPr>
        <p:spPr>
          <a:xfrm flipH="1">
            <a:off x="7707947" y="572709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2A37CB-F759-4F3F-9598-403629428E68}"/>
              </a:ext>
            </a:extLst>
          </p:cNvPr>
          <p:cNvCxnSpPr/>
          <p:nvPr/>
        </p:nvCxnSpPr>
        <p:spPr>
          <a:xfrm>
            <a:off x="8425607" y="578382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0C71A03-4AA3-4945-AA95-C89B5E7C275C}"/>
              </a:ext>
            </a:extLst>
          </p:cNvPr>
          <p:cNvSpPr/>
          <p:nvPr/>
        </p:nvSpPr>
        <p:spPr>
          <a:xfrm>
            <a:off x="7891202" y="5156003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2709E-96DB-46BD-B07E-FF569D243AD3}"/>
              </a:ext>
            </a:extLst>
          </p:cNvPr>
          <p:cNvCxnSpPr>
            <a:cxnSpLocks/>
          </p:cNvCxnSpPr>
          <p:nvPr/>
        </p:nvCxnSpPr>
        <p:spPr>
          <a:xfrm flipH="1">
            <a:off x="8358635" y="4455261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7F1EFC-FF8B-4A98-8111-A1F0349276F7}"/>
              </a:ext>
            </a:extLst>
          </p:cNvPr>
          <p:cNvCxnSpPr>
            <a:cxnSpLocks/>
          </p:cNvCxnSpPr>
          <p:nvPr/>
        </p:nvCxnSpPr>
        <p:spPr>
          <a:xfrm>
            <a:off x="9221548" y="4494160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173FD611-63FD-42ED-B929-9DBD06EB4A86}"/>
              </a:ext>
            </a:extLst>
          </p:cNvPr>
          <p:cNvSpPr/>
          <p:nvPr/>
        </p:nvSpPr>
        <p:spPr>
          <a:xfrm>
            <a:off x="8697622" y="3905822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DDB8C8-2F63-4B48-987B-D01F7A01A6AC}"/>
              </a:ext>
            </a:extLst>
          </p:cNvPr>
          <p:cNvCxnSpPr/>
          <p:nvPr/>
        </p:nvCxnSpPr>
        <p:spPr>
          <a:xfrm flipH="1">
            <a:off x="10627801" y="57549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4DA831-6A07-4897-B120-C56C2C4DCAC3}"/>
              </a:ext>
            </a:extLst>
          </p:cNvPr>
          <p:cNvCxnSpPr/>
          <p:nvPr/>
        </p:nvCxnSpPr>
        <p:spPr>
          <a:xfrm>
            <a:off x="11345461" y="58116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04CC6E7-C0C1-48C3-B95C-E30E3A2BDB79}"/>
              </a:ext>
            </a:extLst>
          </p:cNvPr>
          <p:cNvSpPr/>
          <p:nvPr/>
        </p:nvSpPr>
        <p:spPr>
          <a:xfrm>
            <a:off x="10852734" y="5242204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7FF99-D8BB-439D-B00D-A6582C9130A2}"/>
              </a:ext>
            </a:extLst>
          </p:cNvPr>
          <p:cNvCxnSpPr>
            <a:cxnSpLocks/>
          </p:cNvCxnSpPr>
          <p:nvPr/>
        </p:nvCxnSpPr>
        <p:spPr>
          <a:xfrm flipH="1">
            <a:off x="9293120" y="3588742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257FDE-48D5-4A4E-8471-995738C5889C}"/>
              </a:ext>
            </a:extLst>
          </p:cNvPr>
          <p:cNvCxnSpPr>
            <a:cxnSpLocks/>
          </p:cNvCxnSpPr>
          <p:nvPr/>
        </p:nvCxnSpPr>
        <p:spPr>
          <a:xfrm>
            <a:off x="10803060" y="3760906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5BD0D9E-B6DE-46C5-84AD-62EAD3D51763}"/>
              </a:ext>
            </a:extLst>
          </p:cNvPr>
          <p:cNvSpPr/>
          <p:nvPr/>
        </p:nvSpPr>
        <p:spPr>
          <a:xfrm>
            <a:off x="10140389" y="3048493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D4E2193-3E8D-4C98-A5F0-AD0A65E42C90}"/>
              </a:ext>
            </a:extLst>
          </p:cNvPr>
          <p:cNvCxnSpPr>
            <a:cxnSpLocks/>
          </p:cNvCxnSpPr>
          <p:nvPr/>
        </p:nvCxnSpPr>
        <p:spPr>
          <a:xfrm flipH="1">
            <a:off x="5398196" y="2632800"/>
            <a:ext cx="1850514" cy="84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90394E-0A10-4104-A085-CB69591E0373}"/>
              </a:ext>
            </a:extLst>
          </p:cNvPr>
          <p:cNvCxnSpPr>
            <a:cxnSpLocks/>
          </p:cNvCxnSpPr>
          <p:nvPr/>
        </p:nvCxnSpPr>
        <p:spPr>
          <a:xfrm>
            <a:off x="8111021" y="2655039"/>
            <a:ext cx="1893885" cy="47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523F50C-FA99-472C-8B1A-A44238671E50}"/>
              </a:ext>
            </a:extLst>
          </p:cNvPr>
          <p:cNvSpPr/>
          <p:nvPr/>
        </p:nvSpPr>
        <p:spPr>
          <a:xfrm>
            <a:off x="7370393" y="2180116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CA75A1-852F-4486-A09B-041AA51EF17E}"/>
              </a:ext>
            </a:extLst>
          </p:cNvPr>
          <p:cNvSpPr/>
          <p:nvPr/>
        </p:nvSpPr>
        <p:spPr>
          <a:xfrm>
            <a:off x="4566220" y="5405641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45CBAD-6011-4D24-B527-6392F5A0A630}"/>
              </a:ext>
            </a:extLst>
          </p:cNvPr>
          <p:cNvCxnSpPr>
            <a:stCxn id="98" idx="3"/>
          </p:cNvCxnSpPr>
          <p:nvPr/>
        </p:nvCxnSpPr>
        <p:spPr>
          <a:xfrm flipH="1">
            <a:off x="4389068" y="592076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723482-0E3B-431C-8ED5-7DC05CBD5F8D}"/>
              </a:ext>
            </a:extLst>
          </p:cNvPr>
          <p:cNvCxnSpPr/>
          <p:nvPr/>
        </p:nvCxnSpPr>
        <p:spPr>
          <a:xfrm>
            <a:off x="5106728" y="597749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6455081-FF50-4FC5-9508-7BC1915DE99E}"/>
              </a:ext>
            </a:extLst>
          </p:cNvPr>
          <p:cNvSpPr/>
          <p:nvPr/>
        </p:nvSpPr>
        <p:spPr>
          <a:xfrm>
            <a:off x="5185164" y="6098424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16F718C-9DB2-4F74-BDE6-CE7E124D0A0E}"/>
              </a:ext>
            </a:extLst>
          </p:cNvPr>
          <p:cNvSpPr/>
          <p:nvPr/>
        </p:nvSpPr>
        <p:spPr>
          <a:xfrm>
            <a:off x="6890680" y="606134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E9F49A-9BAA-4D7A-8BF1-1BD09E02183E}"/>
              </a:ext>
            </a:extLst>
          </p:cNvPr>
          <p:cNvCxnSpPr/>
          <p:nvPr/>
        </p:nvCxnSpPr>
        <p:spPr>
          <a:xfrm flipH="1">
            <a:off x="6316084" y="574310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4BB70C3-18C0-4275-AABF-659A7235CF05}"/>
              </a:ext>
            </a:extLst>
          </p:cNvPr>
          <p:cNvCxnSpPr/>
          <p:nvPr/>
        </p:nvCxnSpPr>
        <p:spPr>
          <a:xfrm>
            <a:off x="7033744" y="579983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F8F5586-C20E-4127-B001-F7B8068D508F}"/>
              </a:ext>
            </a:extLst>
          </p:cNvPr>
          <p:cNvSpPr/>
          <p:nvPr/>
        </p:nvSpPr>
        <p:spPr>
          <a:xfrm>
            <a:off x="6499339" y="517201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E64E07E-8B5E-435E-9B67-76671CB6AA45}"/>
              </a:ext>
            </a:extLst>
          </p:cNvPr>
          <p:cNvSpPr/>
          <p:nvPr/>
        </p:nvSpPr>
        <p:spPr>
          <a:xfrm>
            <a:off x="5398197" y="4307040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B43113-9EFE-484F-A5B7-C3A5395B1F71}"/>
              </a:ext>
            </a:extLst>
          </p:cNvPr>
          <p:cNvCxnSpPr>
            <a:cxnSpLocks/>
            <a:stCxn id="106" idx="3"/>
          </p:cNvCxnSpPr>
          <p:nvPr/>
        </p:nvCxnSpPr>
        <p:spPr>
          <a:xfrm flipH="1">
            <a:off x="5164231" y="4822163"/>
            <a:ext cx="324608" cy="55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FB54DA-9D4C-47B6-BA9B-53331D621CE9}"/>
              </a:ext>
            </a:extLst>
          </p:cNvPr>
          <p:cNvCxnSpPr>
            <a:cxnSpLocks/>
            <a:stCxn id="106" idx="5"/>
          </p:cNvCxnSpPr>
          <p:nvPr/>
        </p:nvCxnSpPr>
        <p:spPr>
          <a:xfrm>
            <a:off x="5926499" y="4822163"/>
            <a:ext cx="550076" cy="44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EC99EB-8D21-4D87-A87C-E59068C83CF3}"/>
              </a:ext>
            </a:extLst>
          </p:cNvPr>
          <p:cNvSpPr/>
          <p:nvPr/>
        </p:nvSpPr>
        <p:spPr>
          <a:xfrm>
            <a:off x="2963847" y="610004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8DB2397-182F-4515-B98D-9241F57A7723}"/>
              </a:ext>
            </a:extLst>
          </p:cNvPr>
          <p:cNvCxnSpPr>
            <a:cxnSpLocks/>
          </p:cNvCxnSpPr>
          <p:nvPr/>
        </p:nvCxnSpPr>
        <p:spPr>
          <a:xfrm flipH="1">
            <a:off x="3381308" y="3999889"/>
            <a:ext cx="1412853" cy="193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95B3D7-18DC-42AC-B828-A36E88AEDDB2}"/>
              </a:ext>
            </a:extLst>
          </p:cNvPr>
          <p:cNvCxnSpPr>
            <a:cxnSpLocks/>
          </p:cNvCxnSpPr>
          <p:nvPr/>
        </p:nvCxnSpPr>
        <p:spPr>
          <a:xfrm>
            <a:off x="5252417" y="3961490"/>
            <a:ext cx="291559" cy="3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96DAF85-7FD8-4B53-A9A8-D0FB4F643ED2}"/>
              </a:ext>
            </a:extLst>
          </p:cNvPr>
          <p:cNvSpPr/>
          <p:nvPr/>
        </p:nvSpPr>
        <p:spPr>
          <a:xfrm>
            <a:off x="4743372" y="3380559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1FA3E9D-304F-46FB-BD40-27387A18BB17}"/>
              </a:ext>
            </a:extLst>
          </p:cNvPr>
          <p:cNvSpPr/>
          <p:nvPr/>
        </p:nvSpPr>
        <p:spPr>
          <a:xfrm>
            <a:off x="3935109" y="613341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38960FF-B0EB-4895-B942-165BF29AD790}"/>
              </a:ext>
            </a:extLst>
          </p:cNvPr>
          <p:cNvSpPr/>
          <p:nvPr/>
        </p:nvSpPr>
        <p:spPr>
          <a:xfrm>
            <a:off x="5948273" y="605010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ECCC03-469E-498C-B082-A3340D4C1968}"/>
              </a:ext>
            </a:extLst>
          </p:cNvPr>
          <p:cNvSpPr/>
          <p:nvPr/>
        </p:nvSpPr>
        <p:spPr>
          <a:xfrm>
            <a:off x="2180638" y="6055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6998B7C-31F9-414A-8C50-4AC236F65C90}"/>
                  </a:ext>
                </a:extLst>
              </p:cNvPr>
              <p:cNvSpPr/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6998B7C-31F9-414A-8C50-4AC236F65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B304EB9-50E3-4358-94DA-452179776833}"/>
                  </a:ext>
                </a:extLst>
              </p:cNvPr>
              <p:cNvSpPr/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B304EB9-50E3-4358-94DA-452179776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30294B-3836-464C-AA24-11113581C479}"/>
              </a:ext>
            </a:extLst>
          </p:cNvPr>
          <p:cNvCxnSpPr/>
          <p:nvPr/>
        </p:nvCxnSpPr>
        <p:spPr>
          <a:xfrm flipH="1">
            <a:off x="320147" y="587762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28685D1-23B8-4BBF-97A2-A0BC3A04B8EA}"/>
              </a:ext>
            </a:extLst>
          </p:cNvPr>
          <p:cNvCxnSpPr/>
          <p:nvPr/>
        </p:nvCxnSpPr>
        <p:spPr>
          <a:xfrm>
            <a:off x="1037807" y="593435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CF57D27A-CAE2-40B8-AABC-6C2079AF14BB}"/>
              </a:ext>
            </a:extLst>
          </p:cNvPr>
          <p:cNvSpPr/>
          <p:nvPr/>
        </p:nvSpPr>
        <p:spPr>
          <a:xfrm>
            <a:off x="510363" y="533819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19EEF31-8D89-4ED9-9996-73A06030A43C}"/>
              </a:ext>
            </a:extLst>
          </p:cNvPr>
          <p:cNvCxnSpPr/>
          <p:nvPr/>
        </p:nvCxnSpPr>
        <p:spPr>
          <a:xfrm flipH="1">
            <a:off x="995410" y="500088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ABF7FAE-D922-4D21-B97B-02EC13E54D18}"/>
              </a:ext>
            </a:extLst>
          </p:cNvPr>
          <p:cNvCxnSpPr>
            <a:cxnSpLocks/>
          </p:cNvCxnSpPr>
          <p:nvPr/>
        </p:nvCxnSpPr>
        <p:spPr>
          <a:xfrm>
            <a:off x="1939467" y="512775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752877D-3864-47CB-8944-9BC9E7F47958}"/>
              </a:ext>
            </a:extLst>
          </p:cNvPr>
          <p:cNvSpPr/>
          <p:nvPr/>
        </p:nvSpPr>
        <p:spPr>
          <a:xfrm>
            <a:off x="1387472" y="447484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672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>
            <a:extLst>
              <a:ext uri="{FF2B5EF4-FFF2-40B4-BE49-F238E27FC236}">
                <a16:creationId xmlns:a16="http://schemas.microsoft.com/office/drawing/2014/main" id="{AA299A0A-C427-4575-823E-1145A7B14576}"/>
              </a:ext>
            </a:extLst>
          </p:cNvPr>
          <p:cNvSpPr txBox="1">
            <a:spLocks/>
          </p:cNvSpPr>
          <p:nvPr/>
        </p:nvSpPr>
        <p:spPr>
          <a:xfrm>
            <a:off x="1949369" y="71929"/>
            <a:ext cx="8710914" cy="739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Building the binary tree….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441D165-6C34-45E9-B8BA-752130420AC1}"/>
              </a:ext>
            </a:extLst>
          </p:cNvPr>
          <p:cNvSpPr txBox="1"/>
          <p:nvPr/>
        </p:nvSpPr>
        <p:spPr>
          <a:xfrm>
            <a:off x="5315340" y="903960"/>
            <a:ext cx="5788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/>
              <a:t>Last node in PQ becomes </a:t>
            </a:r>
            <a:r>
              <a:rPr lang="en-US" sz="2600" b="1" dirty="0">
                <a:solidFill>
                  <a:srgbClr val="9FABFF"/>
                </a:solidFill>
              </a:rPr>
              <a:t>root of tree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CF38AE2-F230-4C9B-9611-67709B636676}"/>
              </a:ext>
            </a:extLst>
          </p:cNvPr>
          <p:cNvSpPr txBox="1"/>
          <p:nvPr/>
        </p:nvSpPr>
        <p:spPr>
          <a:xfrm>
            <a:off x="1840989" y="1332518"/>
            <a:ext cx="12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BFF"/>
                </a:solidFill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BA9DEA7-F332-47CB-AD34-941F171E94FA}"/>
              </a:ext>
            </a:extLst>
          </p:cNvPr>
          <p:cNvCxnSpPr>
            <a:cxnSpLocks/>
          </p:cNvCxnSpPr>
          <p:nvPr/>
        </p:nvCxnSpPr>
        <p:spPr>
          <a:xfrm>
            <a:off x="2551704" y="1664751"/>
            <a:ext cx="568945" cy="21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748C4EF-B110-404A-86C9-D414CA08C985}"/>
              </a:ext>
            </a:extLst>
          </p:cNvPr>
          <p:cNvCxnSpPr>
            <a:cxnSpLocks/>
          </p:cNvCxnSpPr>
          <p:nvPr/>
        </p:nvCxnSpPr>
        <p:spPr>
          <a:xfrm flipH="1">
            <a:off x="1904217" y="2447288"/>
            <a:ext cx="1294975" cy="182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3B97344-9747-4AE1-A28C-EC340F80C64C}"/>
              </a:ext>
            </a:extLst>
          </p:cNvPr>
          <p:cNvCxnSpPr>
            <a:cxnSpLocks/>
          </p:cNvCxnSpPr>
          <p:nvPr/>
        </p:nvCxnSpPr>
        <p:spPr>
          <a:xfrm>
            <a:off x="3982959" y="2169355"/>
            <a:ext cx="3265750" cy="13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E83057EC-7247-4753-BC3F-D3C4E83C27C7}"/>
              </a:ext>
            </a:extLst>
          </p:cNvPr>
          <p:cNvSpPr/>
          <p:nvPr/>
        </p:nvSpPr>
        <p:spPr>
          <a:xfrm>
            <a:off x="3242332" y="1794236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5AE74AC-C3BD-4E51-BE48-4BC91C9351DA}"/>
              </a:ext>
            </a:extLst>
          </p:cNvPr>
          <p:cNvSpPr/>
          <p:nvPr/>
        </p:nvSpPr>
        <p:spPr>
          <a:xfrm>
            <a:off x="10470289" y="596819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367BF62-FEA8-4B76-B23B-9DABC31BA7A3}"/>
                  </a:ext>
                </a:extLst>
              </p:cNvPr>
              <p:cNvSpPr/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367BF62-FEA8-4B76-B23B-9DABC31BA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DFB70D8-A1CC-4E6B-92B7-D599D51CF282}"/>
                  </a:ext>
                </a:extLst>
              </p:cNvPr>
              <p:cNvSpPr/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DFB70D8-A1CC-4E6B-92B7-D599D51CF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9E05688-24DC-4B7F-AA25-BB958491AF0A}"/>
                  </a:ext>
                </a:extLst>
              </p:cNvPr>
              <p:cNvSpPr/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9E05688-24DC-4B7F-AA25-BB958491A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Oval 141">
            <a:extLst>
              <a:ext uri="{FF2B5EF4-FFF2-40B4-BE49-F238E27FC236}">
                <a16:creationId xmlns:a16="http://schemas.microsoft.com/office/drawing/2014/main" id="{C1A2D82A-58E5-4E01-86B6-2BA4BDE0D50E}"/>
              </a:ext>
            </a:extLst>
          </p:cNvPr>
          <p:cNvSpPr/>
          <p:nvPr/>
        </p:nvSpPr>
        <p:spPr>
          <a:xfrm>
            <a:off x="9287246" y="5937167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49208A1-88D8-44C1-AE27-66539E7D6873}"/>
              </a:ext>
            </a:extLst>
          </p:cNvPr>
          <p:cNvCxnSpPr/>
          <p:nvPr/>
        </p:nvCxnSpPr>
        <p:spPr>
          <a:xfrm flipH="1">
            <a:off x="7707947" y="572709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ADEFBD3-9D45-4D3C-B76F-D964605DCDE5}"/>
              </a:ext>
            </a:extLst>
          </p:cNvPr>
          <p:cNvCxnSpPr/>
          <p:nvPr/>
        </p:nvCxnSpPr>
        <p:spPr>
          <a:xfrm>
            <a:off x="8425607" y="578382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800565B-C805-4BF9-81DB-9DB023584F8D}"/>
              </a:ext>
            </a:extLst>
          </p:cNvPr>
          <p:cNvSpPr/>
          <p:nvPr/>
        </p:nvSpPr>
        <p:spPr>
          <a:xfrm>
            <a:off x="7891202" y="5156003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CD0597E-6B53-42BD-97C4-24A4A504758A}"/>
              </a:ext>
            </a:extLst>
          </p:cNvPr>
          <p:cNvCxnSpPr>
            <a:cxnSpLocks/>
          </p:cNvCxnSpPr>
          <p:nvPr/>
        </p:nvCxnSpPr>
        <p:spPr>
          <a:xfrm flipH="1">
            <a:off x="8358635" y="4455261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38C6FB5-D83A-4A7D-B35E-0B9B07EE02DC}"/>
              </a:ext>
            </a:extLst>
          </p:cNvPr>
          <p:cNvCxnSpPr>
            <a:cxnSpLocks/>
          </p:cNvCxnSpPr>
          <p:nvPr/>
        </p:nvCxnSpPr>
        <p:spPr>
          <a:xfrm>
            <a:off x="9221548" y="4494160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E4CEDD8-5A1B-42D8-9E13-1C97FC68C21D}"/>
              </a:ext>
            </a:extLst>
          </p:cNvPr>
          <p:cNvSpPr/>
          <p:nvPr/>
        </p:nvSpPr>
        <p:spPr>
          <a:xfrm>
            <a:off x="8697622" y="3905822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139AF37-4E5F-48E3-A48F-B514B0BFF610}"/>
              </a:ext>
            </a:extLst>
          </p:cNvPr>
          <p:cNvCxnSpPr/>
          <p:nvPr/>
        </p:nvCxnSpPr>
        <p:spPr>
          <a:xfrm flipH="1">
            <a:off x="10627801" y="57549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68C3FBB-1BFB-4E2B-AB35-79E8CA80634E}"/>
              </a:ext>
            </a:extLst>
          </p:cNvPr>
          <p:cNvCxnSpPr/>
          <p:nvPr/>
        </p:nvCxnSpPr>
        <p:spPr>
          <a:xfrm>
            <a:off x="11345461" y="58116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603AEFAD-A75D-4396-B154-80096AB54A85}"/>
              </a:ext>
            </a:extLst>
          </p:cNvPr>
          <p:cNvSpPr/>
          <p:nvPr/>
        </p:nvSpPr>
        <p:spPr>
          <a:xfrm>
            <a:off x="10852734" y="5242204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7413FED-EEA3-4082-9BC0-A8765E4C9D2B}"/>
              </a:ext>
            </a:extLst>
          </p:cNvPr>
          <p:cNvCxnSpPr>
            <a:cxnSpLocks/>
          </p:cNvCxnSpPr>
          <p:nvPr/>
        </p:nvCxnSpPr>
        <p:spPr>
          <a:xfrm flipH="1">
            <a:off x="9293120" y="3588742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EB51EC7-C358-49B5-AC44-430A1CDD53BD}"/>
              </a:ext>
            </a:extLst>
          </p:cNvPr>
          <p:cNvCxnSpPr>
            <a:cxnSpLocks/>
          </p:cNvCxnSpPr>
          <p:nvPr/>
        </p:nvCxnSpPr>
        <p:spPr>
          <a:xfrm>
            <a:off x="10803060" y="3760906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E521951F-FB59-491A-A4E8-F8583B83C6BE}"/>
              </a:ext>
            </a:extLst>
          </p:cNvPr>
          <p:cNvSpPr/>
          <p:nvPr/>
        </p:nvSpPr>
        <p:spPr>
          <a:xfrm>
            <a:off x="10140389" y="3048493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0E2B977-FF5E-4302-9601-8E054533FF86}"/>
              </a:ext>
            </a:extLst>
          </p:cNvPr>
          <p:cNvCxnSpPr>
            <a:cxnSpLocks/>
          </p:cNvCxnSpPr>
          <p:nvPr/>
        </p:nvCxnSpPr>
        <p:spPr>
          <a:xfrm flipH="1">
            <a:off x="5398196" y="2632800"/>
            <a:ext cx="1850514" cy="84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463615D-ADDE-4351-84E2-E73C120A88BD}"/>
              </a:ext>
            </a:extLst>
          </p:cNvPr>
          <p:cNvCxnSpPr>
            <a:cxnSpLocks/>
          </p:cNvCxnSpPr>
          <p:nvPr/>
        </p:nvCxnSpPr>
        <p:spPr>
          <a:xfrm>
            <a:off x="8111021" y="2655039"/>
            <a:ext cx="1893885" cy="47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D8068729-B121-4E76-81CF-66D89F114700}"/>
              </a:ext>
            </a:extLst>
          </p:cNvPr>
          <p:cNvSpPr/>
          <p:nvPr/>
        </p:nvSpPr>
        <p:spPr>
          <a:xfrm>
            <a:off x="7370393" y="2180116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13A2AD8-7520-4D9E-85BB-B5AB6363B79F}"/>
              </a:ext>
            </a:extLst>
          </p:cNvPr>
          <p:cNvSpPr/>
          <p:nvPr/>
        </p:nvSpPr>
        <p:spPr>
          <a:xfrm>
            <a:off x="4566220" y="5405641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AB8520F-777B-4406-B011-E4F36288941D}"/>
              </a:ext>
            </a:extLst>
          </p:cNvPr>
          <p:cNvCxnSpPr>
            <a:stCxn id="159" idx="3"/>
          </p:cNvCxnSpPr>
          <p:nvPr/>
        </p:nvCxnSpPr>
        <p:spPr>
          <a:xfrm flipH="1">
            <a:off x="4389068" y="592076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F82720-5C71-44AC-9B9F-CA4A856B03A5}"/>
              </a:ext>
            </a:extLst>
          </p:cNvPr>
          <p:cNvCxnSpPr/>
          <p:nvPr/>
        </p:nvCxnSpPr>
        <p:spPr>
          <a:xfrm>
            <a:off x="5106728" y="597749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2999E5D3-80D7-4617-B5A5-9070E70A616D}"/>
              </a:ext>
            </a:extLst>
          </p:cNvPr>
          <p:cNvSpPr/>
          <p:nvPr/>
        </p:nvSpPr>
        <p:spPr>
          <a:xfrm>
            <a:off x="5185164" y="6098424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CAEC7C1-2C11-48E3-A698-3EAE558C52E0}"/>
              </a:ext>
            </a:extLst>
          </p:cNvPr>
          <p:cNvSpPr/>
          <p:nvPr/>
        </p:nvSpPr>
        <p:spPr>
          <a:xfrm>
            <a:off x="6890680" y="606134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B8CD069-4C52-4651-8912-A3A35740CD4D}"/>
              </a:ext>
            </a:extLst>
          </p:cNvPr>
          <p:cNvCxnSpPr/>
          <p:nvPr/>
        </p:nvCxnSpPr>
        <p:spPr>
          <a:xfrm flipH="1">
            <a:off x="6316084" y="574310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AD8B108-6A4B-4177-8545-0076B3B78338}"/>
              </a:ext>
            </a:extLst>
          </p:cNvPr>
          <p:cNvCxnSpPr/>
          <p:nvPr/>
        </p:nvCxnSpPr>
        <p:spPr>
          <a:xfrm>
            <a:off x="7033744" y="579983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4E1AD8CF-E51A-4A2C-AD37-0DE28A04472E}"/>
              </a:ext>
            </a:extLst>
          </p:cNvPr>
          <p:cNvSpPr/>
          <p:nvPr/>
        </p:nvSpPr>
        <p:spPr>
          <a:xfrm>
            <a:off x="6499339" y="517201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36B7EE5-5BA3-463A-96EF-2DBCC1C5891B}"/>
              </a:ext>
            </a:extLst>
          </p:cNvPr>
          <p:cNvSpPr/>
          <p:nvPr/>
        </p:nvSpPr>
        <p:spPr>
          <a:xfrm>
            <a:off x="5398197" y="4307040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7218A16-1BEA-492B-9A48-9A4FE276ACC5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5164231" y="4822163"/>
            <a:ext cx="324608" cy="55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C1D640C-C12A-4682-90F4-1059AFA44414}"/>
              </a:ext>
            </a:extLst>
          </p:cNvPr>
          <p:cNvCxnSpPr>
            <a:cxnSpLocks/>
            <a:stCxn id="167" idx="5"/>
          </p:cNvCxnSpPr>
          <p:nvPr/>
        </p:nvCxnSpPr>
        <p:spPr>
          <a:xfrm>
            <a:off x="5926499" y="4822163"/>
            <a:ext cx="550076" cy="44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4B1BE02-045A-48B4-A34A-8D4EC15EDF6C}"/>
              </a:ext>
            </a:extLst>
          </p:cNvPr>
          <p:cNvSpPr/>
          <p:nvPr/>
        </p:nvSpPr>
        <p:spPr>
          <a:xfrm>
            <a:off x="2963847" y="610004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E6E36C-A7AF-432B-A950-5274C0D98896}"/>
              </a:ext>
            </a:extLst>
          </p:cNvPr>
          <p:cNvCxnSpPr>
            <a:cxnSpLocks/>
          </p:cNvCxnSpPr>
          <p:nvPr/>
        </p:nvCxnSpPr>
        <p:spPr>
          <a:xfrm flipH="1">
            <a:off x="3381308" y="3999889"/>
            <a:ext cx="1412853" cy="193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CDD5458-F17D-40CF-B62F-3FAB3D0AF348}"/>
              </a:ext>
            </a:extLst>
          </p:cNvPr>
          <p:cNvCxnSpPr>
            <a:cxnSpLocks/>
          </p:cNvCxnSpPr>
          <p:nvPr/>
        </p:nvCxnSpPr>
        <p:spPr>
          <a:xfrm>
            <a:off x="5252417" y="3961490"/>
            <a:ext cx="291559" cy="3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1C1D96B4-C977-41FE-9F63-493EE89E1AD9}"/>
              </a:ext>
            </a:extLst>
          </p:cNvPr>
          <p:cNvSpPr/>
          <p:nvPr/>
        </p:nvSpPr>
        <p:spPr>
          <a:xfrm>
            <a:off x="4743372" y="3380559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5322D2C-BE60-4DEC-A5D1-7035A58D43AF}"/>
              </a:ext>
            </a:extLst>
          </p:cNvPr>
          <p:cNvSpPr/>
          <p:nvPr/>
        </p:nvSpPr>
        <p:spPr>
          <a:xfrm>
            <a:off x="3935109" y="613341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3A0585B-9EBA-4173-83E7-D2BAC039231F}"/>
              </a:ext>
            </a:extLst>
          </p:cNvPr>
          <p:cNvSpPr/>
          <p:nvPr/>
        </p:nvSpPr>
        <p:spPr>
          <a:xfrm>
            <a:off x="5948273" y="605010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EE61E0D-7B85-4EBA-B957-C0A3BBDB6D2E}"/>
              </a:ext>
            </a:extLst>
          </p:cNvPr>
          <p:cNvSpPr/>
          <p:nvPr/>
        </p:nvSpPr>
        <p:spPr>
          <a:xfrm>
            <a:off x="2180638" y="6055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5C1AD12-5D03-4923-ADBD-8BCE11CC0E5F}"/>
                  </a:ext>
                </a:extLst>
              </p:cNvPr>
              <p:cNvSpPr/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5C1AD12-5D03-4923-ADBD-8BCE11CC0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0E216CB-87AF-468E-9008-435B6FD9FED8}"/>
                  </a:ext>
                </a:extLst>
              </p:cNvPr>
              <p:cNvSpPr/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0E216CB-87AF-468E-9008-435B6FD9F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8D83D91-6A72-4B63-9979-742ABBCCBB2C}"/>
              </a:ext>
            </a:extLst>
          </p:cNvPr>
          <p:cNvCxnSpPr/>
          <p:nvPr/>
        </p:nvCxnSpPr>
        <p:spPr>
          <a:xfrm flipH="1">
            <a:off x="320147" y="587762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2A67D6E-B47A-46EF-8FBD-9847C65BD190}"/>
              </a:ext>
            </a:extLst>
          </p:cNvPr>
          <p:cNvCxnSpPr/>
          <p:nvPr/>
        </p:nvCxnSpPr>
        <p:spPr>
          <a:xfrm>
            <a:off x="1037807" y="593435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A33D2C88-49F0-4884-8233-87C8B764F886}"/>
              </a:ext>
            </a:extLst>
          </p:cNvPr>
          <p:cNvSpPr/>
          <p:nvPr/>
        </p:nvSpPr>
        <p:spPr>
          <a:xfrm>
            <a:off x="510363" y="533819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48D18B3-E964-4043-97B3-A30F175D689C}"/>
              </a:ext>
            </a:extLst>
          </p:cNvPr>
          <p:cNvCxnSpPr/>
          <p:nvPr/>
        </p:nvCxnSpPr>
        <p:spPr>
          <a:xfrm flipH="1">
            <a:off x="995410" y="500088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C8712DF-6A06-4003-AF57-E73AE75CBC82}"/>
              </a:ext>
            </a:extLst>
          </p:cNvPr>
          <p:cNvCxnSpPr>
            <a:cxnSpLocks/>
          </p:cNvCxnSpPr>
          <p:nvPr/>
        </p:nvCxnSpPr>
        <p:spPr>
          <a:xfrm>
            <a:off x="1939467" y="512775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81368C24-5614-408F-926D-BCB3DA9E300B}"/>
              </a:ext>
            </a:extLst>
          </p:cNvPr>
          <p:cNvSpPr/>
          <p:nvPr/>
        </p:nvSpPr>
        <p:spPr>
          <a:xfrm>
            <a:off x="1387472" y="447484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B7173FC-1951-400B-B11B-6CD4A47DB16D}"/>
              </a:ext>
            </a:extLst>
          </p:cNvPr>
          <p:cNvSpPr txBox="1"/>
          <p:nvPr/>
        </p:nvSpPr>
        <p:spPr>
          <a:xfrm>
            <a:off x="2787778" y="3281829"/>
            <a:ext cx="1267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 (Body)"/>
                <a:ea typeface="Consolas" charset="0"/>
                <a:cs typeface="Consolas" charset="0"/>
              </a:rPr>
              <a:t>Sanity check: Is the frequency of the root the sum of the leaves’ frequencies?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847B638-AE3B-4D0C-807F-BC21E7865C8C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>
            <a:off x="3421405" y="2422807"/>
            <a:ext cx="89668" cy="85902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8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 txBox="1">
            <a:spLocks/>
          </p:cNvSpPr>
          <p:nvPr/>
        </p:nvSpPr>
        <p:spPr>
          <a:xfrm>
            <a:off x="165855" y="370722"/>
            <a:ext cx="11955287" cy="739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C00000"/>
                </a:solidFill>
              </a:rPr>
              <a:t>AND NOW FOR THE KILLER</a:t>
            </a:r>
            <a:r>
              <a:rPr lang="mr-IN" sz="7200" b="1" dirty="0">
                <a:solidFill>
                  <a:srgbClr val="C00000"/>
                </a:solidFill>
              </a:rPr>
              <a:t>…</a:t>
            </a:r>
            <a:r>
              <a:rPr lang="en-US" sz="72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9676C1-DE28-47FD-8C9D-85B5C5347FED}"/>
              </a:ext>
            </a:extLst>
          </p:cNvPr>
          <p:cNvSpPr txBox="1"/>
          <p:nvPr/>
        </p:nvSpPr>
        <p:spPr>
          <a:xfrm>
            <a:off x="1840989" y="1332518"/>
            <a:ext cx="12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BFF"/>
                </a:solidFill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3215CF-525B-4B64-BDA8-3EC40F695300}"/>
              </a:ext>
            </a:extLst>
          </p:cNvPr>
          <p:cNvCxnSpPr>
            <a:cxnSpLocks/>
          </p:cNvCxnSpPr>
          <p:nvPr/>
        </p:nvCxnSpPr>
        <p:spPr>
          <a:xfrm>
            <a:off x="2551704" y="1664751"/>
            <a:ext cx="568945" cy="21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655F23-82A7-418C-86F0-E487893CEC23}"/>
              </a:ext>
            </a:extLst>
          </p:cNvPr>
          <p:cNvCxnSpPr>
            <a:cxnSpLocks/>
          </p:cNvCxnSpPr>
          <p:nvPr/>
        </p:nvCxnSpPr>
        <p:spPr>
          <a:xfrm flipH="1">
            <a:off x="1904217" y="2447288"/>
            <a:ext cx="1294975" cy="182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2AE7E2-27E3-4C94-A791-A5E3297585CF}"/>
              </a:ext>
            </a:extLst>
          </p:cNvPr>
          <p:cNvCxnSpPr>
            <a:cxnSpLocks/>
          </p:cNvCxnSpPr>
          <p:nvPr/>
        </p:nvCxnSpPr>
        <p:spPr>
          <a:xfrm>
            <a:off x="3982959" y="2169355"/>
            <a:ext cx="3265750" cy="13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A6F4730-16F7-43EE-911B-EC8257B2832A}"/>
              </a:ext>
            </a:extLst>
          </p:cNvPr>
          <p:cNvSpPr/>
          <p:nvPr/>
        </p:nvSpPr>
        <p:spPr>
          <a:xfrm>
            <a:off x="3242332" y="1794236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F9E6CB1-487F-4A81-85D1-AD37C1B38130}"/>
              </a:ext>
            </a:extLst>
          </p:cNvPr>
          <p:cNvSpPr/>
          <p:nvPr/>
        </p:nvSpPr>
        <p:spPr>
          <a:xfrm>
            <a:off x="10470289" y="596819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F3D1DB5-1A13-4B5C-8E47-26CB59E273E7}"/>
                  </a:ext>
                </a:extLst>
              </p:cNvPr>
              <p:cNvSpPr/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F3D1DB5-1A13-4B5C-8E47-26CB59E27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DA94C32-D8E2-4296-9BDB-0B562754A345}"/>
                  </a:ext>
                </a:extLst>
              </p:cNvPr>
              <p:cNvSpPr/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DA94C32-D8E2-4296-9BDB-0B562754A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82E684-2624-41C6-A3A3-BE9F07992321}"/>
                  </a:ext>
                </a:extLst>
              </p:cNvPr>
              <p:cNvSpPr/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82E684-2624-41C6-A3A3-BE9F07992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903E8B07-906C-4E7F-9EC5-776016B31D32}"/>
              </a:ext>
            </a:extLst>
          </p:cNvPr>
          <p:cNvSpPr/>
          <p:nvPr/>
        </p:nvSpPr>
        <p:spPr>
          <a:xfrm>
            <a:off x="9287246" y="5937167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FCAAB6A-86B7-4C87-BB36-0AB92D66FE1A}"/>
              </a:ext>
            </a:extLst>
          </p:cNvPr>
          <p:cNvCxnSpPr/>
          <p:nvPr/>
        </p:nvCxnSpPr>
        <p:spPr>
          <a:xfrm flipH="1">
            <a:off x="7707947" y="572709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BA001B-125F-4D38-AE90-A448F5628065}"/>
              </a:ext>
            </a:extLst>
          </p:cNvPr>
          <p:cNvCxnSpPr/>
          <p:nvPr/>
        </p:nvCxnSpPr>
        <p:spPr>
          <a:xfrm>
            <a:off x="8425607" y="578382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03748FE-FFCF-4DBA-B2C6-A92AEBC9FDAD}"/>
              </a:ext>
            </a:extLst>
          </p:cNvPr>
          <p:cNvSpPr/>
          <p:nvPr/>
        </p:nvSpPr>
        <p:spPr>
          <a:xfrm>
            <a:off x="7891202" y="5156003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EE85DA-C632-4D58-94ED-5A8BE1593C2B}"/>
              </a:ext>
            </a:extLst>
          </p:cNvPr>
          <p:cNvCxnSpPr>
            <a:cxnSpLocks/>
          </p:cNvCxnSpPr>
          <p:nvPr/>
        </p:nvCxnSpPr>
        <p:spPr>
          <a:xfrm flipH="1">
            <a:off x="8358635" y="4455261"/>
            <a:ext cx="445434" cy="7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66AD36-298E-4FC3-99FE-E8D4DEAAC1FD}"/>
              </a:ext>
            </a:extLst>
          </p:cNvPr>
          <p:cNvCxnSpPr>
            <a:cxnSpLocks/>
          </p:cNvCxnSpPr>
          <p:nvPr/>
        </p:nvCxnSpPr>
        <p:spPr>
          <a:xfrm>
            <a:off x="9221548" y="4494160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03AE70B-93D4-4E3C-866E-0A53C64312EC}"/>
              </a:ext>
            </a:extLst>
          </p:cNvPr>
          <p:cNvSpPr/>
          <p:nvPr/>
        </p:nvSpPr>
        <p:spPr>
          <a:xfrm>
            <a:off x="8697622" y="3905822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0C2C04-5DF6-449D-9EF9-0DFE0919B6A6}"/>
              </a:ext>
            </a:extLst>
          </p:cNvPr>
          <p:cNvCxnSpPr/>
          <p:nvPr/>
        </p:nvCxnSpPr>
        <p:spPr>
          <a:xfrm flipH="1">
            <a:off x="10627801" y="57549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AF1685-0A73-4BAF-9CA9-768B5CA71589}"/>
              </a:ext>
            </a:extLst>
          </p:cNvPr>
          <p:cNvCxnSpPr/>
          <p:nvPr/>
        </p:nvCxnSpPr>
        <p:spPr>
          <a:xfrm>
            <a:off x="11345461" y="58116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BDE9061A-6A17-41B1-BEE4-F34E47D35A67}"/>
              </a:ext>
            </a:extLst>
          </p:cNvPr>
          <p:cNvSpPr/>
          <p:nvPr/>
        </p:nvSpPr>
        <p:spPr>
          <a:xfrm>
            <a:off x="10852734" y="5242204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D71F84-1210-4D3B-A5CD-6E5E2789AC07}"/>
              </a:ext>
            </a:extLst>
          </p:cNvPr>
          <p:cNvSpPr txBox="1"/>
          <p:nvPr/>
        </p:nvSpPr>
        <p:spPr>
          <a:xfrm>
            <a:off x="6274238" y="4099954"/>
            <a:ext cx="2347715" cy="8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60F1DDA-920E-42B7-A62A-BF7B7DC768D3}"/>
              </a:ext>
            </a:extLst>
          </p:cNvPr>
          <p:cNvCxnSpPr>
            <a:cxnSpLocks/>
          </p:cNvCxnSpPr>
          <p:nvPr/>
        </p:nvCxnSpPr>
        <p:spPr>
          <a:xfrm flipH="1">
            <a:off x="9293120" y="3588742"/>
            <a:ext cx="711786" cy="41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C9892B-7A44-414C-AFB4-0821030DCCC0}"/>
              </a:ext>
            </a:extLst>
          </p:cNvPr>
          <p:cNvCxnSpPr>
            <a:cxnSpLocks/>
          </p:cNvCxnSpPr>
          <p:nvPr/>
        </p:nvCxnSpPr>
        <p:spPr>
          <a:xfrm>
            <a:off x="10803060" y="3760906"/>
            <a:ext cx="428240" cy="1317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E2A11F4-41D5-461B-96D7-E9030758A4EB}"/>
              </a:ext>
            </a:extLst>
          </p:cNvPr>
          <p:cNvSpPr/>
          <p:nvPr/>
        </p:nvSpPr>
        <p:spPr>
          <a:xfrm>
            <a:off x="10140389" y="3048493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ABC3481-B81B-41B6-926F-343CCC965E8A}"/>
              </a:ext>
            </a:extLst>
          </p:cNvPr>
          <p:cNvCxnSpPr>
            <a:cxnSpLocks/>
          </p:cNvCxnSpPr>
          <p:nvPr/>
        </p:nvCxnSpPr>
        <p:spPr>
          <a:xfrm flipH="1">
            <a:off x="5398196" y="2632800"/>
            <a:ext cx="1850514" cy="84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F9B69C2-B377-4197-B89E-36A3BA8C1531}"/>
              </a:ext>
            </a:extLst>
          </p:cNvPr>
          <p:cNvCxnSpPr>
            <a:cxnSpLocks/>
          </p:cNvCxnSpPr>
          <p:nvPr/>
        </p:nvCxnSpPr>
        <p:spPr>
          <a:xfrm>
            <a:off x="8111021" y="2655039"/>
            <a:ext cx="1893885" cy="47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7BAE03D-D6FD-49D5-A01D-DBDAC8B44717}"/>
              </a:ext>
            </a:extLst>
          </p:cNvPr>
          <p:cNvSpPr/>
          <p:nvPr/>
        </p:nvSpPr>
        <p:spPr>
          <a:xfrm>
            <a:off x="7370393" y="2180116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4ABD8EF-C180-4272-B3DE-37712BFB202A}"/>
              </a:ext>
            </a:extLst>
          </p:cNvPr>
          <p:cNvSpPr/>
          <p:nvPr/>
        </p:nvSpPr>
        <p:spPr>
          <a:xfrm>
            <a:off x="4566220" y="5405641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A51BFDA-4F22-443B-AB52-1840823A328E}"/>
              </a:ext>
            </a:extLst>
          </p:cNvPr>
          <p:cNvCxnSpPr>
            <a:stCxn id="100" idx="3"/>
          </p:cNvCxnSpPr>
          <p:nvPr/>
        </p:nvCxnSpPr>
        <p:spPr>
          <a:xfrm flipH="1">
            <a:off x="4389068" y="592076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0285444-1EE8-4947-9589-69A58A15276C}"/>
              </a:ext>
            </a:extLst>
          </p:cNvPr>
          <p:cNvCxnSpPr/>
          <p:nvPr/>
        </p:nvCxnSpPr>
        <p:spPr>
          <a:xfrm>
            <a:off x="5106728" y="597749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2CD3BB8-5343-4577-BB61-0DEC368478B6}"/>
              </a:ext>
            </a:extLst>
          </p:cNvPr>
          <p:cNvSpPr/>
          <p:nvPr/>
        </p:nvSpPr>
        <p:spPr>
          <a:xfrm>
            <a:off x="5185164" y="6098424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CDE8FE-1314-4468-9E1D-DCB56D9FF1CD}"/>
              </a:ext>
            </a:extLst>
          </p:cNvPr>
          <p:cNvSpPr/>
          <p:nvPr/>
        </p:nvSpPr>
        <p:spPr>
          <a:xfrm>
            <a:off x="6890680" y="606134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80707-F44A-4E57-86BE-E19A8019ACF8}"/>
              </a:ext>
            </a:extLst>
          </p:cNvPr>
          <p:cNvCxnSpPr/>
          <p:nvPr/>
        </p:nvCxnSpPr>
        <p:spPr>
          <a:xfrm flipH="1">
            <a:off x="6316084" y="574310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11694B-6262-4C71-8FB7-48656869963B}"/>
              </a:ext>
            </a:extLst>
          </p:cNvPr>
          <p:cNvCxnSpPr/>
          <p:nvPr/>
        </p:nvCxnSpPr>
        <p:spPr>
          <a:xfrm>
            <a:off x="7033744" y="579983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22DBC5B-8EDB-409F-B5F0-CC06146364D8}"/>
              </a:ext>
            </a:extLst>
          </p:cNvPr>
          <p:cNvSpPr/>
          <p:nvPr/>
        </p:nvSpPr>
        <p:spPr>
          <a:xfrm>
            <a:off x="6499339" y="517201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4B49631-C82C-498E-92C1-9F7655D59B3F}"/>
              </a:ext>
            </a:extLst>
          </p:cNvPr>
          <p:cNvSpPr/>
          <p:nvPr/>
        </p:nvSpPr>
        <p:spPr>
          <a:xfrm>
            <a:off x="5398197" y="4307040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84BDEA-EFE8-41D2-8A6E-F2030A54736E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164231" y="4822163"/>
            <a:ext cx="324608" cy="55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D80D27-76F4-4CF6-8204-B66F611F5C7C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5926499" y="4822163"/>
            <a:ext cx="550076" cy="44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A3541FB-5DA8-4D14-9666-88B4BD2120FB}"/>
              </a:ext>
            </a:extLst>
          </p:cNvPr>
          <p:cNvSpPr/>
          <p:nvPr/>
        </p:nvSpPr>
        <p:spPr>
          <a:xfrm>
            <a:off x="2963847" y="610004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A11992-4ED0-423F-93E9-5F5E376DBE78}"/>
              </a:ext>
            </a:extLst>
          </p:cNvPr>
          <p:cNvCxnSpPr>
            <a:cxnSpLocks/>
          </p:cNvCxnSpPr>
          <p:nvPr/>
        </p:nvCxnSpPr>
        <p:spPr>
          <a:xfrm flipH="1">
            <a:off x="3381308" y="3999889"/>
            <a:ext cx="1412853" cy="193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263A5D5-0D53-4DC2-8524-25904F17E4D6}"/>
              </a:ext>
            </a:extLst>
          </p:cNvPr>
          <p:cNvCxnSpPr>
            <a:cxnSpLocks/>
          </p:cNvCxnSpPr>
          <p:nvPr/>
        </p:nvCxnSpPr>
        <p:spPr>
          <a:xfrm>
            <a:off x="5252417" y="3961490"/>
            <a:ext cx="291559" cy="3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1BED548-0A94-4AAF-B139-B3D85790296A}"/>
              </a:ext>
            </a:extLst>
          </p:cNvPr>
          <p:cNvSpPr/>
          <p:nvPr/>
        </p:nvSpPr>
        <p:spPr>
          <a:xfrm>
            <a:off x="4743372" y="3380559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22B3555-B0E7-47E7-9E33-6A78D8A97976}"/>
              </a:ext>
            </a:extLst>
          </p:cNvPr>
          <p:cNvSpPr/>
          <p:nvPr/>
        </p:nvSpPr>
        <p:spPr>
          <a:xfrm>
            <a:off x="3935109" y="613341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CAEB474-9204-40FE-9581-61786690C33E}"/>
              </a:ext>
            </a:extLst>
          </p:cNvPr>
          <p:cNvSpPr/>
          <p:nvPr/>
        </p:nvSpPr>
        <p:spPr>
          <a:xfrm>
            <a:off x="5948273" y="605010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19F25E2-2AE6-4E04-81A4-E7008FD4E846}"/>
              </a:ext>
            </a:extLst>
          </p:cNvPr>
          <p:cNvSpPr/>
          <p:nvPr/>
        </p:nvSpPr>
        <p:spPr>
          <a:xfrm>
            <a:off x="2180638" y="6055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51F6872-9969-43D6-B31A-CD08D3209F06}"/>
                  </a:ext>
                </a:extLst>
              </p:cNvPr>
              <p:cNvSpPr/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51F6872-9969-43D6-B31A-CD08D3209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FEA1B6D-6A42-4C9D-9EE5-8E264CD2069D}"/>
                  </a:ext>
                </a:extLst>
              </p:cNvPr>
              <p:cNvSpPr/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FEA1B6D-6A42-4C9D-9EE5-8E264CD2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5D2CDD-17E8-4C40-81E2-75731FF75943}"/>
              </a:ext>
            </a:extLst>
          </p:cNvPr>
          <p:cNvCxnSpPr/>
          <p:nvPr/>
        </p:nvCxnSpPr>
        <p:spPr>
          <a:xfrm flipH="1">
            <a:off x="320147" y="587762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60BA988-B4FA-4D51-B1A8-DA4507AD2433}"/>
              </a:ext>
            </a:extLst>
          </p:cNvPr>
          <p:cNvCxnSpPr/>
          <p:nvPr/>
        </p:nvCxnSpPr>
        <p:spPr>
          <a:xfrm>
            <a:off x="1037807" y="593435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59A6B2E-9B61-45F0-BE32-A424B0A4A4A9}"/>
              </a:ext>
            </a:extLst>
          </p:cNvPr>
          <p:cNvSpPr/>
          <p:nvPr/>
        </p:nvSpPr>
        <p:spPr>
          <a:xfrm>
            <a:off x="510363" y="533819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C0BA8E-B8DE-42C9-8EF5-8A2303CBCBD5}"/>
              </a:ext>
            </a:extLst>
          </p:cNvPr>
          <p:cNvCxnSpPr/>
          <p:nvPr/>
        </p:nvCxnSpPr>
        <p:spPr>
          <a:xfrm flipH="1">
            <a:off x="995410" y="500088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BAC794-616B-485F-BB15-00EB6FBF0C47}"/>
              </a:ext>
            </a:extLst>
          </p:cNvPr>
          <p:cNvCxnSpPr>
            <a:cxnSpLocks/>
          </p:cNvCxnSpPr>
          <p:nvPr/>
        </p:nvCxnSpPr>
        <p:spPr>
          <a:xfrm>
            <a:off x="1939467" y="512775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1FD9739-0AE9-4797-860B-E2199732EBE1}"/>
              </a:ext>
            </a:extLst>
          </p:cNvPr>
          <p:cNvSpPr/>
          <p:nvPr/>
        </p:nvSpPr>
        <p:spPr>
          <a:xfrm>
            <a:off x="1387472" y="447484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4445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11622" y="1012202"/>
            <a:ext cx="85091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/>
              <a:t>Associate </a:t>
            </a:r>
            <a:r>
              <a:rPr lang="en-US" sz="2600" b="1" dirty="0">
                <a:solidFill>
                  <a:srgbClr val="00B0F0"/>
                </a:solidFill>
              </a:rPr>
              <a:t>left links with 0s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00B050"/>
                </a:solidFill>
              </a:rPr>
              <a:t>right links with 1s</a:t>
            </a:r>
            <a:r>
              <a:rPr lang="en-US" sz="2600" dirty="0"/>
              <a:t>, turning</a:t>
            </a:r>
            <a:br>
              <a:rPr lang="en-US" sz="2600" dirty="0"/>
            </a:br>
            <a:r>
              <a:rPr lang="en-US" sz="2600" dirty="0"/>
              <a:t>the binary tree into a </a:t>
            </a:r>
            <a:r>
              <a:rPr lang="en-US" sz="2600" b="1" dirty="0">
                <a:solidFill>
                  <a:srgbClr val="FF0000"/>
                </a:solidFill>
              </a:rPr>
              <a:t>binary </a:t>
            </a:r>
            <a:r>
              <a:rPr lang="en-US" sz="2600" b="1" dirty="0" err="1">
                <a:solidFill>
                  <a:srgbClr val="FF0000"/>
                </a:solidFill>
              </a:rPr>
              <a:t>trie</a:t>
            </a:r>
            <a:r>
              <a:rPr lang="en-US" sz="2600" dirty="0"/>
              <a:t>!</a:t>
            </a:r>
            <a:endParaRPr lang="en-US" sz="2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111839" y="4776597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19" y="280553"/>
            <a:ext cx="11955287" cy="73948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Building the </a:t>
            </a:r>
            <a:r>
              <a:rPr lang="en-US" b="1" dirty="0">
                <a:solidFill>
                  <a:srgbClr val="FF0000"/>
                </a:solidFill>
              </a:rPr>
              <a:t>binary </a:t>
            </a:r>
            <a:r>
              <a:rPr lang="en-US" b="1" dirty="0" err="1">
                <a:solidFill>
                  <a:srgbClr val="FF0000"/>
                </a:solidFill>
              </a:rPr>
              <a:t>trie</a:t>
            </a:r>
            <a:r>
              <a:rPr lang="en-US" dirty="0"/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8768B8-5CBC-4CA8-9483-EE8376FB587A}"/>
              </a:ext>
            </a:extLst>
          </p:cNvPr>
          <p:cNvSpPr txBox="1"/>
          <p:nvPr/>
        </p:nvSpPr>
        <p:spPr>
          <a:xfrm>
            <a:off x="2583281" y="2034826"/>
            <a:ext cx="12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BFF"/>
                </a:solidFill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E2AC74-0761-4CF9-B80D-71AE457EA706}"/>
              </a:ext>
            </a:extLst>
          </p:cNvPr>
          <p:cNvCxnSpPr>
            <a:cxnSpLocks/>
          </p:cNvCxnSpPr>
          <p:nvPr/>
        </p:nvCxnSpPr>
        <p:spPr>
          <a:xfrm>
            <a:off x="3281590" y="2275404"/>
            <a:ext cx="568945" cy="21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5248C14-BDA6-44E6-A9B3-A19CE8973C88}"/>
              </a:ext>
            </a:extLst>
          </p:cNvPr>
          <p:cNvCxnSpPr>
            <a:cxnSpLocks/>
          </p:cNvCxnSpPr>
          <p:nvPr/>
        </p:nvCxnSpPr>
        <p:spPr>
          <a:xfrm flipH="1">
            <a:off x="1904218" y="2835870"/>
            <a:ext cx="1828633" cy="143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DE5FBE-A314-4B70-A8AC-4FAC4DD5AD3E}"/>
              </a:ext>
            </a:extLst>
          </p:cNvPr>
          <p:cNvCxnSpPr>
            <a:cxnSpLocks/>
          </p:cNvCxnSpPr>
          <p:nvPr/>
        </p:nvCxnSpPr>
        <p:spPr>
          <a:xfrm>
            <a:off x="4908829" y="2694928"/>
            <a:ext cx="2074961" cy="1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7EDBF28-F2CE-4313-B4C2-1EB8836882BE}"/>
              </a:ext>
            </a:extLst>
          </p:cNvPr>
          <p:cNvSpPr/>
          <p:nvPr/>
        </p:nvSpPr>
        <p:spPr>
          <a:xfrm>
            <a:off x="3927974" y="2301764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DA02FFD-109B-422C-B0C5-1FE87D5F6255}"/>
              </a:ext>
            </a:extLst>
          </p:cNvPr>
          <p:cNvSpPr/>
          <p:nvPr/>
        </p:nvSpPr>
        <p:spPr>
          <a:xfrm>
            <a:off x="10470289" y="596819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AAA5450-3CE1-4040-B695-41BFF460578F}"/>
                  </a:ext>
                </a:extLst>
              </p:cNvPr>
              <p:cNvSpPr/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AAA5450-3CE1-4040-B695-41BFF4605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8822817-F22E-4611-BB12-BC7A81AD4AEE}"/>
                  </a:ext>
                </a:extLst>
              </p:cNvPr>
              <p:cNvSpPr/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8822817-F22E-4611-BB12-BC7A81AD4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44E6C5-11E5-48C6-B07C-A5E22789712E}"/>
                  </a:ext>
                </a:extLst>
              </p:cNvPr>
              <p:cNvSpPr/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44E6C5-11E5-48C6-B07C-A5E227897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C2934BDF-1E2A-44BE-8753-8BBB42D4ADA7}"/>
              </a:ext>
            </a:extLst>
          </p:cNvPr>
          <p:cNvSpPr/>
          <p:nvPr/>
        </p:nvSpPr>
        <p:spPr>
          <a:xfrm>
            <a:off x="9287246" y="5937167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0A26AE-D216-4E3A-BAA8-C6F6BF2113F5}"/>
              </a:ext>
            </a:extLst>
          </p:cNvPr>
          <p:cNvCxnSpPr/>
          <p:nvPr/>
        </p:nvCxnSpPr>
        <p:spPr>
          <a:xfrm flipH="1">
            <a:off x="7707947" y="572709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1400B37-51DE-4345-B3AF-2E6F532D4C46}"/>
              </a:ext>
            </a:extLst>
          </p:cNvPr>
          <p:cNvCxnSpPr/>
          <p:nvPr/>
        </p:nvCxnSpPr>
        <p:spPr>
          <a:xfrm>
            <a:off x="8425607" y="578382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5E82B2-B5B3-4698-AE4A-7B200009A73A}"/>
              </a:ext>
            </a:extLst>
          </p:cNvPr>
          <p:cNvSpPr/>
          <p:nvPr/>
        </p:nvSpPr>
        <p:spPr>
          <a:xfrm>
            <a:off x="7891202" y="5156003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772C8F3-2580-45DD-9960-B18B310F7217}"/>
              </a:ext>
            </a:extLst>
          </p:cNvPr>
          <p:cNvCxnSpPr>
            <a:cxnSpLocks/>
          </p:cNvCxnSpPr>
          <p:nvPr/>
        </p:nvCxnSpPr>
        <p:spPr>
          <a:xfrm flipH="1">
            <a:off x="8358635" y="4770842"/>
            <a:ext cx="207212" cy="38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C2D1D5-BAB8-4B9F-B698-15AC6D7E42F6}"/>
              </a:ext>
            </a:extLst>
          </p:cNvPr>
          <p:cNvCxnSpPr>
            <a:cxnSpLocks/>
          </p:cNvCxnSpPr>
          <p:nvPr/>
        </p:nvCxnSpPr>
        <p:spPr>
          <a:xfrm>
            <a:off x="9283065" y="4826477"/>
            <a:ext cx="366723" cy="98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2A37F04-A546-48C0-AF48-6A246AC515AC}"/>
              </a:ext>
            </a:extLst>
          </p:cNvPr>
          <p:cNvSpPr/>
          <p:nvPr/>
        </p:nvSpPr>
        <p:spPr>
          <a:xfrm>
            <a:off x="8604482" y="4222973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66F4B2-A952-4272-9DDD-6DB173E19E93}"/>
              </a:ext>
            </a:extLst>
          </p:cNvPr>
          <p:cNvCxnSpPr/>
          <p:nvPr/>
        </p:nvCxnSpPr>
        <p:spPr>
          <a:xfrm flipH="1">
            <a:off x="10627801" y="57549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117CD7-5BBA-440C-B9A6-804992196F31}"/>
              </a:ext>
            </a:extLst>
          </p:cNvPr>
          <p:cNvCxnSpPr/>
          <p:nvPr/>
        </p:nvCxnSpPr>
        <p:spPr>
          <a:xfrm>
            <a:off x="11345461" y="58116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4C59EFF-10A7-4D57-B9CD-155108C1B2FC}"/>
              </a:ext>
            </a:extLst>
          </p:cNvPr>
          <p:cNvSpPr/>
          <p:nvPr/>
        </p:nvSpPr>
        <p:spPr>
          <a:xfrm>
            <a:off x="10852734" y="5242204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449BA3-36B3-4B46-BDD3-D1585DB5A8E0}"/>
              </a:ext>
            </a:extLst>
          </p:cNvPr>
          <p:cNvSpPr txBox="1"/>
          <p:nvPr/>
        </p:nvSpPr>
        <p:spPr>
          <a:xfrm>
            <a:off x="6274238" y="4099954"/>
            <a:ext cx="2347715" cy="8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EF5216-BEFA-4648-AA80-2ABC482E6093}"/>
              </a:ext>
            </a:extLst>
          </p:cNvPr>
          <p:cNvCxnSpPr>
            <a:cxnSpLocks/>
          </p:cNvCxnSpPr>
          <p:nvPr/>
        </p:nvCxnSpPr>
        <p:spPr>
          <a:xfrm flipH="1">
            <a:off x="9262061" y="3935590"/>
            <a:ext cx="384015" cy="39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6E9DEBA-AF5E-403C-A7A0-5612399CB38A}"/>
              </a:ext>
            </a:extLst>
          </p:cNvPr>
          <p:cNvCxnSpPr>
            <a:cxnSpLocks/>
          </p:cNvCxnSpPr>
          <p:nvPr/>
        </p:nvCxnSpPr>
        <p:spPr>
          <a:xfrm>
            <a:off x="10286184" y="3999889"/>
            <a:ext cx="632175" cy="112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125568C6-8664-44E6-B045-DBE49A26913A}"/>
              </a:ext>
            </a:extLst>
          </p:cNvPr>
          <p:cNvSpPr/>
          <p:nvPr/>
        </p:nvSpPr>
        <p:spPr>
          <a:xfrm>
            <a:off x="9747482" y="3374981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2F4DA70-E537-4484-AFF9-9050B717DE9C}"/>
              </a:ext>
            </a:extLst>
          </p:cNvPr>
          <p:cNvCxnSpPr>
            <a:cxnSpLocks/>
          </p:cNvCxnSpPr>
          <p:nvPr/>
        </p:nvCxnSpPr>
        <p:spPr>
          <a:xfrm flipH="1">
            <a:off x="5533928" y="3106402"/>
            <a:ext cx="1499816" cy="503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CD0252-F618-409E-A04F-5B044ADD53F1}"/>
              </a:ext>
            </a:extLst>
          </p:cNvPr>
          <p:cNvCxnSpPr>
            <a:cxnSpLocks/>
          </p:cNvCxnSpPr>
          <p:nvPr/>
        </p:nvCxnSpPr>
        <p:spPr>
          <a:xfrm>
            <a:off x="7858973" y="3104483"/>
            <a:ext cx="1694373" cy="483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773F0E29-CB20-479F-9568-B93B59B59BA8}"/>
              </a:ext>
            </a:extLst>
          </p:cNvPr>
          <p:cNvSpPr/>
          <p:nvPr/>
        </p:nvSpPr>
        <p:spPr>
          <a:xfrm>
            <a:off x="7138623" y="2651465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7A1D5C4-4337-4310-9347-06A757732295}"/>
              </a:ext>
            </a:extLst>
          </p:cNvPr>
          <p:cNvSpPr/>
          <p:nvPr/>
        </p:nvSpPr>
        <p:spPr>
          <a:xfrm>
            <a:off x="4566220" y="5405641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84B7303-9484-43B0-B487-C3022B132D19}"/>
              </a:ext>
            </a:extLst>
          </p:cNvPr>
          <p:cNvCxnSpPr>
            <a:stCxn id="128" idx="3"/>
          </p:cNvCxnSpPr>
          <p:nvPr/>
        </p:nvCxnSpPr>
        <p:spPr>
          <a:xfrm flipH="1">
            <a:off x="4389068" y="592076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C656359-0CA4-40E2-9507-EB43FD054656}"/>
              </a:ext>
            </a:extLst>
          </p:cNvPr>
          <p:cNvCxnSpPr/>
          <p:nvPr/>
        </p:nvCxnSpPr>
        <p:spPr>
          <a:xfrm>
            <a:off x="5106728" y="597749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71DD28F-673A-444A-B1EF-7A2B29D9AEAA}"/>
              </a:ext>
            </a:extLst>
          </p:cNvPr>
          <p:cNvSpPr/>
          <p:nvPr/>
        </p:nvSpPr>
        <p:spPr>
          <a:xfrm>
            <a:off x="5185164" y="6098424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2E7FEE5-6573-4662-B655-838A58D7DF13}"/>
              </a:ext>
            </a:extLst>
          </p:cNvPr>
          <p:cNvSpPr/>
          <p:nvPr/>
        </p:nvSpPr>
        <p:spPr>
          <a:xfrm>
            <a:off x="6890680" y="606134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FDF787-5630-471A-B7BE-55E43B64FA02}"/>
              </a:ext>
            </a:extLst>
          </p:cNvPr>
          <p:cNvCxnSpPr/>
          <p:nvPr/>
        </p:nvCxnSpPr>
        <p:spPr>
          <a:xfrm flipH="1">
            <a:off x="6316084" y="574310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2DF9962-014F-4EC4-B212-1E20F040044D}"/>
              </a:ext>
            </a:extLst>
          </p:cNvPr>
          <p:cNvCxnSpPr/>
          <p:nvPr/>
        </p:nvCxnSpPr>
        <p:spPr>
          <a:xfrm>
            <a:off x="7033744" y="579983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3F711CDA-A168-49F2-8A82-C5ADB19022D1}"/>
              </a:ext>
            </a:extLst>
          </p:cNvPr>
          <p:cNvSpPr/>
          <p:nvPr/>
        </p:nvSpPr>
        <p:spPr>
          <a:xfrm>
            <a:off x="6499339" y="517201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D42724C-23B6-4A5B-B733-E33FD86EA513}"/>
              </a:ext>
            </a:extLst>
          </p:cNvPr>
          <p:cNvSpPr/>
          <p:nvPr/>
        </p:nvSpPr>
        <p:spPr>
          <a:xfrm>
            <a:off x="5443285" y="457695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87884F-CE18-4AC2-89AB-D45549218FF9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5207810" y="5092078"/>
            <a:ext cx="326117" cy="37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25AB87A-B1FE-469D-ADDB-42BBF15C9116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5971587" y="5092078"/>
            <a:ext cx="459384" cy="20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2498A982-4E20-4187-9BDC-07ED70A118B9}"/>
              </a:ext>
            </a:extLst>
          </p:cNvPr>
          <p:cNvSpPr/>
          <p:nvPr/>
        </p:nvSpPr>
        <p:spPr>
          <a:xfrm>
            <a:off x="3144894" y="610004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2330194-C62B-4D95-8915-0D83CA521533}"/>
              </a:ext>
            </a:extLst>
          </p:cNvPr>
          <p:cNvCxnSpPr>
            <a:cxnSpLocks/>
          </p:cNvCxnSpPr>
          <p:nvPr/>
        </p:nvCxnSpPr>
        <p:spPr>
          <a:xfrm flipH="1">
            <a:off x="3545850" y="4222973"/>
            <a:ext cx="1362979" cy="17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112F948-F06A-47DA-8623-CACABD694500}"/>
              </a:ext>
            </a:extLst>
          </p:cNvPr>
          <p:cNvCxnSpPr>
            <a:cxnSpLocks/>
          </p:cNvCxnSpPr>
          <p:nvPr/>
        </p:nvCxnSpPr>
        <p:spPr>
          <a:xfrm>
            <a:off x="5398196" y="4130458"/>
            <a:ext cx="217037" cy="346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0C681D0A-D6BD-478F-A2E9-87478F23749C}"/>
              </a:ext>
            </a:extLst>
          </p:cNvPr>
          <p:cNvSpPr/>
          <p:nvPr/>
        </p:nvSpPr>
        <p:spPr>
          <a:xfrm>
            <a:off x="4870915" y="3587293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3B40E97-227A-47B2-BE12-5C8F3D9C20BA}"/>
              </a:ext>
            </a:extLst>
          </p:cNvPr>
          <p:cNvSpPr/>
          <p:nvPr/>
        </p:nvSpPr>
        <p:spPr>
          <a:xfrm>
            <a:off x="3935109" y="613341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DEB1073-E2B1-4175-9C9A-E41D71C8D451}"/>
              </a:ext>
            </a:extLst>
          </p:cNvPr>
          <p:cNvSpPr/>
          <p:nvPr/>
        </p:nvSpPr>
        <p:spPr>
          <a:xfrm>
            <a:off x="5948273" y="605010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E1C8FB-2364-46F5-ACEB-1E5561101FD0}"/>
              </a:ext>
            </a:extLst>
          </p:cNvPr>
          <p:cNvSpPr/>
          <p:nvPr/>
        </p:nvSpPr>
        <p:spPr>
          <a:xfrm>
            <a:off x="2180638" y="6055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17A0651-1368-48FE-B5E8-AC7E4D612210}"/>
                  </a:ext>
                </a:extLst>
              </p:cNvPr>
              <p:cNvSpPr/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17A0651-1368-48FE-B5E8-AC7E4D612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BF6BA09-F258-45FE-B89E-762D2E782692}"/>
                  </a:ext>
                </a:extLst>
              </p:cNvPr>
              <p:cNvSpPr/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BF6BA09-F258-45FE-B89E-762D2E782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9B500CE-9D4E-4D7D-8E74-FDFBE9123FCB}"/>
              </a:ext>
            </a:extLst>
          </p:cNvPr>
          <p:cNvCxnSpPr/>
          <p:nvPr/>
        </p:nvCxnSpPr>
        <p:spPr>
          <a:xfrm flipH="1">
            <a:off x="320147" y="587762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BF241C4-FB1A-415E-A2F8-7C452B2AB94F}"/>
              </a:ext>
            </a:extLst>
          </p:cNvPr>
          <p:cNvCxnSpPr/>
          <p:nvPr/>
        </p:nvCxnSpPr>
        <p:spPr>
          <a:xfrm>
            <a:off x="1037807" y="593435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481F7E57-2740-4029-9C08-16577F9C0DA5}"/>
              </a:ext>
            </a:extLst>
          </p:cNvPr>
          <p:cNvSpPr/>
          <p:nvPr/>
        </p:nvSpPr>
        <p:spPr>
          <a:xfrm>
            <a:off x="510363" y="533819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A86F741-CDD5-47CC-883E-D2D58781576E}"/>
              </a:ext>
            </a:extLst>
          </p:cNvPr>
          <p:cNvCxnSpPr/>
          <p:nvPr/>
        </p:nvCxnSpPr>
        <p:spPr>
          <a:xfrm flipH="1">
            <a:off x="995410" y="500088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FA1CBD-52B7-4987-8D2F-F863BE91DFEE}"/>
              </a:ext>
            </a:extLst>
          </p:cNvPr>
          <p:cNvCxnSpPr>
            <a:cxnSpLocks/>
          </p:cNvCxnSpPr>
          <p:nvPr/>
        </p:nvCxnSpPr>
        <p:spPr>
          <a:xfrm>
            <a:off x="1939467" y="512775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1E496E2-E4C7-43C1-B437-11E1E02E9163}"/>
              </a:ext>
            </a:extLst>
          </p:cNvPr>
          <p:cNvSpPr/>
          <p:nvPr/>
        </p:nvSpPr>
        <p:spPr>
          <a:xfrm>
            <a:off x="1387472" y="447484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AE2FDB1-E66A-4DDC-9244-652326092456}"/>
              </a:ext>
            </a:extLst>
          </p:cNvPr>
          <p:cNvSpPr txBox="1"/>
          <p:nvPr/>
        </p:nvSpPr>
        <p:spPr>
          <a:xfrm>
            <a:off x="3954115" y="463615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A0C391-D4DC-4F36-A0DD-AFF70510CC8B}"/>
              </a:ext>
            </a:extLst>
          </p:cNvPr>
          <p:cNvSpPr txBox="1"/>
          <p:nvPr/>
        </p:nvSpPr>
        <p:spPr>
          <a:xfrm>
            <a:off x="4977197" y="4933232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FB97152-CE2E-4EFA-B017-9816B578E6EA}"/>
              </a:ext>
            </a:extLst>
          </p:cNvPr>
          <p:cNvSpPr txBox="1"/>
          <p:nvPr/>
        </p:nvSpPr>
        <p:spPr>
          <a:xfrm>
            <a:off x="5911416" y="296487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F21F8C-C569-4863-A8E0-0E6F2CEC301A}"/>
              </a:ext>
            </a:extLst>
          </p:cNvPr>
          <p:cNvSpPr txBox="1"/>
          <p:nvPr/>
        </p:nvSpPr>
        <p:spPr>
          <a:xfrm>
            <a:off x="111548" y="5524104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453CEA-610F-44EF-AEEC-13950DEA8D97}"/>
              </a:ext>
            </a:extLst>
          </p:cNvPr>
          <p:cNvSpPr txBox="1"/>
          <p:nvPr/>
        </p:nvSpPr>
        <p:spPr>
          <a:xfrm>
            <a:off x="986456" y="475912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A28E393-8688-4698-9B13-8F0E05E1C738}"/>
              </a:ext>
            </a:extLst>
          </p:cNvPr>
          <p:cNvSpPr txBox="1"/>
          <p:nvPr/>
        </p:nvSpPr>
        <p:spPr>
          <a:xfrm>
            <a:off x="2603761" y="3086137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8E00602-1C24-429C-BDC7-754518353EF9}"/>
              </a:ext>
            </a:extLst>
          </p:cNvPr>
          <p:cNvSpPr txBox="1"/>
          <p:nvPr/>
        </p:nvSpPr>
        <p:spPr>
          <a:xfrm>
            <a:off x="7559661" y="539863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841AD7-69A3-43A1-BA83-82894A18E4D6}"/>
              </a:ext>
            </a:extLst>
          </p:cNvPr>
          <p:cNvSpPr txBox="1"/>
          <p:nvPr/>
        </p:nvSpPr>
        <p:spPr>
          <a:xfrm>
            <a:off x="6195571" y="547465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627E0D-677E-4791-B23F-E4AE299A9197}"/>
              </a:ext>
            </a:extLst>
          </p:cNvPr>
          <p:cNvSpPr txBox="1"/>
          <p:nvPr/>
        </p:nvSpPr>
        <p:spPr>
          <a:xfrm>
            <a:off x="8107833" y="458870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F11256B-4E32-45D3-83A1-FBA9926EA4B7}"/>
              </a:ext>
            </a:extLst>
          </p:cNvPr>
          <p:cNvSpPr txBox="1"/>
          <p:nvPr/>
        </p:nvSpPr>
        <p:spPr>
          <a:xfrm>
            <a:off x="4172940" y="563675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363DBE-0552-4439-BAD3-480A586D0ABB}"/>
              </a:ext>
            </a:extLst>
          </p:cNvPr>
          <p:cNvSpPr txBox="1"/>
          <p:nvPr/>
        </p:nvSpPr>
        <p:spPr>
          <a:xfrm>
            <a:off x="10503603" y="535568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EA8F501-F191-4C56-9F05-A39F9882157C}"/>
              </a:ext>
            </a:extLst>
          </p:cNvPr>
          <p:cNvSpPr txBox="1"/>
          <p:nvPr/>
        </p:nvSpPr>
        <p:spPr>
          <a:xfrm>
            <a:off x="9179945" y="3674810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DDA569-E261-4503-80DA-13B5596AC005}"/>
              </a:ext>
            </a:extLst>
          </p:cNvPr>
          <p:cNvSpPr txBox="1"/>
          <p:nvPr/>
        </p:nvSpPr>
        <p:spPr>
          <a:xfrm>
            <a:off x="8521183" y="540434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76ADE0B-C42A-4D3A-8927-D8D135E7411C}"/>
              </a:ext>
            </a:extLst>
          </p:cNvPr>
          <p:cNvSpPr txBox="1"/>
          <p:nvPr/>
        </p:nvSpPr>
        <p:spPr>
          <a:xfrm>
            <a:off x="2245621" y="518146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EAFF23C-5A8A-4532-A817-D5CBFDC2B076}"/>
              </a:ext>
            </a:extLst>
          </p:cNvPr>
          <p:cNvSpPr txBox="1"/>
          <p:nvPr/>
        </p:nvSpPr>
        <p:spPr>
          <a:xfrm>
            <a:off x="9445864" y="501825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1962B27-1CE3-419D-AA9E-9BC2A66744FA}"/>
              </a:ext>
            </a:extLst>
          </p:cNvPr>
          <p:cNvSpPr txBox="1"/>
          <p:nvPr/>
        </p:nvSpPr>
        <p:spPr>
          <a:xfrm>
            <a:off x="11538647" y="540592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6BDBEF9-138E-4558-B981-136F1F5CD34D}"/>
              </a:ext>
            </a:extLst>
          </p:cNvPr>
          <p:cNvSpPr txBox="1"/>
          <p:nvPr/>
        </p:nvSpPr>
        <p:spPr>
          <a:xfrm>
            <a:off x="8425607" y="2840075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4DB9D9-9E29-4E78-91F3-7FD6F152BC06}"/>
              </a:ext>
            </a:extLst>
          </p:cNvPr>
          <p:cNvSpPr txBox="1"/>
          <p:nvPr/>
        </p:nvSpPr>
        <p:spPr>
          <a:xfrm>
            <a:off x="10532566" y="4130458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4A5BD7-5695-4227-8F09-D58436D39F5E}"/>
              </a:ext>
            </a:extLst>
          </p:cNvPr>
          <p:cNvSpPr txBox="1"/>
          <p:nvPr/>
        </p:nvSpPr>
        <p:spPr>
          <a:xfrm>
            <a:off x="5621553" y="233121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03970C7-E93E-4447-9282-FB597E899309}"/>
              </a:ext>
            </a:extLst>
          </p:cNvPr>
          <p:cNvSpPr txBox="1"/>
          <p:nvPr/>
        </p:nvSpPr>
        <p:spPr>
          <a:xfrm>
            <a:off x="7106637" y="549151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EAD1DBD-C64A-4465-8E66-12EA42CC17DE}"/>
              </a:ext>
            </a:extLst>
          </p:cNvPr>
          <p:cNvSpPr txBox="1"/>
          <p:nvPr/>
        </p:nvSpPr>
        <p:spPr>
          <a:xfrm>
            <a:off x="5477670" y="3924780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606FDB7-FEA2-42F4-8774-6E6FD436C648}"/>
              </a:ext>
            </a:extLst>
          </p:cNvPr>
          <p:cNvSpPr txBox="1"/>
          <p:nvPr/>
        </p:nvSpPr>
        <p:spPr>
          <a:xfrm>
            <a:off x="1164271" y="558013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FA9C8CD-A070-4F84-A8D0-694EBB22D536}"/>
              </a:ext>
            </a:extLst>
          </p:cNvPr>
          <p:cNvSpPr txBox="1"/>
          <p:nvPr/>
        </p:nvSpPr>
        <p:spPr>
          <a:xfrm>
            <a:off x="5206388" y="563517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977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11622" y="1012202"/>
            <a:ext cx="85091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/>
              <a:t>Associate </a:t>
            </a:r>
            <a:r>
              <a:rPr lang="en-US" sz="2600" b="1" dirty="0">
                <a:solidFill>
                  <a:srgbClr val="00B0F0"/>
                </a:solidFill>
              </a:rPr>
              <a:t>left links with 0s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00B050"/>
                </a:solidFill>
              </a:rPr>
              <a:t>right links with 1s</a:t>
            </a:r>
            <a:r>
              <a:rPr lang="en-US" sz="2600" dirty="0"/>
              <a:t>, turning</a:t>
            </a:r>
            <a:br>
              <a:rPr lang="en-US" sz="2600" dirty="0"/>
            </a:br>
            <a:r>
              <a:rPr lang="en-US" sz="2600" dirty="0"/>
              <a:t>the binary tree into a </a:t>
            </a:r>
            <a:r>
              <a:rPr lang="en-US" sz="2600" b="1" dirty="0">
                <a:solidFill>
                  <a:srgbClr val="FF0000"/>
                </a:solidFill>
              </a:rPr>
              <a:t>binary </a:t>
            </a:r>
            <a:r>
              <a:rPr lang="en-US" sz="2600" b="1" dirty="0" err="1">
                <a:solidFill>
                  <a:srgbClr val="FF0000"/>
                </a:solidFill>
              </a:rPr>
              <a:t>trie</a:t>
            </a:r>
            <a:r>
              <a:rPr lang="en-US" sz="2600" dirty="0"/>
              <a:t>!</a:t>
            </a:r>
            <a:endParaRPr lang="en-US" sz="2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111839" y="4776597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19" y="280553"/>
            <a:ext cx="11955287" cy="73948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Building the </a:t>
            </a:r>
            <a:r>
              <a:rPr lang="en-US" b="1" dirty="0">
                <a:solidFill>
                  <a:srgbClr val="FF0000"/>
                </a:solidFill>
              </a:rPr>
              <a:t>binary </a:t>
            </a:r>
            <a:r>
              <a:rPr lang="en-US" b="1" dirty="0" err="1">
                <a:solidFill>
                  <a:srgbClr val="FF0000"/>
                </a:solidFill>
              </a:rPr>
              <a:t>trie</a:t>
            </a:r>
            <a:r>
              <a:rPr lang="en-US" dirty="0"/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8768B8-5CBC-4CA8-9483-EE8376FB587A}"/>
              </a:ext>
            </a:extLst>
          </p:cNvPr>
          <p:cNvSpPr txBox="1"/>
          <p:nvPr/>
        </p:nvSpPr>
        <p:spPr>
          <a:xfrm>
            <a:off x="2583281" y="2034826"/>
            <a:ext cx="12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BFF"/>
                </a:solidFill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E2AC74-0761-4CF9-B80D-71AE457EA706}"/>
              </a:ext>
            </a:extLst>
          </p:cNvPr>
          <p:cNvCxnSpPr>
            <a:cxnSpLocks/>
          </p:cNvCxnSpPr>
          <p:nvPr/>
        </p:nvCxnSpPr>
        <p:spPr>
          <a:xfrm>
            <a:off x="3281590" y="2275404"/>
            <a:ext cx="568945" cy="21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5248C14-BDA6-44E6-A9B3-A19CE8973C88}"/>
              </a:ext>
            </a:extLst>
          </p:cNvPr>
          <p:cNvCxnSpPr>
            <a:cxnSpLocks/>
          </p:cNvCxnSpPr>
          <p:nvPr/>
        </p:nvCxnSpPr>
        <p:spPr>
          <a:xfrm flipH="1">
            <a:off x="1904218" y="2835870"/>
            <a:ext cx="1828633" cy="143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DE5FBE-A314-4B70-A8AC-4FAC4DD5AD3E}"/>
              </a:ext>
            </a:extLst>
          </p:cNvPr>
          <p:cNvCxnSpPr>
            <a:cxnSpLocks/>
          </p:cNvCxnSpPr>
          <p:nvPr/>
        </p:nvCxnSpPr>
        <p:spPr>
          <a:xfrm>
            <a:off x="4908829" y="2694928"/>
            <a:ext cx="2074961" cy="1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7EDBF28-F2CE-4313-B4C2-1EB8836882BE}"/>
              </a:ext>
            </a:extLst>
          </p:cNvPr>
          <p:cNvSpPr/>
          <p:nvPr/>
        </p:nvSpPr>
        <p:spPr>
          <a:xfrm>
            <a:off x="3927974" y="2301764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DA02FFD-109B-422C-B0C5-1FE87D5F6255}"/>
              </a:ext>
            </a:extLst>
          </p:cNvPr>
          <p:cNvSpPr/>
          <p:nvPr/>
        </p:nvSpPr>
        <p:spPr>
          <a:xfrm>
            <a:off x="10470289" y="596819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AAA5450-3CE1-4040-B695-41BFF460578F}"/>
                  </a:ext>
                </a:extLst>
              </p:cNvPr>
              <p:cNvSpPr/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AAA5450-3CE1-4040-B695-41BFF4605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8822817-F22E-4611-BB12-BC7A81AD4AEE}"/>
                  </a:ext>
                </a:extLst>
              </p:cNvPr>
              <p:cNvSpPr/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8822817-F22E-4611-BB12-BC7A81AD4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44E6C5-11E5-48C6-B07C-A5E22789712E}"/>
                  </a:ext>
                </a:extLst>
              </p:cNvPr>
              <p:cNvSpPr/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44E6C5-11E5-48C6-B07C-A5E227897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C2934BDF-1E2A-44BE-8753-8BBB42D4ADA7}"/>
              </a:ext>
            </a:extLst>
          </p:cNvPr>
          <p:cNvSpPr/>
          <p:nvPr/>
        </p:nvSpPr>
        <p:spPr>
          <a:xfrm>
            <a:off x="9287246" y="5937167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0A26AE-D216-4E3A-BAA8-C6F6BF2113F5}"/>
              </a:ext>
            </a:extLst>
          </p:cNvPr>
          <p:cNvCxnSpPr/>
          <p:nvPr/>
        </p:nvCxnSpPr>
        <p:spPr>
          <a:xfrm flipH="1">
            <a:off x="7707947" y="572709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1400B37-51DE-4345-B3AF-2E6F532D4C46}"/>
              </a:ext>
            </a:extLst>
          </p:cNvPr>
          <p:cNvCxnSpPr/>
          <p:nvPr/>
        </p:nvCxnSpPr>
        <p:spPr>
          <a:xfrm>
            <a:off x="8425607" y="578382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5E82B2-B5B3-4698-AE4A-7B200009A73A}"/>
              </a:ext>
            </a:extLst>
          </p:cNvPr>
          <p:cNvSpPr/>
          <p:nvPr/>
        </p:nvSpPr>
        <p:spPr>
          <a:xfrm>
            <a:off x="7891202" y="5156003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772C8F3-2580-45DD-9960-B18B310F7217}"/>
              </a:ext>
            </a:extLst>
          </p:cNvPr>
          <p:cNvCxnSpPr>
            <a:cxnSpLocks/>
          </p:cNvCxnSpPr>
          <p:nvPr/>
        </p:nvCxnSpPr>
        <p:spPr>
          <a:xfrm flipH="1">
            <a:off x="8358635" y="4770842"/>
            <a:ext cx="207212" cy="38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C2D1D5-BAB8-4B9F-B698-15AC6D7E42F6}"/>
              </a:ext>
            </a:extLst>
          </p:cNvPr>
          <p:cNvCxnSpPr>
            <a:cxnSpLocks/>
          </p:cNvCxnSpPr>
          <p:nvPr/>
        </p:nvCxnSpPr>
        <p:spPr>
          <a:xfrm>
            <a:off x="9283065" y="4826477"/>
            <a:ext cx="366723" cy="98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2A37F04-A546-48C0-AF48-6A246AC515AC}"/>
              </a:ext>
            </a:extLst>
          </p:cNvPr>
          <p:cNvSpPr/>
          <p:nvPr/>
        </p:nvSpPr>
        <p:spPr>
          <a:xfrm>
            <a:off x="8604482" y="4222973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66F4B2-A952-4272-9DDD-6DB173E19E93}"/>
              </a:ext>
            </a:extLst>
          </p:cNvPr>
          <p:cNvCxnSpPr/>
          <p:nvPr/>
        </p:nvCxnSpPr>
        <p:spPr>
          <a:xfrm flipH="1">
            <a:off x="10627801" y="57549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117CD7-5BBA-440C-B9A6-804992196F31}"/>
              </a:ext>
            </a:extLst>
          </p:cNvPr>
          <p:cNvCxnSpPr/>
          <p:nvPr/>
        </p:nvCxnSpPr>
        <p:spPr>
          <a:xfrm>
            <a:off x="11345461" y="58116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4C59EFF-10A7-4D57-B9CD-155108C1B2FC}"/>
              </a:ext>
            </a:extLst>
          </p:cNvPr>
          <p:cNvSpPr/>
          <p:nvPr/>
        </p:nvSpPr>
        <p:spPr>
          <a:xfrm>
            <a:off x="10852734" y="5242204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EF5216-BEFA-4648-AA80-2ABC482E6093}"/>
              </a:ext>
            </a:extLst>
          </p:cNvPr>
          <p:cNvCxnSpPr>
            <a:cxnSpLocks/>
          </p:cNvCxnSpPr>
          <p:nvPr/>
        </p:nvCxnSpPr>
        <p:spPr>
          <a:xfrm flipH="1">
            <a:off x="9262061" y="3935590"/>
            <a:ext cx="384015" cy="39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6E9DEBA-AF5E-403C-A7A0-5612399CB38A}"/>
              </a:ext>
            </a:extLst>
          </p:cNvPr>
          <p:cNvCxnSpPr>
            <a:cxnSpLocks/>
          </p:cNvCxnSpPr>
          <p:nvPr/>
        </p:nvCxnSpPr>
        <p:spPr>
          <a:xfrm>
            <a:off x="10286184" y="3999889"/>
            <a:ext cx="632175" cy="112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125568C6-8664-44E6-B045-DBE49A26913A}"/>
              </a:ext>
            </a:extLst>
          </p:cNvPr>
          <p:cNvSpPr/>
          <p:nvPr/>
        </p:nvSpPr>
        <p:spPr>
          <a:xfrm>
            <a:off x="9747482" y="3374981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2F4DA70-E537-4484-AFF9-9050B717DE9C}"/>
              </a:ext>
            </a:extLst>
          </p:cNvPr>
          <p:cNvCxnSpPr>
            <a:cxnSpLocks/>
          </p:cNvCxnSpPr>
          <p:nvPr/>
        </p:nvCxnSpPr>
        <p:spPr>
          <a:xfrm flipH="1">
            <a:off x="5533928" y="3106402"/>
            <a:ext cx="1499816" cy="503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CD0252-F618-409E-A04F-5B044ADD53F1}"/>
              </a:ext>
            </a:extLst>
          </p:cNvPr>
          <p:cNvCxnSpPr>
            <a:cxnSpLocks/>
          </p:cNvCxnSpPr>
          <p:nvPr/>
        </p:nvCxnSpPr>
        <p:spPr>
          <a:xfrm>
            <a:off x="7858973" y="3104483"/>
            <a:ext cx="1694373" cy="483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773F0E29-CB20-479F-9568-B93B59B59BA8}"/>
              </a:ext>
            </a:extLst>
          </p:cNvPr>
          <p:cNvSpPr/>
          <p:nvPr/>
        </p:nvSpPr>
        <p:spPr>
          <a:xfrm>
            <a:off x="7138623" y="2651465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7A1D5C4-4337-4310-9347-06A757732295}"/>
              </a:ext>
            </a:extLst>
          </p:cNvPr>
          <p:cNvSpPr/>
          <p:nvPr/>
        </p:nvSpPr>
        <p:spPr>
          <a:xfrm>
            <a:off x="4566220" y="5405641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84B7303-9484-43B0-B487-C3022B132D19}"/>
              </a:ext>
            </a:extLst>
          </p:cNvPr>
          <p:cNvCxnSpPr>
            <a:stCxn id="128" idx="3"/>
          </p:cNvCxnSpPr>
          <p:nvPr/>
        </p:nvCxnSpPr>
        <p:spPr>
          <a:xfrm flipH="1">
            <a:off x="4389068" y="592076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C656359-0CA4-40E2-9507-EB43FD054656}"/>
              </a:ext>
            </a:extLst>
          </p:cNvPr>
          <p:cNvCxnSpPr/>
          <p:nvPr/>
        </p:nvCxnSpPr>
        <p:spPr>
          <a:xfrm>
            <a:off x="5106728" y="597749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71DD28F-673A-444A-B1EF-7A2B29D9AEAA}"/>
              </a:ext>
            </a:extLst>
          </p:cNvPr>
          <p:cNvSpPr/>
          <p:nvPr/>
        </p:nvSpPr>
        <p:spPr>
          <a:xfrm>
            <a:off x="5185164" y="6098424"/>
            <a:ext cx="618944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J, 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2E7FEE5-6573-4662-B655-838A58D7DF13}"/>
              </a:ext>
            </a:extLst>
          </p:cNvPr>
          <p:cNvSpPr/>
          <p:nvPr/>
        </p:nvSpPr>
        <p:spPr>
          <a:xfrm>
            <a:off x="6890680" y="606134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FDF787-5630-471A-B7BE-55E43B64FA02}"/>
              </a:ext>
            </a:extLst>
          </p:cNvPr>
          <p:cNvCxnSpPr/>
          <p:nvPr/>
        </p:nvCxnSpPr>
        <p:spPr>
          <a:xfrm flipH="1">
            <a:off x="6316084" y="574310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2DF9962-014F-4EC4-B212-1E20F040044D}"/>
              </a:ext>
            </a:extLst>
          </p:cNvPr>
          <p:cNvCxnSpPr/>
          <p:nvPr/>
        </p:nvCxnSpPr>
        <p:spPr>
          <a:xfrm>
            <a:off x="7033744" y="579983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3F711CDA-A168-49F2-8A82-C5ADB19022D1}"/>
              </a:ext>
            </a:extLst>
          </p:cNvPr>
          <p:cNvSpPr/>
          <p:nvPr/>
        </p:nvSpPr>
        <p:spPr>
          <a:xfrm>
            <a:off x="6499339" y="517201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D42724C-23B6-4A5B-B733-E33FD86EA513}"/>
              </a:ext>
            </a:extLst>
          </p:cNvPr>
          <p:cNvSpPr/>
          <p:nvPr/>
        </p:nvSpPr>
        <p:spPr>
          <a:xfrm>
            <a:off x="5443285" y="457695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87884F-CE18-4AC2-89AB-D45549218FF9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5207810" y="5092078"/>
            <a:ext cx="326117" cy="37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25AB87A-B1FE-469D-ADDB-42BBF15C9116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5971587" y="5092078"/>
            <a:ext cx="459384" cy="20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2498A982-4E20-4187-9BDC-07ED70A118B9}"/>
              </a:ext>
            </a:extLst>
          </p:cNvPr>
          <p:cNvSpPr/>
          <p:nvPr/>
        </p:nvSpPr>
        <p:spPr>
          <a:xfrm>
            <a:off x="3144894" y="610004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2330194-C62B-4D95-8915-0D83CA521533}"/>
              </a:ext>
            </a:extLst>
          </p:cNvPr>
          <p:cNvCxnSpPr>
            <a:cxnSpLocks/>
          </p:cNvCxnSpPr>
          <p:nvPr/>
        </p:nvCxnSpPr>
        <p:spPr>
          <a:xfrm flipH="1">
            <a:off x="3545850" y="4222973"/>
            <a:ext cx="1362979" cy="17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112F948-F06A-47DA-8623-CACABD694500}"/>
              </a:ext>
            </a:extLst>
          </p:cNvPr>
          <p:cNvCxnSpPr>
            <a:cxnSpLocks/>
          </p:cNvCxnSpPr>
          <p:nvPr/>
        </p:nvCxnSpPr>
        <p:spPr>
          <a:xfrm>
            <a:off x="5398196" y="4130458"/>
            <a:ext cx="217037" cy="346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0C681D0A-D6BD-478F-A2E9-87478F23749C}"/>
              </a:ext>
            </a:extLst>
          </p:cNvPr>
          <p:cNvSpPr/>
          <p:nvPr/>
        </p:nvSpPr>
        <p:spPr>
          <a:xfrm>
            <a:off x="4870915" y="3587293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3B40E97-227A-47B2-BE12-5C8F3D9C20BA}"/>
              </a:ext>
            </a:extLst>
          </p:cNvPr>
          <p:cNvSpPr/>
          <p:nvPr/>
        </p:nvSpPr>
        <p:spPr>
          <a:xfrm>
            <a:off x="3935109" y="6133412"/>
            <a:ext cx="717660" cy="60350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`.’, 1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DEB1073-E2B1-4175-9C9A-E41D71C8D451}"/>
              </a:ext>
            </a:extLst>
          </p:cNvPr>
          <p:cNvSpPr/>
          <p:nvPr/>
        </p:nvSpPr>
        <p:spPr>
          <a:xfrm>
            <a:off x="5948273" y="605010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E1C8FB-2364-46F5-ACEB-1E5561101FD0}"/>
              </a:ext>
            </a:extLst>
          </p:cNvPr>
          <p:cNvSpPr/>
          <p:nvPr/>
        </p:nvSpPr>
        <p:spPr>
          <a:xfrm>
            <a:off x="2180638" y="6055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17A0651-1368-48FE-B5E8-AC7E4D612210}"/>
                  </a:ext>
                </a:extLst>
              </p:cNvPr>
              <p:cNvSpPr/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17A0651-1368-48FE-B5E8-AC7E4D612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BF6BA09-F258-45FE-B89E-762D2E782692}"/>
                  </a:ext>
                </a:extLst>
              </p:cNvPr>
              <p:cNvSpPr/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BF6BA09-F258-45FE-B89E-762D2E782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9B500CE-9D4E-4D7D-8E74-FDFBE9123FCB}"/>
              </a:ext>
            </a:extLst>
          </p:cNvPr>
          <p:cNvCxnSpPr/>
          <p:nvPr/>
        </p:nvCxnSpPr>
        <p:spPr>
          <a:xfrm flipH="1">
            <a:off x="320147" y="587762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BF241C4-FB1A-415E-A2F8-7C452B2AB94F}"/>
              </a:ext>
            </a:extLst>
          </p:cNvPr>
          <p:cNvCxnSpPr/>
          <p:nvPr/>
        </p:nvCxnSpPr>
        <p:spPr>
          <a:xfrm>
            <a:off x="1037807" y="593435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481F7E57-2740-4029-9C08-16577F9C0DA5}"/>
              </a:ext>
            </a:extLst>
          </p:cNvPr>
          <p:cNvSpPr/>
          <p:nvPr/>
        </p:nvSpPr>
        <p:spPr>
          <a:xfrm>
            <a:off x="510363" y="533819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A86F741-CDD5-47CC-883E-D2D58781576E}"/>
              </a:ext>
            </a:extLst>
          </p:cNvPr>
          <p:cNvCxnSpPr/>
          <p:nvPr/>
        </p:nvCxnSpPr>
        <p:spPr>
          <a:xfrm flipH="1">
            <a:off x="995410" y="500088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FA1CBD-52B7-4987-8D2F-F863BE91DFEE}"/>
              </a:ext>
            </a:extLst>
          </p:cNvPr>
          <p:cNvCxnSpPr>
            <a:cxnSpLocks/>
          </p:cNvCxnSpPr>
          <p:nvPr/>
        </p:nvCxnSpPr>
        <p:spPr>
          <a:xfrm>
            <a:off x="1939467" y="512775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1E496E2-E4C7-43C1-B437-11E1E02E9163}"/>
              </a:ext>
            </a:extLst>
          </p:cNvPr>
          <p:cNvSpPr/>
          <p:nvPr/>
        </p:nvSpPr>
        <p:spPr>
          <a:xfrm>
            <a:off x="1387472" y="447484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AE2FDB1-E66A-4DDC-9244-652326092456}"/>
              </a:ext>
            </a:extLst>
          </p:cNvPr>
          <p:cNvSpPr txBox="1"/>
          <p:nvPr/>
        </p:nvSpPr>
        <p:spPr>
          <a:xfrm>
            <a:off x="3954115" y="463615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A0C391-D4DC-4F36-A0DD-AFF70510CC8B}"/>
              </a:ext>
            </a:extLst>
          </p:cNvPr>
          <p:cNvSpPr txBox="1"/>
          <p:nvPr/>
        </p:nvSpPr>
        <p:spPr>
          <a:xfrm>
            <a:off x="4977197" y="4933232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FB97152-CE2E-4EFA-B017-9816B578E6EA}"/>
              </a:ext>
            </a:extLst>
          </p:cNvPr>
          <p:cNvSpPr txBox="1"/>
          <p:nvPr/>
        </p:nvSpPr>
        <p:spPr>
          <a:xfrm>
            <a:off x="5911416" y="296487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F21F8C-C569-4863-A8E0-0E6F2CEC301A}"/>
              </a:ext>
            </a:extLst>
          </p:cNvPr>
          <p:cNvSpPr txBox="1"/>
          <p:nvPr/>
        </p:nvSpPr>
        <p:spPr>
          <a:xfrm>
            <a:off x="111548" y="5524104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453CEA-610F-44EF-AEEC-13950DEA8D97}"/>
              </a:ext>
            </a:extLst>
          </p:cNvPr>
          <p:cNvSpPr txBox="1"/>
          <p:nvPr/>
        </p:nvSpPr>
        <p:spPr>
          <a:xfrm>
            <a:off x="986456" y="475912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A28E393-8688-4698-9B13-8F0E05E1C738}"/>
              </a:ext>
            </a:extLst>
          </p:cNvPr>
          <p:cNvSpPr txBox="1"/>
          <p:nvPr/>
        </p:nvSpPr>
        <p:spPr>
          <a:xfrm>
            <a:off x="2603761" y="3086137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8E00602-1C24-429C-BDC7-754518353EF9}"/>
              </a:ext>
            </a:extLst>
          </p:cNvPr>
          <p:cNvSpPr txBox="1"/>
          <p:nvPr/>
        </p:nvSpPr>
        <p:spPr>
          <a:xfrm>
            <a:off x="7559661" y="539863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841AD7-69A3-43A1-BA83-82894A18E4D6}"/>
              </a:ext>
            </a:extLst>
          </p:cNvPr>
          <p:cNvSpPr txBox="1"/>
          <p:nvPr/>
        </p:nvSpPr>
        <p:spPr>
          <a:xfrm>
            <a:off x="6195571" y="547465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627E0D-677E-4791-B23F-E4AE299A9197}"/>
              </a:ext>
            </a:extLst>
          </p:cNvPr>
          <p:cNvSpPr txBox="1"/>
          <p:nvPr/>
        </p:nvSpPr>
        <p:spPr>
          <a:xfrm>
            <a:off x="8107833" y="458870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F11256B-4E32-45D3-83A1-FBA9926EA4B7}"/>
              </a:ext>
            </a:extLst>
          </p:cNvPr>
          <p:cNvSpPr txBox="1"/>
          <p:nvPr/>
        </p:nvSpPr>
        <p:spPr>
          <a:xfrm>
            <a:off x="4172940" y="563675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363DBE-0552-4439-BAD3-480A586D0ABB}"/>
              </a:ext>
            </a:extLst>
          </p:cNvPr>
          <p:cNvSpPr txBox="1"/>
          <p:nvPr/>
        </p:nvSpPr>
        <p:spPr>
          <a:xfrm>
            <a:off x="10503603" y="535568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EA8F501-F191-4C56-9F05-A39F9882157C}"/>
              </a:ext>
            </a:extLst>
          </p:cNvPr>
          <p:cNvSpPr txBox="1"/>
          <p:nvPr/>
        </p:nvSpPr>
        <p:spPr>
          <a:xfrm>
            <a:off x="9179945" y="3674810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DDA569-E261-4503-80DA-13B5596AC005}"/>
              </a:ext>
            </a:extLst>
          </p:cNvPr>
          <p:cNvSpPr txBox="1"/>
          <p:nvPr/>
        </p:nvSpPr>
        <p:spPr>
          <a:xfrm>
            <a:off x="8521183" y="540434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76ADE0B-C42A-4D3A-8927-D8D135E7411C}"/>
              </a:ext>
            </a:extLst>
          </p:cNvPr>
          <p:cNvSpPr txBox="1"/>
          <p:nvPr/>
        </p:nvSpPr>
        <p:spPr>
          <a:xfrm>
            <a:off x="2245621" y="518146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EAFF23C-5A8A-4532-A817-D5CBFDC2B076}"/>
              </a:ext>
            </a:extLst>
          </p:cNvPr>
          <p:cNvSpPr txBox="1"/>
          <p:nvPr/>
        </p:nvSpPr>
        <p:spPr>
          <a:xfrm>
            <a:off x="9445864" y="501825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1962B27-1CE3-419D-AA9E-9BC2A66744FA}"/>
              </a:ext>
            </a:extLst>
          </p:cNvPr>
          <p:cNvSpPr txBox="1"/>
          <p:nvPr/>
        </p:nvSpPr>
        <p:spPr>
          <a:xfrm>
            <a:off x="11538647" y="540592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6BDBEF9-138E-4558-B981-136F1F5CD34D}"/>
              </a:ext>
            </a:extLst>
          </p:cNvPr>
          <p:cNvSpPr txBox="1"/>
          <p:nvPr/>
        </p:nvSpPr>
        <p:spPr>
          <a:xfrm>
            <a:off x="8425607" y="2840075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4DB9D9-9E29-4E78-91F3-7FD6F152BC06}"/>
              </a:ext>
            </a:extLst>
          </p:cNvPr>
          <p:cNvSpPr txBox="1"/>
          <p:nvPr/>
        </p:nvSpPr>
        <p:spPr>
          <a:xfrm>
            <a:off x="10532566" y="4130458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4A5BD7-5695-4227-8F09-D58436D39F5E}"/>
              </a:ext>
            </a:extLst>
          </p:cNvPr>
          <p:cNvSpPr txBox="1"/>
          <p:nvPr/>
        </p:nvSpPr>
        <p:spPr>
          <a:xfrm>
            <a:off x="5621553" y="233121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03970C7-E93E-4447-9282-FB597E899309}"/>
              </a:ext>
            </a:extLst>
          </p:cNvPr>
          <p:cNvSpPr txBox="1"/>
          <p:nvPr/>
        </p:nvSpPr>
        <p:spPr>
          <a:xfrm>
            <a:off x="7106637" y="549151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EAD1DBD-C64A-4465-8E66-12EA42CC17DE}"/>
              </a:ext>
            </a:extLst>
          </p:cNvPr>
          <p:cNvSpPr txBox="1"/>
          <p:nvPr/>
        </p:nvSpPr>
        <p:spPr>
          <a:xfrm>
            <a:off x="5477670" y="3924780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606FDB7-FEA2-42F4-8774-6E6FD436C648}"/>
              </a:ext>
            </a:extLst>
          </p:cNvPr>
          <p:cNvSpPr txBox="1"/>
          <p:nvPr/>
        </p:nvSpPr>
        <p:spPr>
          <a:xfrm>
            <a:off x="1164271" y="558013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FA9C8CD-A070-4F84-A8D0-694EBB22D536}"/>
              </a:ext>
            </a:extLst>
          </p:cNvPr>
          <p:cNvSpPr txBox="1"/>
          <p:nvPr/>
        </p:nvSpPr>
        <p:spPr>
          <a:xfrm>
            <a:off x="5206388" y="563517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5A26110-2B8D-4AE2-9566-9BA08294D915}"/>
              </a:ext>
            </a:extLst>
          </p:cNvPr>
          <p:cNvSpPr/>
          <p:nvPr/>
        </p:nvSpPr>
        <p:spPr>
          <a:xfrm>
            <a:off x="-215477" y="6019768"/>
            <a:ext cx="12656953" cy="697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69D43E-4365-40F5-AE38-FD696FB6BD84}"/>
              </a:ext>
            </a:extLst>
          </p:cNvPr>
          <p:cNvSpPr txBox="1"/>
          <p:nvPr/>
        </p:nvSpPr>
        <p:spPr>
          <a:xfrm>
            <a:off x="2512465" y="3681903"/>
            <a:ext cx="2084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Now every character has a binary string; the encoding of the path from the root to the key!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9A34A7D-FEE4-4691-8CF3-D12E0F767DE4}"/>
              </a:ext>
            </a:extLst>
          </p:cNvPr>
          <p:cNvCxnSpPr>
            <a:cxnSpLocks/>
          </p:cNvCxnSpPr>
          <p:nvPr/>
        </p:nvCxnSpPr>
        <p:spPr>
          <a:xfrm flipH="1" flipV="1">
            <a:off x="3146666" y="5092078"/>
            <a:ext cx="9430" cy="974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7F4A-6187-49D1-BF92-D550FDB0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2079-D5F6-4AFA-B8C8-756218E2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ASCII</a:t>
            </a:r>
            <a:r>
              <a:rPr lang="en-US" dirty="0"/>
              <a:t> a variable – length encoding?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39BDB5-F5AC-4528-A9C8-4E69AD5481B4}"/>
              </a:ext>
            </a:extLst>
          </p:cNvPr>
          <p:cNvSpPr/>
          <p:nvPr/>
        </p:nvSpPr>
        <p:spPr>
          <a:xfrm>
            <a:off x="3795824" y="2902690"/>
            <a:ext cx="1360967" cy="7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3FE582-50EF-4E1F-878F-AF2424FDEB4E}"/>
              </a:ext>
            </a:extLst>
          </p:cNvPr>
          <p:cNvSpPr/>
          <p:nvPr/>
        </p:nvSpPr>
        <p:spPr>
          <a:xfrm>
            <a:off x="6021572" y="2902690"/>
            <a:ext cx="1360967" cy="7761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32832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11622" y="1012202"/>
            <a:ext cx="85091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/>
              <a:t>Associate </a:t>
            </a:r>
            <a:r>
              <a:rPr lang="en-US" sz="2600" b="1" dirty="0">
                <a:solidFill>
                  <a:srgbClr val="00B0F0"/>
                </a:solidFill>
              </a:rPr>
              <a:t>left links with 0s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00B050"/>
                </a:solidFill>
              </a:rPr>
              <a:t>right links with 1s</a:t>
            </a:r>
            <a:r>
              <a:rPr lang="en-US" sz="2600" dirty="0"/>
              <a:t>, turning</a:t>
            </a:r>
            <a:br>
              <a:rPr lang="en-US" sz="2600" dirty="0"/>
            </a:br>
            <a:r>
              <a:rPr lang="en-US" sz="2600" dirty="0"/>
              <a:t>the binary tree into a </a:t>
            </a:r>
            <a:r>
              <a:rPr lang="en-US" sz="2600" b="1" dirty="0">
                <a:solidFill>
                  <a:srgbClr val="FF0000"/>
                </a:solidFill>
              </a:rPr>
              <a:t>binary </a:t>
            </a:r>
            <a:r>
              <a:rPr lang="en-US" sz="2600" b="1" dirty="0" err="1">
                <a:solidFill>
                  <a:srgbClr val="FF0000"/>
                </a:solidFill>
              </a:rPr>
              <a:t>trie</a:t>
            </a:r>
            <a:r>
              <a:rPr lang="en-US" sz="2600" dirty="0"/>
              <a:t>!</a:t>
            </a:r>
            <a:endParaRPr lang="en-US" sz="2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111839" y="4776597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F2327608-3D89-4600-8AA3-604E0E0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19" y="280553"/>
            <a:ext cx="11955287" cy="73948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Building the </a:t>
            </a:r>
            <a:r>
              <a:rPr lang="en-US" b="1" dirty="0">
                <a:solidFill>
                  <a:srgbClr val="FF0000"/>
                </a:solidFill>
              </a:rPr>
              <a:t>binary </a:t>
            </a:r>
            <a:r>
              <a:rPr lang="en-US" b="1" dirty="0" err="1">
                <a:solidFill>
                  <a:srgbClr val="FF0000"/>
                </a:solidFill>
              </a:rPr>
              <a:t>trie</a:t>
            </a:r>
            <a:r>
              <a:rPr lang="en-US" dirty="0"/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8768B8-5CBC-4CA8-9483-EE8376FB587A}"/>
              </a:ext>
            </a:extLst>
          </p:cNvPr>
          <p:cNvSpPr txBox="1"/>
          <p:nvPr/>
        </p:nvSpPr>
        <p:spPr>
          <a:xfrm>
            <a:off x="2583281" y="2034826"/>
            <a:ext cx="12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BFF"/>
                </a:solidFill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E2AC74-0761-4CF9-B80D-71AE457EA706}"/>
              </a:ext>
            </a:extLst>
          </p:cNvPr>
          <p:cNvCxnSpPr>
            <a:cxnSpLocks/>
          </p:cNvCxnSpPr>
          <p:nvPr/>
        </p:nvCxnSpPr>
        <p:spPr>
          <a:xfrm>
            <a:off x="3281590" y="2275404"/>
            <a:ext cx="568945" cy="21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5248C14-BDA6-44E6-A9B3-A19CE8973C88}"/>
              </a:ext>
            </a:extLst>
          </p:cNvPr>
          <p:cNvCxnSpPr>
            <a:cxnSpLocks/>
          </p:cNvCxnSpPr>
          <p:nvPr/>
        </p:nvCxnSpPr>
        <p:spPr>
          <a:xfrm flipH="1">
            <a:off x="1904218" y="2835870"/>
            <a:ext cx="1828633" cy="143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DE5FBE-A314-4B70-A8AC-4FAC4DD5AD3E}"/>
              </a:ext>
            </a:extLst>
          </p:cNvPr>
          <p:cNvCxnSpPr>
            <a:cxnSpLocks/>
          </p:cNvCxnSpPr>
          <p:nvPr/>
        </p:nvCxnSpPr>
        <p:spPr>
          <a:xfrm>
            <a:off x="4908829" y="2694928"/>
            <a:ext cx="2074961" cy="1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7EDBF28-F2CE-4313-B4C2-1EB8836882BE}"/>
              </a:ext>
            </a:extLst>
          </p:cNvPr>
          <p:cNvSpPr/>
          <p:nvPr/>
        </p:nvSpPr>
        <p:spPr>
          <a:xfrm>
            <a:off x="3927974" y="2301764"/>
            <a:ext cx="618944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DA02FFD-109B-422C-B0C5-1FE87D5F6255}"/>
              </a:ext>
            </a:extLst>
          </p:cNvPr>
          <p:cNvSpPr/>
          <p:nvPr/>
        </p:nvSpPr>
        <p:spPr>
          <a:xfrm>
            <a:off x="10470289" y="596819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AAA5450-3CE1-4040-B695-41BFF460578F}"/>
                  </a:ext>
                </a:extLst>
              </p:cNvPr>
              <p:cNvSpPr/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AAA5450-3CE1-4040-B695-41BFF4605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9" y="6021023"/>
                <a:ext cx="587957" cy="601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8822817-F22E-4611-BB12-BC7A81AD4AEE}"/>
                  </a:ext>
                </a:extLst>
              </p:cNvPr>
              <p:cNvSpPr/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8822817-F22E-4611-BB12-BC7A81AD4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00" y="5968194"/>
                <a:ext cx="587957" cy="601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44E6C5-11E5-48C6-B07C-A5E22789712E}"/>
                  </a:ext>
                </a:extLst>
              </p:cNvPr>
              <p:cNvSpPr/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1</a:t>
                </a: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44E6C5-11E5-48C6-B07C-A5E227897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7" y="6046055"/>
                <a:ext cx="587957" cy="601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C2934BDF-1E2A-44BE-8753-8BBB42D4ADA7}"/>
              </a:ext>
            </a:extLst>
          </p:cNvPr>
          <p:cNvSpPr/>
          <p:nvPr/>
        </p:nvSpPr>
        <p:spPr>
          <a:xfrm>
            <a:off x="9287246" y="5937167"/>
            <a:ext cx="717660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`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’, 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0A26AE-D216-4E3A-BAA8-C6F6BF2113F5}"/>
              </a:ext>
            </a:extLst>
          </p:cNvPr>
          <p:cNvCxnSpPr/>
          <p:nvPr/>
        </p:nvCxnSpPr>
        <p:spPr>
          <a:xfrm flipH="1">
            <a:off x="7707947" y="5727092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1400B37-51DE-4345-B3AF-2E6F532D4C46}"/>
              </a:ext>
            </a:extLst>
          </p:cNvPr>
          <p:cNvCxnSpPr/>
          <p:nvPr/>
        </p:nvCxnSpPr>
        <p:spPr>
          <a:xfrm>
            <a:off x="8425607" y="5783821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5E82B2-B5B3-4698-AE4A-7B200009A73A}"/>
              </a:ext>
            </a:extLst>
          </p:cNvPr>
          <p:cNvSpPr/>
          <p:nvPr/>
        </p:nvSpPr>
        <p:spPr>
          <a:xfrm>
            <a:off x="7891202" y="5156003"/>
            <a:ext cx="618944" cy="603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772C8F3-2580-45DD-9960-B18B310F7217}"/>
              </a:ext>
            </a:extLst>
          </p:cNvPr>
          <p:cNvCxnSpPr>
            <a:cxnSpLocks/>
          </p:cNvCxnSpPr>
          <p:nvPr/>
        </p:nvCxnSpPr>
        <p:spPr>
          <a:xfrm flipH="1">
            <a:off x="8358635" y="4770842"/>
            <a:ext cx="207212" cy="38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C2D1D5-BAB8-4B9F-B698-15AC6D7E42F6}"/>
              </a:ext>
            </a:extLst>
          </p:cNvPr>
          <p:cNvCxnSpPr>
            <a:cxnSpLocks/>
          </p:cNvCxnSpPr>
          <p:nvPr/>
        </p:nvCxnSpPr>
        <p:spPr>
          <a:xfrm>
            <a:off x="9283065" y="4826477"/>
            <a:ext cx="366723" cy="98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2A37F04-A546-48C0-AF48-6A246AC515AC}"/>
              </a:ext>
            </a:extLst>
          </p:cNvPr>
          <p:cNvSpPr/>
          <p:nvPr/>
        </p:nvSpPr>
        <p:spPr>
          <a:xfrm>
            <a:off x="8604482" y="4222973"/>
            <a:ext cx="618944" cy="603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66F4B2-A952-4272-9DDD-6DB173E19E93}"/>
              </a:ext>
            </a:extLst>
          </p:cNvPr>
          <p:cNvCxnSpPr/>
          <p:nvPr/>
        </p:nvCxnSpPr>
        <p:spPr>
          <a:xfrm flipH="1">
            <a:off x="10627801" y="5754937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117CD7-5BBA-440C-B9A6-804992196F31}"/>
              </a:ext>
            </a:extLst>
          </p:cNvPr>
          <p:cNvCxnSpPr/>
          <p:nvPr/>
        </p:nvCxnSpPr>
        <p:spPr>
          <a:xfrm>
            <a:off x="11345461" y="5811666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4C59EFF-10A7-4D57-B9CD-155108C1B2FC}"/>
              </a:ext>
            </a:extLst>
          </p:cNvPr>
          <p:cNvSpPr/>
          <p:nvPr/>
        </p:nvSpPr>
        <p:spPr>
          <a:xfrm>
            <a:off x="10852734" y="5242204"/>
            <a:ext cx="618944" cy="6035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449BA3-36B3-4B46-BDD3-D1585DB5A8E0}"/>
              </a:ext>
            </a:extLst>
          </p:cNvPr>
          <p:cNvSpPr txBox="1"/>
          <p:nvPr/>
        </p:nvSpPr>
        <p:spPr>
          <a:xfrm>
            <a:off x="6274238" y="4099954"/>
            <a:ext cx="2347715" cy="8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EF5216-BEFA-4648-AA80-2ABC482E6093}"/>
              </a:ext>
            </a:extLst>
          </p:cNvPr>
          <p:cNvCxnSpPr>
            <a:cxnSpLocks/>
          </p:cNvCxnSpPr>
          <p:nvPr/>
        </p:nvCxnSpPr>
        <p:spPr>
          <a:xfrm flipH="1">
            <a:off x="9262061" y="3935590"/>
            <a:ext cx="384015" cy="39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6E9DEBA-AF5E-403C-A7A0-5612399CB38A}"/>
              </a:ext>
            </a:extLst>
          </p:cNvPr>
          <p:cNvCxnSpPr>
            <a:cxnSpLocks/>
          </p:cNvCxnSpPr>
          <p:nvPr/>
        </p:nvCxnSpPr>
        <p:spPr>
          <a:xfrm>
            <a:off x="10286184" y="3999889"/>
            <a:ext cx="632175" cy="112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125568C6-8664-44E6-B045-DBE49A26913A}"/>
              </a:ext>
            </a:extLst>
          </p:cNvPr>
          <p:cNvSpPr/>
          <p:nvPr/>
        </p:nvSpPr>
        <p:spPr>
          <a:xfrm>
            <a:off x="9747482" y="3374981"/>
            <a:ext cx="618944" cy="603504"/>
          </a:xfrm>
          <a:prstGeom prst="ellipse">
            <a:avLst/>
          </a:prstGeom>
          <a:solidFill>
            <a:srgbClr val="6FF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2F4DA70-E537-4484-AFF9-9050B717DE9C}"/>
              </a:ext>
            </a:extLst>
          </p:cNvPr>
          <p:cNvCxnSpPr>
            <a:cxnSpLocks/>
          </p:cNvCxnSpPr>
          <p:nvPr/>
        </p:nvCxnSpPr>
        <p:spPr>
          <a:xfrm flipH="1">
            <a:off x="5533928" y="3106402"/>
            <a:ext cx="1499816" cy="503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CD0252-F618-409E-A04F-5B044ADD53F1}"/>
              </a:ext>
            </a:extLst>
          </p:cNvPr>
          <p:cNvCxnSpPr>
            <a:cxnSpLocks/>
          </p:cNvCxnSpPr>
          <p:nvPr/>
        </p:nvCxnSpPr>
        <p:spPr>
          <a:xfrm>
            <a:off x="7858973" y="3104483"/>
            <a:ext cx="1694373" cy="483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773F0E29-CB20-479F-9568-B93B59B59BA8}"/>
              </a:ext>
            </a:extLst>
          </p:cNvPr>
          <p:cNvSpPr/>
          <p:nvPr/>
        </p:nvSpPr>
        <p:spPr>
          <a:xfrm>
            <a:off x="7138623" y="2651465"/>
            <a:ext cx="618944" cy="603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7A1D5C4-4337-4310-9347-06A757732295}"/>
              </a:ext>
            </a:extLst>
          </p:cNvPr>
          <p:cNvSpPr/>
          <p:nvPr/>
        </p:nvSpPr>
        <p:spPr>
          <a:xfrm>
            <a:off x="4566220" y="5405641"/>
            <a:ext cx="618944" cy="60350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84B7303-9484-43B0-B487-C3022B132D19}"/>
              </a:ext>
            </a:extLst>
          </p:cNvPr>
          <p:cNvCxnSpPr>
            <a:stCxn id="128" idx="3"/>
          </p:cNvCxnSpPr>
          <p:nvPr/>
        </p:nvCxnSpPr>
        <p:spPr>
          <a:xfrm flipH="1">
            <a:off x="4389068" y="592076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C656359-0CA4-40E2-9507-EB43FD054656}"/>
              </a:ext>
            </a:extLst>
          </p:cNvPr>
          <p:cNvCxnSpPr/>
          <p:nvPr/>
        </p:nvCxnSpPr>
        <p:spPr>
          <a:xfrm>
            <a:off x="5106728" y="597749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C2E7FEE5-6573-4662-B655-838A58D7DF13}"/>
              </a:ext>
            </a:extLst>
          </p:cNvPr>
          <p:cNvSpPr/>
          <p:nvPr/>
        </p:nvSpPr>
        <p:spPr>
          <a:xfrm>
            <a:off x="6890680" y="6061349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n, 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FDF787-5630-471A-B7BE-55E43B64FA02}"/>
              </a:ext>
            </a:extLst>
          </p:cNvPr>
          <p:cNvCxnSpPr/>
          <p:nvPr/>
        </p:nvCxnSpPr>
        <p:spPr>
          <a:xfrm flipH="1">
            <a:off x="6316084" y="5743104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2DF9962-014F-4EC4-B212-1E20F040044D}"/>
              </a:ext>
            </a:extLst>
          </p:cNvPr>
          <p:cNvCxnSpPr/>
          <p:nvPr/>
        </p:nvCxnSpPr>
        <p:spPr>
          <a:xfrm>
            <a:off x="7033744" y="5799833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3F711CDA-A168-49F2-8A82-C5ADB19022D1}"/>
              </a:ext>
            </a:extLst>
          </p:cNvPr>
          <p:cNvSpPr/>
          <p:nvPr/>
        </p:nvSpPr>
        <p:spPr>
          <a:xfrm>
            <a:off x="6499339" y="5172015"/>
            <a:ext cx="618944" cy="603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D42724C-23B6-4A5B-B733-E33FD86EA513}"/>
              </a:ext>
            </a:extLst>
          </p:cNvPr>
          <p:cNvSpPr/>
          <p:nvPr/>
        </p:nvSpPr>
        <p:spPr>
          <a:xfrm>
            <a:off x="5443285" y="4576955"/>
            <a:ext cx="618944" cy="603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87884F-CE18-4AC2-89AB-D45549218FF9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5207810" y="5092078"/>
            <a:ext cx="326117" cy="37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25AB87A-B1FE-469D-ADDB-42BBF15C9116}"/>
              </a:ext>
            </a:extLst>
          </p:cNvPr>
          <p:cNvCxnSpPr>
            <a:cxnSpLocks/>
            <a:stCxn id="136" idx="5"/>
          </p:cNvCxnSpPr>
          <p:nvPr/>
        </p:nvCxnSpPr>
        <p:spPr>
          <a:xfrm>
            <a:off x="5971587" y="5092078"/>
            <a:ext cx="459384" cy="20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2498A982-4E20-4187-9BDC-07ED70A118B9}"/>
              </a:ext>
            </a:extLst>
          </p:cNvPr>
          <p:cNvSpPr/>
          <p:nvPr/>
        </p:nvSpPr>
        <p:spPr>
          <a:xfrm>
            <a:off x="3144894" y="610004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s, 2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2330194-C62B-4D95-8915-0D83CA521533}"/>
              </a:ext>
            </a:extLst>
          </p:cNvPr>
          <p:cNvCxnSpPr>
            <a:cxnSpLocks/>
          </p:cNvCxnSpPr>
          <p:nvPr/>
        </p:nvCxnSpPr>
        <p:spPr>
          <a:xfrm flipH="1">
            <a:off x="3545850" y="4222973"/>
            <a:ext cx="1362979" cy="177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112F948-F06A-47DA-8623-CACABD694500}"/>
              </a:ext>
            </a:extLst>
          </p:cNvPr>
          <p:cNvCxnSpPr>
            <a:cxnSpLocks/>
          </p:cNvCxnSpPr>
          <p:nvPr/>
        </p:nvCxnSpPr>
        <p:spPr>
          <a:xfrm>
            <a:off x="5398196" y="4130458"/>
            <a:ext cx="217037" cy="346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0C681D0A-D6BD-478F-A2E9-87478F23749C}"/>
              </a:ext>
            </a:extLst>
          </p:cNvPr>
          <p:cNvSpPr/>
          <p:nvPr/>
        </p:nvSpPr>
        <p:spPr>
          <a:xfrm>
            <a:off x="4870915" y="3587293"/>
            <a:ext cx="618944" cy="603504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DEB1073-E2B1-4175-9C9A-E41D71C8D451}"/>
              </a:ext>
            </a:extLst>
          </p:cNvPr>
          <p:cNvSpPr/>
          <p:nvPr/>
        </p:nvSpPr>
        <p:spPr>
          <a:xfrm>
            <a:off x="5948273" y="6050104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h, 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E1C8FB-2364-46F5-ACEB-1E5561101FD0}"/>
              </a:ext>
            </a:extLst>
          </p:cNvPr>
          <p:cNvSpPr/>
          <p:nvPr/>
        </p:nvSpPr>
        <p:spPr>
          <a:xfrm>
            <a:off x="2180638" y="6055286"/>
            <a:ext cx="587957" cy="60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>
                <a:solidFill>
                  <a:schemeClr val="tx1"/>
                </a:solidFill>
              </a:rPr>
              <a:t>, 4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17A0651-1368-48FE-B5E8-AC7E4D612210}"/>
                  </a:ext>
                </a:extLst>
              </p:cNvPr>
              <p:cNvSpPr/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17A0651-1368-48FE-B5E8-AC7E4D612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58" y="6090065"/>
                <a:ext cx="587957" cy="601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BF6BA09-F258-45FE-B89E-762D2E782692}"/>
                  </a:ext>
                </a:extLst>
              </p:cNvPr>
              <p:cNvSpPr/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2</a:t>
                </a:r>
              </a:p>
            </p:txBody>
          </p:sp>
        </mc:Choice>
        <mc:Fallback xmlns="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BF6BA09-F258-45FE-B89E-762D2E782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8" y="6090065"/>
                <a:ext cx="587957" cy="601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9B500CE-9D4E-4D7D-8E74-FDFBE9123FCB}"/>
              </a:ext>
            </a:extLst>
          </p:cNvPr>
          <p:cNvCxnSpPr/>
          <p:nvPr/>
        </p:nvCxnSpPr>
        <p:spPr>
          <a:xfrm flipH="1">
            <a:off x="320147" y="5877626"/>
            <a:ext cx="267794" cy="17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BF241C4-FB1A-415E-A2F8-7C452B2AB94F}"/>
              </a:ext>
            </a:extLst>
          </p:cNvPr>
          <p:cNvCxnSpPr/>
          <p:nvPr/>
        </p:nvCxnSpPr>
        <p:spPr>
          <a:xfrm>
            <a:off x="1037807" y="5934355"/>
            <a:ext cx="255588" cy="1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481F7E57-2740-4029-9C08-16577F9C0DA5}"/>
              </a:ext>
            </a:extLst>
          </p:cNvPr>
          <p:cNvSpPr/>
          <p:nvPr/>
        </p:nvSpPr>
        <p:spPr>
          <a:xfrm>
            <a:off x="510363" y="5338194"/>
            <a:ext cx="618944" cy="6035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A86F741-CDD5-47CC-883E-D2D58781576E}"/>
              </a:ext>
            </a:extLst>
          </p:cNvPr>
          <p:cNvCxnSpPr/>
          <p:nvPr/>
        </p:nvCxnSpPr>
        <p:spPr>
          <a:xfrm flipH="1">
            <a:off x="995410" y="5000883"/>
            <a:ext cx="459010" cy="3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FA1CBD-52B7-4987-8D2F-F863BE91DFEE}"/>
              </a:ext>
            </a:extLst>
          </p:cNvPr>
          <p:cNvCxnSpPr>
            <a:cxnSpLocks/>
          </p:cNvCxnSpPr>
          <p:nvPr/>
        </p:nvCxnSpPr>
        <p:spPr>
          <a:xfrm>
            <a:off x="1939467" y="5127754"/>
            <a:ext cx="554339" cy="87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1E496E2-E4C7-43C1-B437-11E1E02E9163}"/>
              </a:ext>
            </a:extLst>
          </p:cNvPr>
          <p:cNvSpPr/>
          <p:nvPr/>
        </p:nvSpPr>
        <p:spPr>
          <a:xfrm>
            <a:off x="1387472" y="4474845"/>
            <a:ext cx="618944" cy="60350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AE2FDB1-E66A-4DDC-9244-652326092456}"/>
              </a:ext>
            </a:extLst>
          </p:cNvPr>
          <p:cNvSpPr txBox="1"/>
          <p:nvPr/>
        </p:nvSpPr>
        <p:spPr>
          <a:xfrm>
            <a:off x="3954115" y="463615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A0C391-D4DC-4F36-A0DD-AFF70510CC8B}"/>
              </a:ext>
            </a:extLst>
          </p:cNvPr>
          <p:cNvSpPr txBox="1"/>
          <p:nvPr/>
        </p:nvSpPr>
        <p:spPr>
          <a:xfrm>
            <a:off x="4977197" y="4933232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FB97152-CE2E-4EFA-B017-9816B578E6EA}"/>
              </a:ext>
            </a:extLst>
          </p:cNvPr>
          <p:cNvSpPr txBox="1"/>
          <p:nvPr/>
        </p:nvSpPr>
        <p:spPr>
          <a:xfrm>
            <a:off x="5911416" y="296487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F21F8C-C569-4863-A8E0-0E6F2CEC301A}"/>
              </a:ext>
            </a:extLst>
          </p:cNvPr>
          <p:cNvSpPr txBox="1"/>
          <p:nvPr/>
        </p:nvSpPr>
        <p:spPr>
          <a:xfrm>
            <a:off x="111548" y="5524104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453CEA-610F-44EF-AEEC-13950DEA8D97}"/>
              </a:ext>
            </a:extLst>
          </p:cNvPr>
          <p:cNvSpPr txBox="1"/>
          <p:nvPr/>
        </p:nvSpPr>
        <p:spPr>
          <a:xfrm>
            <a:off x="986456" y="475912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A28E393-8688-4698-9B13-8F0E05E1C738}"/>
              </a:ext>
            </a:extLst>
          </p:cNvPr>
          <p:cNvSpPr txBox="1"/>
          <p:nvPr/>
        </p:nvSpPr>
        <p:spPr>
          <a:xfrm>
            <a:off x="2603761" y="3086137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8E00602-1C24-429C-BDC7-754518353EF9}"/>
              </a:ext>
            </a:extLst>
          </p:cNvPr>
          <p:cNvSpPr txBox="1"/>
          <p:nvPr/>
        </p:nvSpPr>
        <p:spPr>
          <a:xfrm>
            <a:off x="7559661" y="539863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841AD7-69A3-43A1-BA83-82894A18E4D6}"/>
              </a:ext>
            </a:extLst>
          </p:cNvPr>
          <p:cNvSpPr txBox="1"/>
          <p:nvPr/>
        </p:nvSpPr>
        <p:spPr>
          <a:xfrm>
            <a:off x="6195571" y="547465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627E0D-677E-4791-B23F-E4AE299A9197}"/>
              </a:ext>
            </a:extLst>
          </p:cNvPr>
          <p:cNvSpPr txBox="1"/>
          <p:nvPr/>
        </p:nvSpPr>
        <p:spPr>
          <a:xfrm>
            <a:off x="8107833" y="458870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F11256B-4E32-45D3-83A1-FBA9926EA4B7}"/>
              </a:ext>
            </a:extLst>
          </p:cNvPr>
          <p:cNvSpPr txBox="1"/>
          <p:nvPr/>
        </p:nvSpPr>
        <p:spPr>
          <a:xfrm>
            <a:off x="4172940" y="563675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363DBE-0552-4439-BAD3-480A586D0ABB}"/>
              </a:ext>
            </a:extLst>
          </p:cNvPr>
          <p:cNvSpPr txBox="1"/>
          <p:nvPr/>
        </p:nvSpPr>
        <p:spPr>
          <a:xfrm>
            <a:off x="10503603" y="535568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EA8F501-F191-4C56-9F05-A39F9882157C}"/>
              </a:ext>
            </a:extLst>
          </p:cNvPr>
          <p:cNvSpPr txBox="1"/>
          <p:nvPr/>
        </p:nvSpPr>
        <p:spPr>
          <a:xfrm>
            <a:off x="9179945" y="3674810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DDA569-E261-4503-80DA-13B5596AC005}"/>
              </a:ext>
            </a:extLst>
          </p:cNvPr>
          <p:cNvSpPr txBox="1"/>
          <p:nvPr/>
        </p:nvSpPr>
        <p:spPr>
          <a:xfrm>
            <a:off x="8521183" y="540434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76ADE0B-C42A-4D3A-8927-D8D135E7411C}"/>
              </a:ext>
            </a:extLst>
          </p:cNvPr>
          <p:cNvSpPr txBox="1"/>
          <p:nvPr/>
        </p:nvSpPr>
        <p:spPr>
          <a:xfrm>
            <a:off x="2245621" y="518146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EAFF23C-5A8A-4532-A817-D5CBFDC2B076}"/>
              </a:ext>
            </a:extLst>
          </p:cNvPr>
          <p:cNvSpPr txBox="1"/>
          <p:nvPr/>
        </p:nvSpPr>
        <p:spPr>
          <a:xfrm>
            <a:off x="9445864" y="501825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1962B27-1CE3-419D-AA9E-9BC2A66744FA}"/>
              </a:ext>
            </a:extLst>
          </p:cNvPr>
          <p:cNvSpPr txBox="1"/>
          <p:nvPr/>
        </p:nvSpPr>
        <p:spPr>
          <a:xfrm>
            <a:off x="11538647" y="5405926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6BDBEF9-138E-4558-B981-136F1F5CD34D}"/>
              </a:ext>
            </a:extLst>
          </p:cNvPr>
          <p:cNvSpPr txBox="1"/>
          <p:nvPr/>
        </p:nvSpPr>
        <p:spPr>
          <a:xfrm>
            <a:off x="8425607" y="2840075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4DB9D9-9E29-4E78-91F3-7FD6F152BC06}"/>
              </a:ext>
            </a:extLst>
          </p:cNvPr>
          <p:cNvSpPr txBox="1"/>
          <p:nvPr/>
        </p:nvSpPr>
        <p:spPr>
          <a:xfrm>
            <a:off x="10532566" y="4130458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4A5BD7-5695-4227-8F09-D58436D39F5E}"/>
              </a:ext>
            </a:extLst>
          </p:cNvPr>
          <p:cNvSpPr txBox="1"/>
          <p:nvPr/>
        </p:nvSpPr>
        <p:spPr>
          <a:xfrm>
            <a:off x="5621553" y="2331219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03970C7-E93E-4447-9282-FB597E899309}"/>
              </a:ext>
            </a:extLst>
          </p:cNvPr>
          <p:cNvSpPr txBox="1"/>
          <p:nvPr/>
        </p:nvSpPr>
        <p:spPr>
          <a:xfrm>
            <a:off x="7106637" y="549151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EAD1DBD-C64A-4465-8E66-12EA42CC17DE}"/>
              </a:ext>
            </a:extLst>
          </p:cNvPr>
          <p:cNvSpPr txBox="1"/>
          <p:nvPr/>
        </p:nvSpPr>
        <p:spPr>
          <a:xfrm>
            <a:off x="5477670" y="3924780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606FDB7-FEA2-42F4-8774-6E6FD436C648}"/>
              </a:ext>
            </a:extLst>
          </p:cNvPr>
          <p:cNvSpPr txBox="1"/>
          <p:nvPr/>
        </p:nvSpPr>
        <p:spPr>
          <a:xfrm>
            <a:off x="1164271" y="5580131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FA9C8CD-A070-4F84-A8D0-694EBB22D536}"/>
              </a:ext>
            </a:extLst>
          </p:cNvPr>
          <p:cNvSpPr txBox="1"/>
          <p:nvPr/>
        </p:nvSpPr>
        <p:spPr>
          <a:xfrm>
            <a:off x="5206388" y="5635173"/>
            <a:ext cx="5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328340-FF57-4453-950D-3688B4EC3777}"/>
              </a:ext>
            </a:extLst>
          </p:cNvPr>
          <p:cNvSpPr/>
          <p:nvPr/>
        </p:nvSpPr>
        <p:spPr>
          <a:xfrm>
            <a:off x="3954236" y="6106251"/>
            <a:ext cx="717660" cy="6035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Cambria Math" charset="0"/>
              </a:rPr>
              <a:t>`.’,  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5BC13C9-0E92-4783-B67A-EEB4D9947E60}"/>
              </a:ext>
            </a:extLst>
          </p:cNvPr>
          <p:cNvSpPr/>
          <p:nvPr/>
        </p:nvSpPr>
        <p:spPr>
          <a:xfrm>
            <a:off x="5193518" y="6089255"/>
            <a:ext cx="618944" cy="6035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Cambria Math" charset="0"/>
              </a:rPr>
              <a:t>J, 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A5DA6E6-A757-4930-AEC9-8D09A745BA43}"/>
              </a:ext>
            </a:extLst>
          </p:cNvPr>
          <p:cNvSpPr/>
          <p:nvPr/>
        </p:nvSpPr>
        <p:spPr>
          <a:xfrm>
            <a:off x="5944446" y="6050104"/>
            <a:ext cx="587957" cy="60188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Cambria Math" charset="0"/>
              </a:rPr>
              <a:t>h, 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FDD50B-194B-4DA0-B012-CAD32056FDE4}"/>
              </a:ext>
            </a:extLst>
          </p:cNvPr>
          <p:cNvSpPr/>
          <p:nvPr/>
        </p:nvSpPr>
        <p:spPr>
          <a:xfrm>
            <a:off x="6894507" y="6057526"/>
            <a:ext cx="587957" cy="60188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Cambria Math" charset="0"/>
              </a:rPr>
              <a:t>n,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1BE6D6E-7D15-4CD9-8F1A-027735625062}"/>
                  </a:ext>
                </a:extLst>
              </p:cNvPr>
              <p:cNvSpPr/>
              <p:nvPr/>
            </p:nvSpPr>
            <p:spPr>
              <a:xfrm>
                <a:off x="7623695" y="6037218"/>
                <a:ext cx="587957" cy="60188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bg1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000" i="1" dirty="0">
                    <a:solidFill>
                      <a:schemeClr val="bg1"/>
                    </a:solidFill>
                    <a:latin typeface="Cambria Math" charset="0"/>
                  </a:rPr>
                  <a:t>, 1</a:t>
                </a: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1BE6D6E-7D15-4CD9-8F1A-02773562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695" y="6037218"/>
                <a:ext cx="587957" cy="601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00E1AD7-4106-43DE-8453-5C789766CFE6}"/>
                  </a:ext>
                </a:extLst>
              </p:cNvPr>
              <p:cNvSpPr/>
              <p:nvPr/>
            </p:nvSpPr>
            <p:spPr>
              <a:xfrm>
                <a:off x="8344838" y="6006301"/>
                <a:ext cx="587957" cy="60188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000" i="1" dirty="0">
                    <a:solidFill>
                      <a:schemeClr val="bg1"/>
                    </a:solidFill>
                    <a:latin typeface="Cambria Math" charset="0"/>
                  </a:rPr>
                  <a:t>, 1</a:t>
                </a: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00E1AD7-4106-43DE-8453-5C789766C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38" y="6006301"/>
                <a:ext cx="587957" cy="601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69EEE9B-01A9-46FC-8338-03C529DE8DCC}"/>
              </a:ext>
            </a:extLst>
          </p:cNvPr>
          <p:cNvSpPr txBox="1"/>
          <p:nvPr/>
        </p:nvSpPr>
        <p:spPr>
          <a:xfrm>
            <a:off x="6250216" y="3404466"/>
            <a:ext cx="273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Rare characters </a:t>
            </a:r>
            <a:r>
              <a:rPr lang="en-US" dirty="0"/>
              <a:t>correspond to lengthier </a:t>
            </a:r>
            <a:r>
              <a:rPr lang="en-US" dirty="0" err="1"/>
              <a:t>bitstrings</a:t>
            </a:r>
            <a:r>
              <a:rPr lang="en-US" dirty="0"/>
              <a:t> than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frequent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characters!</a:t>
            </a:r>
          </a:p>
        </p:txBody>
      </p:sp>
    </p:spTree>
    <p:extLst>
      <p:ext uri="{BB962C8B-B14F-4D97-AF65-F5344CB8AC3E}">
        <p14:creationId xmlns:p14="http://schemas.microsoft.com/office/powerpoint/2010/main" val="1500246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structure: lookup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CC9A-A676-41F0-8F2C-950E5DE0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Perform a preorder traversal of the </a:t>
            </a:r>
            <a:r>
              <a:rPr lang="en-US" dirty="0" err="1"/>
              <a:t>trie</a:t>
            </a:r>
            <a:r>
              <a:rPr lang="en-US" dirty="0"/>
              <a:t> to build a </a:t>
            </a:r>
            <a:r>
              <a:rPr lang="en-US" dirty="0">
                <a:solidFill>
                  <a:srgbClr val="C91FFF"/>
                </a:solidFill>
              </a:rPr>
              <a:t>two-way lookup table</a:t>
            </a:r>
            <a:r>
              <a:rPr lang="en-US" dirty="0"/>
              <a:t> that </a:t>
            </a:r>
            <a:r>
              <a:rPr lang="en-US" dirty="0">
                <a:solidFill>
                  <a:srgbClr val="0070C0"/>
                </a:solidFill>
              </a:rPr>
              <a:t>associates characters with Huffman binary encodings</a:t>
            </a:r>
            <a:r>
              <a:rPr lang="en-US" dirty="0"/>
              <a:t> and vice versa</a:t>
            </a:r>
          </a:p>
          <a:p>
            <a:pPr lvl="2"/>
            <a:r>
              <a:rPr lang="en-US" dirty="0"/>
              <a:t>Likeliest inner implementation of this lookup table: </a:t>
            </a:r>
            <a:r>
              <a:rPr lang="en-US" dirty="0">
                <a:solidFill>
                  <a:schemeClr val="accent2"/>
                </a:solidFill>
              </a:rPr>
              <a:t>two hash tables.</a:t>
            </a:r>
          </a:p>
          <a:p>
            <a:pPr lvl="2"/>
            <a:r>
              <a:rPr lang="en-US" b="1" dirty="0"/>
              <a:t>In exams, </a:t>
            </a:r>
            <a:r>
              <a:rPr lang="en-US" b="1" dirty="0">
                <a:solidFill>
                  <a:srgbClr val="FF0000"/>
                </a:solidFill>
              </a:rPr>
              <a:t>you won’t have to do this</a:t>
            </a:r>
            <a:r>
              <a:rPr lang="en-US" b="1" dirty="0"/>
              <a:t>, since you can immediately “see” the encoding without the use of a lookup table.</a:t>
            </a:r>
          </a:p>
        </p:txBody>
      </p:sp>
    </p:spTree>
    <p:extLst>
      <p:ext uri="{BB962C8B-B14F-4D97-AF65-F5344CB8AC3E}">
        <p14:creationId xmlns:p14="http://schemas.microsoft.com/office/powerpoint/2010/main" val="564918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265" y="138224"/>
            <a:ext cx="7198242" cy="843424"/>
          </a:xfrm>
        </p:spPr>
        <p:txBody>
          <a:bodyPr/>
          <a:lstStyle/>
          <a:p>
            <a:pPr algn="ctr"/>
            <a:r>
              <a:rPr lang="en-US" dirty="0"/>
              <a:t>Final structure: lookup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BEEF881-EECC-4C87-8238-BF64E60CA7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488278"/>
                  </p:ext>
                </p:extLst>
              </p:nvPr>
            </p:nvGraphicFramePr>
            <p:xfrm>
              <a:off x="3976576" y="1151768"/>
              <a:ext cx="3530010" cy="514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 encoding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BEEF881-EECC-4C87-8238-BF64E60CA7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488278"/>
                  </p:ext>
                </p:extLst>
              </p:nvPr>
            </p:nvGraphicFramePr>
            <p:xfrm>
              <a:off x="3976576" y="1151768"/>
              <a:ext cx="3530010" cy="514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 encoding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" t="-210000" r="-101379" b="-11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544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D9AFC7A-A67E-47D2-A5DF-FD94FD477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976013"/>
                  </p:ext>
                </p:extLst>
              </p:nvPr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D9AFC7A-A67E-47D2-A5DF-FD94FD477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976013"/>
                  </p:ext>
                </p:extLst>
              </p:nvPr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1895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D9AFC7A-A67E-47D2-A5DF-FD94FD4772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D9AFC7A-A67E-47D2-A5DF-FD94FD4772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9FCE77-068F-438A-8C2C-87814DE2F9A8}"/>
              </a:ext>
            </a:extLst>
          </p:cNvPr>
          <p:cNvSpPr/>
          <p:nvPr/>
        </p:nvSpPr>
        <p:spPr>
          <a:xfrm>
            <a:off x="1962378" y="3336259"/>
            <a:ext cx="1180214" cy="2263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6BF5B-7AD5-433B-A5A1-386E35F44DDF}"/>
              </a:ext>
            </a:extLst>
          </p:cNvPr>
          <p:cNvSpPr txBox="1"/>
          <p:nvPr/>
        </p:nvSpPr>
        <p:spPr>
          <a:xfrm>
            <a:off x="4911213" y="1165123"/>
            <a:ext cx="7280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Note that the most expensive Huffman encodings in this table </a:t>
            </a:r>
            <a:r>
              <a:rPr lang="en-US" sz="3200" dirty="0">
                <a:solidFill>
                  <a:srgbClr val="FF0000"/>
                </a:solidFill>
              </a:rPr>
              <a:t>are still under 7 bits!</a:t>
            </a:r>
          </a:p>
        </p:txBody>
      </p:sp>
    </p:spTree>
    <p:extLst>
      <p:ext uri="{BB962C8B-B14F-4D97-AF65-F5344CB8AC3E}">
        <p14:creationId xmlns:p14="http://schemas.microsoft.com/office/powerpoint/2010/main" val="253890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1213" y="1165123"/>
            <a:ext cx="7280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Note that the most expensive Huffman encodings in this table </a:t>
            </a:r>
            <a:r>
              <a:rPr lang="en-US" sz="3200" dirty="0">
                <a:solidFill>
                  <a:srgbClr val="FF0000"/>
                </a:solidFill>
              </a:rPr>
              <a:t>are still under 7 bits!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311F1"/>
                </a:solidFill>
              </a:rPr>
              <a:t>What is this owed to?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39F536-36A2-4A14-AAFD-AE0F5026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10" y="2196175"/>
            <a:ext cx="1246260" cy="135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BAE345-0D7D-47A5-8DEF-A669BA2D98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BAE345-0D7D-47A5-8DEF-A669BA2D98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801CFAA-8CD9-4EEB-B05A-86E7F758D9CE}"/>
              </a:ext>
            </a:extLst>
          </p:cNvPr>
          <p:cNvSpPr/>
          <p:nvPr/>
        </p:nvSpPr>
        <p:spPr>
          <a:xfrm>
            <a:off x="1962378" y="3336259"/>
            <a:ext cx="1180214" cy="2263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9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1213" y="1165123"/>
            <a:ext cx="7280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Note that the most expensive Huffman encodings in this table </a:t>
            </a:r>
            <a:r>
              <a:rPr lang="en-US" sz="3200" dirty="0">
                <a:solidFill>
                  <a:srgbClr val="FF0000"/>
                </a:solidFill>
              </a:rPr>
              <a:t>are still under 7 bits!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311F1"/>
                </a:solidFill>
              </a:rPr>
              <a:t>What is this owed to?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39F536-36A2-4A14-AAFD-AE0F5026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10" y="2196175"/>
            <a:ext cx="1246260" cy="1355100"/>
          </a:xfrm>
          <a:prstGeom prst="rect">
            <a:avLst/>
          </a:prstGeom>
        </p:spPr>
      </p:pic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BBB0D64C-E72B-442F-9DE7-46D3033A31CD}"/>
              </a:ext>
            </a:extLst>
          </p:cNvPr>
          <p:cNvSpPr/>
          <p:nvPr/>
        </p:nvSpPr>
        <p:spPr>
          <a:xfrm>
            <a:off x="5666125" y="3806456"/>
            <a:ext cx="2233866" cy="1262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agreement that the inner nodes in the </a:t>
            </a:r>
            <a:r>
              <a:rPr lang="en-US" dirty="0" err="1"/>
              <a:t>trie</a:t>
            </a:r>
            <a:r>
              <a:rPr lang="en-US" dirty="0"/>
              <a:t> will hold the NULL character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377E5D26-FFA5-40AC-B442-F7236D70237C}"/>
              </a:ext>
            </a:extLst>
          </p:cNvPr>
          <p:cNvSpPr/>
          <p:nvPr/>
        </p:nvSpPr>
        <p:spPr>
          <a:xfrm>
            <a:off x="8036501" y="3839291"/>
            <a:ext cx="1926206" cy="12295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string that we chose to encode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73C2DC54-85C2-4420-8081-35952E94C74F}"/>
              </a:ext>
            </a:extLst>
          </p:cNvPr>
          <p:cNvSpPr/>
          <p:nvPr/>
        </p:nvSpPr>
        <p:spPr>
          <a:xfrm>
            <a:off x="5666125" y="5401340"/>
            <a:ext cx="2080036" cy="127259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use of a minheap as a PQ in Huffman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FA012014-332F-47FC-82CC-6F2FB629C1EE}"/>
              </a:ext>
            </a:extLst>
          </p:cNvPr>
          <p:cNvSpPr/>
          <p:nvPr/>
        </p:nvSpPr>
        <p:spPr>
          <a:xfrm>
            <a:off x="8031527" y="5371588"/>
            <a:ext cx="2080036" cy="1272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(what?)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B180E02-28E1-4932-94BB-E4655AFBFC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B180E02-28E1-4932-94BB-E4655AFBFC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62E6A56-1FBE-434D-861F-DE72B87D8904}"/>
              </a:ext>
            </a:extLst>
          </p:cNvPr>
          <p:cNvSpPr/>
          <p:nvPr/>
        </p:nvSpPr>
        <p:spPr>
          <a:xfrm>
            <a:off x="1962378" y="3336259"/>
            <a:ext cx="1180214" cy="2263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1213" y="1165123"/>
            <a:ext cx="7280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Note that the most expensive Huffman encodings in this table </a:t>
            </a:r>
            <a:r>
              <a:rPr lang="en-US" sz="3200" dirty="0">
                <a:solidFill>
                  <a:srgbClr val="FF0000"/>
                </a:solidFill>
              </a:rPr>
              <a:t>are still under 7 bits!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311F1"/>
                </a:solidFill>
              </a:rPr>
              <a:t>What is this owed to?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BBB0D64C-E72B-442F-9DE7-46D3033A31CD}"/>
              </a:ext>
            </a:extLst>
          </p:cNvPr>
          <p:cNvSpPr/>
          <p:nvPr/>
        </p:nvSpPr>
        <p:spPr>
          <a:xfrm>
            <a:off x="5666125" y="3806456"/>
            <a:ext cx="2233866" cy="1262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agreement that the inner nodes in the </a:t>
            </a:r>
            <a:r>
              <a:rPr lang="en-US" dirty="0" err="1"/>
              <a:t>trie</a:t>
            </a:r>
            <a:r>
              <a:rPr lang="en-US" dirty="0"/>
              <a:t> will hold the NULL character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377E5D26-FFA5-40AC-B442-F7236D70237C}"/>
              </a:ext>
            </a:extLst>
          </p:cNvPr>
          <p:cNvSpPr/>
          <p:nvPr/>
        </p:nvSpPr>
        <p:spPr>
          <a:xfrm>
            <a:off x="8036501" y="3839291"/>
            <a:ext cx="1926206" cy="12295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string that we chose to encode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73C2DC54-85C2-4420-8081-35952E94C74F}"/>
              </a:ext>
            </a:extLst>
          </p:cNvPr>
          <p:cNvSpPr/>
          <p:nvPr/>
        </p:nvSpPr>
        <p:spPr>
          <a:xfrm>
            <a:off x="5666125" y="5401340"/>
            <a:ext cx="2080036" cy="127259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use of a minheap as a PQ in Huffman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FA012014-332F-47FC-82CC-6F2FB629C1EE}"/>
              </a:ext>
            </a:extLst>
          </p:cNvPr>
          <p:cNvSpPr/>
          <p:nvPr/>
        </p:nvSpPr>
        <p:spPr>
          <a:xfrm>
            <a:off x="8031527" y="5371588"/>
            <a:ext cx="2080036" cy="1272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(what?)</a:t>
            </a:r>
          </a:p>
        </p:txBody>
      </p:sp>
      <p:pic>
        <p:nvPicPr>
          <p:cNvPr id="12" name="Picture 11" descr="A koala bear&#10;&#10;Description generated with very high confidence">
            <a:extLst>
              <a:ext uri="{FF2B5EF4-FFF2-40B4-BE49-F238E27FC236}">
                <a16:creationId xmlns:a16="http://schemas.microsoft.com/office/drawing/2014/main" id="{A4421E85-67B5-4142-9F31-BDC196D7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59" y="2231239"/>
            <a:ext cx="1092495" cy="14566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50F6EE7-AEF7-4D96-9F0F-A20CB1A6047E}"/>
              </a:ext>
            </a:extLst>
          </p:cNvPr>
          <p:cNvSpPr/>
          <p:nvPr/>
        </p:nvSpPr>
        <p:spPr>
          <a:xfrm>
            <a:off x="7746161" y="5220196"/>
            <a:ext cx="2488085" cy="1637804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843631-7E61-47F3-9794-ACCFCDF5168A}"/>
                  </a:ext>
                </a:extLst>
              </p:cNvPr>
              <p:cNvSpPr txBox="1"/>
              <p:nvPr/>
            </p:nvSpPr>
            <p:spPr>
              <a:xfrm>
                <a:off x="10111563" y="3791531"/>
                <a:ext cx="208043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FF"/>
                    </a:solidFill>
                  </a:rPr>
                  <a:t>The distinct chars in the text, which is our vocabulary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solidFill>
                      <a:srgbClr val="FF00FF"/>
                    </a:solidFill>
                  </a:rPr>
                  <a:t>! We don’t have enough characters for the </a:t>
                </a:r>
                <a:r>
                  <a:rPr lang="en-US" sz="2000" dirty="0" err="1">
                    <a:solidFill>
                      <a:srgbClr val="FF00FF"/>
                    </a:solidFill>
                  </a:rPr>
                  <a:t>trie</a:t>
                </a:r>
                <a:r>
                  <a:rPr lang="en-US" sz="2000" dirty="0">
                    <a:solidFill>
                      <a:srgbClr val="FF00FF"/>
                    </a:solidFill>
                  </a:rPr>
                  <a:t> to need many more bits!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843631-7E61-47F3-9794-ACCFCDF51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563" y="3791531"/>
                <a:ext cx="2080437" cy="2554545"/>
              </a:xfrm>
              <a:prstGeom prst="rect">
                <a:avLst/>
              </a:prstGeom>
              <a:blipFill>
                <a:blip r:embed="rId4"/>
                <a:stretch>
                  <a:fillRect l="-2424" t="-1485" r="-2424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83D289-44EB-4347-B6F1-FA0999C3BCA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83D289-44EB-4347-B6F1-FA0999C3BCA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7DC966-A821-4DED-BA72-1570226392F8}"/>
              </a:ext>
            </a:extLst>
          </p:cNvPr>
          <p:cNvSpPr/>
          <p:nvPr/>
        </p:nvSpPr>
        <p:spPr>
          <a:xfrm>
            <a:off x="1962378" y="3336259"/>
            <a:ext cx="1180214" cy="2263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1213" y="1165123"/>
            <a:ext cx="7280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Let’s compare how the message</a:t>
            </a:r>
          </a:p>
          <a:p>
            <a:pPr algn="ctr"/>
            <a:r>
              <a:rPr lang="en-US" sz="3200" i="1" dirty="0">
                <a:solidFill>
                  <a:schemeClr val="accent1"/>
                </a:solidFill>
              </a:rPr>
              <a:t>“Jason </a:t>
            </a:r>
            <a:r>
              <a:rPr lang="en-US" sz="3200" i="1" dirty="0">
                <a:solidFill>
                  <a:schemeClr val="accent2"/>
                </a:solidFill>
              </a:rPr>
              <a:t>loves</a:t>
            </a:r>
            <a:r>
              <a:rPr lang="en-US" sz="3200" i="1" dirty="0">
                <a:solidFill>
                  <a:schemeClr val="accent1"/>
                </a:solidFill>
              </a:rPr>
              <a:t>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chocolate</a:t>
            </a:r>
            <a:r>
              <a:rPr lang="en-US" sz="3200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sz="3200" dirty="0"/>
              <a:t>decodes through both ASCII and Huffman: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E52ED4C-7B36-4CBB-A445-A03032F5D4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E52ED4C-7B36-4CBB-A445-A03032F5D4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712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message in two ways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213" y="1165123"/>
            <a:ext cx="72807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Let’s compare how the message</a:t>
            </a:r>
          </a:p>
          <a:p>
            <a:pPr algn="ctr"/>
            <a:r>
              <a:rPr lang="en-US" sz="3200" i="1" dirty="0">
                <a:solidFill>
                  <a:schemeClr val="accent1"/>
                </a:solidFill>
              </a:rPr>
              <a:t>“Jason </a:t>
            </a:r>
            <a:r>
              <a:rPr lang="en-US" sz="3200" i="1" dirty="0">
                <a:solidFill>
                  <a:schemeClr val="accent2"/>
                </a:solidFill>
              </a:rPr>
              <a:t>loves</a:t>
            </a:r>
            <a:r>
              <a:rPr lang="en-US" sz="3200" i="1" dirty="0">
                <a:solidFill>
                  <a:schemeClr val="accent1"/>
                </a:solidFill>
              </a:rPr>
              <a:t>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chocolate</a:t>
            </a:r>
            <a:r>
              <a:rPr lang="en-US" sz="3200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sz="3200" dirty="0"/>
              <a:t>decodes through both ASCII and Huffman:</a:t>
            </a:r>
          </a:p>
          <a:p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ASCII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fi-FI" sz="2400" dirty="0">
                <a:solidFill>
                  <a:srgbClr val="0070C0"/>
                </a:solidFill>
              </a:rPr>
              <a:t>1001010</a:t>
            </a:r>
            <a:r>
              <a:rPr lang="is-IS" sz="2400" dirty="0">
                <a:solidFill>
                  <a:srgbClr val="0070C0"/>
                </a:solidFill>
              </a:rPr>
              <a:t>1100001</a:t>
            </a:r>
            <a:r>
              <a:rPr lang="cs-CZ" sz="2400" dirty="0">
                <a:solidFill>
                  <a:srgbClr val="0070C0"/>
                </a:solidFill>
              </a:rPr>
              <a:t>1110011</a:t>
            </a:r>
            <a:r>
              <a:rPr lang="fi-FI" sz="2400" dirty="0">
                <a:solidFill>
                  <a:srgbClr val="0070C0"/>
                </a:solidFill>
              </a:rPr>
              <a:t>1101111</a:t>
            </a:r>
            <a:r>
              <a:rPr lang="cs-CZ" sz="2400" dirty="0">
                <a:solidFill>
                  <a:srgbClr val="0070C0"/>
                </a:solidFill>
              </a:rPr>
              <a:t> 1101110</a:t>
            </a:r>
            <a:r>
              <a:rPr lang="en-US" sz="2400" dirty="0"/>
              <a:t>0010000</a:t>
            </a:r>
            <a:r>
              <a:rPr lang="fi-FI" sz="2400" dirty="0">
                <a:solidFill>
                  <a:schemeClr val="accent2"/>
                </a:solidFill>
              </a:rPr>
              <a:t>11011001101111</a:t>
            </a:r>
            <a:r>
              <a:rPr lang="cs-CZ" sz="2400" dirty="0">
                <a:solidFill>
                  <a:schemeClr val="accent2"/>
                </a:solidFill>
              </a:rPr>
              <a:t>1110110</a:t>
            </a:r>
            <a:r>
              <a:rPr lang="is-IS" sz="2400" dirty="0">
                <a:solidFill>
                  <a:schemeClr val="accent2"/>
                </a:solidFill>
              </a:rPr>
              <a:t>1100101</a:t>
            </a:r>
            <a:r>
              <a:rPr lang="cs-CZ" sz="2400" dirty="0">
                <a:solidFill>
                  <a:schemeClr val="accent2"/>
                </a:solidFill>
              </a:rPr>
              <a:t>1110011</a:t>
            </a:r>
            <a:r>
              <a:rPr lang="en-US" sz="2400" dirty="0"/>
              <a:t>0010000</a:t>
            </a:r>
            <a:r>
              <a:rPr lang="is-IS" sz="2400" dirty="0">
                <a:solidFill>
                  <a:schemeClr val="accent6"/>
                </a:solidFill>
              </a:rPr>
              <a:t>1100011</a:t>
            </a:r>
            <a:r>
              <a:rPr lang="fi-FI" sz="2400" dirty="0">
                <a:solidFill>
                  <a:schemeClr val="accent6"/>
                </a:solidFill>
              </a:rPr>
              <a:t> 1101000 1101111</a:t>
            </a:r>
            <a:r>
              <a:rPr lang="is-IS" sz="2400" dirty="0">
                <a:solidFill>
                  <a:schemeClr val="accent6"/>
                </a:solidFill>
              </a:rPr>
              <a:t> 1100011</a:t>
            </a:r>
            <a:r>
              <a:rPr lang="fi-FI" sz="2400" dirty="0">
                <a:solidFill>
                  <a:schemeClr val="accent6"/>
                </a:solidFill>
              </a:rPr>
              <a:t> 1101111</a:t>
            </a:r>
            <a:r>
              <a:rPr lang="is-IS" sz="2400" dirty="0">
                <a:solidFill>
                  <a:schemeClr val="accent6"/>
                </a:solidFill>
              </a:rPr>
              <a:t> </a:t>
            </a:r>
            <a:r>
              <a:rPr lang="fi-FI" sz="2400" dirty="0">
                <a:solidFill>
                  <a:schemeClr val="accent6"/>
                </a:solidFill>
              </a:rPr>
              <a:t>11011001101111</a:t>
            </a:r>
            <a:r>
              <a:rPr lang="is-IS" sz="2400" dirty="0">
                <a:solidFill>
                  <a:schemeClr val="accent6"/>
                </a:solidFill>
              </a:rPr>
              <a:t> 1100001</a:t>
            </a:r>
            <a:r>
              <a:rPr lang="cs-CZ" sz="2400" dirty="0">
                <a:solidFill>
                  <a:schemeClr val="accent6"/>
                </a:solidFill>
              </a:rPr>
              <a:t> 1110100</a:t>
            </a:r>
            <a:r>
              <a:rPr lang="is-IS" sz="2400" dirty="0">
                <a:solidFill>
                  <a:schemeClr val="accent6"/>
                </a:solidFill>
              </a:rPr>
              <a:t> 1100101, </a:t>
            </a:r>
            <a:r>
              <a:rPr lang="is-IS" sz="2400" dirty="0"/>
              <a:t>147 bits total.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03BC4B-7B01-4BF2-8088-7851E412FB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03BC4B-7B01-4BF2-8088-7851E412FB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795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7F4A-6187-49D1-BF92-D550FDB0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2079-D5F6-4AFA-B8C8-756218E2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690688"/>
            <a:ext cx="11493795" cy="496529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Is 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ASCII</a:t>
            </a:r>
            <a:r>
              <a:rPr lang="en-US" sz="3000" dirty="0"/>
              <a:t> a variable – length encoding?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 </a:t>
            </a:r>
            <a:r>
              <a:rPr lang="en-US" dirty="0">
                <a:solidFill>
                  <a:schemeClr val="accent2"/>
                </a:solidFill>
              </a:rPr>
              <a:t>7 bits per character.</a:t>
            </a:r>
          </a:p>
          <a:p>
            <a:r>
              <a:rPr lang="en-US" dirty="0"/>
              <a:t>Can represent 128 characters, </a:t>
            </a:r>
            <a:r>
              <a:rPr lang="en-US" dirty="0">
                <a:solidFill>
                  <a:schemeClr val="accent1"/>
                </a:solidFill>
              </a:rPr>
              <a:t>with about 30 of them non-printable.</a:t>
            </a:r>
          </a:p>
          <a:p>
            <a:r>
              <a:rPr lang="en-US" dirty="0"/>
              <a:t>But still, </a:t>
            </a:r>
            <a:r>
              <a:rPr lang="en-US" dirty="0">
                <a:solidFill>
                  <a:srgbClr val="FF0000"/>
                </a:solidFill>
              </a:rPr>
              <a:t>a remarkably useful subset</a:t>
            </a:r>
            <a:r>
              <a:rPr lang="en-US" dirty="0"/>
              <a:t>, with </a:t>
            </a:r>
            <a:r>
              <a:rPr lang="en-US" dirty="0">
                <a:hlinkClick r:id="rId2"/>
              </a:rPr>
              <a:t>51.6% of the Web written in English</a:t>
            </a:r>
            <a:r>
              <a:rPr lang="en-US" dirty="0"/>
              <a:t>, and lots of those characters including: 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Punctuation</a:t>
            </a:r>
            <a:r>
              <a:rPr lang="en-US" dirty="0"/>
              <a:t>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/>
              <a:t>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/>
              <a:t> 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en-US" dirty="0"/>
              <a:t>, …) almost universally used</a:t>
            </a:r>
          </a:p>
          <a:p>
            <a:pPr lvl="2"/>
            <a:r>
              <a:rPr lang="en-US" b="1" dirty="0">
                <a:solidFill>
                  <a:srgbClr val="FF00FF"/>
                </a:solidFill>
              </a:rPr>
              <a:t>MANY</a:t>
            </a:r>
            <a:r>
              <a:rPr lang="en-US" dirty="0">
                <a:solidFill>
                  <a:srgbClr val="FF00FF"/>
                </a:solidFill>
              </a:rPr>
              <a:t> characters </a:t>
            </a:r>
            <a:r>
              <a:rPr lang="en-US" dirty="0"/>
              <a:t>that other Romance languages, like Spanish and French, use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a, s, t, r</a:t>
            </a:r>
            <a:r>
              <a:rPr lang="en-US" dirty="0"/>
              <a:t>, …)</a:t>
            </a: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dirty="0"/>
              <a:t> different kinds of </a:t>
            </a:r>
            <a:r>
              <a:rPr lang="en-US" b="1" dirty="0">
                <a:solidFill>
                  <a:srgbClr val="7030A0"/>
                </a:solidFill>
              </a:rPr>
              <a:t>whitespace (‘\0’, tabs, space, CRLF,…)</a:t>
            </a:r>
            <a:r>
              <a:rPr lang="en-US" dirty="0"/>
              <a:t>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39BDB5-F5AC-4528-A9C8-4E69AD5481B4}"/>
              </a:ext>
            </a:extLst>
          </p:cNvPr>
          <p:cNvSpPr/>
          <p:nvPr/>
        </p:nvSpPr>
        <p:spPr>
          <a:xfrm>
            <a:off x="3795824" y="2902690"/>
            <a:ext cx="1360967" cy="7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3FE582-50EF-4E1F-878F-AF2424FDEB4E}"/>
              </a:ext>
            </a:extLst>
          </p:cNvPr>
          <p:cNvSpPr/>
          <p:nvPr/>
        </p:nvSpPr>
        <p:spPr>
          <a:xfrm>
            <a:off x="6021572" y="2902690"/>
            <a:ext cx="1360967" cy="7761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AF9FF7-8E6D-454E-ADB2-E478C8D968BF}"/>
              </a:ext>
            </a:extLst>
          </p:cNvPr>
          <p:cNvSpPr/>
          <p:nvPr/>
        </p:nvSpPr>
        <p:spPr>
          <a:xfrm>
            <a:off x="5794744" y="2700669"/>
            <a:ext cx="1807535" cy="12227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43623D-571B-4E81-AAE5-6AF116319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38" y="2331097"/>
            <a:ext cx="2680790" cy="18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8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8137" y="1165123"/>
            <a:ext cx="75138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Let’s compare how the message</a:t>
            </a:r>
          </a:p>
          <a:p>
            <a:pPr algn="ctr"/>
            <a:r>
              <a:rPr lang="en-US" sz="3200" i="1" dirty="0">
                <a:solidFill>
                  <a:schemeClr val="accent1"/>
                </a:solidFill>
              </a:rPr>
              <a:t>“Jason </a:t>
            </a:r>
            <a:r>
              <a:rPr lang="en-US" sz="3200" i="1" dirty="0">
                <a:solidFill>
                  <a:schemeClr val="accent2"/>
                </a:solidFill>
              </a:rPr>
              <a:t>loves</a:t>
            </a:r>
            <a:r>
              <a:rPr lang="en-US" sz="3200" i="1" dirty="0">
                <a:solidFill>
                  <a:schemeClr val="accent1"/>
                </a:solidFill>
              </a:rPr>
              <a:t>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chocolate</a:t>
            </a:r>
            <a:r>
              <a:rPr lang="en-US" sz="3200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sz="3200" dirty="0"/>
              <a:t>decodes through both ASCII and Huffman:</a:t>
            </a:r>
          </a:p>
          <a:p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ASCII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fi-FI" sz="2400" dirty="0">
                <a:solidFill>
                  <a:srgbClr val="0070C0"/>
                </a:solidFill>
              </a:rPr>
              <a:t>1001010</a:t>
            </a:r>
            <a:r>
              <a:rPr lang="is-IS" sz="2400" dirty="0">
                <a:solidFill>
                  <a:srgbClr val="0070C0"/>
                </a:solidFill>
              </a:rPr>
              <a:t>1100001</a:t>
            </a:r>
            <a:r>
              <a:rPr lang="cs-CZ" sz="2400" dirty="0">
                <a:solidFill>
                  <a:srgbClr val="0070C0"/>
                </a:solidFill>
              </a:rPr>
              <a:t>1110011</a:t>
            </a:r>
            <a:r>
              <a:rPr lang="fi-FI" sz="2400" dirty="0">
                <a:solidFill>
                  <a:srgbClr val="0070C0"/>
                </a:solidFill>
              </a:rPr>
              <a:t>1101111</a:t>
            </a:r>
            <a:r>
              <a:rPr lang="cs-CZ" sz="2400" dirty="0">
                <a:solidFill>
                  <a:srgbClr val="0070C0"/>
                </a:solidFill>
              </a:rPr>
              <a:t> 1101110</a:t>
            </a:r>
            <a:r>
              <a:rPr lang="en-US" sz="2400" dirty="0"/>
              <a:t>0010000</a:t>
            </a:r>
            <a:r>
              <a:rPr lang="fi-FI" sz="2400" dirty="0">
                <a:solidFill>
                  <a:schemeClr val="accent2"/>
                </a:solidFill>
              </a:rPr>
              <a:t>11011001101111</a:t>
            </a:r>
            <a:r>
              <a:rPr lang="cs-CZ" sz="2400" dirty="0">
                <a:solidFill>
                  <a:schemeClr val="accent2"/>
                </a:solidFill>
              </a:rPr>
              <a:t>1110110</a:t>
            </a:r>
            <a:r>
              <a:rPr lang="is-IS" sz="2400" dirty="0">
                <a:solidFill>
                  <a:schemeClr val="accent2"/>
                </a:solidFill>
              </a:rPr>
              <a:t>1100101</a:t>
            </a:r>
            <a:r>
              <a:rPr lang="cs-CZ" sz="2400" dirty="0">
                <a:solidFill>
                  <a:schemeClr val="accent2"/>
                </a:solidFill>
              </a:rPr>
              <a:t>1110011</a:t>
            </a:r>
            <a:r>
              <a:rPr lang="en-US" sz="2400" dirty="0"/>
              <a:t>0010000</a:t>
            </a:r>
            <a:r>
              <a:rPr lang="is-IS" sz="2400" dirty="0">
                <a:solidFill>
                  <a:schemeClr val="accent6"/>
                </a:solidFill>
              </a:rPr>
              <a:t>1100011</a:t>
            </a:r>
            <a:r>
              <a:rPr lang="fi-FI" sz="2400" dirty="0">
                <a:solidFill>
                  <a:schemeClr val="accent6"/>
                </a:solidFill>
              </a:rPr>
              <a:t> 1101000 1101111</a:t>
            </a:r>
            <a:r>
              <a:rPr lang="is-IS" sz="2400" dirty="0">
                <a:solidFill>
                  <a:schemeClr val="accent6"/>
                </a:solidFill>
              </a:rPr>
              <a:t> 1100011</a:t>
            </a:r>
            <a:r>
              <a:rPr lang="fi-FI" sz="2400" dirty="0">
                <a:solidFill>
                  <a:schemeClr val="accent6"/>
                </a:solidFill>
              </a:rPr>
              <a:t> 1101111</a:t>
            </a:r>
            <a:r>
              <a:rPr lang="is-IS" sz="2400" dirty="0">
                <a:solidFill>
                  <a:schemeClr val="accent6"/>
                </a:solidFill>
              </a:rPr>
              <a:t> </a:t>
            </a:r>
            <a:r>
              <a:rPr lang="fi-FI" sz="2400" dirty="0">
                <a:solidFill>
                  <a:schemeClr val="accent6"/>
                </a:solidFill>
              </a:rPr>
              <a:t>11011001101111</a:t>
            </a:r>
            <a:r>
              <a:rPr lang="is-IS" sz="2400" dirty="0">
                <a:solidFill>
                  <a:schemeClr val="accent6"/>
                </a:solidFill>
              </a:rPr>
              <a:t> 1100001</a:t>
            </a:r>
            <a:r>
              <a:rPr lang="cs-CZ" sz="2400" dirty="0">
                <a:solidFill>
                  <a:schemeClr val="accent6"/>
                </a:solidFill>
              </a:rPr>
              <a:t> 1110100</a:t>
            </a:r>
            <a:r>
              <a:rPr lang="is-IS" sz="2400" dirty="0">
                <a:solidFill>
                  <a:schemeClr val="accent6"/>
                </a:solidFill>
              </a:rPr>
              <a:t> 1100101, </a:t>
            </a:r>
            <a:r>
              <a:rPr lang="is-IS" sz="2400" dirty="0"/>
              <a:t>147 bits total.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Huffman: </a:t>
            </a:r>
            <a:r>
              <a:rPr lang="en-US" sz="2400" dirty="0">
                <a:solidFill>
                  <a:schemeClr val="accent1"/>
                </a:solidFill>
              </a:rPr>
              <a:t>1010111101000110111</a:t>
            </a:r>
            <a:r>
              <a:rPr lang="en-US" sz="2400" dirty="0"/>
              <a:t>1101</a:t>
            </a:r>
            <a:r>
              <a:rPr lang="en-US" sz="2400" dirty="0">
                <a:solidFill>
                  <a:schemeClr val="accent2"/>
                </a:solidFill>
              </a:rPr>
              <a:t>0010111001000100</a:t>
            </a:r>
            <a:r>
              <a:rPr lang="en-US" sz="2400" dirty="0"/>
              <a:t>1101</a:t>
            </a:r>
            <a:r>
              <a:rPr lang="en-US" sz="2400" dirty="0">
                <a:solidFill>
                  <a:schemeClr val="accent6"/>
                </a:solidFill>
              </a:rPr>
              <a:t>11111011001111101001111011000000, </a:t>
            </a:r>
            <a:r>
              <a:rPr lang="en-US" sz="2400" dirty="0"/>
              <a:t>75 bits total</a:t>
            </a:r>
            <a:endParaRPr lang="en-US" sz="2400" b="1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AFE1D52-83F6-420A-B5FE-7BE0E5B228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AFE1D52-83F6-420A-B5FE-7BE0E5B228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9316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88088" y="915994"/>
                <a:ext cx="7303911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3200" dirty="0"/>
                  <a:t>Let’s compare how the message</a:t>
                </a:r>
              </a:p>
              <a:p>
                <a:pPr algn="ctr"/>
                <a:r>
                  <a:rPr lang="en-US" sz="3200" i="1" dirty="0">
                    <a:solidFill>
                      <a:schemeClr val="accent1"/>
                    </a:solidFill>
                  </a:rPr>
                  <a:t>“Jason 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loves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200" i="1" dirty="0">
                    <a:solidFill>
                      <a:schemeClr val="accent6">
                        <a:lumMod val="75000"/>
                      </a:schemeClr>
                    </a:solidFill>
                  </a:rPr>
                  <a:t>chocolate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”</a:t>
                </a:r>
              </a:p>
              <a:p>
                <a:r>
                  <a:rPr lang="en-US" sz="3200" dirty="0"/>
                  <a:t>decodes through both ASCII and Huffman:</a:t>
                </a:r>
              </a:p>
              <a:p>
                <a:endParaRPr lang="en-US" sz="32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ASCII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fi-FI" sz="2400" dirty="0">
                    <a:solidFill>
                      <a:srgbClr val="0070C0"/>
                    </a:solidFill>
                  </a:rPr>
                  <a:t>1001010</a:t>
                </a:r>
                <a:r>
                  <a:rPr lang="is-IS" sz="2400" dirty="0">
                    <a:solidFill>
                      <a:srgbClr val="0070C0"/>
                    </a:solidFill>
                  </a:rPr>
                  <a:t>1100001</a:t>
                </a:r>
                <a:r>
                  <a:rPr lang="cs-CZ" sz="2400" dirty="0">
                    <a:solidFill>
                      <a:srgbClr val="0070C0"/>
                    </a:solidFill>
                  </a:rPr>
                  <a:t>1110011</a:t>
                </a:r>
                <a:r>
                  <a:rPr lang="fi-FI" sz="2400" dirty="0">
                    <a:solidFill>
                      <a:srgbClr val="0070C0"/>
                    </a:solidFill>
                  </a:rPr>
                  <a:t>1101111</a:t>
                </a:r>
                <a:r>
                  <a:rPr lang="cs-CZ" sz="2400" dirty="0">
                    <a:solidFill>
                      <a:srgbClr val="0070C0"/>
                    </a:solidFill>
                  </a:rPr>
                  <a:t> 1101110</a:t>
                </a:r>
                <a:r>
                  <a:rPr lang="en-US" sz="2400" dirty="0"/>
                  <a:t>0010000</a:t>
                </a:r>
                <a:r>
                  <a:rPr lang="fi-FI" sz="2400" dirty="0">
                    <a:solidFill>
                      <a:schemeClr val="accent2"/>
                    </a:solidFill>
                  </a:rPr>
                  <a:t>11011001101111</a:t>
                </a:r>
                <a:r>
                  <a:rPr lang="cs-CZ" sz="2400" dirty="0">
                    <a:solidFill>
                      <a:schemeClr val="accent2"/>
                    </a:solidFill>
                  </a:rPr>
                  <a:t>1110110</a:t>
                </a:r>
                <a:r>
                  <a:rPr lang="is-IS" sz="2400" dirty="0">
                    <a:solidFill>
                      <a:schemeClr val="accent2"/>
                    </a:solidFill>
                  </a:rPr>
                  <a:t>1100101</a:t>
                </a:r>
                <a:r>
                  <a:rPr lang="cs-CZ" sz="2400" dirty="0">
                    <a:solidFill>
                      <a:schemeClr val="accent2"/>
                    </a:solidFill>
                  </a:rPr>
                  <a:t>1110011</a:t>
                </a:r>
                <a:r>
                  <a:rPr lang="en-US" sz="2400" dirty="0"/>
                  <a:t>0010000</a:t>
                </a:r>
                <a:r>
                  <a:rPr lang="is-IS" sz="2400" dirty="0">
                    <a:solidFill>
                      <a:schemeClr val="accent6"/>
                    </a:solidFill>
                  </a:rPr>
                  <a:t>1100011</a:t>
                </a:r>
                <a:r>
                  <a:rPr lang="fi-FI" sz="2400" dirty="0">
                    <a:solidFill>
                      <a:schemeClr val="accent6"/>
                    </a:solidFill>
                  </a:rPr>
                  <a:t> 1101000 1101111</a:t>
                </a:r>
                <a:r>
                  <a:rPr lang="is-IS" sz="2400" dirty="0">
                    <a:solidFill>
                      <a:schemeClr val="accent6"/>
                    </a:solidFill>
                  </a:rPr>
                  <a:t> 1100011</a:t>
                </a:r>
                <a:r>
                  <a:rPr lang="fi-FI" sz="2400" dirty="0">
                    <a:solidFill>
                      <a:schemeClr val="accent6"/>
                    </a:solidFill>
                  </a:rPr>
                  <a:t> 1101111</a:t>
                </a:r>
                <a:r>
                  <a:rPr lang="is-IS" sz="2400" dirty="0">
                    <a:solidFill>
                      <a:schemeClr val="accent6"/>
                    </a:solidFill>
                  </a:rPr>
                  <a:t> </a:t>
                </a:r>
                <a:r>
                  <a:rPr lang="fi-FI" sz="2400" dirty="0">
                    <a:solidFill>
                      <a:schemeClr val="accent6"/>
                    </a:solidFill>
                  </a:rPr>
                  <a:t>11011001101111</a:t>
                </a:r>
                <a:r>
                  <a:rPr lang="is-IS" sz="2400" dirty="0">
                    <a:solidFill>
                      <a:schemeClr val="accent6"/>
                    </a:solidFill>
                  </a:rPr>
                  <a:t> 1100001</a:t>
                </a:r>
                <a:r>
                  <a:rPr lang="cs-CZ" sz="2400" dirty="0">
                    <a:solidFill>
                      <a:schemeClr val="accent6"/>
                    </a:solidFill>
                  </a:rPr>
                  <a:t> 1110100</a:t>
                </a:r>
                <a:r>
                  <a:rPr lang="is-IS" sz="2400" dirty="0">
                    <a:solidFill>
                      <a:schemeClr val="accent6"/>
                    </a:solidFill>
                  </a:rPr>
                  <a:t> 1100101, </a:t>
                </a:r>
                <a:r>
                  <a:rPr lang="is-IS" sz="2400" dirty="0"/>
                  <a:t>147 bits total.</a:t>
                </a:r>
                <a:endParaRPr lang="en-US" sz="2400" dirty="0"/>
              </a:p>
              <a:p>
                <a:pPr marL="457200" indent="-457200">
                  <a:buFont typeface="Arial" charset="0"/>
                  <a:buChar char="•"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Huffman: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1010111101000110111</a:t>
                </a:r>
                <a:r>
                  <a:rPr lang="en-US" sz="2400" dirty="0"/>
                  <a:t>1101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0010111001000100</a:t>
                </a:r>
                <a:r>
                  <a:rPr lang="en-US" sz="2400" dirty="0"/>
                  <a:t>1101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11111011001111101001111011000000, </a:t>
                </a:r>
                <a:r>
                  <a:rPr lang="en-US" sz="2400" dirty="0"/>
                  <a:t>75 bits total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FF"/>
                        </a:solidFill>
                        <a:latin typeface="Cambria Math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FF00FF"/>
                        </a:solidFill>
                        <a:latin typeface="Cambria Math" charset="0"/>
                      </a:rPr>
                      <m:t>𝟓𝟎</m:t>
                    </m:r>
                    <m:r>
                      <a:rPr lang="en-US" sz="2400" b="1" i="1">
                        <a:solidFill>
                          <a:srgbClr val="FF00FF"/>
                        </a:solidFill>
                        <a:latin typeface="Cambria Math" charset="0"/>
                      </a:rPr>
                      <m:t>%</m:t>
                    </m:r>
                  </m:oMath>
                </a14:m>
                <a:r>
                  <a:rPr lang="en-US" sz="2400" b="1" dirty="0">
                    <a:solidFill>
                      <a:srgbClr val="FF00FF"/>
                    </a:solidFill>
                  </a:rPr>
                  <a:t> of ASCII !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88" y="915994"/>
                <a:ext cx="7303911" cy="5755422"/>
              </a:xfrm>
              <a:prstGeom prst="rect">
                <a:avLst/>
              </a:prstGeom>
              <a:blipFill>
                <a:blip r:embed="rId2"/>
                <a:stretch>
                  <a:fillRect l="-2170" t="-1377" r="-501" b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AFE1D52-83F6-420A-B5FE-7BE0E5B228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AFE1D52-83F6-420A-B5FE-7BE0E5B228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7C1610-4D95-4BF3-AD97-778E9FF92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48" y="4088203"/>
            <a:ext cx="1047301" cy="10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7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1213" y="1165123"/>
            <a:ext cx="7280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Can I encode other strings using this table (remember, we created it using the string “Jason loves chocolate”)?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BFBE4F8E-6E06-4F09-B367-B10EAC9D050E}"/>
              </a:ext>
            </a:extLst>
          </p:cNvPr>
          <p:cNvSpPr/>
          <p:nvPr/>
        </p:nvSpPr>
        <p:spPr>
          <a:xfrm>
            <a:off x="6239938" y="3070585"/>
            <a:ext cx="1467293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Yes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E152073D-8E44-4131-9547-0E140B87F282}"/>
              </a:ext>
            </a:extLst>
          </p:cNvPr>
          <p:cNvSpPr/>
          <p:nvPr/>
        </p:nvSpPr>
        <p:spPr>
          <a:xfrm>
            <a:off x="8376053" y="3070585"/>
            <a:ext cx="1467293" cy="6804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94D65557-DED6-483B-9ADB-BD7B6DBC9B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94D65557-DED6-483B-9ADB-BD7B6DBC9B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8767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1213" y="1165123"/>
            <a:ext cx="72807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Can I encode other strings using this table (remember, we created it using the string “Jason loves chocolate”)?</a:t>
            </a:r>
            <a:endParaRPr lang="en-US" sz="2400" b="1" dirty="0">
              <a:solidFill>
                <a:srgbClr val="FF00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b="1" dirty="0">
              <a:solidFill>
                <a:srgbClr val="FF00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b="1" dirty="0">
              <a:solidFill>
                <a:srgbClr val="FF00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b="1" dirty="0">
              <a:solidFill>
                <a:srgbClr val="FF00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As long as the table </a:t>
            </a:r>
            <a:r>
              <a:rPr lang="en-US" sz="3200" dirty="0">
                <a:solidFill>
                  <a:srgbClr val="FF00FF"/>
                </a:solidFill>
              </a:rPr>
              <a:t>covers the subset of the alphabet </a:t>
            </a:r>
            <a:r>
              <a:rPr lang="en-US" sz="3200" dirty="0"/>
              <a:t>they need!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As an example, let’s encode the string </a:t>
            </a:r>
            <a:r>
              <a:rPr lang="en-US" sz="3200" dirty="0">
                <a:solidFill>
                  <a:schemeClr val="accent2"/>
                </a:solidFill>
              </a:rPr>
              <a:t>“Jonas loves nachos” </a:t>
            </a:r>
            <a:r>
              <a:rPr lang="en-US" sz="3200" dirty="0"/>
              <a:t>in both </a:t>
            </a:r>
            <a:r>
              <a:rPr lang="en-US" sz="3200" dirty="0">
                <a:solidFill>
                  <a:schemeClr val="accent6"/>
                </a:solidFill>
              </a:rPr>
              <a:t>ASCII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Huffman, using this table</a:t>
            </a:r>
            <a:r>
              <a:rPr lang="en-US" sz="3200" dirty="0"/>
              <a:t> </a:t>
            </a:r>
            <a:r>
              <a:rPr lang="en-US" sz="3200" dirty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BFBE4F8E-6E06-4F09-B367-B10EAC9D050E}"/>
              </a:ext>
            </a:extLst>
          </p:cNvPr>
          <p:cNvSpPr/>
          <p:nvPr/>
        </p:nvSpPr>
        <p:spPr>
          <a:xfrm>
            <a:off x="6380615" y="2965077"/>
            <a:ext cx="1467293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Yes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E152073D-8E44-4131-9547-0E140B87F282}"/>
              </a:ext>
            </a:extLst>
          </p:cNvPr>
          <p:cNvSpPr/>
          <p:nvPr/>
        </p:nvSpPr>
        <p:spPr>
          <a:xfrm>
            <a:off x="8516730" y="2965077"/>
            <a:ext cx="1467293" cy="6804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No</a:t>
            </a:r>
          </a:p>
        </p:txBody>
      </p:sp>
      <p:sp>
        <p:nvSpPr>
          <p:cNvPr id="3" name="Oval 2"/>
          <p:cNvSpPr/>
          <p:nvPr/>
        </p:nvSpPr>
        <p:spPr>
          <a:xfrm>
            <a:off x="6261258" y="2781602"/>
            <a:ext cx="1725561" cy="1046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827E39-FC48-4B01-A741-A7E044B3E2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827E39-FC48-4B01-A741-A7E044B3E2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8947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3644" y="1212016"/>
            <a:ext cx="72807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“</a:t>
            </a:r>
            <a:r>
              <a:rPr lang="en-US" sz="3200" i="1" dirty="0">
                <a:solidFill>
                  <a:schemeClr val="accent2"/>
                </a:solidFill>
              </a:rPr>
              <a:t>Jonas </a:t>
            </a:r>
            <a:r>
              <a:rPr lang="en-US" sz="3200" i="1" dirty="0">
                <a:solidFill>
                  <a:srgbClr val="C91FFF"/>
                </a:solidFill>
              </a:rPr>
              <a:t>loves</a:t>
            </a:r>
            <a:r>
              <a:rPr lang="en-US" sz="3200" i="1" dirty="0">
                <a:solidFill>
                  <a:schemeClr val="accent2"/>
                </a:solidFill>
              </a:rPr>
              <a:t> </a:t>
            </a:r>
            <a:r>
              <a:rPr lang="en-US" sz="3200" i="1" dirty="0">
                <a:solidFill>
                  <a:srgbClr val="0070C0"/>
                </a:solidFill>
              </a:rPr>
              <a:t>nachos</a:t>
            </a:r>
            <a:r>
              <a:rPr lang="en-US" sz="3200" i="1" dirty="0"/>
              <a:t>”</a:t>
            </a:r>
            <a:r>
              <a:rPr lang="en-US" sz="3200" i="1" dirty="0">
                <a:solidFill>
                  <a:schemeClr val="accent2"/>
                </a:solidFill>
              </a:rPr>
              <a:t> </a:t>
            </a:r>
          </a:p>
          <a:p>
            <a:pPr algn="ctr"/>
            <a:endParaRPr lang="en-US" sz="3200" i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</a:rPr>
              <a:t>ASCII:</a:t>
            </a:r>
            <a:r>
              <a:rPr lang="fi-FI" sz="3200" dirty="0">
                <a:solidFill>
                  <a:schemeClr val="accent2"/>
                </a:solidFill>
              </a:rPr>
              <a:t>10010101101111</a:t>
            </a:r>
            <a:r>
              <a:rPr lang="cs-CZ" sz="3200" dirty="0">
                <a:solidFill>
                  <a:schemeClr val="accent2"/>
                </a:solidFill>
              </a:rPr>
              <a:t>1101110</a:t>
            </a:r>
            <a:r>
              <a:rPr lang="is-IS" sz="3200" dirty="0">
                <a:solidFill>
                  <a:schemeClr val="accent2"/>
                </a:solidFill>
              </a:rPr>
              <a:t>1100001</a:t>
            </a:r>
            <a:r>
              <a:rPr lang="cs-CZ" sz="3200" dirty="0">
                <a:solidFill>
                  <a:schemeClr val="accent2"/>
                </a:solidFill>
              </a:rPr>
              <a:t>1110011</a:t>
            </a:r>
            <a:r>
              <a:rPr lang="en-US" sz="3200" dirty="0"/>
              <a:t>0010000</a:t>
            </a:r>
            <a:r>
              <a:rPr lang="fi-FI" sz="3200" dirty="0">
                <a:solidFill>
                  <a:srgbClr val="C91FFF"/>
                </a:solidFill>
              </a:rPr>
              <a:t>11011001101111</a:t>
            </a:r>
            <a:r>
              <a:rPr lang="cs-CZ" sz="3200" dirty="0">
                <a:solidFill>
                  <a:srgbClr val="C91FFF"/>
                </a:solidFill>
              </a:rPr>
              <a:t>1110110</a:t>
            </a:r>
            <a:r>
              <a:rPr lang="is-IS" sz="3200" dirty="0">
                <a:solidFill>
                  <a:srgbClr val="C91FFF"/>
                </a:solidFill>
              </a:rPr>
              <a:t>1100101</a:t>
            </a:r>
            <a:r>
              <a:rPr lang="cs-CZ" sz="3200" dirty="0">
                <a:solidFill>
                  <a:srgbClr val="C91FFF"/>
                </a:solidFill>
              </a:rPr>
              <a:t>1110011</a:t>
            </a:r>
            <a:r>
              <a:rPr lang="en-US" sz="3200" dirty="0"/>
              <a:t>0010000</a:t>
            </a:r>
            <a:r>
              <a:rPr lang="cs-CZ" sz="3200" dirty="0">
                <a:solidFill>
                  <a:srgbClr val="0070C0"/>
                </a:solidFill>
              </a:rPr>
              <a:t>1101110</a:t>
            </a:r>
            <a:r>
              <a:rPr lang="is-IS" sz="3200" dirty="0">
                <a:solidFill>
                  <a:srgbClr val="0070C0"/>
                </a:solidFill>
              </a:rPr>
              <a:t>11000011100011</a:t>
            </a:r>
            <a:r>
              <a:rPr lang="fi-FI" sz="3200" dirty="0">
                <a:solidFill>
                  <a:srgbClr val="0070C0"/>
                </a:solidFill>
              </a:rPr>
              <a:t>11010001101111</a:t>
            </a:r>
            <a:r>
              <a:rPr lang="cs-CZ" sz="3200" dirty="0">
                <a:solidFill>
                  <a:srgbClr val="0070C0"/>
                </a:solidFill>
              </a:rPr>
              <a:t>1110011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= 126 bits</a:t>
            </a:r>
            <a:br>
              <a:rPr lang="en-US" sz="3200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4A611-4BAB-40D2-B934-88AAA962B321}"/>
              </a:ext>
            </a:extLst>
          </p:cNvPr>
          <p:cNvSpPr txBox="1"/>
          <p:nvPr/>
        </p:nvSpPr>
        <p:spPr>
          <a:xfrm>
            <a:off x="9556957" y="773818"/>
            <a:ext cx="267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Don’t worry, Jason has made sure that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alphabet is the same! :) 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258AA5-7CCC-48A9-9202-D39C734845A5}"/>
              </a:ext>
            </a:extLst>
          </p:cNvPr>
          <p:cNvCxnSpPr>
            <a:cxnSpLocks/>
          </p:cNvCxnSpPr>
          <p:nvPr/>
        </p:nvCxnSpPr>
        <p:spPr>
          <a:xfrm flipV="1">
            <a:off x="10259203" y="1271235"/>
            <a:ext cx="492370" cy="27244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90B7C27-6592-4F49-9550-F487BF6147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90B7C27-6592-4F49-9550-F487BF6147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7301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3644" y="1212016"/>
                <a:ext cx="7280787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/>
                  <a:t>“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Jonas </a:t>
                </a:r>
                <a:r>
                  <a:rPr lang="en-US" sz="3200" i="1" dirty="0">
                    <a:solidFill>
                      <a:srgbClr val="C91FFF"/>
                    </a:solidFill>
                  </a:rPr>
                  <a:t>loves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nachos</a:t>
                </a:r>
                <a:r>
                  <a:rPr lang="en-US" sz="3200" i="1" dirty="0"/>
                  <a:t>”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:pPr algn="ctr"/>
                <a:endParaRPr lang="en-US" sz="3200" i="1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92D050"/>
                    </a:solidFill>
                  </a:rPr>
                  <a:t>ASCII:</a:t>
                </a:r>
                <a:r>
                  <a:rPr lang="fi-FI" sz="3200" dirty="0">
                    <a:solidFill>
                      <a:schemeClr val="accent2"/>
                    </a:solidFill>
                  </a:rPr>
                  <a:t>10010101101111</a:t>
                </a:r>
                <a:r>
                  <a:rPr lang="cs-CZ" sz="3200" dirty="0">
                    <a:solidFill>
                      <a:schemeClr val="accent2"/>
                    </a:solidFill>
                  </a:rPr>
                  <a:t>1101110</a:t>
                </a:r>
                <a:r>
                  <a:rPr lang="is-IS" sz="3200" dirty="0">
                    <a:solidFill>
                      <a:schemeClr val="accent2"/>
                    </a:solidFill>
                  </a:rPr>
                  <a:t>1100001</a:t>
                </a:r>
                <a:r>
                  <a:rPr lang="cs-CZ" sz="3200" dirty="0">
                    <a:solidFill>
                      <a:schemeClr val="accent2"/>
                    </a:solidFill>
                  </a:rPr>
                  <a:t>1110011</a:t>
                </a:r>
                <a:r>
                  <a:rPr lang="en-US" sz="3200" dirty="0"/>
                  <a:t>0010000</a:t>
                </a:r>
                <a:r>
                  <a:rPr lang="fi-FI" sz="3200" dirty="0">
                    <a:solidFill>
                      <a:srgbClr val="C91FFF"/>
                    </a:solidFill>
                  </a:rPr>
                  <a:t>11011001101111</a:t>
                </a:r>
                <a:r>
                  <a:rPr lang="cs-CZ" sz="3200" dirty="0">
                    <a:solidFill>
                      <a:srgbClr val="C91FFF"/>
                    </a:solidFill>
                  </a:rPr>
                  <a:t>1110110</a:t>
                </a:r>
                <a:r>
                  <a:rPr lang="is-IS" sz="3200" dirty="0">
                    <a:solidFill>
                      <a:srgbClr val="C91FFF"/>
                    </a:solidFill>
                  </a:rPr>
                  <a:t>1100101</a:t>
                </a:r>
                <a:r>
                  <a:rPr lang="cs-CZ" sz="3200" dirty="0">
                    <a:solidFill>
                      <a:srgbClr val="C91FFF"/>
                    </a:solidFill>
                  </a:rPr>
                  <a:t>1110011</a:t>
                </a:r>
                <a:r>
                  <a:rPr lang="en-US" sz="3200" dirty="0"/>
                  <a:t>0010000</a:t>
                </a:r>
                <a:r>
                  <a:rPr lang="cs-CZ" sz="3200" dirty="0">
                    <a:solidFill>
                      <a:srgbClr val="0070C0"/>
                    </a:solidFill>
                  </a:rPr>
                  <a:t>1101110</a:t>
                </a:r>
                <a:r>
                  <a:rPr lang="is-IS" sz="3200" dirty="0">
                    <a:solidFill>
                      <a:srgbClr val="0070C0"/>
                    </a:solidFill>
                  </a:rPr>
                  <a:t>11000011100011</a:t>
                </a:r>
                <a:r>
                  <a:rPr lang="fi-FI" sz="3200" dirty="0">
                    <a:solidFill>
                      <a:srgbClr val="0070C0"/>
                    </a:solidFill>
                  </a:rPr>
                  <a:t>11010001101111</a:t>
                </a:r>
                <a:r>
                  <a:rPr lang="cs-CZ" sz="3200" dirty="0">
                    <a:solidFill>
                      <a:srgbClr val="0070C0"/>
                    </a:solidFill>
                  </a:rPr>
                  <a:t>1110011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/>
                  <a:t>= 126 bits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FF0000"/>
                    </a:solidFill>
                  </a:rPr>
                  <a:t>Huffman: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1010111101000110111</a:t>
                </a:r>
                <a:r>
                  <a:rPr lang="en-US" sz="3200" dirty="0"/>
                  <a:t>1101</a:t>
                </a:r>
                <a:r>
                  <a:rPr lang="en-US" sz="3200" dirty="0">
                    <a:solidFill>
                      <a:srgbClr val="C91FFF"/>
                    </a:solidFill>
                  </a:rPr>
                  <a:t>0010111001000100</a:t>
                </a:r>
                <a:r>
                  <a:rPr lang="en-US" sz="3200" dirty="0"/>
                  <a:t>1101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10111111011111011001100 = </a:t>
                </a:r>
                <a:r>
                  <a:rPr lang="en-US" sz="3200" dirty="0"/>
                  <a:t>66 bits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≈5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39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3200" dirty="0">
                    <a:solidFill>
                      <a:schemeClr val="accent4">
                        <a:lumMod val="75000"/>
                      </a:schemeClr>
                    </a:solidFill>
                  </a:rPr>
                  <a:t> of ASCII </a:t>
                </a:r>
                <a:br>
                  <a:rPr lang="en-US" sz="3200" dirty="0">
                    <a:solidFill>
                      <a:srgbClr val="0070C0"/>
                    </a:solidFill>
                  </a:rPr>
                </a:br>
                <a:br>
                  <a:rPr lang="en-US" sz="3200" dirty="0">
                    <a:solidFill>
                      <a:srgbClr val="0070C0"/>
                    </a:solidFill>
                  </a:rPr>
                </a:b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44" y="1212016"/>
                <a:ext cx="7280787" cy="6494085"/>
              </a:xfrm>
              <a:prstGeom prst="rect">
                <a:avLst/>
              </a:prstGeom>
              <a:blipFill>
                <a:blip r:embed="rId3"/>
                <a:stretch>
                  <a:fillRect l="-1926" t="-1221" r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4A611-4BAB-40D2-B934-88AAA962B321}"/>
                  </a:ext>
                </a:extLst>
              </p:cNvPr>
              <p:cNvSpPr txBox="1"/>
              <p:nvPr/>
            </p:nvSpPr>
            <p:spPr>
              <a:xfrm>
                <a:off x="9556957" y="773818"/>
                <a:ext cx="2672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Alphabet is the same!</a:t>
                </a:r>
              </a:p>
              <a:p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14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</a:rPr>
                  <a:t>{a, </a:t>
                </a:r>
                <a:r>
                  <a:rPr lang="en-US" sz="1400" b="1" dirty="0" err="1">
                    <a:solidFill>
                      <a:schemeClr val="bg1">
                        <a:lumMod val="50000"/>
                      </a:schemeClr>
                    </a:solidFill>
                  </a:rPr>
                  <a:t>c,e,h</a:t>
                </a:r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</a:rPr>
                  <a:t>, j, l, n, o, s, v}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4A611-4BAB-40D2-B934-88AAA962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957" y="773818"/>
                <a:ext cx="2672861" cy="523220"/>
              </a:xfrm>
              <a:prstGeom prst="rect">
                <a:avLst/>
              </a:prstGeom>
              <a:blipFill>
                <a:blip r:embed="rId4"/>
                <a:stretch>
                  <a:fillRect l="-4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258AA5-7CCC-48A9-9202-D39C734845A5}"/>
              </a:ext>
            </a:extLst>
          </p:cNvPr>
          <p:cNvCxnSpPr>
            <a:cxnSpLocks/>
          </p:cNvCxnSpPr>
          <p:nvPr/>
        </p:nvCxnSpPr>
        <p:spPr>
          <a:xfrm flipV="1">
            <a:off x="10259203" y="1271235"/>
            <a:ext cx="492370" cy="27244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A8E7051-E620-44C9-8D5F-298C7C8683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A8E7051-E620-44C9-8D5F-298C7C8683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76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EE3F-5577-434A-BAB9-B8BC2DA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38224"/>
            <a:ext cx="9689689" cy="843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Encoding our </a:t>
            </a:r>
            <a:r>
              <a:rPr lang="en-US"/>
              <a:t>message in two ways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3644" y="1212016"/>
                <a:ext cx="7280787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/>
                  <a:t>“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Jonas </a:t>
                </a:r>
                <a:r>
                  <a:rPr lang="en-US" sz="3200" i="1" dirty="0">
                    <a:solidFill>
                      <a:srgbClr val="C91FFF"/>
                    </a:solidFill>
                  </a:rPr>
                  <a:t>loves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nachos</a:t>
                </a:r>
                <a:r>
                  <a:rPr lang="en-US" sz="3200" i="1" dirty="0"/>
                  <a:t>”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:pPr algn="ctr"/>
                <a:endParaRPr lang="en-US" sz="3200" i="1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92D050"/>
                    </a:solidFill>
                  </a:rPr>
                  <a:t>ASCII:</a:t>
                </a:r>
                <a:r>
                  <a:rPr lang="fi-FI" sz="3200" dirty="0">
                    <a:solidFill>
                      <a:schemeClr val="accent2"/>
                    </a:solidFill>
                  </a:rPr>
                  <a:t>10010101101111</a:t>
                </a:r>
                <a:r>
                  <a:rPr lang="cs-CZ" sz="3200" dirty="0">
                    <a:solidFill>
                      <a:schemeClr val="accent2"/>
                    </a:solidFill>
                  </a:rPr>
                  <a:t>1101110</a:t>
                </a:r>
                <a:r>
                  <a:rPr lang="is-IS" sz="3200" dirty="0">
                    <a:solidFill>
                      <a:schemeClr val="accent2"/>
                    </a:solidFill>
                  </a:rPr>
                  <a:t>1100001</a:t>
                </a:r>
                <a:r>
                  <a:rPr lang="cs-CZ" sz="3200" dirty="0">
                    <a:solidFill>
                      <a:schemeClr val="accent2"/>
                    </a:solidFill>
                  </a:rPr>
                  <a:t>1110011</a:t>
                </a:r>
                <a:r>
                  <a:rPr lang="en-US" sz="3200" dirty="0"/>
                  <a:t>0010000</a:t>
                </a:r>
                <a:r>
                  <a:rPr lang="fi-FI" sz="3200" dirty="0">
                    <a:solidFill>
                      <a:srgbClr val="C91FFF"/>
                    </a:solidFill>
                  </a:rPr>
                  <a:t>11011001101111</a:t>
                </a:r>
                <a:r>
                  <a:rPr lang="cs-CZ" sz="3200" dirty="0">
                    <a:solidFill>
                      <a:srgbClr val="C91FFF"/>
                    </a:solidFill>
                  </a:rPr>
                  <a:t>1110110</a:t>
                </a:r>
                <a:r>
                  <a:rPr lang="is-IS" sz="3200" dirty="0">
                    <a:solidFill>
                      <a:srgbClr val="C91FFF"/>
                    </a:solidFill>
                  </a:rPr>
                  <a:t>1100101</a:t>
                </a:r>
                <a:r>
                  <a:rPr lang="cs-CZ" sz="3200" dirty="0">
                    <a:solidFill>
                      <a:srgbClr val="C91FFF"/>
                    </a:solidFill>
                  </a:rPr>
                  <a:t>1110011</a:t>
                </a:r>
                <a:r>
                  <a:rPr lang="en-US" sz="3200" dirty="0"/>
                  <a:t>0010000</a:t>
                </a:r>
                <a:r>
                  <a:rPr lang="cs-CZ" sz="3200" dirty="0">
                    <a:solidFill>
                      <a:srgbClr val="0070C0"/>
                    </a:solidFill>
                  </a:rPr>
                  <a:t>1101110</a:t>
                </a:r>
                <a:r>
                  <a:rPr lang="is-IS" sz="3200" dirty="0">
                    <a:solidFill>
                      <a:srgbClr val="0070C0"/>
                    </a:solidFill>
                  </a:rPr>
                  <a:t>11000011100011</a:t>
                </a:r>
                <a:r>
                  <a:rPr lang="fi-FI" sz="3200" dirty="0">
                    <a:solidFill>
                      <a:srgbClr val="0070C0"/>
                    </a:solidFill>
                  </a:rPr>
                  <a:t>11010001101111</a:t>
                </a:r>
                <a:r>
                  <a:rPr lang="cs-CZ" sz="3200" dirty="0">
                    <a:solidFill>
                      <a:srgbClr val="0070C0"/>
                    </a:solidFill>
                  </a:rPr>
                  <a:t>1110011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/>
                  <a:t>= 126 bits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FF0000"/>
                    </a:solidFill>
                  </a:rPr>
                  <a:t>Huffman: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1010111101000110111</a:t>
                </a:r>
                <a:r>
                  <a:rPr lang="en-US" sz="3200" dirty="0"/>
                  <a:t>1101</a:t>
                </a:r>
                <a:r>
                  <a:rPr lang="en-US" sz="3200" dirty="0">
                    <a:solidFill>
                      <a:srgbClr val="C91FFF"/>
                    </a:solidFill>
                  </a:rPr>
                  <a:t>0010111001000100</a:t>
                </a:r>
                <a:r>
                  <a:rPr lang="en-US" sz="3200" dirty="0"/>
                  <a:t>1101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10111111011111011001100 = </a:t>
                </a:r>
                <a:r>
                  <a:rPr lang="en-US" sz="3200" dirty="0"/>
                  <a:t>66 bits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≈5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39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32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3200" dirty="0">
                    <a:solidFill>
                      <a:schemeClr val="accent4">
                        <a:lumMod val="75000"/>
                      </a:schemeClr>
                    </a:solidFill>
                  </a:rPr>
                  <a:t>     of ASCII </a:t>
                </a:r>
                <a:br>
                  <a:rPr lang="en-US" sz="3200" dirty="0">
                    <a:solidFill>
                      <a:srgbClr val="0070C0"/>
                    </a:solidFill>
                  </a:rPr>
                </a:br>
                <a:br>
                  <a:rPr lang="en-US" sz="3200" dirty="0">
                    <a:solidFill>
                      <a:srgbClr val="0070C0"/>
                    </a:solidFill>
                  </a:rPr>
                </a:b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44" y="1212016"/>
                <a:ext cx="7280787" cy="6494085"/>
              </a:xfrm>
              <a:prstGeom prst="rect">
                <a:avLst/>
              </a:prstGeom>
              <a:blipFill>
                <a:blip r:embed="rId3"/>
                <a:stretch>
                  <a:fillRect l="-1926" t="-1221" r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4A611-4BAB-40D2-B934-88AAA962B321}"/>
                  </a:ext>
                </a:extLst>
              </p:cNvPr>
              <p:cNvSpPr txBox="1"/>
              <p:nvPr/>
            </p:nvSpPr>
            <p:spPr>
              <a:xfrm>
                <a:off x="9556957" y="773818"/>
                <a:ext cx="2672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Alphabet is the same!</a:t>
                </a:r>
              </a:p>
              <a:p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14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</a:rPr>
                  <a:t>{a, </a:t>
                </a:r>
                <a:r>
                  <a:rPr lang="en-US" sz="1400" b="1" dirty="0" err="1">
                    <a:solidFill>
                      <a:schemeClr val="bg1">
                        <a:lumMod val="50000"/>
                      </a:schemeClr>
                    </a:solidFill>
                  </a:rPr>
                  <a:t>c,e,h</a:t>
                </a:r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</a:rPr>
                  <a:t>, j, l, n, o, s, v}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4A611-4BAB-40D2-B934-88AAA962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957" y="773818"/>
                <a:ext cx="2672861" cy="523220"/>
              </a:xfrm>
              <a:prstGeom prst="rect">
                <a:avLst/>
              </a:prstGeom>
              <a:blipFill>
                <a:blip r:embed="rId4"/>
                <a:stretch>
                  <a:fillRect l="-4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258AA5-7CCC-48A9-9202-D39C734845A5}"/>
              </a:ext>
            </a:extLst>
          </p:cNvPr>
          <p:cNvCxnSpPr>
            <a:cxnSpLocks/>
          </p:cNvCxnSpPr>
          <p:nvPr/>
        </p:nvCxnSpPr>
        <p:spPr>
          <a:xfrm flipV="1">
            <a:off x="10259203" y="1271235"/>
            <a:ext cx="492370" cy="27244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A8E7051-E620-44C9-8D5F-298C7C8683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A8E7051-E620-44C9-8D5F-298C7C8683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5484" y="981648"/>
              <a:ext cx="4174002" cy="568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1334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462116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362507315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 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 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7" t="-352459" r="-201310" b="-1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623A2D-A11C-4F36-AFD8-A426B332D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48" y="5902807"/>
            <a:ext cx="664859" cy="7229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73B747-9837-4A1C-9BEE-078B4D2F930D}"/>
              </a:ext>
            </a:extLst>
          </p:cNvPr>
          <p:cNvSpPr/>
          <p:nvPr/>
        </p:nvSpPr>
        <p:spPr>
          <a:xfrm>
            <a:off x="6681776" y="6234961"/>
            <a:ext cx="3364522" cy="39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Slightly worse than before!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Why?.</a:t>
            </a:r>
          </a:p>
        </p:txBody>
      </p:sp>
    </p:spTree>
    <p:extLst>
      <p:ext uri="{BB962C8B-B14F-4D97-AF65-F5344CB8AC3E}">
        <p14:creationId xmlns:p14="http://schemas.microsoft.com/office/powerpoint/2010/main" val="3484332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Huffman </a:t>
            </a:r>
            <a:r>
              <a:rPr lang="en-US" dirty="0" err="1"/>
              <a:t>trie</a:t>
            </a:r>
            <a:r>
              <a:rPr lang="en-US" dirty="0"/>
              <a:t> for the string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accent1"/>
                </a:solidFill>
              </a:rPr>
              <a:t>“Data structures”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DBDA5-853E-8A45-AA53-411B08E652A9}"/>
              </a:ext>
            </a:extLst>
          </p:cNvPr>
          <p:cNvSpPr txBox="1"/>
          <p:nvPr/>
        </p:nvSpPr>
        <p:spPr>
          <a:xfrm>
            <a:off x="8288215" y="703385"/>
            <a:ext cx="354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Jason: Give students an  ASCII table on a different projector….</a:t>
            </a:r>
          </a:p>
        </p:txBody>
      </p:sp>
    </p:spTree>
    <p:extLst>
      <p:ext uri="{BB962C8B-B14F-4D97-AF65-F5344CB8AC3E}">
        <p14:creationId xmlns:p14="http://schemas.microsoft.com/office/powerpoint/2010/main" val="2817573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DA2A7-A753-0D4A-9F95-6EF192C59AD6}"/>
              </a:ext>
            </a:extLst>
          </p:cNvPr>
          <p:cNvSpPr/>
          <p:nvPr/>
        </p:nvSpPr>
        <p:spPr>
          <a:xfrm>
            <a:off x="2493817" y="3182777"/>
            <a:ext cx="2544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i="1" dirty="0"/>
              <a:t>“Data structures”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42845B8-D73D-0441-B31E-215E2ED7AF73}"/>
              </a:ext>
            </a:extLst>
          </p:cNvPr>
          <p:cNvSpPr/>
          <p:nvPr/>
        </p:nvSpPr>
        <p:spPr>
          <a:xfrm>
            <a:off x="5090037" y="2309446"/>
            <a:ext cx="737754" cy="2356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3DD682-C728-534F-A2F3-9A6B2FBB44B3}"/>
              </a:ext>
            </a:extLst>
          </p:cNvPr>
          <p:cNvSpPr txBox="1"/>
          <p:nvPr/>
        </p:nvSpPr>
        <p:spPr>
          <a:xfrm>
            <a:off x="5996912" y="2194953"/>
            <a:ext cx="2954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‘a’: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‘c’: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‘D’: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‘r’: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‘t’: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‘u’: 2</a:t>
            </a:r>
          </a:p>
        </p:txBody>
      </p:sp>
    </p:spTree>
    <p:extLst>
      <p:ext uri="{BB962C8B-B14F-4D97-AF65-F5344CB8AC3E}">
        <p14:creationId xmlns:p14="http://schemas.microsoft.com/office/powerpoint/2010/main" val="285330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DA2A7-A753-0D4A-9F95-6EF192C59AD6}"/>
              </a:ext>
            </a:extLst>
          </p:cNvPr>
          <p:cNvSpPr/>
          <p:nvPr/>
        </p:nvSpPr>
        <p:spPr>
          <a:xfrm>
            <a:off x="2493817" y="3182777"/>
            <a:ext cx="2544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i="1" dirty="0"/>
              <a:t>“Data structures”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42845B8-D73D-0441-B31E-215E2ED7AF73}"/>
              </a:ext>
            </a:extLst>
          </p:cNvPr>
          <p:cNvSpPr/>
          <p:nvPr/>
        </p:nvSpPr>
        <p:spPr>
          <a:xfrm>
            <a:off x="5090037" y="2309446"/>
            <a:ext cx="737754" cy="2356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3DD682-C728-534F-A2F3-9A6B2FBB44B3}"/>
              </a:ext>
            </a:extLst>
          </p:cNvPr>
          <p:cNvSpPr txBox="1"/>
          <p:nvPr/>
        </p:nvSpPr>
        <p:spPr>
          <a:xfrm>
            <a:off x="5996912" y="2194953"/>
            <a:ext cx="2954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‘a’: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‘c’: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‘d’: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‘r’: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‘t’: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‘u’: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7C0B5-8220-774B-9C54-1DAFA74DD981}"/>
              </a:ext>
            </a:extLst>
          </p:cNvPr>
          <p:cNvSpPr/>
          <p:nvPr/>
        </p:nvSpPr>
        <p:spPr>
          <a:xfrm>
            <a:off x="6271846" y="4419600"/>
            <a:ext cx="703385" cy="348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03017-68D9-A44D-B420-FF9579977703}"/>
              </a:ext>
            </a:extLst>
          </p:cNvPr>
          <p:cNvSpPr/>
          <p:nvPr/>
        </p:nvSpPr>
        <p:spPr>
          <a:xfrm>
            <a:off x="6260124" y="4138249"/>
            <a:ext cx="703385" cy="348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6E360E-13FF-6A46-9D17-5AB53D2C9674}"/>
              </a:ext>
            </a:extLst>
          </p:cNvPr>
          <p:cNvSpPr/>
          <p:nvPr/>
        </p:nvSpPr>
        <p:spPr>
          <a:xfrm>
            <a:off x="6248401" y="3282468"/>
            <a:ext cx="703385" cy="348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09E36-1907-E44F-A4E3-C622F4235138}"/>
              </a:ext>
            </a:extLst>
          </p:cNvPr>
          <p:cNvCxnSpPr/>
          <p:nvPr/>
        </p:nvCxnSpPr>
        <p:spPr>
          <a:xfrm flipV="1">
            <a:off x="7092462" y="3938954"/>
            <a:ext cx="750276" cy="726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1325A8-C3F8-A744-920B-B60B17A2AD75}"/>
              </a:ext>
            </a:extLst>
          </p:cNvPr>
          <p:cNvCxnSpPr/>
          <p:nvPr/>
        </p:nvCxnSpPr>
        <p:spPr>
          <a:xfrm flipV="1">
            <a:off x="7057293" y="3516924"/>
            <a:ext cx="750276" cy="726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6AE833-459B-DF4F-B26F-CFA06366CC1E}"/>
              </a:ext>
            </a:extLst>
          </p:cNvPr>
          <p:cNvCxnSpPr>
            <a:cxnSpLocks/>
          </p:cNvCxnSpPr>
          <p:nvPr/>
        </p:nvCxnSpPr>
        <p:spPr>
          <a:xfrm flipV="1">
            <a:off x="7010402" y="3140844"/>
            <a:ext cx="797167" cy="316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FD8A6-A174-C847-AB98-433C705C6D0C}"/>
              </a:ext>
            </a:extLst>
          </p:cNvPr>
          <p:cNvSpPr txBox="1"/>
          <p:nvPr/>
        </p:nvSpPr>
        <p:spPr>
          <a:xfrm>
            <a:off x="7858334" y="2421731"/>
            <a:ext cx="4478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text, there are </a:t>
            </a:r>
            <a:r>
              <a:rPr lang="en-US" dirty="0">
                <a:solidFill>
                  <a:schemeClr val="accent6"/>
                </a:solidFill>
              </a:rPr>
              <a:t>more ‘t’s and ‘u’s than ‘e’s. </a:t>
            </a:r>
            <a:r>
              <a:rPr lang="en-US" dirty="0">
                <a:solidFill>
                  <a:srgbClr val="FF0000"/>
                </a:solidFill>
              </a:rPr>
              <a:t>This is unrealistic in the full spectrum of English. </a:t>
            </a:r>
          </a:p>
          <a:p>
            <a:br>
              <a:rPr lang="en-US" dirty="0"/>
            </a:br>
            <a:r>
              <a:rPr lang="en-US" dirty="0"/>
              <a:t>As our text grows, your histogram will look more and more like the one we’ve seen:</a:t>
            </a:r>
          </a:p>
        </p:txBody>
      </p:sp>
      <p:pic>
        <p:nvPicPr>
          <p:cNvPr id="15" name="Picture 14" descr="A screen shot of a city&#10;&#10;Description generated with high confidence">
            <a:extLst>
              <a:ext uri="{FF2B5EF4-FFF2-40B4-BE49-F238E27FC236}">
                <a16:creationId xmlns:a16="http://schemas.microsoft.com/office/drawing/2014/main" id="{D5227D6E-A020-5649-BEE2-993215EE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6" y="4356849"/>
            <a:ext cx="3966273" cy="24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62BB-D62C-4E0F-89B7-EF6CD46A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different kind of redundancy…</a:t>
            </a:r>
          </a:p>
        </p:txBody>
      </p:sp>
      <p:pic>
        <p:nvPicPr>
          <p:cNvPr id="5" name="Content Placeholder 4" descr="A picture containing animal, indoor, mammal, person&#10;&#10;Description generated with very high confidence">
            <a:extLst>
              <a:ext uri="{FF2B5EF4-FFF2-40B4-BE49-F238E27FC236}">
                <a16:creationId xmlns:a16="http://schemas.microsoft.com/office/drawing/2014/main" id="{3A4B459C-02E2-44E6-B78D-93CFE5769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362" y="209187"/>
            <a:ext cx="2171619" cy="162871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8C1D0-EF7B-4D55-A17F-A338D4B90262}"/>
              </a:ext>
            </a:extLst>
          </p:cNvPr>
          <p:cNvSpPr txBox="1">
            <a:spLocks/>
          </p:cNvSpPr>
          <p:nvPr/>
        </p:nvSpPr>
        <p:spPr>
          <a:xfrm>
            <a:off x="838200" y="19851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A screen shot of a city&#10;&#10;Description generated with high confidence">
            <a:extLst>
              <a:ext uri="{FF2B5EF4-FFF2-40B4-BE49-F238E27FC236}">
                <a16:creationId xmlns:a16="http://schemas.microsoft.com/office/drawing/2014/main" id="{9B58C05A-08BE-4E35-9194-CB96BCD2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55" y="2300158"/>
            <a:ext cx="5352381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4E8F6-B0FB-49E4-A245-39D8BCEF97A8}"/>
              </a:ext>
            </a:extLst>
          </p:cNvPr>
          <p:cNvSpPr/>
          <p:nvPr/>
        </p:nvSpPr>
        <p:spPr>
          <a:xfrm>
            <a:off x="395286" y="621376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CCDB47-5682-4C97-A8A3-E84D5872C1C7}"/>
              </a:ext>
            </a:extLst>
          </p:cNvPr>
          <p:cNvSpPr/>
          <p:nvPr/>
        </p:nvSpPr>
        <p:spPr>
          <a:xfrm>
            <a:off x="1757872" y="622132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2982069" y="619865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4198749" y="620620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D4D2E-0230-4285-B145-2B3D2C6573BA}"/>
              </a:ext>
            </a:extLst>
          </p:cNvPr>
          <p:cNvSpPr/>
          <p:nvPr/>
        </p:nvSpPr>
        <p:spPr>
          <a:xfrm>
            <a:off x="6745626" y="6274221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052954" y="6259107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529408" y="622132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88054-5675-4579-8C21-31A6F073FE88}"/>
              </a:ext>
            </a:extLst>
          </p:cNvPr>
          <p:cNvSpPr/>
          <p:nvPr/>
        </p:nvSpPr>
        <p:spPr>
          <a:xfrm>
            <a:off x="5458914" y="6221322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10836736" y="6221322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82497" y="5932265"/>
            <a:ext cx="11630893" cy="925735"/>
          </a:xfrm>
          <a:prstGeom prst="leftArrow">
            <a:avLst>
              <a:gd name="adj1" fmla="val 973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128CC-79DD-0640-BEFA-4CE73EE1FF1E}"/>
              </a:ext>
            </a:extLst>
          </p:cNvPr>
          <p:cNvSpPr/>
          <p:nvPr/>
        </p:nvSpPr>
        <p:spPr>
          <a:xfrm>
            <a:off x="2493817" y="3182777"/>
            <a:ext cx="2544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i="1" dirty="0"/>
              <a:t>“Data structures”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70530B8-5C9D-E94C-B74A-2D10CC0C63FC}"/>
              </a:ext>
            </a:extLst>
          </p:cNvPr>
          <p:cNvSpPr/>
          <p:nvPr/>
        </p:nvSpPr>
        <p:spPr>
          <a:xfrm>
            <a:off x="5090037" y="2309446"/>
            <a:ext cx="737754" cy="2356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BE1C0-F192-3E4C-BD48-65E8C49E2C09}"/>
              </a:ext>
            </a:extLst>
          </p:cNvPr>
          <p:cNvSpPr txBox="1"/>
          <p:nvPr/>
        </p:nvSpPr>
        <p:spPr>
          <a:xfrm>
            <a:off x="5996912" y="2194953"/>
            <a:ext cx="2954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‘a’: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‘c’: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‘d’: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‘r’: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‘t’: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‘u’: 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22093B2-E071-3D47-9960-F79A278C0E6F}"/>
              </a:ext>
            </a:extLst>
          </p:cNvPr>
          <p:cNvSpPr/>
          <p:nvPr/>
        </p:nvSpPr>
        <p:spPr>
          <a:xfrm>
            <a:off x="7104185" y="2309446"/>
            <a:ext cx="1101969" cy="24708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16F468A-96EA-BB43-AEBB-6A72DA693CBD}"/>
              </a:ext>
            </a:extLst>
          </p:cNvPr>
          <p:cNvSpPr/>
          <p:nvPr/>
        </p:nvSpPr>
        <p:spPr>
          <a:xfrm>
            <a:off x="8314726" y="3544861"/>
            <a:ext cx="805522" cy="1934308"/>
          </a:xfrm>
          <a:custGeom>
            <a:avLst/>
            <a:gdLst>
              <a:gd name="connsiteX0" fmla="*/ 0 w 805522"/>
              <a:gd name="connsiteY0" fmla="*/ 0 h 1934308"/>
              <a:gd name="connsiteX1" fmla="*/ 762000 w 805522"/>
              <a:gd name="connsiteY1" fmla="*/ 386862 h 1934308"/>
              <a:gd name="connsiteX2" fmla="*/ 703385 w 805522"/>
              <a:gd name="connsiteY2" fmla="*/ 1617785 h 1934308"/>
              <a:gd name="connsiteX3" fmla="*/ 633046 w 805522"/>
              <a:gd name="connsiteY3" fmla="*/ 1934308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522" h="1934308">
                <a:moveTo>
                  <a:pt x="0" y="0"/>
                </a:moveTo>
                <a:cubicBezTo>
                  <a:pt x="322384" y="58615"/>
                  <a:pt x="644769" y="117231"/>
                  <a:pt x="762000" y="386862"/>
                </a:cubicBezTo>
                <a:cubicBezTo>
                  <a:pt x="879231" y="656493"/>
                  <a:pt x="724877" y="1359877"/>
                  <a:pt x="703385" y="1617785"/>
                </a:cubicBezTo>
                <a:cubicBezTo>
                  <a:pt x="681893" y="1875693"/>
                  <a:pt x="657469" y="1905000"/>
                  <a:pt x="633046" y="1934308"/>
                </a:cubicBezTo>
              </a:path>
            </a:pathLst>
          </a:custGeom>
          <a:noFill/>
          <a:ln w="38100">
            <a:solidFill>
              <a:srgbClr val="FF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38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4E8F6-B0FB-49E4-A245-39D8BCEF97A8}"/>
              </a:ext>
            </a:extLst>
          </p:cNvPr>
          <p:cNvSpPr/>
          <p:nvPr/>
        </p:nvSpPr>
        <p:spPr>
          <a:xfrm>
            <a:off x="395286" y="621376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CCDB47-5682-4C97-A8A3-E84D5872C1C7}"/>
              </a:ext>
            </a:extLst>
          </p:cNvPr>
          <p:cNvSpPr/>
          <p:nvPr/>
        </p:nvSpPr>
        <p:spPr>
          <a:xfrm>
            <a:off x="1757872" y="622132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2982069" y="619865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4198749" y="620620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D4D2E-0230-4285-B145-2B3D2C6573BA}"/>
              </a:ext>
            </a:extLst>
          </p:cNvPr>
          <p:cNvSpPr/>
          <p:nvPr/>
        </p:nvSpPr>
        <p:spPr>
          <a:xfrm>
            <a:off x="6745626" y="6274221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052954" y="6259107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529408" y="622132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88054-5675-4579-8C21-31A6F073FE88}"/>
              </a:ext>
            </a:extLst>
          </p:cNvPr>
          <p:cNvSpPr/>
          <p:nvPr/>
        </p:nvSpPr>
        <p:spPr>
          <a:xfrm>
            <a:off x="5458914" y="6221322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10836736" y="6221322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82497" y="5932265"/>
            <a:ext cx="11630893" cy="925735"/>
          </a:xfrm>
          <a:prstGeom prst="leftArrow">
            <a:avLst>
              <a:gd name="adj1" fmla="val 973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128CC-79DD-0640-BEFA-4CE73EE1FF1E}"/>
              </a:ext>
            </a:extLst>
          </p:cNvPr>
          <p:cNvSpPr/>
          <p:nvPr/>
        </p:nvSpPr>
        <p:spPr>
          <a:xfrm>
            <a:off x="2493817" y="3182777"/>
            <a:ext cx="2544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i="1" dirty="0"/>
              <a:t>“Data structures”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70530B8-5C9D-E94C-B74A-2D10CC0C63FC}"/>
              </a:ext>
            </a:extLst>
          </p:cNvPr>
          <p:cNvSpPr/>
          <p:nvPr/>
        </p:nvSpPr>
        <p:spPr>
          <a:xfrm>
            <a:off x="5090037" y="2309446"/>
            <a:ext cx="737754" cy="2356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BE1C0-F192-3E4C-BD48-65E8C49E2C09}"/>
              </a:ext>
            </a:extLst>
          </p:cNvPr>
          <p:cNvSpPr txBox="1"/>
          <p:nvPr/>
        </p:nvSpPr>
        <p:spPr>
          <a:xfrm>
            <a:off x="5996912" y="2194953"/>
            <a:ext cx="2954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‘a’: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‘c’: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‘D’: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‘e’: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‘r’: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‘t’: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‘u’: 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22093B2-E071-3D47-9960-F79A278C0E6F}"/>
              </a:ext>
            </a:extLst>
          </p:cNvPr>
          <p:cNvSpPr/>
          <p:nvPr/>
        </p:nvSpPr>
        <p:spPr>
          <a:xfrm>
            <a:off x="7104185" y="2309446"/>
            <a:ext cx="1101969" cy="24708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16F468A-96EA-BB43-AEBB-6A72DA693CBD}"/>
              </a:ext>
            </a:extLst>
          </p:cNvPr>
          <p:cNvSpPr/>
          <p:nvPr/>
        </p:nvSpPr>
        <p:spPr>
          <a:xfrm>
            <a:off x="8314726" y="3544861"/>
            <a:ext cx="805522" cy="1934308"/>
          </a:xfrm>
          <a:custGeom>
            <a:avLst/>
            <a:gdLst>
              <a:gd name="connsiteX0" fmla="*/ 0 w 805522"/>
              <a:gd name="connsiteY0" fmla="*/ 0 h 1934308"/>
              <a:gd name="connsiteX1" fmla="*/ 762000 w 805522"/>
              <a:gd name="connsiteY1" fmla="*/ 386862 h 1934308"/>
              <a:gd name="connsiteX2" fmla="*/ 703385 w 805522"/>
              <a:gd name="connsiteY2" fmla="*/ 1617785 h 1934308"/>
              <a:gd name="connsiteX3" fmla="*/ 633046 w 805522"/>
              <a:gd name="connsiteY3" fmla="*/ 1934308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522" h="1934308">
                <a:moveTo>
                  <a:pt x="0" y="0"/>
                </a:moveTo>
                <a:cubicBezTo>
                  <a:pt x="322384" y="58615"/>
                  <a:pt x="644769" y="117231"/>
                  <a:pt x="762000" y="386862"/>
                </a:cubicBezTo>
                <a:cubicBezTo>
                  <a:pt x="879231" y="656493"/>
                  <a:pt x="724877" y="1359877"/>
                  <a:pt x="703385" y="1617785"/>
                </a:cubicBezTo>
                <a:cubicBezTo>
                  <a:pt x="681893" y="1875693"/>
                  <a:pt x="657469" y="1905000"/>
                  <a:pt x="633046" y="1934308"/>
                </a:cubicBezTo>
              </a:path>
            </a:pathLst>
          </a:custGeom>
          <a:noFill/>
          <a:ln w="38100">
            <a:solidFill>
              <a:srgbClr val="FF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4933D4F-3B59-1745-B866-4379511902BC}"/>
              </a:ext>
            </a:extLst>
          </p:cNvPr>
          <p:cNvSpPr/>
          <p:nvPr/>
        </p:nvSpPr>
        <p:spPr>
          <a:xfrm rot="5400000">
            <a:off x="1208860" y="4913695"/>
            <a:ext cx="666216" cy="1903697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C6C4D-EEB6-E541-BFDA-5772E8D3EA66}"/>
              </a:ext>
            </a:extLst>
          </p:cNvPr>
          <p:cNvSpPr txBox="1"/>
          <p:nvPr/>
        </p:nvSpPr>
        <p:spPr>
          <a:xfrm>
            <a:off x="574431" y="4419600"/>
            <a:ext cx="240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ASCII, Space precedes caps, which precede lowercase!</a:t>
            </a:r>
          </a:p>
        </p:txBody>
      </p:sp>
    </p:spTree>
    <p:extLst>
      <p:ext uri="{BB962C8B-B14F-4D97-AF65-F5344CB8AC3E}">
        <p14:creationId xmlns:p14="http://schemas.microsoft.com/office/powerpoint/2010/main" val="3769573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1204658" y="627422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2421338" y="628177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D4D2E-0230-4285-B145-2B3D2C6573BA}"/>
              </a:ext>
            </a:extLst>
          </p:cNvPr>
          <p:cNvSpPr/>
          <p:nvPr/>
        </p:nvSpPr>
        <p:spPr>
          <a:xfrm>
            <a:off x="5982367" y="6274221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7289695" y="6259107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8564817" y="6281778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88054-5675-4579-8C21-31A6F073FE88}"/>
              </a:ext>
            </a:extLst>
          </p:cNvPr>
          <p:cNvSpPr/>
          <p:nvPr/>
        </p:nvSpPr>
        <p:spPr>
          <a:xfrm>
            <a:off x="4695655" y="6221322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9781150" y="6281778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460979" y="6030506"/>
            <a:ext cx="10489152" cy="827494"/>
          </a:xfrm>
          <a:prstGeom prst="leftArrow">
            <a:avLst>
              <a:gd name="adj1" fmla="val 973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395286" y="552985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1757872" y="553741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836212" y="472692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1718063" y="472692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989971" y="4333956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D4F8E9-E323-4A29-B998-9926B5CF16D1}"/>
              </a:ext>
            </a:extLst>
          </p:cNvPr>
          <p:cNvSpPr/>
          <p:nvPr/>
        </p:nvSpPr>
        <p:spPr>
          <a:xfrm>
            <a:off x="3290478" y="6281778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</p:spTree>
    <p:extLst>
      <p:ext uri="{BB962C8B-B14F-4D97-AF65-F5344CB8AC3E}">
        <p14:creationId xmlns:p14="http://schemas.microsoft.com/office/powerpoint/2010/main" val="1408055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2904988" y="5494905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4121668" y="5502462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D4D2E-0230-4285-B145-2B3D2C6573BA}"/>
              </a:ext>
            </a:extLst>
          </p:cNvPr>
          <p:cNvSpPr/>
          <p:nvPr/>
        </p:nvSpPr>
        <p:spPr>
          <a:xfrm>
            <a:off x="5982367" y="6274221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7289695" y="6259107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8564817" y="6281778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88054-5675-4579-8C21-31A6F073FE88}"/>
              </a:ext>
            </a:extLst>
          </p:cNvPr>
          <p:cNvSpPr/>
          <p:nvPr/>
        </p:nvSpPr>
        <p:spPr>
          <a:xfrm>
            <a:off x="4695655" y="6221322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9781150" y="6281778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460979" y="6030506"/>
            <a:ext cx="10489152" cy="827494"/>
          </a:xfrm>
          <a:prstGeom prst="leftArrow">
            <a:avLst>
              <a:gd name="adj1" fmla="val 973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395286" y="552985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1757872" y="553741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836212" y="472692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1718063" y="472692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989971" y="4333956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D4F8E9-E323-4A29-B998-9926B5CF16D1}"/>
              </a:ext>
            </a:extLst>
          </p:cNvPr>
          <p:cNvSpPr/>
          <p:nvPr/>
        </p:nvSpPr>
        <p:spPr>
          <a:xfrm>
            <a:off x="2328033" y="6221322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51233-3DA3-4DA9-9ED2-EF4F6466860F}"/>
              </a:ext>
            </a:extLst>
          </p:cNvPr>
          <p:cNvCxnSpPr/>
          <p:nvPr/>
        </p:nvCxnSpPr>
        <p:spPr>
          <a:xfrm flipV="1">
            <a:off x="3274975" y="4697633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87E9E8-D321-499D-B486-4FFEF14CFFCD}"/>
              </a:ext>
            </a:extLst>
          </p:cNvPr>
          <p:cNvCxnSpPr>
            <a:cxnSpLocks/>
          </p:cNvCxnSpPr>
          <p:nvPr/>
        </p:nvCxnSpPr>
        <p:spPr>
          <a:xfrm flipH="1" flipV="1">
            <a:off x="4156826" y="4697633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DE707B-F7CE-43B3-B9E8-417F05ABFDB5}"/>
              </a:ext>
            </a:extLst>
          </p:cNvPr>
          <p:cNvSpPr/>
          <p:nvPr/>
        </p:nvSpPr>
        <p:spPr>
          <a:xfrm>
            <a:off x="3367989" y="4325447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93A8E-DA43-4531-AD78-0D6CF4DB9844}"/>
              </a:ext>
            </a:extLst>
          </p:cNvPr>
          <p:cNvSpPr/>
          <p:nvPr/>
        </p:nvSpPr>
        <p:spPr>
          <a:xfrm>
            <a:off x="3477434" y="6221322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</p:spTree>
    <p:extLst>
      <p:ext uri="{BB962C8B-B14F-4D97-AF65-F5344CB8AC3E}">
        <p14:creationId xmlns:p14="http://schemas.microsoft.com/office/powerpoint/2010/main" val="1793988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2904988" y="5494905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4121668" y="5502462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D4D2E-0230-4285-B145-2B3D2C6573BA}"/>
              </a:ext>
            </a:extLst>
          </p:cNvPr>
          <p:cNvSpPr/>
          <p:nvPr/>
        </p:nvSpPr>
        <p:spPr>
          <a:xfrm>
            <a:off x="3435650" y="6305397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4742978" y="6290283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6018100" y="6312954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88054-5675-4579-8C21-31A6F073FE88}"/>
              </a:ext>
            </a:extLst>
          </p:cNvPr>
          <p:cNvSpPr/>
          <p:nvPr/>
        </p:nvSpPr>
        <p:spPr>
          <a:xfrm>
            <a:off x="2148938" y="6252498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7234433" y="6312954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1435835" y="6083404"/>
            <a:ext cx="8327841" cy="774595"/>
          </a:xfrm>
          <a:prstGeom prst="leftArrow">
            <a:avLst>
              <a:gd name="adj1" fmla="val 8273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395286" y="552985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1757872" y="553741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836212" y="472692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1718063" y="472692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989971" y="4333956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51233-3DA3-4DA9-9ED2-EF4F6466860F}"/>
              </a:ext>
            </a:extLst>
          </p:cNvPr>
          <p:cNvCxnSpPr/>
          <p:nvPr/>
        </p:nvCxnSpPr>
        <p:spPr>
          <a:xfrm flipV="1">
            <a:off x="3274975" y="4697633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87E9E8-D321-499D-B486-4FFEF14CFFCD}"/>
              </a:ext>
            </a:extLst>
          </p:cNvPr>
          <p:cNvCxnSpPr>
            <a:cxnSpLocks/>
          </p:cNvCxnSpPr>
          <p:nvPr/>
        </p:nvCxnSpPr>
        <p:spPr>
          <a:xfrm flipH="1" flipV="1">
            <a:off x="4156826" y="4697633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DE707B-F7CE-43B3-B9E8-417F05ABFDB5}"/>
              </a:ext>
            </a:extLst>
          </p:cNvPr>
          <p:cNvSpPr/>
          <p:nvPr/>
        </p:nvSpPr>
        <p:spPr>
          <a:xfrm>
            <a:off x="3367989" y="4325447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9D9C07-A2B5-46D4-A35B-B678415D5DE1}"/>
              </a:ext>
            </a:extLst>
          </p:cNvPr>
          <p:cNvCxnSpPr>
            <a:cxnSpLocks/>
          </p:cNvCxnSpPr>
          <p:nvPr/>
        </p:nvCxnSpPr>
        <p:spPr>
          <a:xfrm flipV="1">
            <a:off x="1611966" y="3682163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B36661-6BF4-40E7-B725-7DCEF3296DD2}"/>
              </a:ext>
            </a:extLst>
          </p:cNvPr>
          <p:cNvCxnSpPr>
            <a:cxnSpLocks/>
          </p:cNvCxnSpPr>
          <p:nvPr/>
        </p:nvCxnSpPr>
        <p:spPr>
          <a:xfrm flipH="1" flipV="1">
            <a:off x="3143722" y="3682163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74FCC4-B5FD-4B46-A82C-605E85AEA3B7}"/>
              </a:ext>
            </a:extLst>
          </p:cNvPr>
          <p:cNvSpPr/>
          <p:nvPr/>
        </p:nvSpPr>
        <p:spPr>
          <a:xfrm>
            <a:off x="2246981" y="3279753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C0C2A0-5AEC-42B3-8B20-4F0595E01A51}"/>
              </a:ext>
            </a:extLst>
          </p:cNvPr>
          <p:cNvSpPr/>
          <p:nvPr/>
        </p:nvSpPr>
        <p:spPr>
          <a:xfrm>
            <a:off x="8168102" y="6315791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</p:spTree>
    <p:extLst>
      <p:ext uri="{BB962C8B-B14F-4D97-AF65-F5344CB8AC3E}">
        <p14:creationId xmlns:p14="http://schemas.microsoft.com/office/powerpoint/2010/main" val="1099729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2904988" y="5494905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4121668" y="5502462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3832202" y="6307291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5107324" y="632996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6323657" y="6329962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3367989" y="6083404"/>
            <a:ext cx="6395687" cy="774595"/>
          </a:xfrm>
          <a:prstGeom prst="leftArrow">
            <a:avLst>
              <a:gd name="adj1" fmla="val 8273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395286" y="552985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1757872" y="553741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836212" y="472692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1718063" y="472692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989971" y="4333956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51233-3DA3-4DA9-9ED2-EF4F6466860F}"/>
              </a:ext>
            </a:extLst>
          </p:cNvPr>
          <p:cNvCxnSpPr/>
          <p:nvPr/>
        </p:nvCxnSpPr>
        <p:spPr>
          <a:xfrm flipV="1">
            <a:off x="3274975" y="4697633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87E9E8-D321-499D-B486-4FFEF14CFFCD}"/>
              </a:ext>
            </a:extLst>
          </p:cNvPr>
          <p:cNvCxnSpPr>
            <a:cxnSpLocks/>
          </p:cNvCxnSpPr>
          <p:nvPr/>
        </p:nvCxnSpPr>
        <p:spPr>
          <a:xfrm flipH="1" flipV="1">
            <a:off x="4156826" y="4697633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DE707B-F7CE-43B3-B9E8-417F05ABFDB5}"/>
              </a:ext>
            </a:extLst>
          </p:cNvPr>
          <p:cNvSpPr/>
          <p:nvPr/>
        </p:nvSpPr>
        <p:spPr>
          <a:xfrm>
            <a:off x="3367989" y="4325447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9D9C07-A2B5-46D4-A35B-B678415D5DE1}"/>
              </a:ext>
            </a:extLst>
          </p:cNvPr>
          <p:cNvCxnSpPr>
            <a:cxnSpLocks/>
          </p:cNvCxnSpPr>
          <p:nvPr/>
        </p:nvCxnSpPr>
        <p:spPr>
          <a:xfrm flipV="1">
            <a:off x="1611966" y="3682163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B36661-6BF4-40E7-B725-7DCEF3296DD2}"/>
              </a:ext>
            </a:extLst>
          </p:cNvPr>
          <p:cNvCxnSpPr>
            <a:cxnSpLocks/>
          </p:cNvCxnSpPr>
          <p:nvPr/>
        </p:nvCxnSpPr>
        <p:spPr>
          <a:xfrm flipH="1" flipV="1">
            <a:off x="3143722" y="3682163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74FCC4-B5FD-4B46-A82C-605E85AEA3B7}"/>
              </a:ext>
            </a:extLst>
          </p:cNvPr>
          <p:cNvSpPr/>
          <p:nvPr/>
        </p:nvSpPr>
        <p:spPr>
          <a:xfrm>
            <a:off x="2246981" y="3279753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C0C2A0-5AEC-42B3-8B20-4F0595E01A51}"/>
              </a:ext>
            </a:extLst>
          </p:cNvPr>
          <p:cNvSpPr/>
          <p:nvPr/>
        </p:nvSpPr>
        <p:spPr>
          <a:xfrm>
            <a:off x="7257326" y="6332799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6482986" y="5537412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5196274" y="5484513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5558593" y="4646627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6440444" y="4646627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5665250" y="421682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96C230-047C-4AF3-89A2-AF287DD91976}"/>
              </a:ext>
            </a:extLst>
          </p:cNvPr>
          <p:cNvSpPr/>
          <p:nvPr/>
        </p:nvSpPr>
        <p:spPr>
          <a:xfrm>
            <a:off x="8317856" y="630729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</p:spTree>
    <p:extLst>
      <p:ext uri="{BB962C8B-B14F-4D97-AF65-F5344CB8AC3E}">
        <p14:creationId xmlns:p14="http://schemas.microsoft.com/office/powerpoint/2010/main" val="1632537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2904988" y="5494905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4121668" y="5502462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7516946" y="5529856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8792068" y="5552527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4005319" y="6283676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3367989" y="6083404"/>
            <a:ext cx="5656682" cy="774595"/>
          </a:xfrm>
          <a:prstGeom prst="leftArrow">
            <a:avLst>
              <a:gd name="adj1" fmla="val 8273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395286" y="5529855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1757872" y="5537412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836212" y="472692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1718063" y="472692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989971" y="4333956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51233-3DA3-4DA9-9ED2-EF4F6466860F}"/>
              </a:ext>
            </a:extLst>
          </p:cNvPr>
          <p:cNvCxnSpPr/>
          <p:nvPr/>
        </p:nvCxnSpPr>
        <p:spPr>
          <a:xfrm flipV="1">
            <a:off x="3274975" y="4697633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87E9E8-D321-499D-B486-4FFEF14CFFCD}"/>
              </a:ext>
            </a:extLst>
          </p:cNvPr>
          <p:cNvCxnSpPr>
            <a:cxnSpLocks/>
          </p:cNvCxnSpPr>
          <p:nvPr/>
        </p:nvCxnSpPr>
        <p:spPr>
          <a:xfrm flipH="1" flipV="1">
            <a:off x="4156826" y="4697633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DE707B-F7CE-43B3-B9E8-417F05ABFDB5}"/>
              </a:ext>
            </a:extLst>
          </p:cNvPr>
          <p:cNvSpPr/>
          <p:nvPr/>
        </p:nvSpPr>
        <p:spPr>
          <a:xfrm>
            <a:off x="3367989" y="4325447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9D9C07-A2B5-46D4-A35B-B678415D5DE1}"/>
              </a:ext>
            </a:extLst>
          </p:cNvPr>
          <p:cNvCxnSpPr>
            <a:cxnSpLocks/>
          </p:cNvCxnSpPr>
          <p:nvPr/>
        </p:nvCxnSpPr>
        <p:spPr>
          <a:xfrm flipV="1">
            <a:off x="1611966" y="3682163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B36661-6BF4-40E7-B725-7DCEF3296DD2}"/>
              </a:ext>
            </a:extLst>
          </p:cNvPr>
          <p:cNvCxnSpPr>
            <a:cxnSpLocks/>
          </p:cNvCxnSpPr>
          <p:nvPr/>
        </p:nvCxnSpPr>
        <p:spPr>
          <a:xfrm flipH="1" flipV="1">
            <a:off x="3143722" y="3682163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74FCC4-B5FD-4B46-A82C-605E85AEA3B7}"/>
              </a:ext>
            </a:extLst>
          </p:cNvPr>
          <p:cNvSpPr/>
          <p:nvPr/>
        </p:nvSpPr>
        <p:spPr>
          <a:xfrm>
            <a:off x="2246981" y="3279753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C0C2A0-5AEC-42B3-8B20-4F0595E01A51}"/>
              </a:ext>
            </a:extLst>
          </p:cNvPr>
          <p:cNvSpPr/>
          <p:nvPr/>
        </p:nvSpPr>
        <p:spPr>
          <a:xfrm>
            <a:off x="4938988" y="6286513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6482986" y="5537412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5196274" y="5484513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5558593" y="4646627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6440444" y="4646627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5665250" y="421682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96C230-047C-4AF3-89A2-AF287DD91976}"/>
              </a:ext>
            </a:extLst>
          </p:cNvPr>
          <p:cNvSpPr/>
          <p:nvPr/>
        </p:nvSpPr>
        <p:spPr>
          <a:xfrm>
            <a:off x="5999518" y="6261005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7910217" y="4676855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8792068" y="4676855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8024266" y="4128965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A664F5-DD8F-4576-A435-D81CF182CCF8}"/>
              </a:ext>
            </a:extLst>
          </p:cNvPr>
          <p:cNvSpPr/>
          <p:nvPr/>
        </p:nvSpPr>
        <p:spPr>
          <a:xfrm>
            <a:off x="7272194" y="6274219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</p:spTree>
    <p:extLst>
      <p:ext uri="{BB962C8B-B14F-4D97-AF65-F5344CB8AC3E}">
        <p14:creationId xmlns:p14="http://schemas.microsoft.com/office/powerpoint/2010/main" val="920823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4218774" y="5300026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5435454" y="5307583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603750" y="5372101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804582" y="533526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538318" y="5322035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4419926" y="6083404"/>
            <a:ext cx="4089284" cy="774595"/>
          </a:xfrm>
          <a:prstGeom prst="leftArrow">
            <a:avLst>
              <a:gd name="adj1" fmla="val 8273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1709072" y="5334976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3071658" y="5342533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2149998" y="4532041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3031849" y="4532041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2303757" y="4139077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51233-3DA3-4DA9-9ED2-EF4F6466860F}"/>
              </a:ext>
            </a:extLst>
          </p:cNvPr>
          <p:cNvCxnSpPr/>
          <p:nvPr/>
        </p:nvCxnSpPr>
        <p:spPr>
          <a:xfrm flipV="1">
            <a:off x="4588761" y="4502754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87E9E8-D321-499D-B486-4FFEF14CFFCD}"/>
              </a:ext>
            </a:extLst>
          </p:cNvPr>
          <p:cNvCxnSpPr>
            <a:cxnSpLocks/>
          </p:cNvCxnSpPr>
          <p:nvPr/>
        </p:nvCxnSpPr>
        <p:spPr>
          <a:xfrm flipH="1" flipV="1">
            <a:off x="5470612" y="4502754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DE707B-F7CE-43B3-B9E8-417F05ABFDB5}"/>
              </a:ext>
            </a:extLst>
          </p:cNvPr>
          <p:cNvSpPr/>
          <p:nvPr/>
        </p:nvSpPr>
        <p:spPr>
          <a:xfrm>
            <a:off x="4681775" y="4130568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9D9C07-A2B5-46D4-A35B-B678415D5DE1}"/>
              </a:ext>
            </a:extLst>
          </p:cNvPr>
          <p:cNvCxnSpPr>
            <a:cxnSpLocks/>
          </p:cNvCxnSpPr>
          <p:nvPr/>
        </p:nvCxnSpPr>
        <p:spPr>
          <a:xfrm flipV="1">
            <a:off x="2925752" y="3487284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B36661-6BF4-40E7-B725-7DCEF3296DD2}"/>
              </a:ext>
            </a:extLst>
          </p:cNvPr>
          <p:cNvCxnSpPr>
            <a:cxnSpLocks/>
          </p:cNvCxnSpPr>
          <p:nvPr/>
        </p:nvCxnSpPr>
        <p:spPr>
          <a:xfrm flipH="1" flipV="1">
            <a:off x="4457508" y="3487284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74FCC4-B5FD-4B46-A82C-605E85AEA3B7}"/>
              </a:ext>
            </a:extLst>
          </p:cNvPr>
          <p:cNvSpPr/>
          <p:nvPr/>
        </p:nvSpPr>
        <p:spPr>
          <a:xfrm>
            <a:off x="3560767" y="3084874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569790" y="5379657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6283078" y="5326758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645397" y="4488872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527248" y="4488872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752054" y="4059066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96C230-047C-4AF3-89A2-AF287DD91976}"/>
              </a:ext>
            </a:extLst>
          </p:cNvPr>
          <p:cNvSpPr/>
          <p:nvPr/>
        </p:nvSpPr>
        <p:spPr>
          <a:xfrm>
            <a:off x="4666243" y="6250622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997021" y="451910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878872" y="451910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9111070" y="3971210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A664F5-DD8F-4576-A435-D81CF182CCF8}"/>
              </a:ext>
            </a:extLst>
          </p:cNvPr>
          <p:cNvSpPr/>
          <p:nvPr/>
        </p:nvSpPr>
        <p:spPr>
          <a:xfrm>
            <a:off x="5938919" y="6263836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F28AFF-B2F1-4C4C-8F53-4B7506586C5B}"/>
              </a:ext>
            </a:extLst>
          </p:cNvPr>
          <p:cNvCxnSpPr>
            <a:cxnSpLocks/>
          </p:cNvCxnSpPr>
          <p:nvPr/>
        </p:nvCxnSpPr>
        <p:spPr>
          <a:xfrm>
            <a:off x="3071658" y="2435672"/>
            <a:ext cx="608520" cy="61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018B8D-66CE-4206-B39E-2060996782EF}"/>
              </a:ext>
            </a:extLst>
          </p:cNvPr>
          <p:cNvCxnSpPr>
            <a:cxnSpLocks/>
          </p:cNvCxnSpPr>
          <p:nvPr/>
        </p:nvCxnSpPr>
        <p:spPr>
          <a:xfrm flipV="1">
            <a:off x="985083" y="2528711"/>
            <a:ext cx="1316649" cy="264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FC4272-2BD8-4C2E-AA33-5382C10FDDEB}"/>
              </a:ext>
            </a:extLst>
          </p:cNvPr>
          <p:cNvSpPr/>
          <p:nvPr/>
        </p:nvSpPr>
        <p:spPr>
          <a:xfrm>
            <a:off x="2108938" y="2051983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FCEA58-2DEE-4D8C-989D-2DFBF6B3A7B2}"/>
              </a:ext>
            </a:extLst>
          </p:cNvPr>
          <p:cNvSpPr/>
          <p:nvPr/>
        </p:nvSpPr>
        <p:spPr>
          <a:xfrm>
            <a:off x="7211595" y="6242106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</p:spTree>
    <p:extLst>
      <p:ext uri="{BB962C8B-B14F-4D97-AF65-F5344CB8AC3E}">
        <p14:creationId xmlns:p14="http://schemas.microsoft.com/office/powerpoint/2010/main" val="2171870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E3240-E092-4F57-983E-16167E097749}"/>
              </a:ext>
            </a:extLst>
          </p:cNvPr>
          <p:cNvSpPr/>
          <p:nvPr/>
        </p:nvSpPr>
        <p:spPr>
          <a:xfrm>
            <a:off x="4218774" y="5300026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88604A-F90F-4D05-BC3C-5B79339E89DB}"/>
              </a:ext>
            </a:extLst>
          </p:cNvPr>
          <p:cNvSpPr/>
          <p:nvPr/>
        </p:nvSpPr>
        <p:spPr>
          <a:xfrm>
            <a:off x="5435454" y="5307583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603750" y="5372101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804582" y="533526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60378-27DA-4521-B874-03F887030B03}"/>
              </a:ext>
            </a:extLst>
          </p:cNvPr>
          <p:cNvSpPr/>
          <p:nvPr/>
        </p:nvSpPr>
        <p:spPr>
          <a:xfrm>
            <a:off x="538318" y="5322035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4419926" y="6083404"/>
            <a:ext cx="3384065" cy="774595"/>
          </a:xfrm>
          <a:prstGeom prst="leftArrow">
            <a:avLst>
              <a:gd name="adj1" fmla="val 8273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173462-3C7D-4189-8B1C-8CB55E206FDD}"/>
              </a:ext>
            </a:extLst>
          </p:cNvPr>
          <p:cNvSpPr/>
          <p:nvPr/>
        </p:nvSpPr>
        <p:spPr>
          <a:xfrm>
            <a:off x="1709072" y="5334976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5874E0-C45A-4B8D-9D7C-E085FAF8A87F}"/>
              </a:ext>
            </a:extLst>
          </p:cNvPr>
          <p:cNvSpPr/>
          <p:nvPr/>
        </p:nvSpPr>
        <p:spPr>
          <a:xfrm>
            <a:off x="3071658" y="5342533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D5E07-0FD8-43E8-AD4B-D71798C54F68}"/>
              </a:ext>
            </a:extLst>
          </p:cNvPr>
          <p:cNvCxnSpPr>
            <a:stCxn id="18" idx="0"/>
          </p:cNvCxnSpPr>
          <p:nvPr/>
        </p:nvCxnSpPr>
        <p:spPr>
          <a:xfrm flipV="1">
            <a:off x="2149998" y="4532041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E2F84B-273E-4F1D-8A65-65B8A024510A}"/>
              </a:ext>
            </a:extLst>
          </p:cNvPr>
          <p:cNvCxnSpPr>
            <a:cxnSpLocks/>
          </p:cNvCxnSpPr>
          <p:nvPr/>
        </p:nvCxnSpPr>
        <p:spPr>
          <a:xfrm flipH="1" flipV="1">
            <a:off x="3031849" y="4532041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D8C253-A309-43BD-B536-AE160917B830}"/>
              </a:ext>
            </a:extLst>
          </p:cNvPr>
          <p:cNvSpPr/>
          <p:nvPr/>
        </p:nvSpPr>
        <p:spPr>
          <a:xfrm>
            <a:off x="2303757" y="4139077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51233-3DA3-4DA9-9ED2-EF4F6466860F}"/>
              </a:ext>
            </a:extLst>
          </p:cNvPr>
          <p:cNvCxnSpPr/>
          <p:nvPr/>
        </p:nvCxnSpPr>
        <p:spPr>
          <a:xfrm flipV="1">
            <a:off x="4588761" y="4502754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87E9E8-D321-499D-B486-4FFEF14CFFCD}"/>
              </a:ext>
            </a:extLst>
          </p:cNvPr>
          <p:cNvCxnSpPr>
            <a:cxnSpLocks/>
          </p:cNvCxnSpPr>
          <p:nvPr/>
        </p:nvCxnSpPr>
        <p:spPr>
          <a:xfrm flipH="1" flipV="1">
            <a:off x="5470612" y="4502754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DE707B-F7CE-43B3-B9E8-417F05ABFDB5}"/>
              </a:ext>
            </a:extLst>
          </p:cNvPr>
          <p:cNvSpPr/>
          <p:nvPr/>
        </p:nvSpPr>
        <p:spPr>
          <a:xfrm>
            <a:off x="4681775" y="4130568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9D9C07-A2B5-46D4-A35B-B678415D5DE1}"/>
              </a:ext>
            </a:extLst>
          </p:cNvPr>
          <p:cNvCxnSpPr>
            <a:cxnSpLocks/>
          </p:cNvCxnSpPr>
          <p:nvPr/>
        </p:nvCxnSpPr>
        <p:spPr>
          <a:xfrm flipV="1">
            <a:off x="2925752" y="3487284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B36661-6BF4-40E7-B725-7DCEF3296DD2}"/>
              </a:ext>
            </a:extLst>
          </p:cNvPr>
          <p:cNvCxnSpPr>
            <a:cxnSpLocks/>
          </p:cNvCxnSpPr>
          <p:nvPr/>
        </p:nvCxnSpPr>
        <p:spPr>
          <a:xfrm flipH="1" flipV="1">
            <a:off x="4457508" y="3487284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74FCC4-B5FD-4B46-A82C-605E85AEA3B7}"/>
              </a:ext>
            </a:extLst>
          </p:cNvPr>
          <p:cNvSpPr/>
          <p:nvPr/>
        </p:nvSpPr>
        <p:spPr>
          <a:xfrm>
            <a:off x="3560767" y="3084874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569790" y="5379657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6283078" y="5326758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645397" y="4488872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527248" y="4488872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752054" y="4059066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997021" y="451910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878872" y="451910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9111070" y="3971210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F28AFF-B2F1-4C4C-8F53-4B7506586C5B}"/>
              </a:ext>
            </a:extLst>
          </p:cNvPr>
          <p:cNvCxnSpPr>
            <a:cxnSpLocks/>
          </p:cNvCxnSpPr>
          <p:nvPr/>
        </p:nvCxnSpPr>
        <p:spPr>
          <a:xfrm>
            <a:off x="3071658" y="2435672"/>
            <a:ext cx="608520" cy="61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018B8D-66CE-4206-B39E-2060996782EF}"/>
              </a:ext>
            </a:extLst>
          </p:cNvPr>
          <p:cNvCxnSpPr>
            <a:cxnSpLocks/>
          </p:cNvCxnSpPr>
          <p:nvPr/>
        </p:nvCxnSpPr>
        <p:spPr>
          <a:xfrm flipV="1">
            <a:off x="985083" y="2528711"/>
            <a:ext cx="1316649" cy="264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FC4272-2BD8-4C2E-AA33-5382C10FDDEB}"/>
              </a:ext>
            </a:extLst>
          </p:cNvPr>
          <p:cNvSpPr/>
          <p:nvPr/>
        </p:nvSpPr>
        <p:spPr>
          <a:xfrm>
            <a:off x="2108938" y="2051983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FCEA58-2DEE-4D8C-989D-2DFBF6B3A7B2}"/>
              </a:ext>
            </a:extLst>
          </p:cNvPr>
          <p:cNvSpPr/>
          <p:nvPr/>
        </p:nvSpPr>
        <p:spPr>
          <a:xfrm>
            <a:off x="5248065" y="6253147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24E641-0DEA-4FE6-8599-F28497189878}"/>
              </a:ext>
            </a:extLst>
          </p:cNvPr>
          <p:cNvCxnSpPr>
            <a:cxnSpLocks/>
          </p:cNvCxnSpPr>
          <p:nvPr/>
        </p:nvCxnSpPr>
        <p:spPr>
          <a:xfrm flipV="1">
            <a:off x="7539388" y="3219293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121D01-EFF2-4F1E-9DFE-80F377EE9070}"/>
              </a:ext>
            </a:extLst>
          </p:cNvPr>
          <p:cNvCxnSpPr>
            <a:cxnSpLocks/>
          </p:cNvCxnSpPr>
          <p:nvPr/>
        </p:nvCxnSpPr>
        <p:spPr>
          <a:xfrm flipH="1" flipV="1">
            <a:off x="8997021" y="3219293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7703C0A-93B6-4B63-BE32-97306F82C6ED}"/>
              </a:ext>
            </a:extLst>
          </p:cNvPr>
          <p:cNvSpPr/>
          <p:nvPr/>
        </p:nvSpPr>
        <p:spPr>
          <a:xfrm>
            <a:off x="8173822" y="2732340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D75DE4-AE32-471A-8A11-2C0C8838F0A6}"/>
              </a:ext>
            </a:extLst>
          </p:cNvPr>
          <p:cNvSpPr/>
          <p:nvPr/>
        </p:nvSpPr>
        <p:spPr>
          <a:xfrm>
            <a:off x="6610878" y="6242106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</p:spTree>
    <p:extLst>
      <p:ext uri="{BB962C8B-B14F-4D97-AF65-F5344CB8AC3E}">
        <p14:creationId xmlns:p14="http://schemas.microsoft.com/office/powerpoint/2010/main" val="42839795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603750" y="5372101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804582" y="533526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99CE99-0C3B-4393-B055-5B07F089F7D2}"/>
              </a:ext>
            </a:extLst>
          </p:cNvPr>
          <p:cNvSpPr/>
          <p:nvPr/>
        </p:nvSpPr>
        <p:spPr>
          <a:xfrm>
            <a:off x="4419926" y="6083404"/>
            <a:ext cx="2225471" cy="774595"/>
          </a:xfrm>
          <a:prstGeom prst="leftArrow">
            <a:avLst>
              <a:gd name="adj1" fmla="val 8273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569790" y="5379657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6283078" y="5326758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645397" y="4488872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527248" y="4488872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752054" y="4059066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997021" y="451910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878872" y="451910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9111070" y="3971210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539388" y="3219293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997021" y="3219293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8173822" y="2732340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556000" y="1846999"/>
            <a:ext cx="1753652" cy="49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6482215" y="1921502"/>
            <a:ext cx="1451060" cy="87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C58797-7FAD-4904-B3C8-B905CC5A05A5}"/>
              </a:ext>
            </a:extLst>
          </p:cNvPr>
          <p:cNvSpPr/>
          <p:nvPr/>
        </p:nvSpPr>
        <p:spPr>
          <a:xfrm>
            <a:off x="5042962" y="6271454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5376908" y="1469926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4218774" y="5300026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435454" y="5307583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538318" y="5322035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709072" y="5334976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3071658" y="5342533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2149998" y="4532041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3031849" y="4532041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2303757" y="4139077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588761" y="4502754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470612" y="4502754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681775" y="4130568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925752" y="3487284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457508" y="3487284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560767" y="3084874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431822" y="2732340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985083" y="2732340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476910" y="2273321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</p:spTree>
    <p:extLst>
      <p:ext uri="{BB962C8B-B14F-4D97-AF65-F5344CB8AC3E}">
        <p14:creationId xmlns:p14="http://schemas.microsoft.com/office/powerpoint/2010/main" val="122549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62BB-D62C-4E0F-89B7-EF6CD46A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different kind of redundancy…</a:t>
            </a:r>
          </a:p>
        </p:txBody>
      </p:sp>
      <p:pic>
        <p:nvPicPr>
          <p:cNvPr id="5" name="Content Placeholder 4" descr="A picture containing animal, indoor, mammal, person&#10;&#10;Description generated with very high confidence">
            <a:extLst>
              <a:ext uri="{FF2B5EF4-FFF2-40B4-BE49-F238E27FC236}">
                <a16:creationId xmlns:a16="http://schemas.microsoft.com/office/drawing/2014/main" id="{3A4B459C-02E2-44E6-B78D-93CFE5769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82" y="246712"/>
            <a:ext cx="2171619" cy="162871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8C1D0-EF7B-4D55-A17F-A338D4B90262}"/>
              </a:ext>
            </a:extLst>
          </p:cNvPr>
          <p:cNvSpPr txBox="1">
            <a:spLocks/>
          </p:cNvSpPr>
          <p:nvPr/>
        </p:nvSpPr>
        <p:spPr>
          <a:xfrm>
            <a:off x="838200" y="19851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A screen shot of a city&#10;&#10;Description generated with high confidence">
            <a:extLst>
              <a:ext uri="{FF2B5EF4-FFF2-40B4-BE49-F238E27FC236}">
                <a16:creationId xmlns:a16="http://schemas.microsoft.com/office/drawing/2014/main" id="{9B58C05A-08BE-4E35-9194-CB96BCD2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55" y="2300158"/>
            <a:ext cx="5352381" cy="3257143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F61C90-02A9-449E-8380-1581CF5DAF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7572" y="5475766"/>
            <a:ext cx="627321" cy="627321"/>
          </a:xfrm>
          <a:prstGeom prst="curvedConnector3">
            <a:avLst>
              <a:gd name="adj1" fmla="val 10762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A6DC87A-0CF9-498D-8089-301B0E6F3192}"/>
              </a:ext>
            </a:extLst>
          </p:cNvPr>
          <p:cNvCxnSpPr>
            <a:cxnSpLocks/>
          </p:cNvCxnSpPr>
          <p:nvPr/>
        </p:nvCxnSpPr>
        <p:spPr>
          <a:xfrm>
            <a:off x="6797750" y="5595175"/>
            <a:ext cx="847059" cy="437049"/>
          </a:xfrm>
          <a:prstGeom prst="curvedConnector3">
            <a:avLst>
              <a:gd name="adj1" fmla="val 732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92CE90-030E-43A8-A6F9-A053C4858175}"/>
              </a:ext>
            </a:extLst>
          </p:cNvPr>
          <p:cNvSpPr txBox="1"/>
          <p:nvPr/>
        </p:nvSpPr>
        <p:spPr>
          <a:xfrm>
            <a:off x="5153246" y="5709057"/>
            <a:ext cx="126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Encoding cost: 7 bits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1A3D8-C3DC-422E-9AA3-64CC324E1A7A}"/>
              </a:ext>
            </a:extLst>
          </p:cNvPr>
          <p:cNvSpPr txBox="1"/>
          <p:nvPr/>
        </p:nvSpPr>
        <p:spPr>
          <a:xfrm>
            <a:off x="7751134" y="5813699"/>
            <a:ext cx="168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Encoding cost: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also 7 bits!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EF27E6-74F3-4DA8-9E84-D31798C5FF72}"/>
              </a:ext>
            </a:extLst>
          </p:cNvPr>
          <p:cNvSpPr/>
          <p:nvPr/>
        </p:nvSpPr>
        <p:spPr>
          <a:xfrm>
            <a:off x="6691424" y="4890977"/>
            <a:ext cx="262269" cy="86539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2A9BB7-8A31-4CA6-804C-185DAC35C9E1}"/>
              </a:ext>
            </a:extLst>
          </p:cNvPr>
          <p:cNvSpPr txBox="1"/>
          <p:nvPr/>
        </p:nvSpPr>
        <p:spPr>
          <a:xfrm>
            <a:off x="9748282" y="3415718"/>
            <a:ext cx="18713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FF"/>
                </a:solidFill>
              </a:rPr>
              <a:t>This doesn’t seem fair!</a:t>
            </a:r>
          </a:p>
        </p:txBody>
      </p:sp>
    </p:spTree>
    <p:extLst>
      <p:ext uri="{BB962C8B-B14F-4D97-AF65-F5344CB8AC3E}">
        <p14:creationId xmlns:p14="http://schemas.microsoft.com/office/powerpoint/2010/main" val="23130797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603750" y="5372101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804582" y="533526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569790" y="5379657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6283078" y="5326758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645397" y="4488872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527248" y="4488872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752054" y="4059066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997021" y="451910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878872" y="451910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9111070" y="3971210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539388" y="3219293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997021" y="3219293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8173822" y="2732340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556000" y="1846999"/>
            <a:ext cx="1753652" cy="49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6482215" y="1921502"/>
            <a:ext cx="1451060" cy="87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5376908" y="1469926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4218774" y="5300026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435454" y="5307583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538318" y="5322035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709072" y="5334976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3071658" y="5342533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2149998" y="4532041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3031849" y="4532041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2303757" y="4139077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588761" y="4502754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470612" y="4502754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681775" y="4130568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925752" y="3487284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457508" y="3487284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560767" y="3084874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431822" y="2732340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985083" y="2732340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476910" y="2273321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BF4F3-D937-47B4-B238-94ECECE0D379}"/>
              </a:ext>
            </a:extLst>
          </p:cNvPr>
          <p:cNvSpPr txBox="1"/>
          <p:nvPr/>
        </p:nvSpPr>
        <p:spPr>
          <a:xfrm>
            <a:off x="4094573" y="1128374"/>
            <a:ext cx="21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93C64A-9782-4143-B53A-178CA26904FC}"/>
              </a:ext>
            </a:extLst>
          </p:cNvPr>
          <p:cNvCxnSpPr>
            <a:cxnSpLocks/>
          </p:cNvCxnSpPr>
          <p:nvPr/>
        </p:nvCxnSpPr>
        <p:spPr>
          <a:xfrm>
            <a:off x="4798263" y="1433404"/>
            <a:ext cx="462845" cy="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13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603750" y="5372101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804582" y="5335262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569790" y="5379657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6283078" y="5326758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645397" y="4488872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527248" y="4488872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752054" y="4059066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997021" y="4519100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878872" y="4519100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9111070" y="3971210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539388" y="3219293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997021" y="3219293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8173822" y="2732340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556000" y="1846999"/>
            <a:ext cx="1753652" cy="49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6482215" y="1921502"/>
            <a:ext cx="1451060" cy="87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5376908" y="1469926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4218774" y="5300026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435454" y="5307583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538318" y="5322035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709072" y="5334976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3071658" y="5342533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2149998" y="4532041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3031849" y="4532041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2303757" y="4139077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588761" y="4502754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470612" y="4502754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681775" y="4130568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925752" y="3487284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457508" y="3487284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560767" y="3084874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431822" y="2732340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985083" y="2732340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476910" y="2273321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BF4F3-D937-47B4-B238-94ECECE0D379}"/>
              </a:ext>
            </a:extLst>
          </p:cNvPr>
          <p:cNvSpPr txBox="1"/>
          <p:nvPr/>
        </p:nvSpPr>
        <p:spPr>
          <a:xfrm>
            <a:off x="4094573" y="1128374"/>
            <a:ext cx="21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93C64A-9782-4143-B53A-178CA26904FC}"/>
              </a:ext>
            </a:extLst>
          </p:cNvPr>
          <p:cNvCxnSpPr>
            <a:cxnSpLocks/>
          </p:cNvCxnSpPr>
          <p:nvPr/>
        </p:nvCxnSpPr>
        <p:spPr>
          <a:xfrm>
            <a:off x="4798263" y="1433404"/>
            <a:ext cx="462845" cy="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09B59-D4EB-4814-9854-5D7BC50FB6AC}"/>
              </a:ext>
            </a:extLst>
          </p:cNvPr>
          <p:cNvSpPr txBox="1"/>
          <p:nvPr/>
        </p:nvSpPr>
        <p:spPr>
          <a:xfrm>
            <a:off x="2951218" y="3591493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2CF6C1-D6CF-46F2-AC9B-4CC15E9EE2BA}"/>
              </a:ext>
            </a:extLst>
          </p:cNvPr>
          <p:cNvSpPr txBox="1"/>
          <p:nvPr/>
        </p:nvSpPr>
        <p:spPr>
          <a:xfrm>
            <a:off x="1566634" y="3595747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8F609-E245-4A76-9841-7C48671FF6FA}"/>
              </a:ext>
            </a:extLst>
          </p:cNvPr>
          <p:cNvSpPr txBox="1"/>
          <p:nvPr/>
        </p:nvSpPr>
        <p:spPr>
          <a:xfrm>
            <a:off x="2134269" y="4666510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477473-856B-44A5-BF82-ACF0DC5422D2}"/>
              </a:ext>
            </a:extLst>
          </p:cNvPr>
          <p:cNvSpPr txBox="1"/>
          <p:nvPr/>
        </p:nvSpPr>
        <p:spPr>
          <a:xfrm>
            <a:off x="4463814" y="4727113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B93928-58E1-49F9-81A4-6B4AB0D9F74E}"/>
              </a:ext>
            </a:extLst>
          </p:cNvPr>
          <p:cNvSpPr txBox="1"/>
          <p:nvPr/>
        </p:nvSpPr>
        <p:spPr>
          <a:xfrm>
            <a:off x="6574872" y="471700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1199CA-7192-4D34-A825-01046DC061EB}"/>
              </a:ext>
            </a:extLst>
          </p:cNvPr>
          <p:cNvSpPr txBox="1"/>
          <p:nvPr/>
        </p:nvSpPr>
        <p:spPr>
          <a:xfrm>
            <a:off x="7569790" y="330261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1B19C-F36C-439F-A2E6-4E43537D4BD2}"/>
              </a:ext>
            </a:extLst>
          </p:cNvPr>
          <p:cNvSpPr txBox="1"/>
          <p:nvPr/>
        </p:nvSpPr>
        <p:spPr>
          <a:xfrm>
            <a:off x="8910355" y="4648896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AC844-0D8C-4DA4-B5CD-5AD669B018BC}"/>
              </a:ext>
            </a:extLst>
          </p:cNvPr>
          <p:cNvSpPr txBox="1"/>
          <p:nvPr/>
        </p:nvSpPr>
        <p:spPr>
          <a:xfrm>
            <a:off x="4202336" y="178932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3C59BC-F2BD-4D2B-BDC3-25CFB3560D29}"/>
              </a:ext>
            </a:extLst>
          </p:cNvPr>
          <p:cNvSpPr txBox="1"/>
          <p:nvPr/>
        </p:nvSpPr>
        <p:spPr>
          <a:xfrm>
            <a:off x="7217929" y="2107000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C4A70C-4977-4143-840C-43D572CA0772}"/>
              </a:ext>
            </a:extLst>
          </p:cNvPr>
          <p:cNvSpPr txBox="1"/>
          <p:nvPr/>
        </p:nvSpPr>
        <p:spPr>
          <a:xfrm>
            <a:off x="4761209" y="348728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8FB9C8-D280-4EA7-87FC-1DF91AEEA310}"/>
              </a:ext>
            </a:extLst>
          </p:cNvPr>
          <p:cNvSpPr txBox="1"/>
          <p:nvPr/>
        </p:nvSpPr>
        <p:spPr>
          <a:xfrm>
            <a:off x="3556000" y="2647007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FEE82A-3D30-47C1-9E4A-D72B370AFBF8}"/>
              </a:ext>
            </a:extLst>
          </p:cNvPr>
          <p:cNvSpPr txBox="1"/>
          <p:nvPr/>
        </p:nvSpPr>
        <p:spPr>
          <a:xfrm>
            <a:off x="3158909" y="471700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CFCE3-1437-4CC5-AE03-2E37C1957E09}"/>
              </a:ext>
            </a:extLst>
          </p:cNvPr>
          <p:cNvSpPr txBox="1"/>
          <p:nvPr/>
        </p:nvSpPr>
        <p:spPr>
          <a:xfrm>
            <a:off x="10042437" y="4747237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70B44-08A5-4B58-BC3F-1678D070BD6C}"/>
              </a:ext>
            </a:extLst>
          </p:cNvPr>
          <p:cNvSpPr txBox="1"/>
          <p:nvPr/>
        </p:nvSpPr>
        <p:spPr>
          <a:xfrm>
            <a:off x="7643634" y="4648896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8DA20-3362-411A-AF95-A984EDA2C5BA}"/>
              </a:ext>
            </a:extLst>
          </p:cNvPr>
          <p:cNvSpPr txBox="1"/>
          <p:nvPr/>
        </p:nvSpPr>
        <p:spPr>
          <a:xfrm>
            <a:off x="9591403" y="318811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72E972-28EB-4DE6-9CCB-77B995C3E69A}"/>
              </a:ext>
            </a:extLst>
          </p:cNvPr>
          <p:cNvSpPr txBox="1"/>
          <p:nvPr/>
        </p:nvSpPr>
        <p:spPr>
          <a:xfrm>
            <a:off x="5565833" y="4666510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3871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296035" y="6128456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496867" y="6091617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262075" y="6136012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5975363" y="6083113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337682" y="5245227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219533" y="5245227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444339" y="481542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689306" y="5275455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571157" y="5275455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8803355" y="4727565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231673" y="3975648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689306" y="3975648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7866107" y="3488695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168675" y="2687487"/>
            <a:ext cx="653399" cy="365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5014028" y="2643794"/>
            <a:ext cx="2611532" cy="9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3822074" y="2305841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3911059" y="605638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127739" y="606393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230603" y="6078390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401357" y="6091331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2763943" y="6098888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1842283" y="5288396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2724134" y="5288396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1996042" y="4895432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281046" y="5259109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162897" y="5259109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374060" y="4886923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618037" y="4243639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149793" y="4243639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253052" y="3841229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124107" y="3488695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677368" y="3488695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169195" y="3029676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BF4F3-D937-47B4-B238-94ECECE0D379}"/>
              </a:ext>
            </a:extLst>
          </p:cNvPr>
          <p:cNvSpPr txBox="1"/>
          <p:nvPr/>
        </p:nvSpPr>
        <p:spPr>
          <a:xfrm>
            <a:off x="2568016" y="1905687"/>
            <a:ext cx="21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93C64A-9782-4143-B53A-178CA26904FC}"/>
              </a:ext>
            </a:extLst>
          </p:cNvPr>
          <p:cNvCxnSpPr>
            <a:cxnSpLocks/>
          </p:cNvCxnSpPr>
          <p:nvPr/>
        </p:nvCxnSpPr>
        <p:spPr>
          <a:xfrm>
            <a:off x="3303958" y="2210031"/>
            <a:ext cx="462845" cy="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09B59-D4EB-4814-9854-5D7BC50FB6AC}"/>
              </a:ext>
            </a:extLst>
          </p:cNvPr>
          <p:cNvSpPr txBox="1"/>
          <p:nvPr/>
        </p:nvSpPr>
        <p:spPr>
          <a:xfrm>
            <a:off x="2643503" y="434784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2CF6C1-D6CF-46F2-AC9B-4CC15E9EE2BA}"/>
              </a:ext>
            </a:extLst>
          </p:cNvPr>
          <p:cNvSpPr txBox="1"/>
          <p:nvPr/>
        </p:nvSpPr>
        <p:spPr>
          <a:xfrm>
            <a:off x="1258919" y="435210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8F609-E245-4A76-9841-7C48671FF6FA}"/>
              </a:ext>
            </a:extLst>
          </p:cNvPr>
          <p:cNvSpPr txBox="1"/>
          <p:nvPr/>
        </p:nvSpPr>
        <p:spPr>
          <a:xfrm>
            <a:off x="1826554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477473-856B-44A5-BF82-ACF0DC5422D2}"/>
              </a:ext>
            </a:extLst>
          </p:cNvPr>
          <p:cNvSpPr txBox="1"/>
          <p:nvPr/>
        </p:nvSpPr>
        <p:spPr>
          <a:xfrm>
            <a:off x="4156099" y="548346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B93928-58E1-49F9-81A4-6B4AB0D9F74E}"/>
              </a:ext>
            </a:extLst>
          </p:cNvPr>
          <p:cNvSpPr txBox="1"/>
          <p:nvPr/>
        </p:nvSpPr>
        <p:spPr>
          <a:xfrm>
            <a:off x="6267157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1199CA-7192-4D34-A825-01046DC061EB}"/>
              </a:ext>
            </a:extLst>
          </p:cNvPr>
          <p:cNvSpPr txBox="1"/>
          <p:nvPr/>
        </p:nvSpPr>
        <p:spPr>
          <a:xfrm>
            <a:off x="7262075" y="4058973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1B19C-F36C-439F-A2E6-4E43537D4BD2}"/>
              </a:ext>
            </a:extLst>
          </p:cNvPr>
          <p:cNvSpPr txBox="1"/>
          <p:nvPr/>
        </p:nvSpPr>
        <p:spPr>
          <a:xfrm>
            <a:off x="8602640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AC844-0D8C-4DA4-B5CD-5AD669B018BC}"/>
              </a:ext>
            </a:extLst>
          </p:cNvPr>
          <p:cNvSpPr txBox="1"/>
          <p:nvPr/>
        </p:nvSpPr>
        <p:spPr>
          <a:xfrm>
            <a:off x="3250553" y="255409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3C59BC-F2BD-4D2B-BDC3-25CFB3560D29}"/>
              </a:ext>
            </a:extLst>
          </p:cNvPr>
          <p:cNvSpPr txBox="1"/>
          <p:nvPr/>
        </p:nvSpPr>
        <p:spPr>
          <a:xfrm>
            <a:off x="6337682" y="276561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C4A70C-4977-4143-840C-43D572CA0772}"/>
              </a:ext>
            </a:extLst>
          </p:cNvPr>
          <p:cNvSpPr txBox="1"/>
          <p:nvPr/>
        </p:nvSpPr>
        <p:spPr>
          <a:xfrm>
            <a:off x="4453494" y="424363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8FB9C8-D280-4EA7-87FC-1DF91AEEA310}"/>
              </a:ext>
            </a:extLst>
          </p:cNvPr>
          <p:cNvSpPr txBox="1"/>
          <p:nvPr/>
        </p:nvSpPr>
        <p:spPr>
          <a:xfrm>
            <a:off x="3248285" y="340336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FEE82A-3D30-47C1-9E4A-D72B370AFBF8}"/>
              </a:ext>
            </a:extLst>
          </p:cNvPr>
          <p:cNvSpPr txBox="1"/>
          <p:nvPr/>
        </p:nvSpPr>
        <p:spPr>
          <a:xfrm>
            <a:off x="2851194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CFCE3-1437-4CC5-AE03-2E37C1957E09}"/>
              </a:ext>
            </a:extLst>
          </p:cNvPr>
          <p:cNvSpPr txBox="1"/>
          <p:nvPr/>
        </p:nvSpPr>
        <p:spPr>
          <a:xfrm>
            <a:off x="9734722" y="550359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70B44-08A5-4B58-BC3F-1678D070BD6C}"/>
              </a:ext>
            </a:extLst>
          </p:cNvPr>
          <p:cNvSpPr txBox="1"/>
          <p:nvPr/>
        </p:nvSpPr>
        <p:spPr>
          <a:xfrm>
            <a:off x="7335919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8DA20-3362-411A-AF95-A984EDA2C5BA}"/>
              </a:ext>
            </a:extLst>
          </p:cNvPr>
          <p:cNvSpPr txBox="1"/>
          <p:nvPr/>
        </p:nvSpPr>
        <p:spPr>
          <a:xfrm>
            <a:off x="9283688" y="394446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72E972-28EB-4DE6-9CCB-77B995C3E69A}"/>
              </a:ext>
            </a:extLst>
          </p:cNvPr>
          <p:cNvSpPr txBox="1"/>
          <p:nvPr/>
        </p:nvSpPr>
        <p:spPr>
          <a:xfrm>
            <a:off x="5258118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4F155DD-53CE-4950-BE76-AA926376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8855"/>
              </p:ext>
            </p:extLst>
          </p:nvPr>
        </p:nvGraphicFramePr>
        <p:xfrm>
          <a:off x="7933794" y="196497"/>
          <a:ext cx="37399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66">
                  <a:extLst>
                    <a:ext uri="{9D8B030D-6E8A-4147-A177-3AD203B41FA5}">
                      <a16:colId xmlns:a16="http://schemas.microsoft.com/office/drawing/2014/main" val="422069265"/>
                    </a:ext>
                  </a:extLst>
                </a:gridCol>
                <a:gridCol w="1869966">
                  <a:extLst>
                    <a:ext uri="{9D8B030D-6E8A-4147-A177-3AD203B41FA5}">
                      <a16:colId xmlns:a16="http://schemas.microsoft.com/office/drawing/2014/main" val="1116271510"/>
                    </a:ext>
                  </a:extLst>
                </a:gridCol>
              </a:tblGrid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Huffman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4667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96375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2191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59140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7217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89446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87854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8225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69769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2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885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296035" y="6128456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496867" y="6091617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262075" y="6136012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5975363" y="6083113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337682" y="5245227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219533" y="5245227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444339" y="481542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689306" y="5275455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571157" y="5275455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8803355" y="4727565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231673" y="3975648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689306" y="3975648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7866107" y="3488695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168675" y="2687487"/>
            <a:ext cx="653399" cy="365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5014028" y="2643794"/>
            <a:ext cx="2611532" cy="9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3822074" y="2305841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3911059" y="605638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127739" y="606393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230603" y="6078390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401357" y="6091331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2763943" y="6098888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1842283" y="5288396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2724134" y="5288396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1996042" y="4895432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281046" y="5259109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162897" y="5259109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374060" y="4886923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618037" y="4243639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149793" y="4243639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253052" y="3841229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124107" y="3488695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677368" y="3488695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169195" y="3029676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BF4F3-D937-47B4-B238-94ECECE0D379}"/>
              </a:ext>
            </a:extLst>
          </p:cNvPr>
          <p:cNvSpPr txBox="1"/>
          <p:nvPr/>
        </p:nvSpPr>
        <p:spPr>
          <a:xfrm>
            <a:off x="2568016" y="1905687"/>
            <a:ext cx="21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93C64A-9782-4143-B53A-178CA26904FC}"/>
              </a:ext>
            </a:extLst>
          </p:cNvPr>
          <p:cNvCxnSpPr>
            <a:cxnSpLocks/>
          </p:cNvCxnSpPr>
          <p:nvPr/>
        </p:nvCxnSpPr>
        <p:spPr>
          <a:xfrm>
            <a:off x="3303958" y="2210031"/>
            <a:ext cx="462845" cy="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09B59-D4EB-4814-9854-5D7BC50FB6AC}"/>
              </a:ext>
            </a:extLst>
          </p:cNvPr>
          <p:cNvSpPr txBox="1"/>
          <p:nvPr/>
        </p:nvSpPr>
        <p:spPr>
          <a:xfrm>
            <a:off x="2643503" y="434784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2CF6C1-D6CF-46F2-AC9B-4CC15E9EE2BA}"/>
              </a:ext>
            </a:extLst>
          </p:cNvPr>
          <p:cNvSpPr txBox="1"/>
          <p:nvPr/>
        </p:nvSpPr>
        <p:spPr>
          <a:xfrm>
            <a:off x="1258919" y="435210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8F609-E245-4A76-9841-7C48671FF6FA}"/>
              </a:ext>
            </a:extLst>
          </p:cNvPr>
          <p:cNvSpPr txBox="1"/>
          <p:nvPr/>
        </p:nvSpPr>
        <p:spPr>
          <a:xfrm>
            <a:off x="1826554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477473-856B-44A5-BF82-ACF0DC5422D2}"/>
              </a:ext>
            </a:extLst>
          </p:cNvPr>
          <p:cNvSpPr txBox="1"/>
          <p:nvPr/>
        </p:nvSpPr>
        <p:spPr>
          <a:xfrm>
            <a:off x="4156099" y="548346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B93928-58E1-49F9-81A4-6B4AB0D9F74E}"/>
              </a:ext>
            </a:extLst>
          </p:cNvPr>
          <p:cNvSpPr txBox="1"/>
          <p:nvPr/>
        </p:nvSpPr>
        <p:spPr>
          <a:xfrm>
            <a:off x="6267157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1199CA-7192-4D34-A825-01046DC061EB}"/>
              </a:ext>
            </a:extLst>
          </p:cNvPr>
          <p:cNvSpPr txBox="1"/>
          <p:nvPr/>
        </p:nvSpPr>
        <p:spPr>
          <a:xfrm>
            <a:off x="7262075" y="4058973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1B19C-F36C-439F-A2E6-4E43537D4BD2}"/>
              </a:ext>
            </a:extLst>
          </p:cNvPr>
          <p:cNvSpPr txBox="1"/>
          <p:nvPr/>
        </p:nvSpPr>
        <p:spPr>
          <a:xfrm>
            <a:off x="8602640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AC844-0D8C-4DA4-B5CD-5AD669B018BC}"/>
              </a:ext>
            </a:extLst>
          </p:cNvPr>
          <p:cNvSpPr txBox="1"/>
          <p:nvPr/>
        </p:nvSpPr>
        <p:spPr>
          <a:xfrm>
            <a:off x="3250553" y="255409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3C59BC-F2BD-4D2B-BDC3-25CFB3560D29}"/>
              </a:ext>
            </a:extLst>
          </p:cNvPr>
          <p:cNvSpPr txBox="1"/>
          <p:nvPr/>
        </p:nvSpPr>
        <p:spPr>
          <a:xfrm>
            <a:off x="6337682" y="276561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C4A70C-4977-4143-840C-43D572CA0772}"/>
              </a:ext>
            </a:extLst>
          </p:cNvPr>
          <p:cNvSpPr txBox="1"/>
          <p:nvPr/>
        </p:nvSpPr>
        <p:spPr>
          <a:xfrm>
            <a:off x="4453494" y="424363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8FB9C8-D280-4EA7-87FC-1DF91AEEA310}"/>
              </a:ext>
            </a:extLst>
          </p:cNvPr>
          <p:cNvSpPr txBox="1"/>
          <p:nvPr/>
        </p:nvSpPr>
        <p:spPr>
          <a:xfrm>
            <a:off x="3248285" y="340336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FEE82A-3D30-47C1-9E4A-D72B370AFBF8}"/>
              </a:ext>
            </a:extLst>
          </p:cNvPr>
          <p:cNvSpPr txBox="1"/>
          <p:nvPr/>
        </p:nvSpPr>
        <p:spPr>
          <a:xfrm>
            <a:off x="2851194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CFCE3-1437-4CC5-AE03-2E37C1957E09}"/>
              </a:ext>
            </a:extLst>
          </p:cNvPr>
          <p:cNvSpPr txBox="1"/>
          <p:nvPr/>
        </p:nvSpPr>
        <p:spPr>
          <a:xfrm>
            <a:off x="9734722" y="550359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70B44-08A5-4B58-BC3F-1678D070BD6C}"/>
              </a:ext>
            </a:extLst>
          </p:cNvPr>
          <p:cNvSpPr txBox="1"/>
          <p:nvPr/>
        </p:nvSpPr>
        <p:spPr>
          <a:xfrm>
            <a:off x="7335919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8DA20-3362-411A-AF95-A984EDA2C5BA}"/>
              </a:ext>
            </a:extLst>
          </p:cNvPr>
          <p:cNvSpPr txBox="1"/>
          <p:nvPr/>
        </p:nvSpPr>
        <p:spPr>
          <a:xfrm>
            <a:off x="9283688" y="394446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72E972-28EB-4DE6-9CCB-77B995C3E69A}"/>
              </a:ext>
            </a:extLst>
          </p:cNvPr>
          <p:cNvSpPr txBox="1"/>
          <p:nvPr/>
        </p:nvSpPr>
        <p:spPr>
          <a:xfrm>
            <a:off x="5258118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4F155DD-53CE-4950-BE76-AA926376E1FD}"/>
              </a:ext>
            </a:extLst>
          </p:cNvPr>
          <p:cNvGraphicFramePr>
            <a:graphicFrameLocks noGrp="1"/>
          </p:cNvGraphicFramePr>
          <p:nvPr/>
        </p:nvGraphicFramePr>
        <p:xfrm>
          <a:off x="7933794" y="196497"/>
          <a:ext cx="37399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66">
                  <a:extLst>
                    <a:ext uri="{9D8B030D-6E8A-4147-A177-3AD203B41FA5}">
                      <a16:colId xmlns:a16="http://schemas.microsoft.com/office/drawing/2014/main" val="422069265"/>
                    </a:ext>
                  </a:extLst>
                </a:gridCol>
                <a:gridCol w="1869966">
                  <a:extLst>
                    <a:ext uri="{9D8B030D-6E8A-4147-A177-3AD203B41FA5}">
                      <a16:colId xmlns:a16="http://schemas.microsoft.com/office/drawing/2014/main" val="1116271510"/>
                    </a:ext>
                  </a:extLst>
                </a:gridCol>
              </a:tblGrid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Huffman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4667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96375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2191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59140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7217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89446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87854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8225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69769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2072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EEC93B03-13D0-4D38-B647-A3AE07C3EEEC}"/>
              </a:ext>
            </a:extLst>
          </p:cNvPr>
          <p:cNvSpPr txBox="1"/>
          <p:nvPr/>
        </p:nvSpPr>
        <p:spPr>
          <a:xfrm>
            <a:off x="5027926" y="1115821"/>
            <a:ext cx="2244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Remember: This step is necessary to encode the string, but you won’t have to do it in an exam (feel free to if it helps you out, though)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BD1FD127-7EB5-46B6-990C-57BDDFDDD3F3}"/>
              </a:ext>
            </a:extLst>
          </p:cNvPr>
          <p:cNvSpPr/>
          <p:nvPr/>
        </p:nvSpPr>
        <p:spPr>
          <a:xfrm rot="10800000">
            <a:off x="7231673" y="500509"/>
            <a:ext cx="675825" cy="244305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62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296035" y="6128456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496867" y="6091617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262075" y="6136012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5975363" y="6083113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337682" y="5245227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219533" y="5245227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444339" y="481542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689306" y="5275455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571157" y="5275455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8803355" y="4727565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231673" y="3975648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689306" y="3975648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7866107" y="3488695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168675" y="2687487"/>
            <a:ext cx="653399" cy="365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5014028" y="2643794"/>
            <a:ext cx="2611532" cy="9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3822074" y="2305841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3911059" y="605638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127739" y="606393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230603" y="6078390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401357" y="6091331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2763943" y="6098888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1842283" y="5288396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2724134" y="5288396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1996042" y="4895432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281046" y="5259109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162897" y="5259109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374060" y="4886923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618037" y="4243639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149793" y="4243639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253052" y="3841229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124107" y="3488695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677368" y="3488695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169195" y="3029676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BF4F3-D937-47B4-B238-94ECECE0D379}"/>
              </a:ext>
            </a:extLst>
          </p:cNvPr>
          <p:cNvSpPr txBox="1"/>
          <p:nvPr/>
        </p:nvSpPr>
        <p:spPr>
          <a:xfrm>
            <a:off x="2568016" y="1905687"/>
            <a:ext cx="21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93C64A-9782-4143-B53A-178CA26904FC}"/>
              </a:ext>
            </a:extLst>
          </p:cNvPr>
          <p:cNvCxnSpPr>
            <a:cxnSpLocks/>
          </p:cNvCxnSpPr>
          <p:nvPr/>
        </p:nvCxnSpPr>
        <p:spPr>
          <a:xfrm>
            <a:off x="3303958" y="2210031"/>
            <a:ext cx="462845" cy="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09B59-D4EB-4814-9854-5D7BC50FB6AC}"/>
              </a:ext>
            </a:extLst>
          </p:cNvPr>
          <p:cNvSpPr txBox="1"/>
          <p:nvPr/>
        </p:nvSpPr>
        <p:spPr>
          <a:xfrm>
            <a:off x="2643503" y="434784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2CF6C1-D6CF-46F2-AC9B-4CC15E9EE2BA}"/>
              </a:ext>
            </a:extLst>
          </p:cNvPr>
          <p:cNvSpPr txBox="1"/>
          <p:nvPr/>
        </p:nvSpPr>
        <p:spPr>
          <a:xfrm>
            <a:off x="1258919" y="435210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8F609-E245-4A76-9841-7C48671FF6FA}"/>
              </a:ext>
            </a:extLst>
          </p:cNvPr>
          <p:cNvSpPr txBox="1"/>
          <p:nvPr/>
        </p:nvSpPr>
        <p:spPr>
          <a:xfrm>
            <a:off x="1826554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477473-856B-44A5-BF82-ACF0DC5422D2}"/>
              </a:ext>
            </a:extLst>
          </p:cNvPr>
          <p:cNvSpPr txBox="1"/>
          <p:nvPr/>
        </p:nvSpPr>
        <p:spPr>
          <a:xfrm>
            <a:off x="4156099" y="548346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B93928-58E1-49F9-81A4-6B4AB0D9F74E}"/>
              </a:ext>
            </a:extLst>
          </p:cNvPr>
          <p:cNvSpPr txBox="1"/>
          <p:nvPr/>
        </p:nvSpPr>
        <p:spPr>
          <a:xfrm>
            <a:off x="6267157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1199CA-7192-4D34-A825-01046DC061EB}"/>
              </a:ext>
            </a:extLst>
          </p:cNvPr>
          <p:cNvSpPr txBox="1"/>
          <p:nvPr/>
        </p:nvSpPr>
        <p:spPr>
          <a:xfrm>
            <a:off x="7262075" y="4058973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1B19C-F36C-439F-A2E6-4E43537D4BD2}"/>
              </a:ext>
            </a:extLst>
          </p:cNvPr>
          <p:cNvSpPr txBox="1"/>
          <p:nvPr/>
        </p:nvSpPr>
        <p:spPr>
          <a:xfrm>
            <a:off x="8602640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AC844-0D8C-4DA4-B5CD-5AD669B018BC}"/>
              </a:ext>
            </a:extLst>
          </p:cNvPr>
          <p:cNvSpPr txBox="1"/>
          <p:nvPr/>
        </p:nvSpPr>
        <p:spPr>
          <a:xfrm>
            <a:off x="3250553" y="255409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3C59BC-F2BD-4D2B-BDC3-25CFB3560D29}"/>
              </a:ext>
            </a:extLst>
          </p:cNvPr>
          <p:cNvSpPr txBox="1"/>
          <p:nvPr/>
        </p:nvSpPr>
        <p:spPr>
          <a:xfrm>
            <a:off x="6337682" y="276561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C4A70C-4977-4143-840C-43D572CA0772}"/>
              </a:ext>
            </a:extLst>
          </p:cNvPr>
          <p:cNvSpPr txBox="1"/>
          <p:nvPr/>
        </p:nvSpPr>
        <p:spPr>
          <a:xfrm>
            <a:off x="4453494" y="424363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8FB9C8-D280-4EA7-87FC-1DF91AEEA310}"/>
              </a:ext>
            </a:extLst>
          </p:cNvPr>
          <p:cNvSpPr txBox="1"/>
          <p:nvPr/>
        </p:nvSpPr>
        <p:spPr>
          <a:xfrm>
            <a:off x="3248285" y="340336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FEE82A-3D30-47C1-9E4A-D72B370AFBF8}"/>
              </a:ext>
            </a:extLst>
          </p:cNvPr>
          <p:cNvSpPr txBox="1"/>
          <p:nvPr/>
        </p:nvSpPr>
        <p:spPr>
          <a:xfrm>
            <a:off x="2851194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CFCE3-1437-4CC5-AE03-2E37C1957E09}"/>
              </a:ext>
            </a:extLst>
          </p:cNvPr>
          <p:cNvSpPr txBox="1"/>
          <p:nvPr/>
        </p:nvSpPr>
        <p:spPr>
          <a:xfrm>
            <a:off x="9734722" y="550359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70B44-08A5-4B58-BC3F-1678D070BD6C}"/>
              </a:ext>
            </a:extLst>
          </p:cNvPr>
          <p:cNvSpPr txBox="1"/>
          <p:nvPr/>
        </p:nvSpPr>
        <p:spPr>
          <a:xfrm>
            <a:off x="7335919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8DA20-3362-411A-AF95-A984EDA2C5BA}"/>
              </a:ext>
            </a:extLst>
          </p:cNvPr>
          <p:cNvSpPr txBox="1"/>
          <p:nvPr/>
        </p:nvSpPr>
        <p:spPr>
          <a:xfrm>
            <a:off x="9283688" y="394446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72E972-28EB-4DE6-9CCB-77B995C3E69A}"/>
              </a:ext>
            </a:extLst>
          </p:cNvPr>
          <p:cNvSpPr txBox="1"/>
          <p:nvPr/>
        </p:nvSpPr>
        <p:spPr>
          <a:xfrm>
            <a:off x="5258118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4F155DD-53CE-4950-BE76-AA926376E1FD}"/>
              </a:ext>
            </a:extLst>
          </p:cNvPr>
          <p:cNvGraphicFramePr>
            <a:graphicFrameLocks noGrp="1"/>
          </p:cNvGraphicFramePr>
          <p:nvPr/>
        </p:nvGraphicFramePr>
        <p:xfrm>
          <a:off x="7933794" y="196497"/>
          <a:ext cx="37399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66">
                  <a:extLst>
                    <a:ext uri="{9D8B030D-6E8A-4147-A177-3AD203B41FA5}">
                      <a16:colId xmlns:a16="http://schemas.microsoft.com/office/drawing/2014/main" val="422069265"/>
                    </a:ext>
                  </a:extLst>
                </a:gridCol>
                <a:gridCol w="1869966">
                  <a:extLst>
                    <a:ext uri="{9D8B030D-6E8A-4147-A177-3AD203B41FA5}">
                      <a16:colId xmlns:a16="http://schemas.microsoft.com/office/drawing/2014/main" val="1116271510"/>
                    </a:ext>
                  </a:extLst>
                </a:gridCol>
              </a:tblGrid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Huffman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4667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96375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2191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59140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7217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89446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87854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8225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69769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2072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EAAF46C-2480-41FD-ADFB-E58436886043}"/>
              </a:ext>
            </a:extLst>
          </p:cNvPr>
          <p:cNvSpPr txBox="1"/>
          <p:nvPr/>
        </p:nvSpPr>
        <p:spPr>
          <a:xfrm>
            <a:off x="314358" y="532783"/>
            <a:ext cx="15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Transmission: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2DC302-1E13-449B-9D98-E51FAAB51C9B}"/>
              </a:ext>
            </a:extLst>
          </p:cNvPr>
          <p:cNvSpPr txBox="1"/>
          <p:nvPr/>
        </p:nvSpPr>
        <p:spPr>
          <a:xfrm>
            <a:off x="1748984" y="568697"/>
            <a:ext cx="308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“Data structures” = </a:t>
            </a:r>
          </a:p>
          <a:p>
            <a:r>
              <a:rPr lang="en-US" dirty="0">
                <a:solidFill>
                  <a:srgbClr val="0070C0"/>
                </a:solidFill>
              </a:rPr>
              <a:t>0101100001000100110001011110110001111010111110</a:t>
            </a:r>
          </a:p>
        </p:txBody>
      </p:sp>
    </p:spTree>
    <p:extLst>
      <p:ext uri="{BB962C8B-B14F-4D97-AF65-F5344CB8AC3E}">
        <p14:creationId xmlns:p14="http://schemas.microsoft.com/office/powerpoint/2010/main" val="22413451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6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E80898-C61B-46DA-A452-C59EEFF505D8}"/>
              </a:ext>
            </a:extLst>
          </p:cNvPr>
          <p:cNvSpPr/>
          <p:nvPr/>
        </p:nvSpPr>
        <p:spPr>
          <a:xfrm>
            <a:off x="8296035" y="6128456"/>
            <a:ext cx="80718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s,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C9270-82CA-4DD4-BD4C-AD56E131B73A}"/>
              </a:ext>
            </a:extLst>
          </p:cNvPr>
          <p:cNvSpPr/>
          <p:nvPr/>
        </p:nvSpPr>
        <p:spPr>
          <a:xfrm>
            <a:off x="9496867" y="6091617"/>
            <a:ext cx="716850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u,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B06B46-A4E6-4848-A563-D483FCAF7BF7}"/>
              </a:ext>
            </a:extLst>
          </p:cNvPr>
          <p:cNvSpPr/>
          <p:nvPr/>
        </p:nvSpPr>
        <p:spPr>
          <a:xfrm>
            <a:off x="7262075" y="6136012"/>
            <a:ext cx="728394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r,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DDE2C3-E03D-4C4D-9699-061D151E4A2A}"/>
              </a:ext>
            </a:extLst>
          </p:cNvPr>
          <p:cNvSpPr/>
          <p:nvPr/>
        </p:nvSpPr>
        <p:spPr>
          <a:xfrm>
            <a:off x="5975363" y="6083113"/>
            <a:ext cx="70777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a,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82B81-17F4-4D87-9FC0-486886075AFB}"/>
              </a:ext>
            </a:extLst>
          </p:cNvPr>
          <p:cNvCxnSpPr/>
          <p:nvPr/>
        </p:nvCxnSpPr>
        <p:spPr>
          <a:xfrm flipV="1">
            <a:off x="6337682" y="5245227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87302-65F2-425E-B4BD-681CC896B51F}"/>
              </a:ext>
            </a:extLst>
          </p:cNvPr>
          <p:cNvCxnSpPr>
            <a:cxnSpLocks/>
          </p:cNvCxnSpPr>
          <p:nvPr/>
        </p:nvCxnSpPr>
        <p:spPr>
          <a:xfrm flipH="1" flipV="1">
            <a:off x="7219533" y="5245227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D1B59F-C736-4EC1-B6ED-4553584DF52B}"/>
              </a:ext>
            </a:extLst>
          </p:cNvPr>
          <p:cNvSpPr/>
          <p:nvPr/>
        </p:nvSpPr>
        <p:spPr>
          <a:xfrm>
            <a:off x="6444339" y="4815421"/>
            <a:ext cx="1051937" cy="3929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89A313-A39A-4361-A748-A3A98A662C4D}"/>
              </a:ext>
            </a:extLst>
          </p:cNvPr>
          <p:cNvCxnSpPr/>
          <p:nvPr/>
        </p:nvCxnSpPr>
        <p:spPr>
          <a:xfrm flipV="1">
            <a:off x="8689306" y="5275455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D869A-1BFC-4566-80EF-338954EBDE83}"/>
              </a:ext>
            </a:extLst>
          </p:cNvPr>
          <p:cNvCxnSpPr>
            <a:cxnSpLocks/>
          </p:cNvCxnSpPr>
          <p:nvPr/>
        </p:nvCxnSpPr>
        <p:spPr>
          <a:xfrm flipH="1" flipV="1">
            <a:off x="9571157" y="5275455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653FF86-34AF-4C35-AF68-8D80AE3DF510}"/>
              </a:ext>
            </a:extLst>
          </p:cNvPr>
          <p:cNvSpPr/>
          <p:nvPr/>
        </p:nvSpPr>
        <p:spPr>
          <a:xfrm>
            <a:off x="8803355" y="4727565"/>
            <a:ext cx="1051937" cy="39296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8AEBD1-C4DB-41A5-91D2-3BA8D1F7BEF5}"/>
              </a:ext>
            </a:extLst>
          </p:cNvPr>
          <p:cNvCxnSpPr>
            <a:cxnSpLocks/>
          </p:cNvCxnSpPr>
          <p:nvPr/>
        </p:nvCxnSpPr>
        <p:spPr>
          <a:xfrm flipV="1">
            <a:off x="7231673" y="3975648"/>
            <a:ext cx="758796" cy="7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0F274D-B07B-486F-9A5C-EE3CAFBE3803}"/>
              </a:ext>
            </a:extLst>
          </p:cNvPr>
          <p:cNvCxnSpPr>
            <a:cxnSpLocks/>
          </p:cNvCxnSpPr>
          <p:nvPr/>
        </p:nvCxnSpPr>
        <p:spPr>
          <a:xfrm flipH="1" flipV="1">
            <a:off x="8689306" y="3975648"/>
            <a:ext cx="557227" cy="70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B5920E0-6D3C-4971-88CA-555C8CFB3AED}"/>
              </a:ext>
            </a:extLst>
          </p:cNvPr>
          <p:cNvSpPr/>
          <p:nvPr/>
        </p:nvSpPr>
        <p:spPr>
          <a:xfrm>
            <a:off x="7866107" y="3488695"/>
            <a:ext cx="1051937" cy="3929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NULL, 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912F1C-774E-491F-B097-58498A205742}"/>
              </a:ext>
            </a:extLst>
          </p:cNvPr>
          <p:cNvCxnSpPr>
            <a:cxnSpLocks/>
          </p:cNvCxnSpPr>
          <p:nvPr/>
        </p:nvCxnSpPr>
        <p:spPr>
          <a:xfrm flipV="1">
            <a:off x="3168675" y="2687487"/>
            <a:ext cx="653399" cy="365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CA5B5-7D5C-480F-846D-B0EE7486CA3A}"/>
              </a:ext>
            </a:extLst>
          </p:cNvPr>
          <p:cNvCxnSpPr>
            <a:cxnSpLocks/>
          </p:cNvCxnSpPr>
          <p:nvPr/>
        </p:nvCxnSpPr>
        <p:spPr>
          <a:xfrm flipH="1" flipV="1">
            <a:off x="5014028" y="2643794"/>
            <a:ext cx="2611532" cy="9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93C349-BAD1-48F8-8500-B470467BAC74}"/>
              </a:ext>
            </a:extLst>
          </p:cNvPr>
          <p:cNvSpPr/>
          <p:nvPr/>
        </p:nvSpPr>
        <p:spPr>
          <a:xfrm>
            <a:off x="3822074" y="2305841"/>
            <a:ext cx="1105307" cy="392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EE482-A332-41F9-87EB-E4CC97FF9AAD}"/>
              </a:ext>
            </a:extLst>
          </p:cNvPr>
          <p:cNvSpPr/>
          <p:nvPr/>
        </p:nvSpPr>
        <p:spPr>
          <a:xfrm>
            <a:off x="3911059" y="6056381"/>
            <a:ext cx="637746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09B4D-76BD-48A5-AA18-13151BCCDB3A}"/>
              </a:ext>
            </a:extLst>
          </p:cNvPr>
          <p:cNvSpPr/>
          <p:nvPr/>
        </p:nvSpPr>
        <p:spPr>
          <a:xfrm>
            <a:off x="5127739" y="6063938"/>
            <a:ext cx="68123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e,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D7599-811E-4DD3-8843-7EA44F33A64D}"/>
              </a:ext>
            </a:extLst>
          </p:cNvPr>
          <p:cNvSpPr/>
          <p:nvPr/>
        </p:nvSpPr>
        <p:spPr>
          <a:xfrm>
            <a:off x="230603" y="6078390"/>
            <a:ext cx="669498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t,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22FF63-495E-48F6-B08E-9F37B70AB47B}"/>
              </a:ext>
            </a:extLst>
          </p:cNvPr>
          <p:cNvSpPr/>
          <p:nvPr/>
        </p:nvSpPr>
        <p:spPr>
          <a:xfrm>
            <a:off x="1401357" y="6091331"/>
            <a:ext cx="881851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SPC,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131128-E4EA-440D-A572-8F49177814E3}"/>
              </a:ext>
            </a:extLst>
          </p:cNvPr>
          <p:cNvSpPr/>
          <p:nvPr/>
        </p:nvSpPr>
        <p:spPr>
          <a:xfrm>
            <a:off x="2763943" y="6098888"/>
            <a:ext cx="735945" cy="392964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D,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06E25-0319-4A5E-A36E-51B0F87738CD}"/>
              </a:ext>
            </a:extLst>
          </p:cNvPr>
          <p:cNvCxnSpPr>
            <a:stCxn id="52" idx="0"/>
          </p:cNvCxnSpPr>
          <p:nvPr/>
        </p:nvCxnSpPr>
        <p:spPr>
          <a:xfrm flipV="1">
            <a:off x="1842283" y="5288396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36DBB-3BD2-4861-99F0-43689C2B0D7B}"/>
              </a:ext>
            </a:extLst>
          </p:cNvPr>
          <p:cNvCxnSpPr>
            <a:cxnSpLocks/>
          </p:cNvCxnSpPr>
          <p:nvPr/>
        </p:nvCxnSpPr>
        <p:spPr>
          <a:xfrm flipH="1" flipV="1">
            <a:off x="2724134" y="5288396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6CF60-217B-4439-B3A1-5B2FBC88938D}"/>
              </a:ext>
            </a:extLst>
          </p:cNvPr>
          <p:cNvSpPr/>
          <p:nvPr/>
        </p:nvSpPr>
        <p:spPr>
          <a:xfrm>
            <a:off x="1996042" y="4895432"/>
            <a:ext cx="962720" cy="3929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13CF67-1A52-41EE-8D2C-A7CE6425A843}"/>
              </a:ext>
            </a:extLst>
          </p:cNvPr>
          <p:cNvCxnSpPr/>
          <p:nvPr/>
        </p:nvCxnSpPr>
        <p:spPr>
          <a:xfrm flipV="1">
            <a:off x="4281046" y="5259109"/>
            <a:ext cx="440925" cy="8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A5195B-4A57-4AA8-805B-B5CED6321666}"/>
              </a:ext>
            </a:extLst>
          </p:cNvPr>
          <p:cNvCxnSpPr>
            <a:cxnSpLocks/>
          </p:cNvCxnSpPr>
          <p:nvPr/>
        </p:nvCxnSpPr>
        <p:spPr>
          <a:xfrm flipH="1" flipV="1">
            <a:off x="5162897" y="5259109"/>
            <a:ext cx="232603" cy="825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767323-B063-45DE-9C04-2E66D38C598C}"/>
              </a:ext>
            </a:extLst>
          </p:cNvPr>
          <p:cNvSpPr/>
          <p:nvPr/>
        </p:nvSpPr>
        <p:spPr>
          <a:xfrm>
            <a:off x="4374060" y="4886923"/>
            <a:ext cx="1051937" cy="3929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NULL,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00246E-F56C-494D-BB62-65EA1A888E7E}"/>
              </a:ext>
            </a:extLst>
          </p:cNvPr>
          <p:cNvCxnSpPr>
            <a:cxnSpLocks/>
          </p:cNvCxnSpPr>
          <p:nvPr/>
        </p:nvCxnSpPr>
        <p:spPr>
          <a:xfrm flipV="1">
            <a:off x="2618037" y="4243639"/>
            <a:ext cx="617356" cy="73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5BA9B-AE45-4E21-90C0-64F536372BF6}"/>
              </a:ext>
            </a:extLst>
          </p:cNvPr>
          <p:cNvCxnSpPr>
            <a:cxnSpLocks/>
          </p:cNvCxnSpPr>
          <p:nvPr/>
        </p:nvCxnSpPr>
        <p:spPr>
          <a:xfrm flipH="1" flipV="1">
            <a:off x="4149793" y="4243639"/>
            <a:ext cx="688480" cy="64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A19A15-0599-480F-B9A8-134278A10B6D}"/>
              </a:ext>
            </a:extLst>
          </p:cNvPr>
          <p:cNvSpPr/>
          <p:nvPr/>
        </p:nvSpPr>
        <p:spPr>
          <a:xfrm>
            <a:off x="3253052" y="3841229"/>
            <a:ext cx="962720" cy="3929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6E9CF-BA4C-45F7-86D9-D0F0FA3A88FB}"/>
              </a:ext>
            </a:extLst>
          </p:cNvPr>
          <p:cNvCxnSpPr>
            <a:cxnSpLocks/>
          </p:cNvCxnSpPr>
          <p:nvPr/>
        </p:nvCxnSpPr>
        <p:spPr>
          <a:xfrm>
            <a:off x="3124107" y="3488695"/>
            <a:ext cx="248356" cy="32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76E07-356C-46BB-B8BE-A90F44FADB77}"/>
              </a:ext>
            </a:extLst>
          </p:cNvPr>
          <p:cNvCxnSpPr>
            <a:cxnSpLocks/>
          </p:cNvCxnSpPr>
          <p:nvPr/>
        </p:nvCxnSpPr>
        <p:spPr>
          <a:xfrm flipV="1">
            <a:off x="677368" y="3488695"/>
            <a:ext cx="1624082" cy="243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9DE541A-C435-497B-96B5-B5616B003DAA}"/>
              </a:ext>
            </a:extLst>
          </p:cNvPr>
          <p:cNvSpPr/>
          <p:nvPr/>
        </p:nvSpPr>
        <p:spPr>
          <a:xfrm>
            <a:off x="2169195" y="3029676"/>
            <a:ext cx="962720" cy="392964"/>
          </a:xfrm>
          <a:prstGeom prst="ellipse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NULL,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BF4F3-D937-47B4-B238-94ECECE0D379}"/>
              </a:ext>
            </a:extLst>
          </p:cNvPr>
          <p:cNvSpPr txBox="1"/>
          <p:nvPr/>
        </p:nvSpPr>
        <p:spPr>
          <a:xfrm>
            <a:off x="2676428" y="2119707"/>
            <a:ext cx="211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93C64A-9782-4143-B53A-178CA26904FC}"/>
              </a:ext>
            </a:extLst>
          </p:cNvPr>
          <p:cNvCxnSpPr>
            <a:cxnSpLocks/>
          </p:cNvCxnSpPr>
          <p:nvPr/>
        </p:nvCxnSpPr>
        <p:spPr>
          <a:xfrm>
            <a:off x="3313969" y="2321585"/>
            <a:ext cx="462845" cy="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09B59-D4EB-4814-9854-5D7BC50FB6AC}"/>
              </a:ext>
            </a:extLst>
          </p:cNvPr>
          <p:cNvSpPr txBox="1"/>
          <p:nvPr/>
        </p:nvSpPr>
        <p:spPr>
          <a:xfrm>
            <a:off x="2643503" y="434784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2CF6C1-D6CF-46F2-AC9B-4CC15E9EE2BA}"/>
              </a:ext>
            </a:extLst>
          </p:cNvPr>
          <p:cNvSpPr txBox="1"/>
          <p:nvPr/>
        </p:nvSpPr>
        <p:spPr>
          <a:xfrm>
            <a:off x="1258919" y="435210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8F609-E245-4A76-9841-7C48671FF6FA}"/>
              </a:ext>
            </a:extLst>
          </p:cNvPr>
          <p:cNvSpPr txBox="1"/>
          <p:nvPr/>
        </p:nvSpPr>
        <p:spPr>
          <a:xfrm>
            <a:off x="1826554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477473-856B-44A5-BF82-ACF0DC5422D2}"/>
              </a:ext>
            </a:extLst>
          </p:cNvPr>
          <p:cNvSpPr txBox="1"/>
          <p:nvPr/>
        </p:nvSpPr>
        <p:spPr>
          <a:xfrm>
            <a:off x="4156099" y="548346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B93928-58E1-49F9-81A4-6B4AB0D9F74E}"/>
              </a:ext>
            </a:extLst>
          </p:cNvPr>
          <p:cNvSpPr txBox="1"/>
          <p:nvPr/>
        </p:nvSpPr>
        <p:spPr>
          <a:xfrm>
            <a:off x="6267157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1199CA-7192-4D34-A825-01046DC061EB}"/>
              </a:ext>
            </a:extLst>
          </p:cNvPr>
          <p:cNvSpPr txBox="1"/>
          <p:nvPr/>
        </p:nvSpPr>
        <p:spPr>
          <a:xfrm>
            <a:off x="7262075" y="4058973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1B19C-F36C-439F-A2E6-4E43537D4BD2}"/>
              </a:ext>
            </a:extLst>
          </p:cNvPr>
          <p:cNvSpPr txBox="1"/>
          <p:nvPr/>
        </p:nvSpPr>
        <p:spPr>
          <a:xfrm>
            <a:off x="8602640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AC844-0D8C-4DA4-B5CD-5AD669B018BC}"/>
              </a:ext>
            </a:extLst>
          </p:cNvPr>
          <p:cNvSpPr txBox="1"/>
          <p:nvPr/>
        </p:nvSpPr>
        <p:spPr>
          <a:xfrm>
            <a:off x="3250553" y="255409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3C59BC-F2BD-4D2B-BDC3-25CFB3560D29}"/>
              </a:ext>
            </a:extLst>
          </p:cNvPr>
          <p:cNvSpPr txBox="1"/>
          <p:nvPr/>
        </p:nvSpPr>
        <p:spPr>
          <a:xfrm>
            <a:off x="6337682" y="2765618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C4A70C-4977-4143-840C-43D572CA0772}"/>
              </a:ext>
            </a:extLst>
          </p:cNvPr>
          <p:cNvSpPr txBox="1"/>
          <p:nvPr/>
        </p:nvSpPr>
        <p:spPr>
          <a:xfrm>
            <a:off x="4453494" y="424363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8FB9C8-D280-4EA7-87FC-1DF91AEEA310}"/>
              </a:ext>
            </a:extLst>
          </p:cNvPr>
          <p:cNvSpPr txBox="1"/>
          <p:nvPr/>
        </p:nvSpPr>
        <p:spPr>
          <a:xfrm>
            <a:off x="3248285" y="340336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FEE82A-3D30-47C1-9E4A-D72B370AFBF8}"/>
              </a:ext>
            </a:extLst>
          </p:cNvPr>
          <p:cNvSpPr txBox="1"/>
          <p:nvPr/>
        </p:nvSpPr>
        <p:spPr>
          <a:xfrm>
            <a:off x="2851194" y="5473364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CFCE3-1437-4CC5-AE03-2E37C1957E09}"/>
              </a:ext>
            </a:extLst>
          </p:cNvPr>
          <p:cNvSpPr txBox="1"/>
          <p:nvPr/>
        </p:nvSpPr>
        <p:spPr>
          <a:xfrm>
            <a:off x="9734722" y="5503592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70B44-08A5-4B58-BC3F-1678D070BD6C}"/>
              </a:ext>
            </a:extLst>
          </p:cNvPr>
          <p:cNvSpPr txBox="1"/>
          <p:nvPr/>
        </p:nvSpPr>
        <p:spPr>
          <a:xfrm>
            <a:off x="7335919" y="5405251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8DA20-3362-411A-AF95-A984EDA2C5BA}"/>
              </a:ext>
            </a:extLst>
          </p:cNvPr>
          <p:cNvSpPr txBox="1"/>
          <p:nvPr/>
        </p:nvSpPr>
        <p:spPr>
          <a:xfrm>
            <a:off x="9283688" y="3944469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72E972-28EB-4DE6-9CCB-77B995C3E69A}"/>
              </a:ext>
            </a:extLst>
          </p:cNvPr>
          <p:cNvSpPr txBox="1"/>
          <p:nvPr/>
        </p:nvSpPr>
        <p:spPr>
          <a:xfrm>
            <a:off x="5258118" y="5422865"/>
            <a:ext cx="46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4F155DD-53CE-4950-BE76-AA926376E1FD}"/>
              </a:ext>
            </a:extLst>
          </p:cNvPr>
          <p:cNvGraphicFramePr>
            <a:graphicFrameLocks noGrp="1"/>
          </p:cNvGraphicFramePr>
          <p:nvPr/>
        </p:nvGraphicFramePr>
        <p:xfrm>
          <a:off x="7933794" y="196497"/>
          <a:ext cx="37399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66">
                  <a:extLst>
                    <a:ext uri="{9D8B030D-6E8A-4147-A177-3AD203B41FA5}">
                      <a16:colId xmlns:a16="http://schemas.microsoft.com/office/drawing/2014/main" val="422069265"/>
                    </a:ext>
                  </a:extLst>
                </a:gridCol>
                <a:gridCol w="1869966">
                  <a:extLst>
                    <a:ext uri="{9D8B030D-6E8A-4147-A177-3AD203B41FA5}">
                      <a16:colId xmlns:a16="http://schemas.microsoft.com/office/drawing/2014/main" val="1116271510"/>
                    </a:ext>
                  </a:extLst>
                </a:gridCol>
              </a:tblGrid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Huffman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4667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96375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2191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59140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7217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89446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87854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82253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69769"/>
                  </a:ext>
                </a:extLst>
              </a:tr>
              <a:tr h="27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2072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EAAF46C-2480-41FD-ADFB-E58436886043}"/>
              </a:ext>
            </a:extLst>
          </p:cNvPr>
          <p:cNvSpPr txBox="1"/>
          <p:nvPr/>
        </p:nvSpPr>
        <p:spPr>
          <a:xfrm>
            <a:off x="314358" y="532783"/>
            <a:ext cx="15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Transmission: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2DC302-1E13-449B-9D98-E51FAAB51C9B}"/>
              </a:ext>
            </a:extLst>
          </p:cNvPr>
          <p:cNvSpPr txBox="1"/>
          <p:nvPr/>
        </p:nvSpPr>
        <p:spPr>
          <a:xfrm>
            <a:off x="1748984" y="568697"/>
            <a:ext cx="308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“Data structures” = </a:t>
            </a:r>
          </a:p>
          <a:p>
            <a:r>
              <a:rPr lang="en-US" dirty="0">
                <a:solidFill>
                  <a:srgbClr val="0070C0"/>
                </a:solidFill>
              </a:rPr>
              <a:t>0101100001000100110001011110110001111010111110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1C3301-230F-4E2A-BC28-A3832A97C813}"/>
              </a:ext>
            </a:extLst>
          </p:cNvPr>
          <p:cNvSpPr/>
          <p:nvPr/>
        </p:nvSpPr>
        <p:spPr>
          <a:xfrm>
            <a:off x="192948" y="1535180"/>
            <a:ext cx="3583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46 bits. Compare with 15 * 7 = 105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for ASCII… (43.8%)</a:t>
            </a:r>
          </a:p>
        </p:txBody>
      </p:sp>
      <p:pic>
        <p:nvPicPr>
          <p:cNvPr id="84" name="Picture 83" descr="A dog looking at the camera&#10;&#10;Description generated with very high confidence">
            <a:extLst>
              <a:ext uri="{FF2B5EF4-FFF2-40B4-BE49-F238E27FC236}">
                <a16:creationId xmlns:a16="http://schemas.microsoft.com/office/drawing/2014/main" id="{2BCEA019-1408-4651-872A-22052552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6" y="2250340"/>
            <a:ext cx="973359" cy="6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80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2E1-9E4A-4116-A746-E41816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Formally, what we did 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the encoding phase of Huffman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encoded characters from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based on their frequencies </a:t>
                </a:r>
                <a:r>
                  <a:rPr lang="en-US" dirty="0"/>
                  <a:t>in a (</a:t>
                </a:r>
                <a:r>
                  <a:rPr lang="en-US" dirty="0">
                    <a:solidFill>
                      <a:srgbClr val="FF00FF"/>
                    </a:solidFill>
                  </a:rPr>
                  <a:t>hopefully representative</a:t>
                </a:r>
                <a:r>
                  <a:rPr lang="en-US" dirty="0"/>
                  <a:t>!) text.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56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2E1-9E4A-4116-A746-E41816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Formally, what we did 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the encoding phase of Huffman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encoded characters from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based on their frequencies </a:t>
                </a:r>
                <a:r>
                  <a:rPr lang="en-US" dirty="0"/>
                  <a:t>in a (</a:t>
                </a:r>
                <a:r>
                  <a:rPr lang="en-US" dirty="0">
                    <a:solidFill>
                      <a:srgbClr val="FF00FF"/>
                    </a:solidFill>
                  </a:rPr>
                  <a:t>hopefully representative</a:t>
                </a:r>
                <a:r>
                  <a:rPr lang="en-US" dirty="0"/>
                  <a:t>!) text.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But what if some characters from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never appear in the text?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329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2E1-9E4A-4116-A746-E41816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Formally, what we did 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the encoding phase of Huffman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encoded characters from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based on their frequencies </a:t>
                </a:r>
                <a:r>
                  <a:rPr lang="en-US" dirty="0"/>
                  <a:t>in a (</a:t>
                </a:r>
                <a:r>
                  <a:rPr lang="en-US" dirty="0">
                    <a:solidFill>
                      <a:srgbClr val="FF00FF"/>
                    </a:solidFill>
                  </a:rPr>
                  <a:t>hopefully representative</a:t>
                </a:r>
                <a:r>
                  <a:rPr lang="en-US" dirty="0"/>
                  <a:t>!) text.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But what if some characters from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never appear in the text?</a:t>
                </a:r>
              </a:p>
              <a:p>
                <a:pPr lvl="1"/>
                <a:r>
                  <a:rPr lang="en-US" dirty="0"/>
                  <a:t>Well, then maybe there’s something to be said about the “</a:t>
                </a:r>
                <a:r>
                  <a:rPr lang="en-US" dirty="0">
                    <a:solidFill>
                      <a:schemeClr val="accent4"/>
                    </a:solidFill>
                  </a:rPr>
                  <a:t>representativeness</a:t>
                </a:r>
                <a:r>
                  <a:rPr lang="en-US" dirty="0"/>
                  <a:t>” of the text…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44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2E1-9E4A-4116-A746-E41816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Formally, what we did 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the encoding phase of Huffman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encoded characters from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based on their frequencies </a:t>
                </a:r>
                <a:r>
                  <a:rPr lang="en-US" dirty="0"/>
                  <a:t>in a (</a:t>
                </a:r>
                <a:r>
                  <a:rPr lang="en-US" dirty="0">
                    <a:solidFill>
                      <a:srgbClr val="FF00FF"/>
                    </a:solidFill>
                  </a:rPr>
                  <a:t>hopefully representative</a:t>
                </a:r>
                <a:r>
                  <a:rPr lang="en-US" dirty="0"/>
                  <a:t>!) text.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But what if some characters from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never appear in the text?</a:t>
                </a:r>
              </a:p>
              <a:p>
                <a:pPr lvl="1"/>
                <a:r>
                  <a:rPr lang="en-US" dirty="0"/>
                  <a:t>Well, then maybe there’s something to be said about the “</a:t>
                </a:r>
                <a:r>
                  <a:rPr lang="en-US" dirty="0">
                    <a:solidFill>
                      <a:schemeClr val="accent4"/>
                    </a:solidFill>
                  </a:rPr>
                  <a:t>representativeness</a:t>
                </a:r>
                <a:r>
                  <a:rPr lang="en-US" dirty="0"/>
                  <a:t>” of the text…</a:t>
                </a: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</a:rPr>
                  <a:t>Easy solution: </a:t>
                </a:r>
                <a:r>
                  <a:rPr lang="en-US" dirty="0"/>
                  <a:t>Add 1 to every other node’s values and set the values for all the non-appearing characters be the previous minimum value. This we do while we compute the frequencies, by another linear scan over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large histogram, not the text T! </a:t>
                </a:r>
                <a:r>
                  <a:rPr lang="en-US" dirty="0">
                    <a:solidFill>
                      <a:srgbClr val="00B0F0"/>
                    </a:solidFill>
                  </a:rPr>
                  <a:t>So we still only have to scan the text </a:t>
                </a:r>
                <a:r>
                  <a:rPr lang="en-US" b="1" dirty="0">
                    <a:solidFill>
                      <a:srgbClr val="00B0F0"/>
                    </a:solidFill>
                  </a:rPr>
                  <a:t>once</a:t>
                </a:r>
                <a:r>
                  <a:rPr lang="en-US" dirty="0">
                    <a:solidFill>
                      <a:srgbClr val="00B0F0"/>
                    </a:solidFill>
                  </a:rPr>
                  <a:t> to build the </a:t>
                </a:r>
                <a:r>
                  <a:rPr lang="en-US" dirty="0" err="1">
                    <a:solidFill>
                      <a:srgbClr val="00B0F0"/>
                    </a:solidFill>
                  </a:rPr>
                  <a:t>trie</a:t>
                </a:r>
                <a:r>
                  <a:rPr lang="en-US" dirty="0">
                    <a:solidFill>
                      <a:srgbClr val="00B0F0"/>
                    </a:solidFill>
                  </a:rPr>
                  <a:t>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1962-C36B-4050-B49E-566362FBD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5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62BB-D62C-4E0F-89B7-EF6CD46A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different kind of redundancy…</a:t>
            </a:r>
          </a:p>
        </p:txBody>
      </p:sp>
      <p:pic>
        <p:nvPicPr>
          <p:cNvPr id="5" name="Content Placeholder 4" descr="A picture containing animal, indoor, mammal, person&#10;&#10;Description generated with very high confidence">
            <a:extLst>
              <a:ext uri="{FF2B5EF4-FFF2-40B4-BE49-F238E27FC236}">
                <a16:creationId xmlns:a16="http://schemas.microsoft.com/office/drawing/2014/main" id="{3A4B459C-02E2-44E6-B78D-93CFE5769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82" y="209187"/>
            <a:ext cx="2171619" cy="162871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8C1D0-EF7B-4D55-A17F-A338D4B90262}"/>
              </a:ext>
            </a:extLst>
          </p:cNvPr>
          <p:cNvSpPr txBox="1">
            <a:spLocks/>
          </p:cNvSpPr>
          <p:nvPr/>
        </p:nvSpPr>
        <p:spPr>
          <a:xfrm>
            <a:off x="838200" y="19851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A screen shot of a city&#10;&#10;Description generated with high confidence">
            <a:extLst>
              <a:ext uri="{FF2B5EF4-FFF2-40B4-BE49-F238E27FC236}">
                <a16:creationId xmlns:a16="http://schemas.microsoft.com/office/drawing/2014/main" id="{9B58C05A-08BE-4E35-9194-CB96BCD2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55" y="2300158"/>
            <a:ext cx="5352381" cy="3257143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F61C90-02A9-449E-8380-1581CF5DAF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7572" y="5475766"/>
            <a:ext cx="627321" cy="627321"/>
          </a:xfrm>
          <a:prstGeom prst="curvedConnector3">
            <a:avLst>
              <a:gd name="adj1" fmla="val 10762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A6DC87A-0CF9-498D-8089-301B0E6F3192}"/>
              </a:ext>
            </a:extLst>
          </p:cNvPr>
          <p:cNvCxnSpPr>
            <a:cxnSpLocks/>
          </p:cNvCxnSpPr>
          <p:nvPr/>
        </p:nvCxnSpPr>
        <p:spPr>
          <a:xfrm>
            <a:off x="6797750" y="5595175"/>
            <a:ext cx="847059" cy="437049"/>
          </a:xfrm>
          <a:prstGeom prst="curvedConnector3">
            <a:avLst>
              <a:gd name="adj1" fmla="val 732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92CE90-030E-43A8-A6F9-A053C4858175}"/>
              </a:ext>
            </a:extLst>
          </p:cNvPr>
          <p:cNvSpPr txBox="1"/>
          <p:nvPr/>
        </p:nvSpPr>
        <p:spPr>
          <a:xfrm>
            <a:off x="5153246" y="5709057"/>
            <a:ext cx="126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Encoding cost: 7 bits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1A3D8-C3DC-422E-9AA3-64CC324E1A7A}"/>
              </a:ext>
            </a:extLst>
          </p:cNvPr>
          <p:cNvSpPr txBox="1"/>
          <p:nvPr/>
        </p:nvSpPr>
        <p:spPr>
          <a:xfrm>
            <a:off x="7751134" y="5813699"/>
            <a:ext cx="168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Encoding cost: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also 7 bits!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EF27E6-74F3-4DA8-9E84-D31798C5FF72}"/>
              </a:ext>
            </a:extLst>
          </p:cNvPr>
          <p:cNvSpPr/>
          <p:nvPr/>
        </p:nvSpPr>
        <p:spPr>
          <a:xfrm>
            <a:off x="6691424" y="4890977"/>
            <a:ext cx="262269" cy="86539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2A9BB7-8A31-4CA6-804C-185DAC35C9E1}"/>
              </a:ext>
            </a:extLst>
          </p:cNvPr>
          <p:cNvSpPr txBox="1"/>
          <p:nvPr/>
        </p:nvSpPr>
        <p:spPr>
          <a:xfrm>
            <a:off x="9748282" y="3415718"/>
            <a:ext cx="18713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FF"/>
                </a:solidFill>
              </a:rPr>
              <a:t>This doesn’t seem fair!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D027D-1FCD-4EAF-986E-7FF06F1FA92B}"/>
              </a:ext>
            </a:extLst>
          </p:cNvPr>
          <p:cNvSpPr txBox="1"/>
          <p:nvPr/>
        </p:nvSpPr>
        <p:spPr>
          <a:xfrm>
            <a:off x="116793" y="4566169"/>
            <a:ext cx="32322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We should do better.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D42ED2-3BA3-48DF-9D97-0E434953F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3" y="2484375"/>
            <a:ext cx="2431860" cy="18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169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2E1-9E4A-4116-A746-E41816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962-C36B-4050-B49E-566362FB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Invariant satisfaction</a:t>
            </a:r>
            <a:r>
              <a:rPr lang="en-US" dirty="0"/>
              <a:t>: Recall; one of our goals was for </a:t>
            </a:r>
            <a:r>
              <a:rPr lang="en-US" dirty="0">
                <a:solidFill>
                  <a:srgbClr val="FF0000"/>
                </a:solidFill>
              </a:rPr>
              <a:t>no code to be the prefix of another.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14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2E1-9E4A-4116-A746-E41816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962-C36B-4050-B49E-566362FB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Invariant satisfaction</a:t>
            </a:r>
            <a:r>
              <a:rPr lang="en-US" dirty="0"/>
              <a:t>: Recall; one of our goals was that </a:t>
            </a:r>
            <a:r>
              <a:rPr lang="en-US" dirty="0">
                <a:solidFill>
                  <a:srgbClr val="FF0000"/>
                </a:solidFill>
              </a:rPr>
              <a:t>no code to be the prefix of another.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accent1"/>
                </a:solidFill>
              </a:rPr>
              <a:t>trivially satisfied by Huffman Encoding</a:t>
            </a:r>
            <a:r>
              <a:rPr lang="en-US" dirty="0"/>
              <a:t>, since </a:t>
            </a:r>
            <a:r>
              <a:rPr lang="en-US" dirty="0">
                <a:solidFill>
                  <a:schemeClr val="accent6"/>
                </a:solidFill>
              </a:rPr>
              <a:t>all codes are generated by following paths from the root to the leaves!</a:t>
            </a:r>
          </a:p>
          <a:p>
            <a:pPr lvl="1"/>
            <a:r>
              <a:rPr lang="en-US" dirty="0"/>
              <a:t>And there’s nothing “below” the leaves!</a:t>
            </a:r>
          </a:p>
          <a:p>
            <a:pPr lvl="1"/>
            <a:endParaRPr lang="en-US" dirty="0"/>
          </a:p>
        </p:txBody>
      </p:sp>
      <p:pic>
        <p:nvPicPr>
          <p:cNvPr id="5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68FC1E80-149A-4040-B6C7-E23523AB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5" y="3475159"/>
            <a:ext cx="1685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799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66AA-79D8-4676-B7E0-0B8DD5A6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86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Criticism of Huffman’s encoding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4B0-B5A6-4C83-82CE-161E5A38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has to traverse the string </a:t>
            </a:r>
            <a:r>
              <a:rPr lang="en-US" dirty="0">
                <a:solidFill>
                  <a:schemeClr val="accent2"/>
                </a:solidFill>
              </a:rPr>
              <a:t>twice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once for frequency computation</a:t>
            </a:r>
            <a:r>
              <a:rPr lang="en-US" dirty="0"/>
              <a:t> and </a:t>
            </a:r>
            <a:r>
              <a:rPr lang="en-US" dirty="0">
                <a:solidFill>
                  <a:srgbClr val="FF00FF"/>
                </a:solidFill>
              </a:rPr>
              <a:t>once for encoding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This is one of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main criticisms</a:t>
            </a:r>
            <a:r>
              <a:rPr lang="en-US" dirty="0"/>
              <a:t> of Huffman encoding.</a:t>
            </a:r>
          </a:p>
        </p:txBody>
      </p:sp>
    </p:spTree>
    <p:extLst>
      <p:ext uri="{BB962C8B-B14F-4D97-AF65-F5344CB8AC3E}">
        <p14:creationId xmlns:p14="http://schemas.microsoft.com/office/powerpoint/2010/main" val="6653155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66AA-79D8-4676-B7E0-0B8DD5A6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86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Criticism of Huffman’s encoding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4B0-B5A6-4C83-82CE-161E5A38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has to traverse the string </a:t>
            </a:r>
            <a:r>
              <a:rPr lang="en-US" dirty="0">
                <a:solidFill>
                  <a:schemeClr val="accent2"/>
                </a:solidFill>
              </a:rPr>
              <a:t>twice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once for frequency computation</a:t>
            </a:r>
            <a:r>
              <a:rPr lang="en-US" dirty="0"/>
              <a:t> and </a:t>
            </a:r>
            <a:r>
              <a:rPr lang="en-US" dirty="0">
                <a:solidFill>
                  <a:srgbClr val="FF00FF"/>
                </a:solidFill>
              </a:rPr>
              <a:t>once for encoding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This is one of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main criticisms</a:t>
            </a:r>
            <a:r>
              <a:rPr lang="en-US" dirty="0"/>
              <a:t> of Huffman encoding.</a:t>
            </a:r>
          </a:p>
          <a:p>
            <a:r>
              <a:rPr lang="en-US" dirty="0"/>
              <a:t>Huffman encoding can be seen as a method for </a:t>
            </a:r>
            <a:r>
              <a:rPr lang="en-US" dirty="0">
                <a:solidFill>
                  <a:srgbClr val="00B050"/>
                </a:solidFill>
              </a:rPr>
              <a:t>string compression</a:t>
            </a:r>
            <a:r>
              <a:rPr lang="en-US" dirty="0"/>
              <a:t>, since we save memory space per character.</a:t>
            </a:r>
          </a:p>
        </p:txBody>
      </p:sp>
    </p:spTree>
    <p:extLst>
      <p:ext uri="{BB962C8B-B14F-4D97-AF65-F5344CB8AC3E}">
        <p14:creationId xmlns:p14="http://schemas.microsoft.com/office/powerpoint/2010/main" val="1879000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66AA-79D8-4676-B7E0-0B8DD5A6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86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Criticism of Huffman’s encoding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4B0-B5A6-4C83-82CE-161E5A38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has to traverse the string </a:t>
            </a:r>
            <a:r>
              <a:rPr lang="en-US" dirty="0">
                <a:solidFill>
                  <a:schemeClr val="accent2"/>
                </a:solidFill>
              </a:rPr>
              <a:t>twice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once for frequency computation</a:t>
            </a:r>
            <a:r>
              <a:rPr lang="en-US" dirty="0"/>
              <a:t> and </a:t>
            </a:r>
            <a:r>
              <a:rPr lang="en-US" dirty="0">
                <a:solidFill>
                  <a:srgbClr val="FF00FF"/>
                </a:solidFill>
              </a:rPr>
              <a:t>once for encoding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This is one of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main criticisms</a:t>
            </a:r>
            <a:r>
              <a:rPr lang="en-US" dirty="0"/>
              <a:t> of Huffman encoding.</a:t>
            </a:r>
          </a:p>
          <a:p>
            <a:r>
              <a:rPr lang="en-US" dirty="0"/>
              <a:t>Huffman encoding can be seen as a method for </a:t>
            </a:r>
            <a:r>
              <a:rPr lang="en-US" dirty="0">
                <a:solidFill>
                  <a:srgbClr val="00B050"/>
                </a:solidFill>
              </a:rPr>
              <a:t>string compression</a:t>
            </a:r>
            <a:r>
              <a:rPr lang="en-US" dirty="0"/>
              <a:t>, since we save memory space per character.</a:t>
            </a:r>
          </a:p>
          <a:p>
            <a:pPr lvl="1"/>
            <a:r>
              <a:rPr lang="en-US" dirty="0"/>
              <a:t>However, the LZW compression </a:t>
            </a:r>
            <a:r>
              <a:rPr lang="en-US"/>
              <a:t>algorithm </a:t>
            </a:r>
            <a:r>
              <a:rPr lang="en-US">
                <a:solidFill>
                  <a:srgbClr val="FF0000"/>
                </a:solidFill>
              </a:rPr>
              <a:t>does better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6895</Words>
  <Application>Microsoft Office PowerPoint</Application>
  <PresentationFormat>Widescreen</PresentationFormat>
  <Paragraphs>2180</Paragraphs>
  <Slides>94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Calibri</vt:lpstr>
      <vt:lpstr>Calibri (Body)</vt:lpstr>
      <vt:lpstr>Calibri Light</vt:lpstr>
      <vt:lpstr>Cambria Math</vt:lpstr>
      <vt:lpstr>Consolas</vt:lpstr>
      <vt:lpstr>Wingdings</vt:lpstr>
      <vt:lpstr>Office Theme</vt:lpstr>
      <vt:lpstr>Huffman character  encoding</vt:lpstr>
      <vt:lpstr>You bigoted UTF-8 you!</vt:lpstr>
      <vt:lpstr>You bigoted UTF-8 you!</vt:lpstr>
      <vt:lpstr>You bigoted UTF-8 you!</vt:lpstr>
      <vt:lpstr>Quiz</vt:lpstr>
      <vt:lpstr>Quiz</vt:lpstr>
      <vt:lpstr>A different kind of redundancy…</vt:lpstr>
      <vt:lpstr>A different kind of redundancy…</vt:lpstr>
      <vt:lpstr>A different kind of redundancy…</vt:lpstr>
      <vt:lpstr>Oh, by the way, bits matter now</vt:lpstr>
      <vt:lpstr>What we want</vt:lpstr>
      <vt:lpstr>What we want</vt:lpstr>
      <vt:lpstr>Careful!</vt:lpstr>
      <vt:lpstr>Careful!</vt:lpstr>
      <vt:lpstr>Huffman Coding</vt:lpstr>
      <vt:lpstr>Huffman Coding</vt:lpstr>
      <vt:lpstr>Huffman Coding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Building the binary tree….</vt:lpstr>
      <vt:lpstr>PowerPoint Presentation</vt:lpstr>
      <vt:lpstr>PowerPoint Presentation</vt:lpstr>
      <vt:lpstr>Building the binary trie!</vt:lpstr>
      <vt:lpstr>Building the binary trie!</vt:lpstr>
      <vt:lpstr>Building the binary trie!</vt:lpstr>
      <vt:lpstr>Final structure: lookup table</vt:lpstr>
      <vt:lpstr>Final structure: lookup table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Encoding our message in two ways</vt:lpstr>
      <vt:lpstr>Your turn!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Encoding phase</vt:lpstr>
      <vt:lpstr>Encoding phase</vt:lpstr>
      <vt:lpstr>Encoding phase</vt:lpstr>
      <vt:lpstr>Encoding phase</vt:lpstr>
      <vt:lpstr>Encoding phase</vt:lpstr>
      <vt:lpstr>Encoding phase</vt:lpstr>
      <vt:lpstr>Criticism of Huffman’s encoding phase</vt:lpstr>
      <vt:lpstr>Criticism of Huffman’s encoding phase</vt:lpstr>
      <vt:lpstr>Criticism of Huffman’s encoding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Jason Filippou</dc:creator>
  <cp:lastModifiedBy>Isabelle Stevens</cp:lastModifiedBy>
  <cp:revision>160</cp:revision>
  <cp:lastPrinted>2019-04-09T16:23:12Z</cp:lastPrinted>
  <dcterms:created xsi:type="dcterms:W3CDTF">2017-06-24T01:44:40Z</dcterms:created>
  <dcterms:modified xsi:type="dcterms:W3CDTF">2019-11-22T19:34:43Z</dcterms:modified>
</cp:coreProperties>
</file>