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38" r:id="rId2"/>
    <p:sldId id="339" r:id="rId3"/>
    <p:sldId id="340" r:id="rId4"/>
    <p:sldId id="341" r:id="rId5"/>
    <p:sldId id="354" r:id="rId6"/>
    <p:sldId id="355" r:id="rId7"/>
    <p:sldId id="356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37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7D6573-A15E-49FF-A728-EC354DA5B001}">
          <p14:sldIdLst>
            <p14:sldId id="338"/>
            <p14:sldId id="339"/>
            <p14:sldId id="340"/>
            <p14:sldId id="341"/>
            <p14:sldId id="354"/>
            <p14:sldId id="355"/>
            <p14:sldId id="356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37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FF66FF"/>
    <a:srgbClr val="9993ED"/>
    <a:srgbClr val="D60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A8F01-8528-3C4D-A0B1-AA6C5840675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470B5-BF0F-6D44-AFEB-872AED9D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0B5-BF0F-6D44-AFEB-872AED9D189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0B5-BF0F-6D44-AFEB-872AED9D189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70B5-BF0F-6D44-AFEB-872AED9D189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451B-CE24-4B77-A2DB-6AC8CA3D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E784-728A-4E33-A5CF-A549B7CD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CE5C-5436-4E37-8A0E-17F4206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826A-7953-4D4D-A7E4-1FFE2B3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FABB-9B4E-43AC-9580-5709FCBF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A624-E087-46DB-9F67-D3F88C95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58B80-9E49-4868-822A-2AD07F9B9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2CBF-445A-4804-A768-C7110C9A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224-4D0B-4140-934D-338B78A8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8747-1A19-4459-BF83-97860295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F88E0-D449-43A9-A775-8B40E13C7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4817E-1ACA-4108-AB8E-FCA892A12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E885-3666-402E-9ADD-D88AEAA3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F636-1370-41E7-851D-58DA02DD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313A-753B-4018-9F78-3E01A26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B166-C42E-46B1-A32B-4619D7A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DC1A-7872-4320-9785-332E388E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855-CED7-4A57-9EBD-23C65C42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D2AD-B6D4-4A46-ABA2-B7684C4A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E274-A84B-4A43-9D52-6B74DFE0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BB7-0C89-4353-BC51-1A0AE21C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450B9-6C5B-4241-82CD-CC72488F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AF5B-A47D-4622-B6B4-43F824BB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3EE6-A2B2-4AA4-924F-E1FBDB2B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1837-3FAC-4303-BF52-BF72EA14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DA2E-AE25-4D0C-8BFE-0DC8A38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32F2-3D86-4D31-B6C1-17C68134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9E1F5-4A22-49F3-9EAB-C7B5C4E7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0DF5-CD30-4DAA-8327-C3FB348F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2B3F-7358-471F-8B79-6B288A19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F965-2E86-4F14-BC0C-D4367C4F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6920-17E6-4265-95B4-10A37E7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5D7A-81C2-42D4-A50F-2623FA313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4E7F5-0385-4527-8D0F-5E7D0799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13188-66EE-4EC9-9095-9D91DBF7D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06C67-26A6-4D8D-8221-23C045BD8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B4890-CC65-4F5F-AD9C-AD852655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B94AB-28D6-4E24-B79F-7642372D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88393-0214-4858-96EE-426B3FA8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25B-8976-47E0-AC98-DFCD743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5953D-8B92-4C8E-AAA3-85E9F002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70E97-0382-43D5-BF4D-DE5EFDF4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54C4-5AEA-45A4-BCDC-0B0215B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6EE6B-BE12-43AE-8A70-60B469D7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FB4FE-68DD-47E1-82B1-951FDF16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0E4D2-6B13-4621-A3D0-6C382C4F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7350-B9EF-4011-89E4-C316136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F61B-78EC-429F-AE97-2A58A50F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56F5-5E97-45A4-9E66-61382FC9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D0627-BC29-4DF4-95BA-F765EC9B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AAB7-C3D2-4FD8-A51A-3FDB6AB3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230C5-1DB3-4E52-90F0-4C2B0299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2517-FDDA-42EE-9FAB-D944775D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1805E-6303-40B4-9D00-CDA7021C6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5EA21-FB17-46C5-B002-A00AC750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B59F-95AB-41D2-9B45-B4DC7B40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0352-448C-40CD-AB7D-FC69B3D5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38E1-748F-4BBF-A833-CFC8FF1D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AD8D8-A127-4043-A4E0-25B807B1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E7B19-9CDE-4BA4-9FA1-617365BF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2F72-AEF8-48D6-AB68-EB0E45175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CE58-722F-4467-8CA9-D247907612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F4E1-D0CD-47E3-B45B-F05770483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B159-138C-4C9C-8602-63AB32D37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B2CB-AB85-462B-85B5-7123C8934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LZW String encoding</a:t>
            </a:r>
            <a:br>
              <a:rPr lang="en-US" dirty="0"/>
            </a:br>
            <a:r>
              <a:rPr lang="en-US" dirty="0"/>
              <a:t>(</a:t>
            </a:r>
            <a:r>
              <a:rPr lang="en-US"/>
              <a:t>and decoding)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DCC60-AF70-4C9F-AC31-745D5018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CMSC420</a:t>
            </a:r>
          </a:p>
          <a:p>
            <a:endParaRPr lang="en-US" dirty="0"/>
          </a:p>
          <a:p>
            <a:r>
              <a:rPr lang="en-US" i="1" dirty="0">
                <a:solidFill>
                  <a:srgbClr val="B75CC0"/>
                </a:solidFill>
              </a:rPr>
              <a:t>This material is not covered during the Fall of 2019, but we include it so that you can learn some things about LZW compression.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1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7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4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2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3EB107-7255-490F-8276-F479F752C1C2}"/>
              </a:ext>
            </a:extLst>
          </p:cNvPr>
          <p:cNvSpPr/>
          <p:nvPr/>
        </p:nvSpPr>
        <p:spPr>
          <a:xfrm>
            <a:off x="8647811" y="2339162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72D18-4C56-49EF-BB30-FE2EFD5E18EB}"/>
              </a:ext>
            </a:extLst>
          </p:cNvPr>
          <p:cNvSpPr/>
          <p:nvPr/>
        </p:nvSpPr>
        <p:spPr>
          <a:xfrm>
            <a:off x="10007459" y="2250725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Huffman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3EB107-7255-490F-8276-F479F752C1C2}"/>
              </a:ext>
            </a:extLst>
          </p:cNvPr>
          <p:cNvSpPr/>
          <p:nvPr/>
        </p:nvSpPr>
        <p:spPr>
          <a:xfrm>
            <a:off x="8647811" y="2339162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72D18-4C56-49EF-BB30-FE2EFD5E18EB}"/>
              </a:ext>
            </a:extLst>
          </p:cNvPr>
          <p:cNvSpPr/>
          <p:nvPr/>
        </p:nvSpPr>
        <p:spPr>
          <a:xfrm>
            <a:off x="10007459" y="2250725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Huffman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  <p:pic>
        <p:nvPicPr>
          <p:cNvPr id="14" name="Picture 1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827321E-9B87-4472-8983-D41C2D484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42" y="5325924"/>
            <a:ext cx="1469688" cy="14353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676314-13AA-44F4-906B-9C454B33EC12}"/>
              </a:ext>
            </a:extLst>
          </p:cNvPr>
          <p:cNvSpPr txBox="1"/>
          <p:nvPr/>
        </p:nvSpPr>
        <p:spPr>
          <a:xfrm>
            <a:off x="8811097" y="538190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7030A0"/>
                </a:solidFill>
              </a:rPr>
              <a:t>Bi-Tri/… N-gram</a:t>
            </a:r>
            <a:r>
              <a:rPr lang="en-US" sz="1600" dirty="0">
                <a:solidFill>
                  <a:srgbClr val="7030A0"/>
                </a:solidFill>
              </a:rPr>
              <a:t> frequencies should be </a:t>
            </a:r>
            <a:r>
              <a:rPr lang="en-US" sz="1600" b="1" dirty="0">
                <a:solidFill>
                  <a:srgbClr val="7030A0"/>
                </a:solidFill>
              </a:rPr>
              <a:t>leveraged for better data compression!</a:t>
            </a:r>
            <a:endParaRPr lang="en-US" sz="16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7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3EB107-7255-490F-8276-F479F752C1C2}"/>
              </a:ext>
            </a:extLst>
          </p:cNvPr>
          <p:cNvSpPr/>
          <p:nvPr/>
        </p:nvSpPr>
        <p:spPr>
          <a:xfrm>
            <a:off x="8647811" y="2339162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72D18-4C56-49EF-BB30-FE2EFD5E18EB}"/>
              </a:ext>
            </a:extLst>
          </p:cNvPr>
          <p:cNvSpPr/>
          <p:nvPr/>
        </p:nvSpPr>
        <p:spPr>
          <a:xfrm>
            <a:off x="10007459" y="2250725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Huffman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  <p:pic>
        <p:nvPicPr>
          <p:cNvPr id="14" name="Picture 1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827321E-9B87-4472-8983-D41C2D484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956" y="5325922"/>
            <a:ext cx="1469688" cy="14353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59C740-B563-47B4-A522-0A40F0247200}"/>
              </a:ext>
            </a:extLst>
          </p:cNvPr>
          <p:cNvSpPr txBox="1"/>
          <p:nvPr/>
        </p:nvSpPr>
        <p:spPr>
          <a:xfrm>
            <a:off x="8811097" y="538190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7030A0"/>
                </a:solidFill>
              </a:rPr>
              <a:t>Bi-Tri/… N-gram</a:t>
            </a:r>
            <a:r>
              <a:rPr lang="en-US" sz="1600" dirty="0">
                <a:solidFill>
                  <a:srgbClr val="7030A0"/>
                </a:solidFill>
              </a:rPr>
              <a:t> frequencies should be </a:t>
            </a:r>
            <a:r>
              <a:rPr lang="en-US" sz="1600" b="1" dirty="0">
                <a:solidFill>
                  <a:srgbClr val="7030A0"/>
                </a:solidFill>
              </a:rPr>
              <a:t>leveraged for better data compression!</a:t>
            </a:r>
            <a:endParaRPr lang="en-US" sz="1600" b="1" i="1" u="sng" dirty="0">
              <a:solidFill>
                <a:srgbClr val="7030A0"/>
              </a:solidFill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26E8C642-7F35-45C2-B8AD-AC485D99F24D}"/>
              </a:ext>
            </a:extLst>
          </p:cNvPr>
          <p:cNvSpPr/>
          <p:nvPr/>
        </p:nvSpPr>
        <p:spPr>
          <a:xfrm rot="16200000" flipH="1">
            <a:off x="7988618" y="2720764"/>
            <a:ext cx="2672171" cy="3157867"/>
          </a:xfrm>
          <a:prstGeom prst="bentUp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2F24FA-72BD-4CB1-959A-D5890FA14C79}"/>
              </a:ext>
            </a:extLst>
          </p:cNvPr>
          <p:cNvSpPr/>
          <p:nvPr/>
        </p:nvSpPr>
        <p:spPr>
          <a:xfrm>
            <a:off x="3636533" y="4562564"/>
            <a:ext cx="3958234" cy="116887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Lempel-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Ziw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-Welch (LZW) String Compression Algorithm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7EABDD-6DA5-4872-A078-A3023DCEC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548" y="4438953"/>
            <a:ext cx="2569191" cy="17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8BA5-29E9-4FD2-84CC-0C66EBB2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approach won’t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053-7FA9-40BD-A941-05EB6DAC4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could start thinking about encoding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bigrams, trigrams,… ,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-grams </a:t>
                </a:r>
                <a:r>
                  <a:rPr lang="en-US" dirty="0"/>
                  <a:t>the same way we did with </a:t>
                </a:r>
                <a:r>
                  <a:rPr lang="en-US" dirty="0">
                    <a:solidFill>
                      <a:schemeClr val="accent6"/>
                    </a:solidFill>
                  </a:rPr>
                  <a:t>Huffman coding</a:t>
                </a:r>
              </a:p>
              <a:p>
                <a:r>
                  <a:rPr lang="en-US" dirty="0"/>
                  <a:t>Problem: This can become </a:t>
                </a:r>
                <a:r>
                  <a:rPr lang="en-US" dirty="0">
                    <a:solidFill>
                      <a:schemeClr val="accent1"/>
                    </a:solidFill>
                  </a:rPr>
                  <a:t>expensive real fast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In time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For every character, read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positions up front to populate histogram.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This leads to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time for building the histogram.</a:t>
                </a:r>
              </a:p>
              <a:p>
                <a:r>
                  <a:rPr lang="en-US" dirty="0"/>
                  <a:t>And in space!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The leaves are </a:t>
                </a:r>
                <a:r>
                  <a:rPr lang="en-US" dirty="0" err="1">
                    <a:solidFill>
                      <a:srgbClr val="C00000"/>
                    </a:solidFill>
                  </a:rPr>
                  <a:t>polynomially</a:t>
                </a:r>
                <a:r>
                  <a:rPr lang="en-US" dirty="0">
                    <a:solidFill>
                      <a:srgbClr val="C00000"/>
                    </a:solidFill>
                  </a:rPr>
                  <a:t> many more than the previous single-character leaves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US" dirty="0"/>
                  <a:t>The histogram of n-grams would be quite </a:t>
                </a:r>
                <a:r>
                  <a:rPr lang="en-US" dirty="0">
                    <a:solidFill>
                      <a:srgbClr val="7030A0"/>
                    </a:solidFill>
                  </a:rPr>
                  <a:t>sparse, </a:t>
                </a:r>
                <a:r>
                  <a:rPr lang="en-US" dirty="0"/>
                  <a:t>so many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grams would share the same bit length…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053-7FA9-40BD-A941-05EB6DAC4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38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Lookup tables and “source” 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0B48-5B8C-49D3-BF0F-371F06DE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4" y="1825625"/>
            <a:ext cx="7237046" cy="4351338"/>
          </a:xfrm>
        </p:spPr>
        <p:txBody>
          <a:bodyPr>
            <a:normAutofit/>
          </a:bodyPr>
          <a:lstStyle/>
          <a:p>
            <a:r>
              <a:rPr lang="en-US" dirty="0"/>
              <a:t>Huffman ended with a 2-way lookup</a:t>
            </a:r>
            <a:br>
              <a:rPr lang="en-US" dirty="0"/>
            </a:br>
            <a:r>
              <a:rPr lang="en-US" dirty="0"/>
              <a:t>table like this:</a:t>
            </a:r>
          </a:p>
          <a:p>
            <a:r>
              <a:rPr lang="en-US" dirty="0"/>
              <a:t>As mentioned, a two-way lookup table can be implemented via </a:t>
            </a:r>
            <a:r>
              <a:rPr lang="en-US" dirty="0">
                <a:solidFill>
                  <a:srgbClr val="00B050"/>
                </a:solidFill>
              </a:rPr>
              <a:t>a pair of hash tables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One on characters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one on binary strings</a:t>
            </a:r>
          </a:p>
          <a:p>
            <a:r>
              <a:rPr lang="en-US" dirty="0"/>
              <a:t>The encoder will take the one on binary strings and transform it into a </a:t>
            </a:r>
            <a:r>
              <a:rPr lang="en-US" dirty="0" err="1"/>
              <a:t>trie</a:t>
            </a:r>
            <a:r>
              <a:rPr lang="en-US" dirty="0"/>
              <a:t>-like structure known as a </a:t>
            </a:r>
            <a:r>
              <a:rPr lang="en-US" b="1" dirty="0">
                <a:solidFill>
                  <a:srgbClr val="C00000"/>
                </a:solidFill>
              </a:rPr>
              <a:t>source </a:t>
            </a:r>
            <a:r>
              <a:rPr lang="en-US" b="1" dirty="0" err="1">
                <a:solidFill>
                  <a:srgbClr val="C00000"/>
                </a:solidFill>
              </a:rPr>
              <a:t>trie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23790" y="1300664"/>
              <a:ext cx="3530010" cy="54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92797"/>
                  </p:ext>
                </p:extLst>
              </p:nvPr>
            </p:nvGraphicFramePr>
            <p:xfrm>
              <a:off x="7823790" y="1300664"/>
              <a:ext cx="3530010" cy="54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" t="-1267213" r="-10137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61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06C7-D964-4FF5-A659-6047954B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0F41-E05A-4A23-AD6C-FF997C41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dealt with efficient character </a:t>
            </a:r>
            <a:r>
              <a:rPr lang="en-US" b="1" dirty="0">
                <a:solidFill>
                  <a:schemeClr val="accent2"/>
                </a:solidFill>
              </a:rPr>
              <a:t>encoding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An allocation of bit length to characters </a:t>
            </a:r>
            <a:r>
              <a:rPr lang="en-US" dirty="0"/>
              <a:t>that, over the long run,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will save us space (and </a:t>
            </a:r>
            <a:r>
              <a:rPr lang="en-US" dirty="0">
                <a:solidFill>
                  <a:srgbClr val="7030A0"/>
                </a:solidFill>
              </a:rPr>
              <a:t>processing time </a:t>
            </a:r>
            <a:r>
              <a:rPr lang="en-US" dirty="0"/>
              <a:t>at the destination!)</a:t>
            </a:r>
          </a:p>
          <a:p>
            <a:r>
              <a:rPr lang="en-US" dirty="0"/>
              <a:t>Technically, this is still string compression</a:t>
            </a:r>
          </a:p>
          <a:p>
            <a:pPr lvl="1"/>
            <a:r>
              <a:rPr lang="en-US" dirty="0"/>
              <a:t>But, it turns out we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165015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49" y="-33302"/>
            <a:ext cx="11422021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corresponding to Huffman encoding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1543055" y="2100927"/>
            <a:ext cx="1761623" cy="123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248260" y="2058206"/>
            <a:ext cx="1799741" cy="895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524385" y="1750567"/>
            <a:ext cx="2338347" cy="48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540977" y="2290162"/>
            <a:ext cx="1042673" cy="172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</p:cNvCxnSpPr>
          <p:nvPr/>
        </p:nvCxnSpPr>
        <p:spPr>
          <a:xfrm flipH="1">
            <a:off x="3411292" y="2321748"/>
            <a:ext cx="315125" cy="161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</p:cNvCxnSpPr>
          <p:nvPr/>
        </p:nvCxnSpPr>
        <p:spPr>
          <a:xfrm>
            <a:off x="3874571" y="2233477"/>
            <a:ext cx="310300" cy="20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</p:cNvCxnSpPr>
          <p:nvPr/>
        </p:nvCxnSpPr>
        <p:spPr>
          <a:xfrm>
            <a:off x="4026887" y="2157977"/>
            <a:ext cx="1197153" cy="2128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</p:cNvCxnSpPr>
          <p:nvPr/>
        </p:nvCxnSpPr>
        <p:spPr>
          <a:xfrm>
            <a:off x="4253134" y="2164271"/>
            <a:ext cx="1002921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487759" cy="129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658654" y="1729360"/>
            <a:ext cx="4187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562436" y="1955766"/>
            <a:ext cx="1844270" cy="1018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816099" cy="55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840820" cy="205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1844153" y="2710615"/>
            <a:ext cx="361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705276" y="1992022"/>
            <a:ext cx="5071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315388" y="1752646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74910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726064" y="292353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4051753" y="3004374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5053378" y="2654206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451839" y="2491019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361080" y="2087028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80" y="2087028"/>
                <a:ext cx="3577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569597" y="1673416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CCBF7711-86F3-4053-9A5B-A7DF012926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09229" y="987450"/>
              <a:ext cx="3840069" cy="566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02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36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CCBF7711-86F3-4053-9A5B-A7DF01292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992682"/>
                  </p:ext>
                </p:extLst>
              </p:nvPr>
            </p:nvGraphicFramePr>
            <p:xfrm>
              <a:off x="7709229" y="987450"/>
              <a:ext cx="3840069" cy="566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02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6" t="-1360000" r="-20238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832665D-91F1-4199-8935-F6BE756527C3}"/>
              </a:ext>
            </a:extLst>
          </p:cNvPr>
          <p:cNvSpPr/>
          <p:nvPr/>
        </p:nvSpPr>
        <p:spPr>
          <a:xfrm>
            <a:off x="131972" y="2258807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48703-DB34-4AE5-9A3A-BFC945B39B45}"/>
              </a:ext>
            </a:extLst>
          </p:cNvPr>
          <p:cNvSpPr/>
          <p:nvPr/>
        </p:nvSpPr>
        <p:spPr>
          <a:xfrm>
            <a:off x="6658654" y="2400315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6FACA4-E72E-47AE-A0A0-6A0F430BD580}"/>
              </a:ext>
            </a:extLst>
          </p:cNvPr>
          <p:cNvSpPr/>
          <p:nvPr/>
        </p:nvSpPr>
        <p:spPr>
          <a:xfrm>
            <a:off x="284757" y="2853111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762B03-DF21-41CD-9DF6-4D7176F14682}"/>
              </a:ext>
            </a:extLst>
          </p:cNvPr>
          <p:cNvSpPr/>
          <p:nvPr/>
        </p:nvSpPr>
        <p:spPr>
          <a:xfrm>
            <a:off x="591942" y="3338897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5A02D7-00DF-4D88-B5BC-B0438ADD8C92}"/>
              </a:ext>
            </a:extLst>
          </p:cNvPr>
          <p:cNvSpPr/>
          <p:nvPr/>
        </p:nvSpPr>
        <p:spPr>
          <a:xfrm>
            <a:off x="1179480" y="3748784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000011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2E77E5-0A4A-498A-903D-CB5B6CFD3978}"/>
              </a:ext>
            </a:extLst>
          </p:cNvPr>
          <p:cNvSpPr/>
          <p:nvPr/>
        </p:nvSpPr>
        <p:spPr>
          <a:xfrm>
            <a:off x="2212413" y="4122245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2788D0-E005-4A1C-AFEE-29A2F9C7810F}"/>
              </a:ext>
            </a:extLst>
          </p:cNvPr>
          <p:cNvSpPr/>
          <p:nvPr/>
        </p:nvSpPr>
        <p:spPr>
          <a:xfrm>
            <a:off x="2966696" y="4093908"/>
            <a:ext cx="76976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01000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642054-833C-4D3F-9148-B75295BC73D9}"/>
              </a:ext>
            </a:extLst>
          </p:cNvPr>
          <p:cNvSpPr/>
          <p:nvPr/>
        </p:nvSpPr>
        <p:spPr>
          <a:xfrm>
            <a:off x="3809985" y="4389072"/>
            <a:ext cx="76976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01001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61F05C-2E3C-4385-AF82-9A029578339C}"/>
              </a:ext>
            </a:extLst>
          </p:cNvPr>
          <p:cNvSpPr/>
          <p:nvPr/>
        </p:nvSpPr>
        <p:spPr>
          <a:xfrm>
            <a:off x="4945792" y="4356513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0101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22D4BE-3895-4F0A-B5A8-EBE5D3FCE3E1}"/>
              </a:ext>
            </a:extLst>
          </p:cNvPr>
          <p:cNvSpPr/>
          <p:nvPr/>
        </p:nvSpPr>
        <p:spPr>
          <a:xfrm>
            <a:off x="5287726" y="3829773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0110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A5347F-8DB2-484B-A857-5A8866CF471A}"/>
              </a:ext>
            </a:extLst>
          </p:cNvPr>
          <p:cNvSpPr/>
          <p:nvPr/>
        </p:nvSpPr>
        <p:spPr>
          <a:xfrm>
            <a:off x="5785189" y="3386989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0111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A98B8F-689B-41C4-9299-E82134204033}"/>
              </a:ext>
            </a:extLst>
          </p:cNvPr>
          <p:cNvSpPr/>
          <p:nvPr/>
        </p:nvSpPr>
        <p:spPr>
          <a:xfrm>
            <a:off x="6406706" y="2790030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6107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49" y="-33302"/>
            <a:ext cx="11422021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corresponding to </a:t>
            </a:r>
            <a:r>
              <a:rPr lang="en-US" dirty="0">
                <a:solidFill>
                  <a:srgbClr val="C00000"/>
                </a:solidFill>
              </a:rPr>
              <a:t>ASCII</a:t>
            </a:r>
            <a:r>
              <a:rPr lang="en-US" dirty="0"/>
              <a:t> encoding!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1543055" y="2100927"/>
            <a:ext cx="1761623" cy="123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248260" y="2058206"/>
            <a:ext cx="1799741" cy="895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524385" y="1750567"/>
            <a:ext cx="2338347" cy="48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372123" y="2290162"/>
            <a:ext cx="1211528" cy="1988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</p:cNvCxnSpPr>
          <p:nvPr/>
        </p:nvCxnSpPr>
        <p:spPr>
          <a:xfrm flipH="1">
            <a:off x="3411292" y="2321748"/>
            <a:ext cx="315125" cy="161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</p:cNvCxnSpPr>
          <p:nvPr/>
        </p:nvCxnSpPr>
        <p:spPr>
          <a:xfrm>
            <a:off x="3874571" y="2233477"/>
            <a:ext cx="310300" cy="20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</p:cNvCxnSpPr>
          <p:nvPr/>
        </p:nvCxnSpPr>
        <p:spPr>
          <a:xfrm>
            <a:off x="4026887" y="2157977"/>
            <a:ext cx="1197153" cy="2128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</p:cNvCxnSpPr>
          <p:nvPr/>
        </p:nvCxnSpPr>
        <p:spPr>
          <a:xfrm>
            <a:off x="4253134" y="2164271"/>
            <a:ext cx="1002921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487759" cy="129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658654" y="1729360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dk1"/>
                </a:solidFill>
              </a:rPr>
              <a:t>1101111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562436" y="1955766"/>
            <a:ext cx="1844270" cy="1018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816099" cy="55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840820" cy="205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1844153" y="2710615"/>
            <a:ext cx="361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705276" y="1992022"/>
            <a:ext cx="5071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315388" y="1752646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74910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726064" y="292353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4051753" y="3004374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5053378" y="2654206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451839" y="2491019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361080" y="2087028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80" y="2087028"/>
                <a:ext cx="3577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569597" y="1673416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CCBF7711-86F3-4053-9A5B-A7DF012926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09229" y="987450"/>
              <a:ext cx="3840069" cy="566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02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36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360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CCBF7711-86F3-4053-9A5B-A7DF012926B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09229" y="987450"/>
              <a:ext cx="3840069" cy="566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02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12800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ASCII</a:t>
                          </a:r>
                        </a:p>
                        <a:p>
                          <a:pPr algn="ctr"/>
                          <a:r>
                            <a:rPr lang="en-US" dirty="0"/>
                            <a:t>(7-bit)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1001010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1110110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1100101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6" t="-1360000" r="-20238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i-FI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1101111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832665D-91F1-4199-8935-F6BE756527C3}"/>
              </a:ext>
            </a:extLst>
          </p:cNvPr>
          <p:cNvSpPr/>
          <p:nvPr/>
        </p:nvSpPr>
        <p:spPr>
          <a:xfrm>
            <a:off x="131972" y="2258807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dk1"/>
                </a:solidFill>
              </a:rPr>
              <a:t>1001010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48703-DB34-4AE5-9A3A-BFC945B39B45}"/>
              </a:ext>
            </a:extLst>
          </p:cNvPr>
          <p:cNvSpPr/>
          <p:nvPr/>
        </p:nvSpPr>
        <p:spPr>
          <a:xfrm>
            <a:off x="6658654" y="2400315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dk1"/>
                </a:solidFill>
              </a:rPr>
              <a:t>1101100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6FACA4-E72E-47AE-A0A0-6A0F430BD580}"/>
              </a:ext>
            </a:extLst>
          </p:cNvPr>
          <p:cNvSpPr/>
          <p:nvPr/>
        </p:nvSpPr>
        <p:spPr>
          <a:xfrm>
            <a:off x="284757" y="2853111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cs-CZ">
                <a:solidFill>
                  <a:schemeClr val="dk1"/>
                </a:solidFill>
              </a:rPr>
              <a:t>0111000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762B03-DF21-41CD-9DF6-4D7176F14682}"/>
              </a:ext>
            </a:extLst>
          </p:cNvPr>
          <p:cNvSpPr/>
          <p:nvPr/>
        </p:nvSpPr>
        <p:spPr>
          <a:xfrm>
            <a:off x="591942" y="3338897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dk1"/>
                </a:solidFill>
              </a:rPr>
              <a:t>1101000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5A02D7-00DF-4D88-B5BC-B0438ADD8C92}"/>
              </a:ext>
            </a:extLst>
          </p:cNvPr>
          <p:cNvSpPr/>
          <p:nvPr/>
        </p:nvSpPr>
        <p:spPr>
          <a:xfrm>
            <a:off x="1179480" y="3748784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cs-CZ" dirty="0">
                <a:solidFill>
                  <a:schemeClr val="dk1"/>
                </a:solidFill>
              </a:rPr>
              <a:t>1101110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2E77E5-0A4A-498A-903D-CB5B6CFD3978}"/>
              </a:ext>
            </a:extLst>
          </p:cNvPr>
          <p:cNvSpPr/>
          <p:nvPr/>
        </p:nvSpPr>
        <p:spPr>
          <a:xfrm>
            <a:off x="1689256" y="4306911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cs-CZ" dirty="0">
                <a:solidFill>
                  <a:schemeClr val="dk1"/>
                </a:solidFill>
              </a:rPr>
              <a:t>1110011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2788D0-E005-4A1C-AFEE-29A2F9C7810F}"/>
              </a:ext>
            </a:extLst>
          </p:cNvPr>
          <p:cNvSpPr/>
          <p:nvPr/>
        </p:nvSpPr>
        <p:spPr>
          <a:xfrm>
            <a:off x="2948591" y="4017191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cs-CZ" dirty="0">
                <a:solidFill>
                  <a:schemeClr val="dk1"/>
                </a:solidFill>
              </a:rPr>
              <a:t>1110100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642054-833C-4D3F-9148-B75295BC73D9}"/>
              </a:ext>
            </a:extLst>
          </p:cNvPr>
          <p:cNvSpPr/>
          <p:nvPr/>
        </p:nvSpPr>
        <p:spPr>
          <a:xfrm>
            <a:off x="3809985" y="4389072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cs-CZ" dirty="0">
                <a:solidFill>
                  <a:schemeClr val="dk1"/>
                </a:solidFill>
              </a:rPr>
              <a:t>1110110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61F05C-2E3C-4385-AF82-9A029578339C}"/>
              </a:ext>
            </a:extLst>
          </p:cNvPr>
          <p:cNvSpPr/>
          <p:nvPr/>
        </p:nvSpPr>
        <p:spPr>
          <a:xfrm>
            <a:off x="4945792" y="4356513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0010000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22D4BE-3895-4F0A-B5A8-EBE5D3FCE3E1}"/>
              </a:ext>
            </a:extLst>
          </p:cNvPr>
          <p:cNvSpPr/>
          <p:nvPr/>
        </p:nvSpPr>
        <p:spPr>
          <a:xfrm>
            <a:off x="5287726" y="3829773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s-IS" dirty="0">
                <a:solidFill>
                  <a:schemeClr val="dk1"/>
                </a:solidFill>
              </a:rPr>
              <a:t>1100001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A5347F-8DB2-484B-A857-5A8866CF471A}"/>
              </a:ext>
            </a:extLst>
          </p:cNvPr>
          <p:cNvSpPr/>
          <p:nvPr/>
        </p:nvSpPr>
        <p:spPr>
          <a:xfrm>
            <a:off x="5785189" y="3386989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s-IS" dirty="0">
                <a:solidFill>
                  <a:schemeClr val="dk1"/>
                </a:solidFill>
              </a:rPr>
              <a:t>1100011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A98B8F-689B-41C4-9299-E82134204033}"/>
              </a:ext>
            </a:extLst>
          </p:cNvPr>
          <p:cNvSpPr/>
          <p:nvPr/>
        </p:nvSpPr>
        <p:spPr>
          <a:xfrm>
            <a:off x="6406706" y="2790030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s-IS" dirty="0">
                <a:solidFill>
                  <a:schemeClr val="dk1"/>
                </a:solidFill>
              </a:rPr>
              <a:t>1100101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74758-2C81-434A-827C-4A1BDD31511D}"/>
              </a:ext>
            </a:extLst>
          </p:cNvPr>
          <p:cNvSpPr txBox="1"/>
          <p:nvPr/>
        </p:nvSpPr>
        <p:spPr>
          <a:xfrm>
            <a:off x="247110" y="5063138"/>
            <a:ext cx="7125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Any</a:t>
            </a:r>
            <a:r>
              <a:rPr lang="en-US" sz="2400" dirty="0"/>
              <a:t> character encoding can be fed to LZW (we show ASCII here)!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always be </a:t>
            </a:r>
            <a:r>
              <a:rPr lang="en-US" sz="2400" b="1" dirty="0"/>
              <a:t>explicit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C00000"/>
                </a:solidFill>
              </a:rPr>
              <a:t>which one we assume </a:t>
            </a:r>
            <a:r>
              <a:rPr lang="en-US" sz="2400" dirty="0"/>
              <a:t>in exams.</a:t>
            </a:r>
          </a:p>
        </p:txBody>
      </p:sp>
    </p:spTree>
    <p:extLst>
      <p:ext uri="{BB962C8B-B14F-4D97-AF65-F5344CB8AC3E}">
        <p14:creationId xmlns:p14="http://schemas.microsoft.com/office/powerpoint/2010/main" val="202160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4E0A-AFE4-49A0-BB28-0E3F46F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easier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1E2DE-533C-4503-86EE-EA2787515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Vocabulary: </a:t>
                </a:r>
                <a:r>
                  <a:rPr lang="en-US" dirty="0">
                    <a:solidFill>
                      <a:srgbClr val="FF0000"/>
                    </a:solidFill>
                  </a:rPr>
                  <a:t>lowercase </a:t>
                </a:r>
                <a:r>
                  <a:rPr lang="en-US" dirty="0" err="1">
                    <a:solidFill>
                      <a:srgbClr val="FF0000"/>
                    </a:solidFill>
                  </a:rPr>
                  <a:t>english</a:t>
                </a:r>
                <a:r>
                  <a:rPr lang="en-US" dirty="0">
                    <a:solidFill>
                      <a:srgbClr val="FF0000"/>
                    </a:solidFill>
                  </a:rPr>
                  <a:t> characters</a:t>
                </a:r>
              </a:p>
              <a:p>
                <a:r>
                  <a:rPr lang="en-US" dirty="0"/>
                  <a:t>LZW needs a special character to play the role of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end-of-string </a:t>
                </a:r>
                <a:r>
                  <a:rPr lang="en-US" dirty="0"/>
                  <a:t>character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: ‘\0’ sounds pretty appropriate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Since the encoding can be any one, we will assume </a:t>
                </a:r>
                <a:r>
                  <a:rPr lang="en-US" dirty="0">
                    <a:solidFill>
                      <a:schemeClr val="accent2"/>
                    </a:solidFill>
                  </a:rPr>
                  <a:t>integer codewords</a:t>
                </a:r>
                <a:r>
                  <a:rPr lang="en-US" dirty="0"/>
                  <a:t>, which need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+1)⌉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bits to transmit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1E2DE-533C-4503-86EE-EA2787515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249289" y="4821034"/>
            <a:ext cx="1411705" cy="64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>
            <a:stCxn id="5" idx="3"/>
          </p:cNvCxnSpPr>
          <p:nvPr/>
        </p:nvCxnSpPr>
        <p:spPr>
          <a:xfrm flipH="1">
            <a:off x="4607605" y="5375593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54449" y="530594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9289" y="551053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60810" y="550122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</p:cNvCxnSpPr>
          <p:nvPr/>
        </p:nvCxnSpPr>
        <p:spPr>
          <a:xfrm flipH="1">
            <a:off x="6019470" y="5533441"/>
            <a:ext cx="10067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940458" y="560309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371036" y="5533441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412587" y="556253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677039" y="5271370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844676" y="524872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AFD81-68D1-4ECA-8152-18D294B15410}"/>
              </a:ext>
            </a:extLst>
          </p:cNvPr>
          <p:cNvSpPr txBox="1"/>
          <p:nvPr/>
        </p:nvSpPr>
        <p:spPr>
          <a:xfrm>
            <a:off x="4170638" y="5896579"/>
            <a:ext cx="5771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6DD5E-E9A9-4EB2-94E7-34D31A6D40BD}"/>
              </a:ext>
            </a:extLst>
          </p:cNvPr>
          <p:cNvSpPr txBox="1"/>
          <p:nvPr/>
        </p:nvSpPr>
        <p:spPr>
          <a:xfrm>
            <a:off x="4888131" y="6051695"/>
            <a:ext cx="715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7B58D-F146-45DF-9165-84E136AA2841}"/>
              </a:ext>
            </a:extLst>
          </p:cNvPr>
          <p:cNvSpPr txBox="1"/>
          <p:nvPr/>
        </p:nvSpPr>
        <p:spPr>
          <a:xfrm>
            <a:off x="5886357" y="6142723"/>
            <a:ext cx="480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F657C0-6549-42C8-8806-41B53FA3871D}"/>
              </a:ext>
            </a:extLst>
          </p:cNvPr>
          <p:cNvSpPr txBox="1"/>
          <p:nvPr/>
        </p:nvSpPr>
        <p:spPr>
          <a:xfrm>
            <a:off x="6483423" y="6123110"/>
            <a:ext cx="5659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5442F-32DD-4A8C-8538-488A70D26D0A}"/>
              </a:ext>
            </a:extLst>
          </p:cNvPr>
          <p:cNvSpPr txBox="1"/>
          <p:nvPr/>
        </p:nvSpPr>
        <p:spPr>
          <a:xfrm>
            <a:off x="7146667" y="5775776"/>
            <a:ext cx="61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964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66355" y="3504228"/>
            <a:ext cx="266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523" y="3510693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 5</a:t>
            </a:r>
          </a:p>
        </p:txBody>
      </p:sp>
    </p:spTree>
    <p:extLst>
      <p:ext uri="{BB962C8B-B14F-4D97-AF65-F5344CB8AC3E}">
        <p14:creationId xmlns:p14="http://schemas.microsoft.com/office/powerpoint/2010/main" val="129158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66355" y="3504228"/>
            <a:ext cx="266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523" y="3510693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 5</a:t>
            </a:r>
          </a:p>
        </p:txBody>
      </p:sp>
      <p:sp>
        <p:nvSpPr>
          <p:cNvPr id="21" name="Oval 20"/>
          <p:cNvSpPr/>
          <p:nvPr/>
        </p:nvSpPr>
        <p:spPr>
          <a:xfrm>
            <a:off x="4205214" y="1747157"/>
            <a:ext cx="3910086" cy="751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flipV="1">
            <a:off x="7542681" y="1600200"/>
            <a:ext cx="858369" cy="256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82693" y="1175657"/>
            <a:ext cx="3159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transmit character-by-character character codes, I get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5454145455455555</a:t>
            </a:r>
          </a:p>
        </p:txBody>
      </p:sp>
    </p:spTree>
    <p:extLst>
      <p:ext uri="{BB962C8B-B14F-4D97-AF65-F5344CB8AC3E}">
        <p14:creationId xmlns:p14="http://schemas.microsoft.com/office/powerpoint/2010/main" val="92363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523" y="3510693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 5</a:t>
            </a:r>
          </a:p>
        </p:txBody>
      </p:sp>
    </p:spTree>
    <p:extLst>
      <p:ext uri="{BB962C8B-B14F-4D97-AF65-F5344CB8AC3E}">
        <p14:creationId xmlns:p14="http://schemas.microsoft.com/office/powerpoint/2010/main" val="152398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FF00FF"/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523" y="3510693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 5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7126311" y="2684963"/>
            <a:ext cx="1583872" cy="21343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777594" y="3044016"/>
            <a:ext cx="267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Key step of LZW: we will </a:t>
            </a:r>
            <a:r>
              <a:rPr lang="en-US" i="1" dirty="0">
                <a:solidFill>
                  <a:srgbClr val="FF00FF"/>
                </a:solidFill>
              </a:rPr>
              <a:t>peek ahead</a:t>
            </a:r>
            <a:r>
              <a:rPr lang="en-US" i="1" dirty="0"/>
              <a:t>, look at the next character, make a </a:t>
            </a:r>
            <a:r>
              <a:rPr lang="en-US" i="1" dirty="0">
                <a:solidFill>
                  <a:srgbClr val="FF00FF"/>
                </a:solidFill>
              </a:rPr>
              <a:t>new path that encodes this bigram </a:t>
            </a:r>
            <a:r>
              <a:rPr lang="en-US" i="1" dirty="0"/>
              <a:t>and append </a:t>
            </a:r>
            <a:r>
              <a:rPr lang="en-US" i="1" dirty="0">
                <a:solidFill>
                  <a:schemeClr val="accent6"/>
                </a:solidFill>
              </a:rPr>
              <a:t>MAX CODE + 1 </a:t>
            </a:r>
            <a:r>
              <a:rPr lang="en-US" i="1" dirty="0"/>
              <a:t>to it.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44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FF00FF"/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523" y="3510693"/>
            <a:ext cx="176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CODE =6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7126311" y="2684963"/>
            <a:ext cx="1583872" cy="21343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594" y="3044016"/>
            <a:ext cx="267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Key step of LZW: we will </a:t>
            </a:r>
            <a:r>
              <a:rPr lang="en-US" i="1" dirty="0">
                <a:solidFill>
                  <a:srgbClr val="FF00FF"/>
                </a:solidFill>
              </a:rPr>
              <a:t>peek ahead</a:t>
            </a:r>
            <a:r>
              <a:rPr lang="en-US" i="1" dirty="0"/>
              <a:t>, look at the next character, make a </a:t>
            </a:r>
            <a:r>
              <a:rPr lang="en-US" i="1" dirty="0">
                <a:solidFill>
                  <a:srgbClr val="FF00FF"/>
                </a:solidFill>
              </a:rPr>
              <a:t>new path that encodes this bigram </a:t>
            </a:r>
            <a:r>
              <a:rPr lang="en-US" i="1" dirty="0"/>
              <a:t>and append </a:t>
            </a:r>
            <a:r>
              <a:rPr lang="en-US" i="1" dirty="0">
                <a:solidFill>
                  <a:schemeClr val="accent6"/>
                </a:solidFill>
              </a:rPr>
              <a:t>MAX CODE + 1 </a:t>
            </a:r>
            <a:r>
              <a:rPr lang="en-US" i="1" dirty="0"/>
              <a:t>to it.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064" y="4162304"/>
            <a:ext cx="336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Let’s not forget to increase MAX CODE</a:t>
            </a:r>
            <a:r>
              <a:rPr lang="mr-IN" sz="1600" b="1" i="1" dirty="0"/>
              <a:t>…</a:t>
            </a:r>
            <a:endParaRPr lang="en-US" sz="1600" b="1" i="1" dirty="0"/>
          </a:p>
        </p:txBody>
      </p:sp>
      <p:sp>
        <p:nvSpPr>
          <p:cNvPr id="28" name="Right Brace 27"/>
          <p:cNvSpPr/>
          <p:nvPr/>
        </p:nvSpPr>
        <p:spPr>
          <a:xfrm rot="5400000">
            <a:off x="1409904" y="3349372"/>
            <a:ext cx="391637" cy="13894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1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FF00FF"/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56111" y="6347488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7126311" y="2684963"/>
            <a:ext cx="1583872" cy="21343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594" y="3044016"/>
            <a:ext cx="267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Key step of LZW: we will </a:t>
            </a:r>
            <a:r>
              <a:rPr lang="en-US" i="1" dirty="0">
                <a:solidFill>
                  <a:srgbClr val="FF00FF"/>
                </a:solidFill>
              </a:rPr>
              <a:t>peek ahead</a:t>
            </a:r>
            <a:r>
              <a:rPr lang="en-US" i="1" dirty="0"/>
              <a:t>, look at the next character, make a </a:t>
            </a:r>
            <a:r>
              <a:rPr lang="en-US" i="1" dirty="0">
                <a:solidFill>
                  <a:srgbClr val="FF00FF"/>
                </a:solidFill>
              </a:rPr>
              <a:t>new path that encodes this bigram </a:t>
            </a:r>
            <a:r>
              <a:rPr lang="en-US" i="1" dirty="0"/>
              <a:t>and append </a:t>
            </a:r>
            <a:r>
              <a:rPr lang="en-US" i="1" dirty="0">
                <a:solidFill>
                  <a:schemeClr val="accent6"/>
                </a:solidFill>
              </a:rPr>
              <a:t>MAX CODE + 1 </a:t>
            </a:r>
            <a:r>
              <a:rPr lang="en-US" i="1" dirty="0"/>
              <a:t>to it.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 rot="21324894">
            <a:off x="6381947" y="2774106"/>
            <a:ext cx="677643" cy="26044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29" idx="5"/>
          </p:cNvCxnSpPr>
          <p:nvPr/>
        </p:nvCxnSpPr>
        <p:spPr>
          <a:xfrm rot="16200000" flipH="1">
            <a:off x="7328047" y="4680151"/>
            <a:ext cx="400658" cy="990369"/>
          </a:xfrm>
          <a:prstGeom prst="curvedConnector4">
            <a:avLst>
              <a:gd name="adj1" fmla="val 57056"/>
              <a:gd name="adj2" fmla="val 513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025608" y="5189582"/>
            <a:ext cx="30431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Some people call these longer sequences </a:t>
            </a:r>
            <a:r>
              <a:rPr lang="en-US" sz="2200" b="1" dirty="0">
                <a:solidFill>
                  <a:srgbClr val="FF0000"/>
                </a:solidFill>
              </a:rPr>
              <a:t>tokens.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31F95-96E3-4358-9F67-883BA9202033}"/>
              </a:ext>
            </a:extLst>
          </p:cNvPr>
          <p:cNvSpPr txBox="1"/>
          <p:nvPr/>
        </p:nvSpPr>
        <p:spPr>
          <a:xfrm>
            <a:off x="754523" y="3510693"/>
            <a:ext cx="176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CODE =6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830C8-4F65-44FF-AB98-8576B9CFEB2A}"/>
              </a:ext>
            </a:extLst>
          </p:cNvPr>
          <p:cNvSpPr txBox="1"/>
          <p:nvPr/>
        </p:nvSpPr>
        <p:spPr>
          <a:xfrm>
            <a:off x="351064" y="4162304"/>
            <a:ext cx="336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Let’s not forget to increase MAX CODE</a:t>
            </a:r>
            <a:r>
              <a:rPr lang="mr-IN" sz="1600" b="1" i="1" dirty="0"/>
              <a:t>…</a:t>
            </a:r>
            <a:endParaRPr lang="en-US" sz="1600" b="1" i="1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D53B560-E8C6-4023-A5F1-46F27909E16E}"/>
              </a:ext>
            </a:extLst>
          </p:cNvPr>
          <p:cNvSpPr/>
          <p:nvPr/>
        </p:nvSpPr>
        <p:spPr>
          <a:xfrm rot="5400000">
            <a:off x="1409904" y="3349372"/>
            <a:ext cx="391637" cy="13894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4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523" y="3510693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4D7E-032B-402A-B0C8-770617CE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Compression: Lossy vs Lossless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51FA-73C0-4396-9D4A-D04351C0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different kind of debate when compared to character encoding strategies.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Lossy</a:t>
            </a:r>
            <a:r>
              <a:rPr lang="en-US" dirty="0"/>
              <a:t>: describes a compression process during which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some data loss is incurred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B0F0"/>
                </a:solidFill>
              </a:rPr>
              <a:t>Lossless</a:t>
            </a:r>
            <a:r>
              <a:rPr lang="en-US" dirty="0"/>
              <a:t>: not lossy!  </a:t>
            </a:r>
          </a:p>
          <a:p>
            <a:r>
              <a:rPr lang="en-US" dirty="0"/>
              <a:t>Different applications have different needs.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Audio: </a:t>
            </a:r>
            <a:r>
              <a:rPr lang="en-US" dirty="0">
                <a:solidFill>
                  <a:schemeClr val="accent1"/>
                </a:solidFill>
              </a:rPr>
              <a:t>highly compressible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Lossy</a:t>
            </a:r>
            <a:r>
              <a:rPr lang="en-US" dirty="0"/>
              <a:t> compression (mp3/mp4) with variable bitrate (128, 160, … , 320 kb/s)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Images</a:t>
            </a:r>
            <a:r>
              <a:rPr lang="en-US" dirty="0"/>
              <a:t>: </a:t>
            </a:r>
            <a:r>
              <a:rPr lang="en-US" b="1" dirty="0"/>
              <a:t>JPEG</a:t>
            </a:r>
            <a:r>
              <a:rPr lang="en-US" dirty="0"/>
              <a:t> and </a:t>
            </a:r>
            <a:r>
              <a:rPr lang="en-US" b="1" dirty="0"/>
              <a:t>JPEG2000</a:t>
            </a:r>
            <a:r>
              <a:rPr lang="en-US" dirty="0"/>
              <a:t> algorithms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both lossy, </a:t>
            </a:r>
            <a:r>
              <a:rPr lang="en-US" dirty="0"/>
              <a:t>but can compress an image </a:t>
            </a:r>
            <a:r>
              <a:rPr lang="en-US" dirty="0">
                <a:solidFill>
                  <a:srgbClr val="FF00FF"/>
                </a:solidFill>
              </a:rPr>
              <a:t>10 to 1 </a:t>
            </a:r>
            <a:r>
              <a:rPr lang="en-US" dirty="0"/>
              <a:t>with virtually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perceived quality loss.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Text: </a:t>
            </a:r>
            <a:r>
              <a:rPr lang="en-US" dirty="0"/>
              <a:t>Here, we can’t risk mistakes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. Lossless </a:t>
            </a:r>
            <a:r>
              <a:rPr lang="en-US" dirty="0"/>
              <a:t>compression is the only way</a:t>
            </a:r>
          </a:p>
          <a:p>
            <a:pPr lvl="2"/>
            <a:r>
              <a:rPr lang="en-US" dirty="0"/>
              <a:t>Patent documents</a:t>
            </a:r>
          </a:p>
          <a:p>
            <a:pPr lvl="2"/>
            <a:r>
              <a:rPr lang="en-US" dirty="0"/>
              <a:t>Courtroom proceedings</a:t>
            </a:r>
          </a:p>
          <a:p>
            <a:pPr lvl="2"/>
            <a:r>
              <a:rPr lang="en-US" dirty="0"/>
              <a:t>University admission decisions</a:t>
            </a:r>
          </a:p>
          <a:p>
            <a:pPr lvl="2"/>
            <a:r>
              <a:rPr lang="en-US" dirty="0"/>
              <a:t>….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523" y="3510693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0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rgbClr val="FF00FF"/>
                </a:solidFill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MAX CODE =7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7594" y="3044016"/>
            <a:ext cx="267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FF"/>
                </a:solidFill>
              </a:rPr>
              <a:t>Peek ahead </a:t>
            </a:r>
            <a:r>
              <a:rPr lang="en-US" i="1" dirty="0"/>
              <a:t>and give me a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cheap encoding </a:t>
            </a:r>
            <a:r>
              <a:rPr lang="en-US" i="1" dirty="0"/>
              <a:t>for token “de”!</a:t>
            </a:r>
          </a:p>
        </p:txBody>
      </p:sp>
    </p:spTree>
    <p:extLst>
      <p:ext uri="{BB962C8B-B14F-4D97-AF65-F5344CB8AC3E}">
        <p14:creationId xmlns:p14="http://schemas.microsoft.com/office/powerpoint/2010/main" val="1366805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244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82555" y="399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18600" y="3330646"/>
            <a:ext cx="308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take advantage of the </a:t>
            </a:r>
            <a:r>
              <a:rPr lang="en-US" b="1" dirty="0">
                <a:solidFill>
                  <a:schemeClr val="accent6"/>
                </a:solidFill>
              </a:rPr>
              <a:t>cheap encoding </a:t>
            </a:r>
            <a:r>
              <a:rPr lang="en-US" dirty="0"/>
              <a:t>for token “</a:t>
            </a:r>
            <a:r>
              <a:rPr lang="en-US" dirty="0" err="1"/>
              <a:t>ed</a:t>
            </a:r>
            <a:r>
              <a:rPr lang="en-US" dirty="0"/>
              <a:t>” which has already been inserted into source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 rot="21324894">
            <a:off x="6381947" y="2774106"/>
            <a:ext cx="677643" cy="260440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9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rgbClr val="FF00FF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MAX CODE =8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65783" y="40088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18600" y="3330646"/>
            <a:ext cx="308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take advantage of the </a:t>
            </a:r>
            <a:r>
              <a:rPr lang="en-US" b="1" dirty="0">
                <a:solidFill>
                  <a:schemeClr val="accent6"/>
                </a:solidFill>
              </a:rPr>
              <a:t>cheap encoding </a:t>
            </a:r>
            <a:r>
              <a:rPr lang="en-US" dirty="0"/>
              <a:t>for token “</a:t>
            </a:r>
            <a:r>
              <a:rPr lang="en-US" dirty="0" err="1"/>
              <a:t>ed</a:t>
            </a:r>
            <a:r>
              <a:rPr lang="en-US" dirty="0"/>
              <a:t>” which has already been inserted into source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18600" y="4887303"/>
            <a:ext cx="308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we should not forget to </a:t>
            </a:r>
            <a:r>
              <a:rPr lang="en-US" dirty="0">
                <a:solidFill>
                  <a:srgbClr val="FF00FF"/>
                </a:solidFill>
              </a:rPr>
              <a:t>peek ahead</a:t>
            </a:r>
            <a:r>
              <a:rPr lang="en-US" dirty="0"/>
              <a:t>, and add a </a:t>
            </a:r>
            <a:r>
              <a:rPr lang="en-US" dirty="0">
                <a:solidFill>
                  <a:srgbClr val="00B0F0"/>
                </a:solidFill>
              </a:rPr>
              <a:t>larger token </a:t>
            </a:r>
            <a:r>
              <a:rPr lang="en-US" dirty="0"/>
              <a:t>to our </a:t>
            </a:r>
            <a:r>
              <a:rPr lang="en-US" dirty="0" err="1"/>
              <a:t>trie</a:t>
            </a:r>
            <a:r>
              <a:rPr lang="en-US" dirty="0"/>
              <a:t>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459048" y="5220110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364" y="531138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175568" y="5686862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" name="Oval 36"/>
          <p:cNvSpPr/>
          <p:nvPr/>
        </p:nvSpPr>
        <p:spPr>
          <a:xfrm rot="694586">
            <a:off x="6228958" y="2930901"/>
            <a:ext cx="867233" cy="34093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4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CODE =8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65783" y="40088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459048" y="5220110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364" y="531138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175568" y="5686862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94007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rgbClr val="FF00FF"/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</a:t>
            </a:r>
            <a:r>
              <a:rPr lang="en-US" sz="2200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MAX CODE =9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65783" y="40088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459048" y="5220110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364" y="531138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175568" y="5686862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766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en-US" sz="2200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MAX CODE =9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65783" y="40088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459048" y="5220110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364" y="531138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175568" y="5686862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07298" y="3143887"/>
            <a:ext cx="299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 already in the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trie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Transmit its codeword, 7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</a:br>
            <a:endParaRPr lang="en-US" b="1" dirty="0">
              <a:solidFill>
                <a:schemeClr val="accent5">
                  <a:lumMod val="75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41710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</a:t>
            </a:r>
            <a:r>
              <a:rPr lang="en-US" dirty="0" err="1">
                <a:solidFill>
                  <a:srgbClr val="FF00FF"/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en-US" sz="2200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MAX CODE =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65783" y="40088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459048" y="5220110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364" y="531138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175568" y="5686862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88920" y="3143887"/>
            <a:ext cx="293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 already in the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trie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Transmit its codeword,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FF"/>
                </a:solidFill>
                <a:sym typeface="Wingdings"/>
              </a:rPr>
              <a:t>Peeking ahead </a:t>
            </a:r>
            <a:r>
              <a:rPr lang="en-US" dirty="0">
                <a:sym typeface="Wingdings"/>
              </a:rPr>
              <a:t>gives us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/>
              </a:rPr>
              <a:t>new token </a:t>
            </a:r>
            <a:r>
              <a:rPr lang="en-US" dirty="0">
                <a:sym typeface="Wingdings"/>
              </a:rPr>
              <a:t>with its codeword=max code + 1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36561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</a:t>
            </a:r>
            <a:r>
              <a:rPr lang="en-US" dirty="0" err="1">
                <a:solidFill>
                  <a:srgbClr val="FF00FF"/>
                </a:solidFill>
              </a:rPr>
              <a:t>d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en-US" sz="2200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MAX CODE =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65783" y="40088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459048" y="5220110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364" y="531138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175568" y="5686862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88920" y="3143887"/>
            <a:ext cx="293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 already in the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trie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Transmit its codeword,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FF"/>
                </a:solidFill>
                <a:sym typeface="Wingdings"/>
              </a:rPr>
              <a:t>Peeking ahead </a:t>
            </a:r>
            <a:r>
              <a:rPr lang="en-US" dirty="0">
                <a:sym typeface="Wingdings"/>
              </a:rPr>
              <a:t>gives us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/>
              </a:rPr>
              <a:t>new token </a:t>
            </a:r>
            <a:r>
              <a:rPr lang="en-US" dirty="0">
                <a:sym typeface="Wingdings"/>
              </a:rPr>
              <a:t>with its codeword=max code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We also update MAX_CODE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>
              <a:sym typeface="Wingding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0205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7FB6-9CF3-4DF5-ACD0-9A782B2A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Concatenating Huffman 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i="1" dirty="0"/>
                  <a:t>could</a:t>
                </a:r>
                <a:r>
                  <a:rPr lang="en-US" dirty="0"/>
                  <a:t> concatenate the Huffman encodings of the individual characters…</a:t>
                </a:r>
              </a:p>
              <a:p>
                <a:r>
                  <a:rPr lang="en-US" dirty="0"/>
                  <a:t>But this doesn’t take into consideration that, in language, </a:t>
                </a:r>
                <a:r>
                  <a:rPr lang="en-US" dirty="0">
                    <a:solidFill>
                      <a:srgbClr val="FF00FF"/>
                    </a:solidFill>
                  </a:rPr>
                  <a:t>groups of consecutive characters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-grams), are very often </a:t>
                </a:r>
                <a:r>
                  <a:rPr lang="en-US" dirty="0">
                    <a:solidFill>
                      <a:schemeClr val="accent4"/>
                    </a:solidFill>
                  </a:rPr>
                  <a:t>used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/>
                    </a:solidFill>
                  </a:rPr>
                  <a:t>repeatedly!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95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</a:t>
            </a:r>
            <a:r>
              <a:rPr lang="en-US" sz="2200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738365" y="3919567"/>
            <a:ext cx="27418" cy="76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765783" y="40088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33119" y="4798342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459048" y="5220110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364" y="531138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175568" y="5686862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88920" y="3143887"/>
            <a:ext cx="34752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accent1"/>
                </a:solidFill>
              </a:rPr>
              <a:t>de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already in the </a:t>
            </a:r>
            <a:r>
              <a:rPr lang="en-US" dirty="0" err="1"/>
              <a:t>trie</a:t>
            </a:r>
            <a:r>
              <a:rPr lang="en-US" dirty="0"/>
              <a:t> (again!) </a:t>
            </a:r>
            <a:r>
              <a:rPr lang="en-US" dirty="0">
                <a:sym typeface="Wingdings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Transmit its codeword, </a:t>
            </a:r>
            <a:r>
              <a:rPr lang="en-US" dirty="0">
                <a:solidFill>
                  <a:schemeClr val="accent1"/>
                </a:solidFill>
                <a:sym typeface="Wingdings"/>
              </a:rPr>
              <a:t>7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00047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rgbClr val="FF00FF"/>
                </a:solidFill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</a:t>
            </a:r>
            <a:r>
              <a:rPr lang="en-US" sz="2200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944629" y="3924459"/>
            <a:ext cx="400494" cy="80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22266" y="39742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7212459" y="4840906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7038388" y="5262674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94704" y="535395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54908" y="5729426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88920" y="3143887"/>
            <a:ext cx="3475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/>
                </a:solidFill>
              </a:rPr>
              <a:t>de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already in the </a:t>
            </a:r>
            <a:r>
              <a:rPr lang="en-US" dirty="0" err="1"/>
              <a:t>trie</a:t>
            </a:r>
            <a:r>
              <a:rPr lang="en-US" dirty="0"/>
              <a:t> (again!) </a:t>
            </a:r>
            <a:r>
              <a:rPr lang="en-US" dirty="0">
                <a:sym typeface="Wingdings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Transmit its codeword, </a:t>
            </a:r>
            <a:r>
              <a:rPr lang="en-US" dirty="0">
                <a:solidFill>
                  <a:schemeClr val="accent1"/>
                </a:solidFill>
                <a:sym typeface="Wingdings"/>
              </a:rPr>
              <a:t>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sym typeface="Wingdings"/>
              </a:rPr>
              <a:t>Peek ahead, notice e </a:t>
            </a:r>
            <a:r>
              <a:rPr lang="en-US" dirty="0">
                <a:sym typeface="Wingdings"/>
              </a:rPr>
              <a:t>and </a:t>
            </a:r>
            <a:r>
              <a:rPr lang="en-US" b="1" dirty="0">
                <a:sym typeface="Wingdings"/>
              </a:rPr>
              <a:t>insert token </a:t>
            </a:r>
            <a:r>
              <a:rPr lang="en-US" b="1" u="sng" dirty="0">
                <a:solidFill>
                  <a:schemeClr val="accent1"/>
                </a:solidFill>
                <a:sym typeface="Wingdings"/>
              </a:rPr>
              <a:t>de</a:t>
            </a:r>
            <a:r>
              <a:rPr lang="en-US" b="1" dirty="0">
                <a:solidFill>
                  <a:srgbClr val="D60093"/>
                </a:solidFill>
                <a:sym typeface="Wingdings"/>
              </a:rPr>
              <a:t>e</a:t>
            </a:r>
            <a:r>
              <a:rPr lang="en-US" dirty="0">
                <a:solidFill>
                  <a:srgbClr val="FF00FF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in the </a:t>
            </a:r>
            <a:r>
              <a:rPr lang="en-US" dirty="0" err="1">
                <a:sym typeface="Wingdings"/>
              </a:rPr>
              <a:t>trie</a:t>
            </a:r>
            <a:r>
              <a:rPr lang="en-US" dirty="0">
                <a:sym typeface="Wingdings"/>
              </a:rPr>
              <a:t>, with code MAX_CODE + 1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FEB6A-8CB8-46DF-B605-BF8AE54D80AC}"/>
              </a:ext>
            </a:extLst>
          </p:cNvPr>
          <p:cNvSpPr txBox="1"/>
          <p:nvPr/>
        </p:nvSpPr>
        <p:spPr>
          <a:xfrm>
            <a:off x="6201378" y="542229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7E0DE-D11B-447C-98F9-EA875168A6B9}"/>
              </a:ext>
            </a:extLst>
          </p:cNvPr>
          <p:cNvCxnSpPr>
            <a:cxnSpLocks/>
          </p:cNvCxnSpPr>
          <p:nvPr/>
        </p:nvCxnSpPr>
        <p:spPr>
          <a:xfrm>
            <a:off x="6144798" y="5450329"/>
            <a:ext cx="240152" cy="48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2968-E961-4762-A3FB-8E4767B4B287}"/>
              </a:ext>
            </a:extLst>
          </p:cNvPr>
          <p:cNvSpPr txBox="1"/>
          <p:nvPr/>
        </p:nvSpPr>
        <p:spPr>
          <a:xfrm>
            <a:off x="6201378" y="5992297"/>
            <a:ext cx="449647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530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rgbClr val="FF00FF"/>
                </a:solidFill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</a:t>
            </a:r>
            <a:r>
              <a:rPr lang="en-US" sz="2200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</a:t>
            </a:r>
            <a:r>
              <a:rPr lang="en-US" b="1" dirty="0">
                <a:solidFill>
                  <a:srgbClr val="D60093"/>
                </a:solidFill>
              </a:rPr>
              <a:t>11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944629" y="3924459"/>
            <a:ext cx="400494" cy="80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22266" y="39742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7212459" y="4840906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7038388" y="5262674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94704" y="535395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54908" y="5729426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88920" y="3143887"/>
            <a:ext cx="3475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/>
                </a:solidFill>
              </a:rPr>
              <a:t>de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already in the </a:t>
            </a:r>
            <a:r>
              <a:rPr lang="en-US" dirty="0" err="1"/>
              <a:t>trie</a:t>
            </a:r>
            <a:r>
              <a:rPr lang="en-US" dirty="0"/>
              <a:t> (again!) </a:t>
            </a:r>
            <a:r>
              <a:rPr lang="en-US" dirty="0">
                <a:sym typeface="Wingdings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Transmit its codeword, </a:t>
            </a:r>
            <a:r>
              <a:rPr lang="en-US" dirty="0">
                <a:solidFill>
                  <a:schemeClr val="accent1"/>
                </a:solidFill>
                <a:sym typeface="Wingdings"/>
              </a:rPr>
              <a:t>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sym typeface="Wingdings"/>
              </a:rPr>
              <a:t>Peek ahead, notice e </a:t>
            </a:r>
            <a:r>
              <a:rPr lang="en-US" dirty="0">
                <a:sym typeface="Wingdings"/>
              </a:rPr>
              <a:t>and </a:t>
            </a:r>
            <a:r>
              <a:rPr lang="en-US" b="1" dirty="0">
                <a:sym typeface="Wingdings"/>
              </a:rPr>
              <a:t>insert token </a:t>
            </a:r>
            <a:r>
              <a:rPr lang="en-US" b="1" u="sng" dirty="0">
                <a:solidFill>
                  <a:schemeClr val="accent1"/>
                </a:solidFill>
                <a:sym typeface="Wingdings"/>
              </a:rPr>
              <a:t>de</a:t>
            </a:r>
            <a:r>
              <a:rPr lang="en-US" b="1" dirty="0">
                <a:solidFill>
                  <a:srgbClr val="D60093"/>
                </a:solidFill>
                <a:sym typeface="Wingdings"/>
              </a:rPr>
              <a:t>e</a:t>
            </a:r>
            <a:r>
              <a:rPr lang="en-US" dirty="0">
                <a:solidFill>
                  <a:srgbClr val="FF00FF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in the </a:t>
            </a:r>
            <a:r>
              <a:rPr lang="en-US" dirty="0" err="1">
                <a:sym typeface="Wingdings"/>
              </a:rPr>
              <a:t>trie</a:t>
            </a:r>
            <a:r>
              <a:rPr lang="en-US" dirty="0">
                <a:sym typeface="Wingdings"/>
              </a:rPr>
              <a:t>, with code MAX_CODE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b="1" dirty="0">
                <a:solidFill>
                  <a:srgbClr val="FF0000"/>
                </a:solidFill>
              </a:rPr>
              <a:t>MAX CODE </a:t>
            </a:r>
            <a:r>
              <a:rPr lang="en-US" dirty="0">
                <a:solidFill>
                  <a:srgbClr val="FF0000"/>
                </a:solidFill>
              </a:rPr>
              <a:t>appropriately.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FEB6A-8CB8-46DF-B605-BF8AE54D80AC}"/>
              </a:ext>
            </a:extLst>
          </p:cNvPr>
          <p:cNvSpPr txBox="1"/>
          <p:nvPr/>
        </p:nvSpPr>
        <p:spPr>
          <a:xfrm>
            <a:off x="6201378" y="542229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7E0DE-D11B-447C-98F9-EA875168A6B9}"/>
              </a:ext>
            </a:extLst>
          </p:cNvPr>
          <p:cNvCxnSpPr>
            <a:cxnSpLocks/>
          </p:cNvCxnSpPr>
          <p:nvPr/>
        </p:nvCxnSpPr>
        <p:spPr>
          <a:xfrm>
            <a:off x="6144798" y="5450329"/>
            <a:ext cx="240152" cy="48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2968-E961-4762-A3FB-8E4767B4B287}"/>
              </a:ext>
            </a:extLst>
          </p:cNvPr>
          <p:cNvSpPr txBox="1"/>
          <p:nvPr/>
        </p:nvSpPr>
        <p:spPr>
          <a:xfrm>
            <a:off x="6201378" y="5992297"/>
            <a:ext cx="449647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9D98299-02C9-4452-9BBC-67835AB4248F}"/>
              </a:ext>
            </a:extLst>
          </p:cNvPr>
          <p:cNvSpPr/>
          <p:nvPr/>
        </p:nvSpPr>
        <p:spPr>
          <a:xfrm rot="5400000">
            <a:off x="1430185" y="3265050"/>
            <a:ext cx="479502" cy="16769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DE79F-8C7C-4031-9E11-0D9F888E1F97}"/>
              </a:ext>
            </a:extLst>
          </p:cNvPr>
          <p:cNvSpPr txBox="1"/>
          <p:nvPr/>
        </p:nvSpPr>
        <p:spPr>
          <a:xfrm>
            <a:off x="635620" y="4343271"/>
            <a:ext cx="227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b="1" dirty="0">
                <a:solidFill>
                  <a:srgbClr val="FF0000"/>
                </a:solidFill>
              </a:rPr>
              <a:t>MAX CODE </a:t>
            </a:r>
            <a:r>
              <a:rPr lang="en-US" dirty="0">
                <a:solidFill>
                  <a:srgbClr val="FF0000"/>
                </a:solidFill>
              </a:rPr>
              <a:t>appropriately.</a:t>
            </a:r>
          </a:p>
        </p:txBody>
      </p:sp>
    </p:spTree>
    <p:extLst>
      <p:ext uri="{BB962C8B-B14F-4D97-AF65-F5344CB8AC3E}">
        <p14:creationId xmlns:p14="http://schemas.microsoft.com/office/powerpoint/2010/main" val="1889297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dirty="0" err="1">
                <a:solidFill>
                  <a:srgbClr val="FF00FF"/>
                </a:solidFill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 </a:t>
            </a:r>
            <a:r>
              <a:rPr lang="en-US" sz="2200" dirty="0">
                <a:solidFill>
                  <a:schemeClr val="accent6"/>
                </a:solidFill>
              </a:rPr>
              <a:t>6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12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944629" y="3924459"/>
            <a:ext cx="400494" cy="80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22266" y="39742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7212459" y="4840906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7038388" y="5262674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94704" y="535395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54908" y="5729426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FEB6A-8CB8-46DF-B605-BF8AE54D80AC}"/>
              </a:ext>
            </a:extLst>
          </p:cNvPr>
          <p:cNvSpPr txBox="1"/>
          <p:nvPr/>
        </p:nvSpPr>
        <p:spPr>
          <a:xfrm>
            <a:off x="6201378" y="542229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7E0DE-D11B-447C-98F9-EA875168A6B9}"/>
              </a:ext>
            </a:extLst>
          </p:cNvPr>
          <p:cNvCxnSpPr>
            <a:cxnSpLocks/>
          </p:cNvCxnSpPr>
          <p:nvPr/>
        </p:nvCxnSpPr>
        <p:spPr>
          <a:xfrm>
            <a:off x="6144798" y="5450329"/>
            <a:ext cx="240152" cy="48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2968-E961-4762-A3FB-8E4767B4B287}"/>
              </a:ext>
            </a:extLst>
          </p:cNvPr>
          <p:cNvSpPr txBox="1"/>
          <p:nvPr/>
        </p:nvSpPr>
        <p:spPr>
          <a:xfrm>
            <a:off x="6201378" y="5992297"/>
            <a:ext cx="449647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4625-A10C-4BE2-B73F-A2A623FE6F3F}"/>
              </a:ext>
            </a:extLst>
          </p:cNvPr>
          <p:cNvSpPr txBox="1"/>
          <p:nvPr/>
        </p:nvSpPr>
        <p:spPr>
          <a:xfrm>
            <a:off x="8188920" y="3143887"/>
            <a:ext cx="347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dirty="0"/>
              <a:t> in the </a:t>
            </a:r>
            <a:r>
              <a:rPr lang="en-US" dirty="0" err="1"/>
              <a:t>trie</a:t>
            </a:r>
            <a:endParaRPr lang="en-US" dirty="0">
              <a:sym typeface="Wingding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Transmit its codeword,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6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Wingdings"/>
              </a:rPr>
              <a:t>ed</a:t>
            </a:r>
            <a:r>
              <a:rPr lang="en-US" b="1" dirty="0" err="1">
                <a:solidFill>
                  <a:srgbClr val="FF00FF"/>
                </a:solidFill>
                <a:sym typeface="Wingdings"/>
              </a:rPr>
              <a:t>e</a:t>
            </a:r>
            <a:r>
              <a:rPr lang="en-US" dirty="0">
                <a:sym typeface="Wingdings"/>
              </a:rPr>
              <a:t> is added as a </a:t>
            </a:r>
            <a:r>
              <a:rPr lang="en-US" dirty="0" err="1">
                <a:sym typeface="Wingdings"/>
              </a:rPr>
              <a:t>trie</a:t>
            </a:r>
            <a:r>
              <a:rPr lang="en-US" dirty="0">
                <a:sym typeface="Wingdings"/>
              </a:rPr>
              <a:t> token with codeword MAX CODE + 1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MAX CODE is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sym typeface="Wingding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F78A3-654B-4B2A-85F4-A85439DF77DC}"/>
              </a:ext>
            </a:extLst>
          </p:cNvPr>
          <p:cNvCxnSpPr>
            <a:cxnSpLocks/>
          </p:cNvCxnSpPr>
          <p:nvPr/>
        </p:nvCxnSpPr>
        <p:spPr>
          <a:xfrm>
            <a:off x="7505325" y="5262674"/>
            <a:ext cx="477045" cy="52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E1AA52-1C5D-49A1-B079-AA7779045964}"/>
              </a:ext>
            </a:extLst>
          </p:cNvPr>
          <p:cNvSpPr txBox="1"/>
          <p:nvPr/>
        </p:nvSpPr>
        <p:spPr>
          <a:xfrm>
            <a:off x="7707211" y="513789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8F85A-F032-4247-B85F-15B27C6A2437}"/>
              </a:ext>
            </a:extLst>
          </p:cNvPr>
          <p:cNvSpPr txBox="1"/>
          <p:nvPr/>
        </p:nvSpPr>
        <p:spPr>
          <a:xfrm>
            <a:off x="7982370" y="5824354"/>
            <a:ext cx="4899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33424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FF00FF"/>
                </a:solidFill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eee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rgbClr val="7030A0"/>
                </a:solidFill>
              </a:rPr>
              <a:t>5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</a:t>
            </a:r>
            <a:r>
              <a:rPr lang="en-US" b="1" dirty="0">
                <a:solidFill>
                  <a:srgbClr val="002060"/>
                </a:solidFill>
              </a:rPr>
              <a:t>13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944629" y="3924459"/>
            <a:ext cx="400494" cy="80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22266" y="39742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7212459" y="4840906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7038388" y="5262674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94704" y="535395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54908" y="5729426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FEB6A-8CB8-46DF-B605-BF8AE54D80AC}"/>
              </a:ext>
            </a:extLst>
          </p:cNvPr>
          <p:cNvSpPr txBox="1"/>
          <p:nvPr/>
        </p:nvSpPr>
        <p:spPr>
          <a:xfrm>
            <a:off x="6201378" y="542229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7E0DE-D11B-447C-98F9-EA875168A6B9}"/>
              </a:ext>
            </a:extLst>
          </p:cNvPr>
          <p:cNvCxnSpPr>
            <a:cxnSpLocks/>
          </p:cNvCxnSpPr>
          <p:nvPr/>
        </p:nvCxnSpPr>
        <p:spPr>
          <a:xfrm>
            <a:off x="6144798" y="5450329"/>
            <a:ext cx="240152" cy="48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2968-E961-4762-A3FB-8E4767B4B287}"/>
              </a:ext>
            </a:extLst>
          </p:cNvPr>
          <p:cNvSpPr txBox="1"/>
          <p:nvPr/>
        </p:nvSpPr>
        <p:spPr>
          <a:xfrm>
            <a:off x="6201378" y="5992297"/>
            <a:ext cx="449647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4625-A10C-4BE2-B73F-A2A623FE6F3F}"/>
              </a:ext>
            </a:extLst>
          </p:cNvPr>
          <p:cNvSpPr txBox="1"/>
          <p:nvPr/>
        </p:nvSpPr>
        <p:spPr>
          <a:xfrm>
            <a:off x="8720619" y="3199353"/>
            <a:ext cx="347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e</a:t>
            </a:r>
            <a:r>
              <a:rPr lang="en-US" dirty="0"/>
              <a:t> in the </a:t>
            </a:r>
            <a:r>
              <a:rPr lang="en-US" dirty="0" err="1"/>
              <a:t>trie</a:t>
            </a:r>
            <a:endParaRPr lang="en-US" dirty="0">
              <a:sym typeface="Wingding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Transmit its codeword, </a:t>
            </a:r>
            <a:r>
              <a:rPr lang="en-US" b="1" dirty="0">
                <a:solidFill>
                  <a:srgbClr val="7030A0"/>
                </a:solidFill>
                <a:sym typeface="Wingdings"/>
              </a:rPr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7030A0"/>
                </a:solidFill>
                <a:sym typeface="Wingdings"/>
              </a:rPr>
              <a:t>e</a:t>
            </a:r>
            <a:r>
              <a:rPr lang="en-US" b="1" dirty="0" err="1">
                <a:solidFill>
                  <a:srgbClr val="FF00FF"/>
                </a:solidFill>
                <a:sym typeface="Wingdings"/>
              </a:rPr>
              <a:t>e</a:t>
            </a:r>
            <a:r>
              <a:rPr lang="en-US" dirty="0">
                <a:sym typeface="Wingdings"/>
              </a:rPr>
              <a:t> is added as a </a:t>
            </a:r>
            <a:r>
              <a:rPr lang="en-US" dirty="0" err="1">
                <a:solidFill>
                  <a:srgbClr val="002060"/>
                </a:solidFill>
                <a:sym typeface="Wingdings"/>
              </a:rPr>
              <a:t>trie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 token </a:t>
            </a:r>
            <a:r>
              <a:rPr lang="en-US" dirty="0">
                <a:sym typeface="Wingdings"/>
              </a:rPr>
              <a:t>with codeword MAX CODE + 1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MAX CODE is 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sym typeface="Wingding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F78A3-654B-4B2A-85F4-A85439DF77DC}"/>
              </a:ext>
            </a:extLst>
          </p:cNvPr>
          <p:cNvCxnSpPr>
            <a:cxnSpLocks/>
          </p:cNvCxnSpPr>
          <p:nvPr/>
        </p:nvCxnSpPr>
        <p:spPr>
          <a:xfrm>
            <a:off x="7505325" y="5262674"/>
            <a:ext cx="477045" cy="52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E1AA52-1C5D-49A1-B079-AA7779045964}"/>
              </a:ext>
            </a:extLst>
          </p:cNvPr>
          <p:cNvSpPr txBox="1"/>
          <p:nvPr/>
        </p:nvSpPr>
        <p:spPr>
          <a:xfrm>
            <a:off x="7707211" y="513789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8F85A-F032-4247-B85F-15B27C6A2437}"/>
              </a:ext>
            </a:extLst>
          </p:cNvPr>
          <p:cNvSpPr txBox="1"/>
          <p:nvPr/>
        </p:nvSpPr>
        <p:spPr>
          <a:xfrm>
            <a:off x="7982370" y="5824354"/>
            <a:ext cx="4899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445DD8-DE2A-401E-870F-624FCDCC4CC3}"/>
              </a:ext>
            </a:extLst>
          </p:cNvPr>
          <p:cNvCxnSpPr>
            <a:cxnSpLocks/>
          </p:cNvCxnSpPr>
          <p:nvPr/>
        </p:nvCxnSpPr>
        <p:spPr>
          <a:xfrm>
            <a:off x="7051956" y="3739793"/>
            <a:ext cx="593492" cy="16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78D88E-3E2A-467F-A7E6-F3B002947664}"/>
              </a:ext>
            </a:extLst>
          </p:cNvPr>
          <p:cNvSpPr txBox="1"/>
          <p:nvPr/>
        </p:nvSpPr>
        <p:spPr>
          <a:xfrm>
            <a:off x="7119782" y="335706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9D7F2A-A32F-4935-B52E-D4D53CF0663E}"/>
              </a:ext>
            </a:extLst>
          </p:cNvPr>
          <p:cNvSpPr txBox="1"/>
          <p:nvPr/>
        </p:nvSpPr>
        <p:spPr>
          <a:xfrm>
            <a:off x="7791507" y="3879317"/>
            <a:ext cx="482728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4983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002060"/>
                </a:solidFill>
              </a:rPr>
              <a:t>ee</a:t>
            </a:r>
            <a:r>
              <a:rPr lang="en-US" dirty="0" err="1">
                <a:solidFill>
                  <a:srgbClr val="FF66FF"/>
                </a:solidFill>
                <a:sym typeface="Wingdings"/>
              </a:rPr>
              <a:t>e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b="1" dirty="0">
                <a:solidFill>
                  <a:srgbClr val="002060"/>
                </a:solidFill>
              </a:rPr>
              <a:t>13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</a:t>
            </a:r>
            <a:r>
              <a:rPr lang="en-US" b="1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944629" y="3924459"/>
            <a:ext cx="400494" cy="80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22266" y="39742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7212459" y="4840906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7038388" y="5262674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94704" y="535395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54908" y="5729426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FEB6A-8CB8-46DF-B605-BF8AE54D80AC}"/>
              </a:ext>
            </a:extLst>
          </p:cNvPr>
          <p:cNvSpPr txBox="1"/>
          <p:nvPr/>
        </p:nvSpPr>
        <p:spPr>
          <a:xfrm>
            <a:off x="6201378" y="542229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7E0DE-D11B-447C-98F9-EA875168A6B9}"/>
              </a:ext>
            </a:extLst>
          </p:cNvPr>
          <p:cNvCxnSpPr>
            <a:cxnSpLocks/>
          </p:cNvCxnSpPr>
          <p:nvPr/>
        </p:nvCxnSpPr>
        <p:spPr>
          <a:xfrm>
            <a:off x="6144798" y="5450329"/>
            <a:ext cx="240152" cy="48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2968-E961-4762-A3FB-8E4767B4B287}"/>
              </a:ext>
            </a:extLst>
          </p:cNvPr>
          <p:cNvSpPr txBox="1"/>
          <p:nvPr/>
        </p:nvSpPr>
        <p:spPr>
          <a:xfrm>
            <a:off x="6201378" y="5992297"/>
            <a:ext cx="449647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4625-A10C-4BE2-B73F-A2A623FE6F3F}"/>
              </a:ext>
            </a:extLst>
          </p:cNvPr>
          <p:cNvSpPr txBox="1"/>
          <p:nvPr/>
        </p:nvSpPr>
        <p:spPr>
          <a:xfrm>
            <a:off x="8815617" y="1562282"/>
            <a:ext cx="347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2060"/>
                </a:solidFill>
              </a:rPr>
              <a:t>ee</a:t>
            </a:r>
            <a:r>
              <a:rPr lang="en-US" dirty="0"/>
              <a:t> in the </a:t>
            </a:r>
            <a:r>
              <a:rPr lang="en-US" dirty="0" err="1"/>
              <a:t>trie</a:t>
            </a:r>
            <a:endParaRPr lang="en-US" dirty="0">
              <a:sym typeface="Wingding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Transmit its codeword, </a:t>
            </a:r>
            <a:r>
              <a:rPr lang="en-US" b="1" dirty="0">
                <a:solidFill>
                  <a:srgbClr val="002060"/>
                </a:solidFill>
                <a:sym typeface="Wingdings"/>
              </a:rPr>
              <a:t>13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2060"/>
                </a:solidFill>
                <a:sym typeface="Wingdings"/>
              </a:rPr>
              <a:t>ee</a:t>
            </a:r>
            <a:r>
              <a:rPr lang="en-US" b="1" dirty="0" err="1">
                <a:solidFill>
                  <a:srgbClr val="FF66FF"/>
                </a:solidFill>
                <a:sym typeface="Wingdings"/>
              </a:rPr>
              <a:t>e</a:t>
            </a:r>
            <a:r>
              <a:rPr lang="en-US" dirty="0">
                <a:sym typeface="Wingdings"/>
              </a:rPr>
              <a:t> is added as a </a:t>
            </a:r>
            <a:r>
              <a:rPr lang="en-US" dirty="0" err="1">
                <a:solidFill>
                  <a:srgbClr val="002060"/>
                </a:solidFill>
                <a:sym typeface="Wingdings"/>
              </a:rPr>
              <a:t>trie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 token </a:t>
            </a:r>
            <a:r>
              <a:rPr lang="en-US" dirty="0">
                <a:sym typeface="Wingdings"/>
              </a:rPr>
              <a:t>with codeword MAX CODE + 1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MAX CODE is 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sym typeface="Wingding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F78A3-654B-4B2A-85F4-A85439DF77DC}"/>
              </a:ext>
            </a:extLst>
          </p:cNvPr>
          <p:cNvCxnSpPr>
            <a:cxnSpLocks/>
          </p:cNvCxnSpPr>
          <p:nvPr/>
        </p:nvCxnSpPr>
        <p:spPr>
          <a:xfrm>
            <a:off x="7505325" y="5262674"/>
            <a:ext cx="477045" cy="52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E1AA52-1C5D-49A1-B079-AA7779045964}"/>
              </a:ext>
            </a:extLst>
          </p:cNvPr>
          <p:cNvSpPr txBox="1"/>
          <p:nvPr/>
        </p:nvSpPr>
        <p:spPr>
          <a:xfrm>
            <a:off x="7707211" y="513789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8F85A-F032-4247-B85F-15B27C6A2437}"/>
              </a:ext>
            </a:extLst>
          </p:cNvPr>
          <p:cNvSpPr txBox="1"/>
          <p:nvPr/>
        </p:nvSpPr>
        <p:spPr>
          <a:xfrm>
            <a:off x="7982370" y="5824354"/>
            <a:ext cx="4899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445DD8-DE2A-401E-870F-624FCDCC4CC3}"/>
              </a:ext>
            </a:extLst>
          </p:cNvPr>
          <p:cNvCxnSpPr>
            <a:cxnSpLocks/>
          </p:cNvCxnSpPr>
          <p:nvPr/>
        </p:nvCxnSpPr>
        <p:spPr>
          <a:xfrm>
            <a:off x="7051956" y="3739793"/>
            <a:ext cx="593492" cy="16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78D88E-3E2A-467F-A7E6-F3B002947664}"/>
              </a:ext>
            </a:extLst>
          </p:cNvPr>
          <p:cNvSpPr txBox="1"/>
          <p:nvPr/>
        </p:nvSpPr>
        <p:spPr>
          <a:xfrm>
            <a:off x="7119782" y="335706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9D7F2A-A32F-4935-B52E-D4D53CF0663E}"/>
              </a:ext>
            </a:extLst>
          </p:cNvPr>
          <p:cNvSpPr txBox="1"/>
          <p:nvPr/>
        </p:nvSpPr>
        <p:spPr>
          <a:xfrm>
            <a:off x="7791507" y="3879317"/>
            <a:ext cx="482728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88A446-EBE3-4C60-8F01-D606B3F6C679}"/>
              </a:ext>
            </a:extLst>
          </p:cNvPr>
          <p:cNvCxnSpPr>
            <a:cxnSpLocks/>
          </p:cNvCxnSpPr>
          <p:nvPr/>
        </p:nvCxnSpPr>
        <p:spPr>
          <a:xfrm>
            <a:off x="8423873" y="4177142"/>
            <a:ext cx="593492" cy="16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A606264-7C58-4A03-BF58-E2C0D3CF9850}"/>
              </a:ext>
            </a:extLst>
          </p:cNvPr>
          <p:cNvSpPr txBox="1"/>
          <p:nvPr/>
        </p:nvSpPr>
        <p:spPr>
          <a:xfrm>
            <a:off x="9160056" y="4428097"/>
            <a:ext cx="48272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78CA89-B1BA-41BA-9AFC-861A9E0BC395}"/>
              </a:ext>
            </a:extLst>
          </p:cNvPr>
          <p:cNvSpPr txBox="1"/>
          <p:nvPr/>
        </p:nvSpPr>
        <p:spPr>
          <a:xfrm>
            <a:off x="8626646" y="389645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79744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002060"/>
                </a:solidFill>
              </a:rPr>
              <a:t>ee</a:t>
            </a:r>
            <a:r>
              <a:rPr lang="en-US" u="sng" dirty="0" err="1">
                <a:solidFill>
                  <a:srgbClr val="002060"/>
                </a:solidFill>
                <a:highlight>
                  <a:srgbClr val="FFFFFF"/>
                </a:highlight>
                <a:sym typeface="Wingdings"/>
              </a:rPr>
              <a:t>e</a:t>
            </a:r>
            <a:r>
              <a:rPr lang="en-US" u="sng" dirty="0" err="1">
                <a:solidFill>
                  <a:srgbClr val="002060"/>
                </a:solidFill>
                <a:highlight>
                  <a:srgbClr val="FFFFFF"/>
                </a:highlight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8200" y="6348071"/>
            <a:ext cx="9296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b="1" dirty="0">
                <a:solidFill>
                  <a:srgbClr val="002060"/>
                </a:solidFill>
              </a:rPr>
              <a:t>13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  <a:sym typeface="Wingdings"/>
              </a:rPr>
              <a:t>13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</a:t>
            </a:r>
            <a:r>
              <a:rPr lang="en-US" b="1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944629" y="3924459"/>
            <a:ext cx="400494" cy="80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22266" y="39742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7212459" y="4840906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7038388" y="5262674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94704" y="535395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54908" y="5729426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FEB6A-8CB8-46DF-B605-BF8AE54D80AC}"/>
              </a:ext>
            </a:extLst>
          </p:cNvPr>
          <p:cNvSpPr txBox="1"/>
          <p:nvPr/>
        </p:nvSpPr>
        <p:spPr>
          <a:xfrm>
            <a:off x="6201378" y="542229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7E0DE-D11B-447C-98F9-EA875168A6B9}"/>
              </a:ext>
            </a:extLst>
          </p:cNvPr>
          <p:cNvCxnSpPr>
            <a:cxnSpLocks/>
          </p:cNvCxnSpPr>
          <p:nvPr/>
        </p:nvCxnSpPr>
        <p:spPr>
          <a:xfrm>
            <a:off x="6144798" y="5450329"/>
            <a:ext cx="240152" cy="48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2968-E961-4762-A3FB-8E4767B4B287}"/>
              </a:ext>
            </a:extLst>
          </p:cNvPr>
          <p:cNvSpPr txBox="1"/>
          <p:nvPr/>
        </p:nvSpPr>
        <p:spPr>
          <a:xfrm>
            <a:off x="6201378" y="5992297"/>
            <a:ext cx="449647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4625-A10C-4BE2-B73F-A2A623FE6F3F}"/>
              </a:ext>
            </a:extLst>
          </p:cNvPr>
          <p:cNvSpPr txBox="1"/>
          <p:nvPr/>
        </p:nvSpPr>
        <p:spPr>
          <a:xfrm>
            <a:off x="8815617" y="1562282"/>
            <a:ext cx="3475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err="1">
                <a:solidFill>
                  <a:srgbClr val="002060"/>
                </a:solidFill>
                <a:sym typeface="Wingdings"/>
              </a:rPr>
              <a:t>e</a:t>
            </a:r>
            <a:r>
              <a:rPr lang="en-US" b="1" u="sng" dirty="0" err="1">
                <a:solidFill>
                  <a:srgbClr val="002060"/>
                </a:solidFill>
              </a:rPr>
              <a:t>e</a:t>
            </a:r>
            <a:r>
              <a:rPr lang="en-US" dirty="0"/>
              <a:t> in the </a:t>
            </a:r>
            <a:r>
              <a:rPr lang="en-US" dirty="0" err="1"/>
              <a:t>trie</a:t>
            </a:r>
            <a:endParaRPr lang="en-US" dirty="0">
              <a:sym typeface="Wingding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Transmit its codeword, </a:t>
            </a:r>
            <a:r>
              <a:rPr lang="en-US" b="1" dirty="0">
                <a:solidFill>
                  <a:srgbClr val="002060"/>
                </a:solidFill>
                <a:sym typeface="Wingdings"/>
              </a:rPr>
              <a:t>13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FF"/>
                </a:solidFill>
                <a:sym typeface="Wingdings"/>
              </a:rPr>
              <a:t>If we look ahead, we see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/>
              </a:rPr>
              <a:t>end-of-string-character</a:t>
            </a:r>
            <a:r>
              <a:rPr lang="en-US" b="1" dirty="0">
                <a:solidFill>
                  <a:srgbClr val="FF00FF"/>
                </a:solidFill>
                <a:sym typeface="Wingdings"/>
              </a:rPr>
              <a:t>, so nothing more to add; we can stop.</a:t>
            </a:r>
            <a:endParaRPr lang="en-US" dirty="0">
              <a:solidFill>
                <a:srgbClr val="FF00FF"/>
              </a:solidFill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sym typeface="Wingding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F78A3-654B-4B2A-85F4-A85439DF77DC}"/>
              </a:ext>
            </a:extLst>
          </p:cNvPr>
          <p:cNvCxnSpPr>
            <a:cxnSpLocks/>
          </p:cNvCxnSpPr>
          <p:nvPr/>
        </p:nvCxnSpPr>
        <p:spPr>
          <a:xfrm>
            <a:off x="7505325" y="5262674"/>
            <a:ext cx="477045" cy="52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E1AA52-1C5D-49A1-B079-AA7779045964}"/>
              </a:ext>
            </a:extLst>
          </p:cNvPr>
          <p:cNvSpPr txBox="1"/>
          <p:nvPr/>
        </p:nvSpPr>
        <p:spPr>
          <a:xfrm>
            <a:off x="7707211" y="513789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8F85A-F032-4247-B85F-15B27C6A2437}"/>
              </a:ext>
            </a:extLst>
          </p:cNvPr>
          <p:cNvSpPr txBox="1"/>
          <p:nvPr/>
        </p:nvSpPr>
        <p:spPr>
          <a:xfrm>
            <a:off x="7982370" y="5824354"/>
            <a:ext cx="4899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445DD8-DE2A-401E-870F-624FCDCC4CC3}"/>
              </a:ext>
            </a:extLst>
          </p:cNvPr>
          <p:cNvCxnSpPr>
            <a:cxnSpLocks/>
          </p:cNvCxnSpPr>
          <p:nvPr/>
        </p:nvCxnSpPr>
        <p:spPr>
          <a:xfrm>
            <a:off x="7051956" y="3739793"/>
            <a:ext cx="593492" cy="16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78D88E-3E2A-467F-A7E6-F3B002947664}"/>
              </a:ext>
            </a:extLst>
          </p:cNvPr>
          <p:cNvSpPr txBox="1"/>
          <p:nvPr/>
        </p:nvSpPr>
        <p:spPr>
          <a:xfrm>
            <a:off x="7119782" y="335706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9D7F2A-A32F-4935-B52E-D4D53CF0663E}"/>
              </a:ext>
            </a:extLst>
          </p:cNvPr>
          <p:cNvSpPr txBox="1"/>
          <p:nvPr/>
        </p:nvSpPr>
        <p:spPr>
          <a:xfrm>
            <a:off x="7791507" y="3879317"/>
            <a:ext cx="482728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88A446-EBE3-4C60-8F01-D606B3F6C679}"/>
              </a:ext>
            </a:extLst>
          </p:cNvPr>
          <p:cNvCxnSpPr>
            <a:cxnSpLocks/>
          </p:cNvCxnSpPr>
          <p:nvPr/>
        </p:nvCxnSpPr>
        <p:spPr>
          <a:xfrm>
            <a:off x="8423873" y="4177142"/>
            <a:ext cx="593492" cy="16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A606264-7C58-4A03-BF58-E2C0D3CF9850}"/>
              </a:ext>
            </a:extLst>
          </p:cNvPr>
          <p:cNvSpPr txBox="1"/>
          <p:nvPr/>
        </p:nvSpPr>
        <p:spPr>
          <a:xfrm>
            <a:off x="9160056" y="4428097"/>
            <a:ext cx="48272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78CA89-B1BA-41BA-9AFC-861A9E0BC395}"/>
              </a:ext>
            </a:extLst>
          </p:cNvPr>
          <p:cNvSpPr txBox="1"/>
          <p:nvPr/>
        </p:nvSpPr>
        <p:spPr>
          <a:xfrm>
            <a:off x="8626646" y="389645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43576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64" y="1363436"/>
            <a:ext cx="11421836" cy="4813527"/>
          </a:xfrm>
        </p:spPr>
        <p:txBody>
          <a:bodyPr/>
          <a:lstStyle/>
          <a:p>
            <a:r>
              <a:rPr lang="en-US" dirty="0"/>
              <a:t>Suppose that we want to encode the string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002060"/>
                </a:solidFill>
              </a:rPr>
              <a:t>ee</a:t>
            </a:r>
            <a:r>
              <a:rPr lang="en-US" u="sng" dirty="0" err="1">
                <a:solidFill>
                  <a:srgbClr val="002060"/>
                </a:solidFill>
                <a:highlight>
                  <a:srgbClr val="FFFFFF"/>
                </a:highlight>
                <a:sym typeface="Wingdings"/>
              </a:rPr>
              <a:t>e</a:t>
            </a:r>
            <a:r>
              <a:rPr lang="en-US" u="sng" dirty="0" err="1">
                <a:solidFill>
                  <a:srgbClr val="002060"/>
                </a:solidFill>
                <a:highlight>
                  <a:srgbClr val="FFFFFF"/>
                </a:highlight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\0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This is how LZW would do it: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94714" y="3504227"/>
            <a:ext cx="23791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71396" y="6381824"/>
            <a:ext cx="9296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Numbers transmitted: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chemeClr val="accent2"/>
                </a:solidFill>
              </a:rPr>
              <a:t>1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7 7 </a:t>
            </a:r>
            <a:r>
              <a:rPr lang="en-US" sz="2200" dirty="0">
                <a:solidFill>
                  <a:schemeClr val="accent6"/>
                </a:solidFill>
              </a:rPr>
              <a:t>6 </a:t>
            </a:r>
            <a:r>
              <a:rPr lang="en-US" sz="2200" dirty="0">
                <a:solidFill>
                  <a:srgbClr val="7030A0"/>
                </a:solidFill>
              </a:rPr>
              <a:t>5 </a:t>
            </a:r>
            <a:r>
              <a:rPr lang="en-US" sz="2200" b="1" dirty="0">
                <a:solidFill>
                  <a:srgbClr val="002060"/>
                </a:solidFill>
              </a:rPr>
              <a:t>13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  <a:sym typeface="Wingdings"/>
              </a:rPr>
              <a:t>13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329" y="3514124"/>
            <a:ext cx="176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CODE =</a:t>
            </a:r>
            <a:r>
              <a:rPr lang="en-US" b="1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944629" y="3924459"/>
            <a:ext cx="400494" cy="800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22266" y="39742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7212459" y="4840906"/>
            <a:ext cx="2379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147490" y="4110348"/>
            <a:ext cx="120346" cy="63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863798" y="4813211"/>
            <a:ext cx="2379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5885067" y="428690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7038388" y="5262674"/>
            <a:ext cx="277325" cy="47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94704" y="535395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54908" y="5729426"/>
            <a:ext cx="2379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123535" y="3951592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776552" y="4471574"/>
            <a:ext cx="32304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226653" y="3973939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5758180" y="5430906"/>
            <a:ext cx="211235" cy="49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323945-B346-4737-B7AD-75D3B97F740E}"/>
              </a:ext>
            </a:extLst>
          </p:cNvPr>
          <p:cNvSpPr txBox="1"/>
          <p:nvPr/>
        </p:nvSpPr>
        <p:spPr>
          <a:xfrm>
            <a:off x="5435420" y="5976594"/>
            <a:ext cx="44964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01E9E-12C0-46FE-B40A-B665BEE7C5A1}"/>
              </a:ext>
            </a:extLst>
          </p:cNvPr>
          <p:cNvSpPr txBox="1"/>
          <p:nvPr/>
        </p:nvSpPr>
        <p:spPr>
          <a:xfrm>
            <a:off x="5588917" y="533704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FEB6A-8CB8-46DF-B605-BF8AE54D80AC}"/>
              </a:ext>
            </a:extLst>
          </p:cNvPr>
          <p:cNvSpPr txBox="1"/>
          <p:nvPr/>
        </p:nvSpPr>
        <p:spPr>
          <a:xfrm>
            <a:off x="6201378" y="542229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7E0DE-D11B-447C-98F9-EA875168A6B9}"/>
              </a:ext>
            </a:extLst>
          </p:cNvPr>
          <p:cNvCxnSpPr>
            <a:cxnSpLocks/>
          </p:cNvCxnSpPr>
          <p:nvPr/>
        </p:nvCxnSpPr>
        <p:spPr>
          <a:xfrm>
            <a:off x="6144798" y="5450329"/>
            <a:ext cx="240152" cy="48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2968-E961-4762-A3FB-8E4767B4B287}"/>
              </a:ext>
            </a:extLst>
          </p:cNvPr>
          <p:cNvSpPr txBox="1"/>
          <p:nvPr/>
        </p:nvSpPr>
        <p:spPr>
          <a:xfrm>
            <a:off x="6201378" y="5992297"/>
            <a:ext cx="449647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4625-A10C-4BE2-B73F-A2A623FE6F3F}"/>
              </a:ext>
            </a:extLst>
          </p:cNvPr>
          <p:cNvSpPr txBox="1"/>
          <p:nvPr/>
        </p:nvSpPr>
        <p:spPr>
          <a:xfrm>
            <a:off x="8815617" y="1562282"/>
            <a:ext cx="3475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err="1">
                <a:solidFill>
                  <a:srgbClr val="002060"/>
                </a:solidFill>
                <a:sym typeface="Wingdings"/>
              </a:rPr>
              <a:t>e</a:t>
            </a:r>
            <a:r>
              <a:rPr lang="en-US" b="1" u="sng" dirty="0" err="1">
                <a:solidFill>
                  <a:srgbClr val="002060"/>
                </a:solidFill>
              </a:rPr>
              <a:t>e</a:t>
            </a:r>
            <a:r>
              <a:rPr lang="en-US" dirty="0"/>
              <a:t> in the </a:t>
            </a:r>
            <a:r>
              <a:rPr lang="en-US" dirty="0" err="1"/>
              <a:t>trie</a:t>
            </a:r>
            <a:endParaRPr lang="en-US" dirty="0">
              <a:sym typeface="Wingding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/>
              </a:rPr>
              <a:t>Transmit its codeword, </a:t>
            </a:r>
            <a:r>
              <a:rPr lang="en-US" b="1" dirty="0">
                <a:solidFill>
                  <a:srgbClr val="002060"/>
                </a:solidFill>
                <a:sym typeface="Wingdings"/>
              </a:rPr>
              <a:t>13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FF"/>
                </a:solidFill>
                <a:sym typeface="Wingdings"/>
              </a:rPr>
              <a:t>If we look ahead, we see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/>
              </a:rPr>
              <a:t>end-of-string-character</a:t>
            </a:r>
            <a:r>
              <a:rPr lang="en-US" b="1" dirty="0">
                <a:solidFill>
                  <a:srgbClr val="FF00FF"/>
                </a:solidFill>
                <a:sym typeface="Wingdings"/>
              </a:rPr>
              <a:t>, so nothing more to add; we can stop.</a:t>
            </a:r>
            <a:endParaRPr lang="en-US" dirty="0">
              <a:solidFill>
                <a:srgbClr val="FF00FF"/>
              </a:solidFill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sym typeface="Wingding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F78A3-654B-4B2A-85F4-A85439DF77DC}"/>
              </a:ext>
            </a:extLst>
          </p:cNvPr>
          <p:cNvCxnSpPr>
            <a:cxnSpLocks/>
          </p:cNvCxnSpPr>
          <p:nvPr/>
        </p:nvCxnSpPr>
        <p:spPr>
          <a:xfrm>
            <a:off x="7505325" y="5262674"/>
            <a:ext cx="477045" cy="52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E1AA52-1C5D-49A1-B079-AA7779045964}"/>
              </a:ext>
            </a:extLst>
          </p:cNvPr>
          <p:cNvSpPr txBox="1"/>
          <p:nvPr/>
        </p:nvSpPr>
        <p:spPr>
          <a:xfrm>
            <a:off x="7707211" y="513789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8F85A-F032-4247-B85F-15B27C6A2437}"/>
              </a:ext>
            </a:extLst>
          </p:cNvPr>
          <p:cNvSpPr txBox="1"/>
          <p:nvPr/>
        </p:nvSpPr>
        <p:spPr>
          <a:xfrm>
            <a:off x="7982370" y="5824354"/>
            <a:ext cx="4899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445DD8-DE2A-401E-870F-624FCDCC4CC3}"/>
              </a:ext>
            </a:extLst>
          </p:cNvPr>
          <p:cNvCxnSpPr>
            <a:cxnSpLocks/>
          </p:cNvCxnSpPr>
          <p:nvPr/>
        </p:nvCxnSpPr>
        <p:spPr>
          <a:xfrm>
            <a:off x="7051956" y="3739793"/>
            <a:ext cx="593492" cy="16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78D88E-3E2A-467F-A7E6-F3B002947664}"/>
              </a:ext>
            </a:extLst>
          </p:cNvPr>
          <p:cNvSpPr txBox="1"/>
          <p:nvPr/>
        </p:nvSpPr>
        <p:spPr>
          <a:xfrm>
            <a:off x="7119782" y="335706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9D7F2A-A32F-4935-B52E-D4D53CF0663E}"/>
              </a:ext>
            </a:extLst>
          </p:cNvPr>
          <p:cNvSpPr txBox="1"/>
          <p:nvPr/>
        </p:nvSpPr>
        <p:spPr>
          <a:xfrm>
            <a:off x="7791507" y="3879317"/>
            <a:ext cx="482728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88A446-EBE3-4C60-8F01-D606B3F6C679}"/>
              </a:ext>
            </a:extLst>
          </p:cNvPr>
          <p:cNvCxnSpPr>
            <a:cxnSpLocks/>
          </p:cNvCxnSpPr>
          <p:nvPr/>
        </p:nvCxnSpPr>
        <p:spPr>
          <a:xfrm>
            <a:off x="8423873" y="4177142"/>
            <a:ext cx="593492" cy="16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A606264-7C58-4A03-BF58-E2C0D3CF9850}"/>
              </a:ext>
            </a:extLst>
          </p:cNvPr>
          <p:cNvSpPr txBox="1"/>
          <p:nvPr/>
        </p:nvSpPr>
        <p:spPr>
          <a:xfrm>
            <a:off x="9160056" y="4428097"/>
            <a:ext cx="48272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78CA89-B1BA-41BA-9AFC-861A9E0BC395}"/>
              </a:ext>
            </a:extLst>
          </p:cNvPr>
          <p:cNvSpPr txBox="1"/>
          <p:nvPr/>
        </p:nvSpPr>
        <p:spPr>
          <a:xfrm>
            <a:off x="8626646" y="389645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6FB559-081F-41E7-8D47-D543BB73036A}"/>
              </a:ext>
            </a:extLst>
          </p:cNvPr>
          <p:cNvSpPr txBox="1"/>
          <p:nvPr/>
        </p:nvSpPr>
        <p:spPr>
          <a:xfrm>
            <a:off x="323267" y="4375236"/>
            <a:ext cx="3159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to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character-by-character sending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from before: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sz="2600" b="1" dirty="0">
                <a:solidFill>
                  <a:schemeClr val="tx2"/>
                </a:solidFill>
              </a:rPr>
              <a:t>5454145455455555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CF744B-5988-4461-8D6B-90CA2F180A20}"/>
              </a:ext>
            </a:extLst>
          </p:cNvPr>
          <p:cNvCxnSpPr>
            <a:cxnSpLocks/>
          </p:cNvCxnSpPr>
          <p:nvPr/>
        </p:nvCxnSpPr>
        <p:spPr>
          <a:xfrm flipH="1" flipV="1">
            <a:off x="3356517" y="5450329"/>
            <a:ext cx="869423" cy="91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3D8F0AC8-2CF4-40E9-914E-26809026CA4D}"/>
              </a:ext>
            </a:extLst>
          </p:cNvPr>
          <p:cNvSpPr/>
          <p:nvPr/>
        </p:nvSpPr>
        <p:spPr>
          <a:xfrm rot="16200000">
            <a:off x="1479275" y="4216917"/>
            <a:ext cx="508337" cy="2677476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E105E-35F1-4A8C-8BB3-AF90D0396696}"/>
              </a:ext>
            </a:extLst>
          </p:cNvPr>
          <p:cNvSpPr txBox="1"/>
          <p:nvPr/>
        </p:nvSpPr>
        <p:spPr>
          <a:xfrm>
            <a:off x="72172" y="5824354"/>
            <a:ext cx="36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1011001011001100101100101101100101101101101101101 = </a:t>
            </a:r>
            <a:r>
              <a:rPr lang="en-US" b="1" dirty="0">
                <a:solidFill>
                  <a:schemeClr val="tx2"/>
                </a:solidFill>
              </a:rPr>
              <a:t>49 bits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A0B5160-590D-4FB9-B3BF-BCE6EB688CA4}"/>
              </a:ext>
            </a:extLst>
          </p:cNvPr>
          <p:cNvCxnSpPr/>
          <p:nvPr/>
        </p:nvCxnSpPr>
        <p:spPr>
          <a:xfrm flipV="1">
            <a:off x="7450369" y="6084801"/>
            <a:ext cx="1793992" cy="531345"/>
          </a:xfrm>
          <a:prstGeom prst="curvedConnector3">
            <a:avLst>
              <a:gd name="adj1" fmla="val 98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FE1C42E-940C-4F39-8AB6-79A5ECB35FC1}"/>
              </a:ext>
            </a:extLst>
          </p:cNvPr>
          <p:cNvSpPr txBox="1"/>
          <p:nvPr/>
        </p:nvSpPr>
        <p:spPr>
          <a:xfrm>
            <a:off x="8506765" y="5550161"/>
            <a:ext cx="36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101100110111111111010111011101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30 bits</a:t>
            </a:r>
          </a:p>
        </p:txBody>
      </p:sp>
    </p:spTree>
    <p:extLst>
      <p:ext uri="{BB962C8B-B14F-4D97-AF65-F5344CB8AC3E}">
        <p14:creationId xmlns:p14="http://schemas.microsoft.com/office/powerpoint/2010/main" val="297651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23" y="313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Characteristics of LZW encoding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08" y="1605776"/>
            <a:ext cx="9868829" cy="4303558"/>
          </a:xfrm>
        </p:spPr>
        <p:txBody>
          <a:bodyPr/>
          <a:lstStyle/>
          <a:p>
            <a:r>
              <a:rPr lang="en-US" dirty="0"/>
              <a:t>During encoding, we </a:t>
            </a:r>
            <a:r>
              <a:rPr lang="en-US" b="1" dirty="0">
                <a:solidFill>
                  <a:schemeClr val="accent2"/>
                </a:solidFill>
              </a:rPr>
              <a:t>greedily</a:t>
            </a:r>
            <a:r>
              <a:rPr lang="en-US" dirty="0"/>
              <a:t> enlarged the </a:t>
            </a:r>
            <a:r>
              <a:rPr lang="en-US" dirty="0" err="1"/>
              <a:t>trie</a:t>
            </a:r>
            <a:r>
              <a:rPr lang="en-US" dirty="0"/>
              <a:t> after every transmission, since it looked like a good idea at the time!</a:t>
            </a:r>
          </a:p>
          <a:p>
            <a:r>
              <a:rPr lang="en-US" dirty="0"/>
              <a:t>It turns out that it </a:t>
            </a:r>
            <a:r>
              <a:rPr lang="en-US" b="1" dirty="0">
                <a:solidFill>
                  <a:schemeClr val="accent4"/>
                </a:solidFill>
              </a:rPr>
              <a:t>is</a:t>
            </a:r>
            <a:r>
              <a:rPr lang="en-US" dirty="0"/>
              <a:t> a good idea, even if some tokens </a:t>
            </a:r>
            <a:r>
              <a:rPr lang="en-US" b="1" dirty="0">
                <a:solidFill>
                  <a:schemeClr val="accent4"/>
                </a:solidFill>
              </a:rPr>
              <a:t>are never actually used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the token “ad” was stored in the </a:t>
            </a:r>
            <a:r>
              <a:rPr lang="en-US" dirty="0" err="1"/>
              <a:t>trie</a:t>
            </a:r>
            <a:r>
              <a:rPr lang="en-US" dirty="0"/>
              <a:t>, but never used later on).</a:t>
            </a:r>
          </a:p>
        </p:txBody>
      </p:sp>
    </p:spTree>
    <p:extLst>
      <p:ext uri="{BB962C8B-B14F-4D97-AF65-F5344CB8AC3E}">
        <p14:creationId xmlns:p14="http://schemas.microsoft.com/office/powerpoint/2010/main" val="1142640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9FB-259A-4B02-929E-4383404B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Characteristics of LZW encoding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8F5B-764B-42E7-97C7-2DA3C339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encoding of the string you might have noticed that we partitioned the string into </a:t>
            </a:r>
            <a:r>
              <a:rPr lang="en-US" dirty="0">
                <a:solidFill>
                  <a:srgbClr val="FF0000"/>
                </a:solidFill>
              </a:rPr>
              <a:t>code-emitting tokens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6"/>
                </a:solidFill>
              </a:rPr>
              <a:t>ed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u="sng" dirty="0" err="1">
                <a:solidFill>
                  <a:schemeClr val="accent1"/>
                </a:solidFill>
              </a:rPr>
              <a:t>de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dirty="0" err="1">
                <a:solidFill>
                  <a:srgbClr val="7030A0"/>
                </a:solidFill>
              </a:rPr>
              <a:t>e</a:t>
            </a:r>
            <a:r>
              <a:rPr lang="en-US" dirty="0" err="1">
                <a:solidFill>
                  <a:srgbClr val="002060"/>
                </a:solidFill>
              </a:rPr>
              <a:t>ee</a:t>
            </a:r>
            <a:r>
              <a:rPr lang="en-US" u="sng" dirty="0" err="1">
                <a:solidFill>
                  <a:srgbClr val="002060"/>
                </a:solidFill>
                <a:sym typeface="Wingdings"/>
              </a:rPr>
              <a:t>e</a:t>
            </a:r>
            <a:r>
              <a:rPr lang="en-US" u="sng" dirty="0" err="1">
                <a:solidFill>
                  <a:srgbClr val="002060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\0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5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4 </a:t>
            </a:r>
            <a:r>
              <a:rPr lang="en-US" dirty="0">
                <a:solidFill>
                  <a:schemeClr val="accent6"/>
                </a:solidFill>
              </a:rPr>
              <a:t>6 </a:t>
            </a:r>
            <a:r>
              <a:rPr lang="en-US" dirty="0">
                <a:solidFill>
                  <a:schemeClr val="accent2"/>
                </a:solidFill>
              </a:rPr>
              <a:t>1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7 7 </a:t>
            </a:r>
            <a:r>
              <a:rPr lang="en-US" dirty="0">
                <a:solidFill>
                  <a:schemeClr val="accent6"/>
                </a:solidFill>
              </a:rPr>
              <a:t>6 </a:t>
            </a:r>
            <a:r>
              <a:rPr lang="en-US" dirty="0">
                <a:solidFill>
                  <a:srgbClr val="7030A0"/>
                </a:solidFill>
              </a:rPr>
              <a:t>5 </a:t>
            </a:r>
            <a:r>
              <a:rPr lang="en-US" b="1" dirty="0">
                <a:solidFill>
                  <a:srgbClr val="002060"/>
                </a:solidFill>
              </a:rPr>
              <a:t>13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  <a:sym typeface="Wingdings"/>
              </a:rPr>
              <a:t>13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tokenization: </a:t>
            </a:r>
            <a:r>
              <a:rPr lang="en-US" dirty="0"/>
              <a:t>Before transmitted, the string will have to be tokenized into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tokens</a:t>
            </a:r>
            <a:r>
              <a:rPr lang="en-US" dirty="0"/>
              <a:t> which have a </a:t>
            </a:r>
            <a:r>
              <a:rPr lang="en-US" dirty="0">
                <a:solidFill>
                  <a:srgbClr val="FFC000"/>
                </a:solidFill>
              </a:rPr>
              <a:t>1-1 correspondence with a code.</a:t>
            </a:r>
          </a:p>
        </p:txBody>
      </p:sp>
    </p:spTree>
    <p:extLst>
      <p:ext uri="{BB962C8B-B14F-4D97-AF65-F5344CB8AC3E}">
        <p14:creationId xmlns:p14="http://schemas.microsoft.com/office/powerpoint/2010/main" val="14129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7FB6-9CF3-4DF5-ACD0-9A782B2A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Concatenating Huffman 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i="1" dirty="0"/>
                  <a:t>could</a:t>
                </a:r>
                <a:r>
                  <a:rPr lang="en-US" dirty="0"/>
                  <a:t> concatenate the Huffman encodings of the individual characters…</a:t>
                </a:r>
              </a:p>
              <a:p>
                <a:r>
                  <a:rPr lang="en-US" dirty="0"/>
                  <a:t>But this doesn’t take into consideration that, in language, </a:t>
                </a:r>
                <a:r>
                  <a:rPr lang="en-US" dirty="0">
                    <a:solidFill>
                      <a:srgbClr val="FF00FF"/>
                    </a:solidFill>
                  </a:rPr>
                  <a:t>groups of consecutive characters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-grams), are very often </a:t>
                </a:r>
                <a:r>
                  <a:rPr lang="en-US" dirty="0">
                    <a:solidFill>
                      <a:schemeClr val="accent4"/>
                    </a:solidFill>
                  </a:rPr>
                  <a:t>used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/>
                    </a:solidFill>
                  </a:rPr>
                  <a:t>repeatedly!</a:t>
                </a:r>
              </a:p>
              <a:p>
                <a:pPr lvl="1"/>
                <a:r>
                  <a:rPr lang="en-US" dirty="0"/>
                  <a:t>For example: “</a:t>
                </a:r>
                <a:r>
                  <a:rPr lang="en-US" dirty="0" err="1">
                    <a:solidFill>
                      <a:schemeClr val="accent2"/>
                    </a:solidFill>
                  </a:rPr>
                  <a:t>th</a:t>
                </a:r>
                <a:r>
                  <a:rPr lang="en-US" dirty="0"/>
                  <a:t>” is used in “</a:t>
                </a:r>
                <a:r>
                  <a:rPr lang="en-US" dirty="0">
                    <a:solidFill>
                      <a:schemeClr val="accent2"/>
                    </a:solidFill>
                  </a:rPr>
                  <a:t>th</a:t>
                </a:r>
                <a:r>
                  <a:rPr lang="en-US" dirty="0"/>
                  <a:t>e, </a:t>
                </a:r>
                <a:r>
                  <a:rPr lang="en-US" dirty="0">
                    <a:solidFill>
                      <a:schemeClr val="accent2"/>
                    </a:solidFill>
                  </a:rPr>
                  <a:t>th</a:t>
                </a:r>
                <a:r>
                  <a:rPr lang="en-US" dirty="0"/>
                  <a:t>at, </a:t>
                </a:r>
                <a:r>
                  <a:rPr lang="en-US" dirty="0">
                    <a:solidFill>
                      <a:schemeClr val="accent2"/>
                    </a:solidFill>
                  </a:rPr>
                  <a:t>th</a:t>
                </a:r>
                <a:r>
                  <a:rPr lang="en-US" dirty="0"/>
                  <a:t>an, </a:t>
                </a:r>
                <a:r>
                  <a:rPr lang="en-US" dirty="0">
                    <a:solidFill>
                      <a:schemeClr val="accent2"/>
                    </a:solidFill>
                  </a:rPr>
                  <a:t>th</a:t>
                </a:r>
                <a:r>
                  <a:rPr lang="en-US" dirty="0"/>
                  <a:t>ere, </a:t>
                </a:r>
                <a:r>
                  <a:rPr lang="en-US" dirty="0">
                    <a:solidFill>
                      <a:schemeClr val="accent2"/>
                    </a:solidFill>
                  </a:rPr>
                  <a:t>th</a:t>
                </a:r>
                <a:r>
                  <a:rPr lang="en-US" dirty="0"/>
                  <a:t>ese, </a:t>
                </a:r>
                <a:r>
                  <a:rPr lang="en-US" dirty="0">
                    <a:solidFill>
                      <a:schemeClr val="accent2"/>
                    </a:solidFill>
                  </a:rPr>
                  <a:t>th</a:t>
                </a:r>
                <a:r>
                  <a:rPr lang="en-US" dirty="0"/>
                  <a:t>ose,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th</a:t>
                </a:r>
                <a:r>
                  <a:rPr lang="en-US" dirty="0" err="1"/>
                  <a:t>or</a:t>
                </a:r>
                <a:r>
                  <a:rPr lang="en-US" dirty="0"/>
                  <a:t>”.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044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9FB-259A-4B02-929E-4383404B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Characteristics of LZW encoding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8F5B-764B-42E7-97C7-2DA3C339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encoding of the string you might have noticed that we partitioned the string into </a:t>
            </a:r>
            <a:r>
              <a:rPr lang="en-US" dirty="0">
                <a:solidFill>
                  <a:srgbClr val="FF0000"/>
                </a:solidFill>
              </a:rPr>
              <a:t>code-emitting tokens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/>
              <a:t>e|d|ed|a|de|</a:t>
            </a:r>
            <a:r>
              <a:rPr lang="en-US" u="sng" dirty="0" err="1"/>
              <a:t>de|</a:t>
            </a:r>
            <a:r>
              <a:rPr lang="en-US" dirty="0" err="1"/>
              <a:t>ed|e|ee|</a:t>
            </a:r>
            <a:r>
              <a:rPr lang="en-US" u="sng" dirty="0" err="1">
                <a:sym typeface="Wingdings"/>
              </a:rPr>
              <a:t>e</a:t>
            </a:r>
            <a:r>
              <a:rPr lang="en-US" u="sng" dirty="0" err="1"/>
              <a:t>e</a:t>
            </a:r>
            <a:endParaRPr lang="en-US" u="sng" dirty="0"/>
          </a:p>
          <a:p>
            <a:pPr marL="0" indent="0" algn="ctr">
              <a:buNone/>
            </a:pPr>
            <a:r>
              <a:rPr lang="en-US" dirty="0"/>
              <a:t>5| 4| 6| 1| 7| 7 |6 |5| 13| </a:t>
            </a:r>
            <a:r>
              <a:rPr lang="en-US" dirty="0">
                <a:sym typeface="Wingdings"/>
              </a:rPr>
              <a:t>13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tokenization: </a:t>
            </a:r>
            <a:r>
              <a:rPr lang="en-US" dirty="0"/>
              <a:t>Before transmitted, the string will have to be tokenized into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tokens</a:t>
            </a:r>
            <a:r>
              <a:rPr lang="en-US" dirty="0"/>
              <a:t> which have a </a:t>
            </a:r>
            <a:r>
              <a:rPr lang="en-US" dirty="0">
                <a:solidFill>
                  <a:srgbClr val="FFC000"/>
                </a:solidFill>
              </a:rPr>
              <a:t>1-1 correspondence with a code.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D10FCB8-F691-443E-AC04-7E0B8FF680AB}"/>
              </a:ext>
            </a:extLst>
          </p:cNvPr>
          <p:cNvSpPr/>
          <p:nvPr/>
        </p:nvSpPr>
        <p:spPr>
          <a:xfrm>
            <a:off x="8430322" y="3088888"/>
            <a:ext cx="328959" cy="13939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3BB9-5F9A-4A42-941E-E7AD28581501}"/>
              </a:ext>
            </a:extLst>
          </p:cNvPr>
          <p:cNvSpPr txBox="1"/>
          <p:nvPr/>
        </p:nvSpPr>
        <p:spPr>
          <a:xfrm>
            <a:off x="8720254" y="3088888"/>
            <a:ext cx="2633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Advice</a:t>
            </a:r>
            <a:r>
              <a:rPr lang="en-US" dirty="0"/>
              <a:t>: Since you don’t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(necessarily)</a:t>
            </a:r>
            <a:r>
              <a:rPr lang="en-US" dirty="0"/>
              <a:t> have access to </a:t>
            </a:r>
            <a:r>
              <a:rPr lang="en-US" dirty="0">
                <a:solidFill>
                  <a:srgbClr val="FF0000"/>
                </a:solidFill>
              </a:rPr>
              <a:t>mul</a:t>
            </a:r>
            <a:r>
              <a:rPr lang="en-US" dirty="0">
                <a:solidFill>
                  <a:schemeClr val="accent1"/>
                </a:solidFill>
              </a:rPr>
              <a:t>tip</a:t>
            </a:r>
            <a:r>
              <a:rPr lang="en-US" dirty="0">
                <a:solidFill>
                  <a:schemeClr val="accent6"/>
                </a:solidFill>
              </a:rPr>
              <a:t>le</a:t>
            </a:r>
            <a:r>
              <a:rPr lang="en-US" dirty="0"/>
              <a:t> </a:t>
            </a:r>
            <a:r>
              <a:rPr lang="en-US" dirty="0">
                <a:solidFill>
                  <a:srgbClr val="D60093"/>
                </a:solidFill>
              </a:rPr>
              <a:t>col</a:t>
            </a:r>
            <a:r>
              <a:rPr lang="en-US" dirty="0">
                <a:solidFill>
                  <a:schemeClr val="accent4"/>
                </a:solidFill>
              </a:rPr>
              <a:t>ore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/>
              <a:t> pens in exams, </a:t>
            </a:r>
            <a:r>
              <a:rPr lang="en-US" u="sng" dirty="0"/>
              <a:t>delineate the tokens with </a:t>
            </a:r>
            <a:r>
              <a:rPr lang="en-US" b="1" u="sng" dirty="0">
                <a:solidFill>
                  <a:srgbClr val="C00000"/>
                </a:solidFill>
              </a:rPr>
              <a:t>vertical bars!</a:t>
            </a:r>
          </a:p>
        </p:txBody>
      </p:sp>
    </p:spTree>
    <p:extLst>
      <p:ext uri="{BB962C8B-B14F-4D97-AF65-F5344CB8AC3E}">
        <p14:creationId xmlns:p14="http://schemas.microsoft.com/office/powerpoint/2010/main" val="1369318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work on this!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56" y="1825625"/>
            <a:ext cx="10840844" cy="4351338"/>
          </a:xfrm>
        </p:spPr>
        <p:txBody>
          <a:bodyPr/>
          <a:lstStyle/>
          <a:p>
            <a:r>
              <a:rPr lang="en-US" dirty="0"/>
              <a:t>Run LZW encoding, using the following source </a:t>
            </a:r>
            <a:r>
              <a:rPr lang="en-US" dirty="0" err="1"/>
              <a:t>trie</a:t>
            </a:r>
            <a:r>
              <a:rPr lang="en-US" dirty="0"/>
              <a:t> to encode  </a:t>
            </a:r>
            <a:r>
              <a:rPr lang="en-US" b="1" dirty="0" err="1"/>
              <a:t>acacdgqgqqgqqqq</a:t>
            </a:r>
            <a:r>
              <a:rPr lang="en-US" b="1" dirty="0"/>
              <a:t>\0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4950995" y="2719567"/>
            <a:ext cx="1411705" cy="64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>
            <a:stCxn id="7" idx="3"/>
          </p:cNvCxnSpPr>
          <p:nvPr/>
        </p:nvCxnSpPr>
        <p:spPr>
          <a:xfrm flipH="1">
            <a:off x="4309311" y="3274126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876959" y="3714926"/>
            <a:ext cx="5771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4950995" y="3409063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4962516" y="339975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594452" y="3870042"/>
            <a:ext cx="715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92678" y="3961070"/>
            <a:ext cx="480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42164" y="350163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72742" y="3431974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4293" y="346106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89744" y="3941457"/>
            <a:ext cx="5659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78745" y="3169903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86936" y="31249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909903" y="3608472"/>
            <a:ext cx="61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4378109" y="316172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79313E-A788-4580-9AE0-B51FFEFE38D8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5654646" y="3369273"/>
            <a:ext cx="2202" cy="59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93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LZW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big question now is: Given a stream of integers, can we </a:t>
                </a:r>
                <a:r>
                  <a:rPr lang="en-US" dirty="0">
                    <a:solidFill>
                      <a:schemeClr val="accent1"/>
                    </a:solidFill>
                  </a:rPr>
                  <a:t>flawlessly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chemeClr val="accent2"/>
                    </a:solidFill>
                  </a:rPr>
                  <a:t>(</a:t>
                </a:r>
                <a:r>
                  <a:rPr lang="en-US" i="1" dirty="0" err="1">
                    <a:solidFill>
                      <a:schemeClr val="accent2"/>
                    </a:solidFill>
                  </a:rPr>
                  <a:t>losslessly</a:t>
                </a:r>
                <a:r>
                  <a:rPr lang="en-US" i="1" dirty="0">
                    <a:solidFill>
                      <a:schemeClr val="accent2"/>
                    </a:solidFill>
                  </a:rPr>
                  <a:t>) </a:t>
                </a:r>
                <a:r>
                  <a:rPr lang="en-US" dirty="0"/>
                  <a:t>recover the </a:t>
                </a:r>
                <a:r>
                  <a:rPr lang="en-US" b="1" dirty="0">
                    <a:solidFill>
                      <a:srgbClr val="FF66FF"/>
                    </a:solidFill>
                  </a:rPr>
                  <a:t>original</a:t>
                </a:r>
                <a:r>
                  <a:rPr lang="en-US" dirty="0"/>
                  <a:t> character sequence?</a:t>
                </a:r>
              </a:p>
              <a:p>
                <a:pPr lvl="1"/>
                <a:r>
                  <a:rPr lang="en-US" dirty="0"/>
                  <a:t>This is particularly important given that integer codewords </a:t>
                </a:r>
                <a:r>
                  <a:rPr lang="en-US" dirty="0">
                    <a:solidFill>
                      <a:srgbClr val="FF0000"/>
                    </a:solidFill>
                  </a:rPr>
                  <a:t>don’t satisfy the prefix property</a:t>
                </a:r>
                <a:r>
                  <a:rPr lang="en-US" dirty="0"/>
                  <a:t> like Huffman tries do!</a:t>
                </a:r>
              </a:p>
              <a:p>
                <a:pPr lvl="2"/>
                <a:r>
                  <a:rPr lang="en-US" dirty="0" err="1"/>
                  <a:t>E.g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/>
                  <a:t>, and the codeword for 1 is a prefix of that of 3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6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LZW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big question now is: Given a stream of integers, can we </a:t>
                </a:r>
                <a:r>
                  <a:rPr lang="en-US" dirty="0">
                    <a:solidFill>
                      <a:schemeClr val="accent1"/>
                    </a:solidFill>
                  </a:rPr>
                  <a:t>flawlessly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chemeClr val="accent2"/>
                    </a:solidFill>
                  </a:rPr>
                  <a:t>(</a:t>
                </a:r>
                <a:r>
                  <a:rPr lang="en-US" i="1" dirty="0" err="1">
                    <a:solidFill>
                      <a:schemeClr val="accent2"/>
                    </a:solidFill>
                  </a:rPr>
                  <a:t>losslessly</a:t>
                </a:r>
                <a:r>
                  <a:rPr lang="en-US" i="1" dirty="0">
                    <a:solidFill>
                      <a:schemeClr val="accent2"/>
                    </a:solidFill>
                  </a:rPr>
                  <a:t>) </a:t>
                </a:r>
                <a:r>
                  <a:rPr lang="en-US" dirty="0"/>
                  <a:t>recover the </a:t>
                </a:r>
                <a:r>
                  <a:rPr lang="en-US" b="1" dirty="0">
                    <a:solidFill>
                      <a:srgbClr val="FF66FF"/>
                    </a:solidFill>
                  </a:rPr>
                  <a:t>original</a:t>
                </a:r>
                <a:r>
                  <a:rPr lang="en-US" dirty="0"/>
                  <a:t> character sequence?</a:t>
                </a:r>
              </a:p>
              <a:p>
                <a:pPr lvl="1"/>
                <a:r>
                  <a:rPr lang="en-US" dirty="0"/>
                  <a:t>This is particularly important given that integer codewords </a:t>
                </a:r>
                <a:r>
                  <a:rPr lang="en-US" dirty="0">
                    <a:solidFill>
                      <a:srgbClr val="FF0000"/>
                    </a:solidFill>
                  </a:rPr>
                  <a:t>don’t satisfy the prefix property</a:t>
                </a:r>
                <a:r>
                  <a:rPr lang="en-US" dirty="0"/>
                  <a:t> like Huffman tries do!</a:t>
                </a:r>
              </a:p>
              <a:p>
                <a:pPr lvl="2"/>
                <a:r>
                  <a:rPr lang="en-US" dirty="0"/>
                  <a:t>E.g,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/>
                  <a:t>, and the codeword for 1 is a prefix of that of 3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/>
                  <a:t>The answer is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yes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, as long as the encoder and decoder share the same initial source </a:t>
                </a:r>
                <a:r>
                  <a:rPr lang="en-US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trie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That’s 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not half bad</a:t>
                </a:r>
                <a:r>
                  <a:rPr lang="en-US" dirty="0">
                    <a:sym typeface="Wingdings" panose="05000000000000000000" pitchFamily="2" charset="2"/>
                  </a:rPr>
                  <a:t>! 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68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E230-19A2-4643-A763-F59CE68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C7F3-A41A-461D-9340-AA32C93D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Assume I have the following source </a:t>
            </a:r>
            <a:r>
              <a:rPr lang="en-US" dirty="0" err="1"/>
              <a:t>trie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I receive </a:t>
            </a:r>
            <a:r>
              <a:rPr lang="en-US" dirty="0">
                <a:solidFill>
                  <a:srgbClr val="D60093"/>
                </a:solidFill>
              </a:rPr>
              <a:t>5| 4| 6| 1| 7| 7 |6 |5| 13| </a:t>
            </a:r>
            <a:r>
              <a:rPr lang="en-US" dirty="0">
                <a:solidFill>
                  <a:srgbClr val="D60093"/>
                </a:solidFill>
                <a:sym typeface="Wingdings"/>
              </a:rPr>
              <a:t>13</a:t>
            </a:r>
            <a:endParaRPr lang="en-US" dirty="0">
              <a:solidFill>
                <a:srgbClr val="D6009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Our quest is to </a:t>
            </a:r>
            <a:r>
              <a:rPr lang="en-US" dirty="0">
                <a:solidFill>
                  <a:schemeClr val="accent1"/>
                </a:solidFill>
              </a:rPr>
              <a:t>decode </a:t>
            </a:r>
            <a:r>
              <a:rPr lang="en-US" dirty="0"/>
              <a:t>this tokenized sequence of integers into the </a:t>
            </a:r>
            <a:r>
              <a:rPr lang="en-US" dirty="0">
                <a:solidFill>
                  <a:schemeClr val="accent6"/>
                </a:solidFill>
              </a:rPr>
              <a:t>precise original character sequence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Remember: </a:t>
            </a:r>
            <a:r>
              <a:rPr lang="en-US" dirty="0">
                <a:solidFill>
                  <a:schemeClr val="accent2"/>
                </a:solidFill>
              </a:rPr>
              <a:t>lossless</a:t>
            </a:r>
            <a:r>
              <a:rPr lang="en-US" dirty="0"/>
              <a:t> compression!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423347" y="2715260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612076" y="3064465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824943" y="304401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205214" y="3555127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120335" y="318586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166856" y="318377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839318" y="3752126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611688" y="3211584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428852" y="3794694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486959" y="33165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015500" y="3113003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05218" y="319935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16408" y="3707875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136224" y="3047849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18487" y="299118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66355" y="3504228"/>
            <a:ext cx="266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6385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5| 4| 6| 1| 7| 7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Decoder output:   </a:t>
            </a:r>
          </a:p>
        </p:txBody>
      </p:sp>
    </p:spTree>
    <p:extLst>
      <p:ext uri="{BB962C8B-B14F-4D97-AF65-F5344CB8AC3E}">
        <p14:creationId xmlns:p14="http://schemas.microsoft.com/office/powerpoint/2010/main" val="609825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 4| 6| 1| 7| 7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919" y="833377"/>
            <a:ext cx="2685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Tokenized </a:t>
            </a: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‘5’ </a:t>
            </a:r>
            <a:r>
              <a:rPr lang="en-US" dirty="0"/>
              <a:t>corresponds to character </a:t>
            </a:r>
            <a:r>
              <a:rPr lang="en-US" dirty="0">
                <a:solidFill>
                  <a:srgbClr val="C00000"/>
                </a:solidFill>
              </a:rPr>
              <a:t>‘e’.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‘e’ is </a:t>
            </a:r>
            <a:r>
              <a:rPr lang="en-US" b="1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the source </a:t>
            </a:r>
            <a:r>
              <a:rPr lang="en-US" dirty="0" err="1"/>
              <a:t>trie</a:t>
            </a:r>
            <a:r>
              <a:rPr lang="en-US" dirty="0"/>
              <a:t>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Clearly, this means that ‘e’ is </a:t>
            </a:r>
            <a:r>
              <a:rPr lang="en-US" dirty="0">
                <a:solidFill>
                  <a:schemeClr val="accent6"/>
                </a:solidFill>
              </a:rPr>
              <a:t>exactly</a:t>
            </a:r>
            <a:r>
              <a:rPr lang="en-US" dirty="0"/>
              <a:t> the character sent first.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Put ‘e’ in output buffer!</a:t>
            </a:r>
          </a:p>
        </p:txBody>
      </p:sp>
    </p:spTree>
    <p:extLst>
      <p:ext uri="{BB962C8B-B14F-4D97-AF65-F5344CB8AC3E}">
        <p14:creationId xmlns:p14="http://schemas.microsoft.com/office/powerpoint/2010/main" val="1537466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6| 1| 7| 7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</a:t>
            </a:r>
            <a:r>
              <a:rPr lang="en-US" sz="2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919" y="833377"/>
            <a:ext cx="2685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Tokenized </a:t>
            </a: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‘4’ </a:t>
            </a:r>
            <a:r>
              <a:rPr lang="en-US" dirty="0"/>
              <a:t>corresponds to character </a:t>
            </a:r>
            <a:r>
              <a:rPr lang="en-US" dirty="0">
                <a:solidFill>
                  <a:schemeClr val="accent6"/>
                </a:solidFill>
              </a:rPr>
              <a:t>‘d’.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So I can output ‘d’ immediately </a:t>
            </a:r>
          </a:p>
        </p:txBody>
      </p:sp>
    </p:spTree>
    <p:extLst>
      <p:ext uri="{BB962C8B-B14F-4D97-AF65-F5344CB8AC3E}">
        <p14:creationId xmlns:p14="http://schemas.microsoft.com/office/powerpoint/2010/main" val="1684443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6| 1| 7| 7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</a:t>
            </a:r>
            <a:r>
              <a:rPr lang="en-US" sz="2200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919" y="833377"/>
            <a:ext cx="2685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Tokenized </a:t>
            </a: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‘4’ </a:t>
            </a:r>
            <a:r>
              <a:rPr lang="en-US" dirty="0"/>
              <a:t>corresponds to character </a:t>
            </a:r>
            <a:r>
              <a:rPr lang="en-US" dirty="0">
                <a:solidFill>
                  <a:schemeClr val="accent6"/>
                </a:solidFill>
              </a:rPr>
              <a:t>‘d’.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So I can output ‘d’ immediately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Key step: </a:t>
            </a:r>
            <a:r>
              <a:rPr lang="en-US" dirty="0"/>
              <a:t>After writing ‘d’ to the output buffer</a:t>
            </a:r>
            <a:r>
              <a:rPr lang="en-US" b="1" dirty="0">
                <a:solidFill>
                  <a:schemeClr val="accent4"/>
                </a:solidFill>
              </a:rPr>
              <a:t>, I will add ‘</a:t>
            </a:r>
            <a:r>
              <a:rPr lang="en-US" b="1" dirty="0" err="1">
                <a:solidFill>
                  <a:schemeClr val="accent4"/>
                </a:solidFill>
              </a:rPr>
              <a:t>ed</a:t>
            </a:r>
            <a:r>
              <a:rPr lang="en-US" b="1" dirty="0">
                <a:solidFill>
                  <a:schemeClr val="accent4"/>
                </a:solidFill>
              </a:rPr>
              <a:t>’ to my copy of the </a:t>
            </a:r>
            <a:r>
              <a:rPr lang="en-US" b="1" dirty="0" err="1">
                <a:solidFill>
                  <a:schemeClr val="accent4"/>
                </a:solidFill>
              </a:rPr>
              <a:t>trie</a:t>
            </a:r>
            <a:r>
              <a:rPr lang="en-US" b="1" dirty="0">
                <a:solidFill>
                  <a:schemeClr val="accent4"/>
                </a:solidFill>
              </a:rPr>
              <a:t>, </a:t>
            </a:r>
            <a:r>
              <a:rPr lang="en-US" dirty="0">
                <a:solidFill>
                  <a:srgbClr val="D60093"/>
                </a:solidFill>
              </a:rPr>
              <a:t>since I know that this is LZW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and there’s no other way the encoder would operate!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926812" y="2429682"/>
            <a:ext cx="205790" cy="83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893105" y="3282869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94" y="2663348"/>
            <a:ext cx="1211162" cy="18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4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1| 7| 7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9" y="833377"/>
            <a:ext cx="2685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‘6’ </a:t>
            </a:r>
            <a:r>
              <a:rPr lang="en-US" dirty="0"/>
              <a:t>corresponds to token 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ed</a:t>
            </a:r>
            <a:r>
              <a:rPr lang="en-US" dirty="0">
                <a:solidFill>
                  <a:schemeClr val="accent4"/>
                </a:solidFill>
              </a:rPr>
              <a:t>’ which I just added to my </a:t>
            </a:r>
            <a:r>
              <a:rPr lang="en-US" dirty="0" err="1">
                <a:solidFill>
                  <a:schemeClr val="accent4"/>
                </a:solidFill>
              </a:rPr>
              <a:t>trie</a:t>
            </a:r>
            <a:r>
              <a:rPr lang="en-US" dirty="0">
                <a:solidFill>
                  <a:schemeClr val="accent4"/>
                </a:solidFill>
              </a:rPr>
              <a:t>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D60093"/>
                </a:solidFill>
              </a:rPr>
              <a:t>Add “de” to the </a:t>
            </a:r>
            <a:r>
              <a:rPr lang="en-US" b="1" dirty="0" err="1">
                <a:solidFill>
                  <a:srgbClr val="D60093"/>
                </a:solidFill>
              </a:rPr>
              <a:t>trie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/>
              <a:t>(last token transmitted + first character of current token)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97503" y="273160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18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7FB6-9CF3-4DF5-ACD0-9A782B2A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Concatenating Huffman 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i="1" dirty="0"/>
                  <a:t>could</a:t>
                </a:r>
                <a:r>
                  <a:rPr lang="en-US" dirty="0"/>
                  <a:t> concatenate the Huffman encodings of the individual characters…</a:t>
                </a:r>
              </a:p>
              <a:p>
                <a:r>
                  <a:rPr lang="en-US" dirty="0"/>
                  <a:t>But this doesn’t take into consideration that, in language, </a:t>
                </a:r>
                <a:r>
                  <a:rPr lang="en-US" dirty="0">
                    <a:solidFill>
                      <a:srgbClr val="FF00FF"/>
                    </a:solidFill>
                  </a:rPr>
                  <a:t>groups of consecutive characters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-grams), are very often </a:t>
                </a:r>
                <a:r>
                  <a:rPr lang="en-US" dirty="0">
                    <a:solidFill>
                      <a:schemeClr val="accent4"/>
                    </a:solidFill>
                  </a:rPr>
                  <a:t>used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/>
                    </a:solidFill>
                  </a:rPr>
                  <a:t>repeatedly!</a:t>
                </a:r>
              </a:p>
              <a:p>
                <a:pPr lvl="1"/>
                <a:r>
                  <a:rPr lang="en-US" dirty="0"/>
                  <a:t>For example: “</a:t>
                </a:r>
                <a:r>
                  <a:rPr lang="en-US" dirty="0" err="1"/>
                  <a:t>th</a:t>
                </a:r>
                <a:r>
                  <a:rPr lang="en-US" dirty="0"/>
                  <a:t>” is used in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tha</a:t>
                </a:r>
                <a:r>
                  <a:rPr lang="en-US" dirty="0"/>
                  <a:t>t, </a:t>
                </a:r>
                <a:r>
                  <a:rPr lang="en-US" dirty="0">
                    <a:solidFill>
                      <a:srgbClr val="FF0000"/>
                    </a:solidFill>
                  </a:rPr>
                  <a:t>tha</a:t>
                </a:r>
                <a:r>
                  <a:rPr lang="en-US" dirty="0"/>
                  <a:t>n, 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re, 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se, </a:t>
                </a:r>
                <a:r>
                  <a:rPr lang="en-US" dirty="0">
                    <a:solidFill>
                      <a:srgbClr val="7030A0"/>
                    </a:solidFill>
                  </a:rPr>
                  <a:t>tho</a:t>
                </a:r>
                <a:r>
                  <a:rPr lang="en-US" dirty="0"/>
                  <a:t>se, </a:t>
                </a:r>
                <a:r>
                  <a:rPr lang="en-US" dirty="0" err="1">
                    <a:solidFill>
                      <a:srgbClr val="7030A0"/>
                    </a:solidFill>
                  </a:rPr>
                  <a:t>tho</a:t>
                </a:r>
                <a:r>
                  <a:rPr lang="en-US" dirty="0" err="1"/>
                  <a:t>r</a:t>
                </a:r>
                <a:r>
                  <a:rPr lang="en-US" dirty="0"/>
                  <a:t>”.</a:t>
                </a:r>
              </a:p>
              <a:p>
                <a:pPr lvl="2"/>
                <a:r>
                  <a:rPr lang="en-US" dirty="0"/>
                  <a:t>But wait!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” was also used more than once, in the words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”,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re” and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se”!</a:t>
                </a:r>
              </a:p>
              <a:p>
                <a:pPr lvl="2"/>
                <a:r>
                  <a:rPr lang="en-US" dirty="0"/>
                  <a:t>“</a:t>
                </a:r>
                <a:r>
                  <a:rPr lang="en-US" dirty="0" err="1">
                    <a:solidFill>
                      <a:srgbClr val="FF3300"/>
                    </a:solidFill>
                  </a:rPr>
                  <a:t>tha</a:t>
                </a:r>
                <a:r>
                  <a:rPr lang="en-US" dirty="0"/>
                  <a:t>” was also used twice, and “</a:t>
                </a:r>
                <a:r>
                  <a:rPr lang="en-US" dirty="0" err="1">
                    <a:solidFill>
                      <a:srgbClr val="7030A0"/>
                    </a:solidFill>
                  </a:rPr>
                  <a:t>tho</a:t>
                </a:r>
                <a:r>
                  <a:rPr lang="en-US" dirty="0"/>
                  <a:t>” was used twice as well!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347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7| 7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|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9" y="833377"/>
            <a:ext cx="2685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‘1’ </a:t>
            </a:r>
            <a:r>
              <a:rPr lang="en-US" dirty="0"/>
              <a:t>corresponds to stored token </a:t>
            </a:r>
            <a:r>
              <a:rPr lang="en-US" dirty="0">
                <a:solidFill>
                  <a:schemeClr val="accent1"/>
                </a:solidFill>
              </a:rPr>
              <a:t>‘a’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Add “</a:t>
            </a:r>
            <a:r>
              <a:rPr lang="en-US" b="1" dirty="0" err="1">
                <a:solidFill>
                  <a:schemeClr val="accent2"/>
                </a:solidFill>
              </a:rPr>
              <a:t>eda</a:t>
            </a:r>
            <a:r>
              <a:rPr lang="en-US" b="1" dirty="0">
                <a:solidFill>
                  <a:schemeClr val="accent2"/>
                </a:solidFill>
              </a:rPr>
              <a:t>” to the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4"/>
                </a:solidFill>
              </a:rPr>
              <a:t>last token transmitted </a:t>
            </a:r>
            <a:r>
              <a:rPr lang="en-US" b="1" dirty="0"/>
              <a:t>+ </a:t>
            </a:r>
            <a:r>
              <a:rPr lang="en-US" b="1" dirty="0">
                <a:solidFill>
                  <a:schemeClr val="accent1"/>
                </a:solidFill>
              </a:rPr>
              <a:t>first character of current token</a:t>
            </a:r>
            <a:r>
              <a:rPr lang="en-US" b="1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97503" y="273160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07813" y="3976701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777133" y="34641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790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7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rgbClr val="D60093"/>
                </a:solidFill>
              </a:rPr>
              <a:t>‘7’ </a:t>
            </a:r>
            <a:r>
              <a:rPr lang="en-US" dirty="0"/>
              <a:t>corresponds to </a:t>
            </a:r>
            <a:r>
              <a:rPr lang="en-US" dirty="0">
                <a:solidFill>
                  <a:srgbClr val="D60093"/>
                </a:solidFill>
              </a:rPr>
              <a:t>(recently!) stored token “de”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“ad” </a:t>
            </a:r>
            <a:r>
              <a:rPr lang="en-US" dirty="0"/>
              <a:t>to the </a:t>
            </a:r>
            <a:r>
              <a:rPr lang="en-US" dirty="0" err="1"/>
              <a:t>trie</a:t>
            </a:r>
            <a:r>
              <a:rPr lang="en-US" dirty="0"/>
              <a:t> (last token transmitted + first character of current token)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97503" y="273160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07813" y="3976701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777133" y="34641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3430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|6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rgbClr val="D60093"/>
                </a:solidFill>
              </a:rPr>
              <a:t>‘7’ </a:t>
            </a:r>
            <a:r>
              <a:rPr lang="en-US" dirty="0"/>
              <a:t>corresponds to </a:t>
            </a:r>
            <a:r>
              <a:rPr lang="en-US" dirty="0">
                <a:solidFill>
                  <a:srgbClr val="D60093"/>
                </a:solidFill>
              </a:rPr>
              <a:t>(recently!) stored token “de” again!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dirty="0" err="1">
                <a:solidFill>
                  <a:srgbClr val="7030A0"/>
                </a:solidFill>
              </a:rPr>
              <a:t>ded</a:t>
            </a:r>
            <a:r>
              <a:rPr lang="en-US" b="1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</a:t>
            </a:r>
            <a:r>
              <a:rPr lang="en-US" dirty="0" err="1"/>
              <a:t>trie</a:t>
            </a:r>
            <a:r>
              <a:rPr lang="en-US" dirty="0"/>
              <a:t> (last token transmitted + first character of current token)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07813" y="3976701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777133" y="34641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418084" y="3799279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49905" cy="44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469682" y="428743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29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|5|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‘6’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corresponds to </a:t>
            </a:r>
            <a:r>
              <a:rPr lang="en-US" dirty="0">
                <a:solidFill>
                  <a:schemeClr val="accent4"/>
                </a:solidFill>
              </a:rPr>
              <a:t>(recently!) stored token “</a:t>
            </a:r>
            <a:r>
              <a:rPr lang="en-US" dirty="0" err="1">
                <a:solidFill>
                  <a:schemeClr val="accent4"/>
                </a:solidFill>
              </a:rPr>
              <a:t>ed</a:t>
            </a:r>
            <a:r>
              <a:rPr lang="en-US" dirty="0">
                <a:solidFill>
                  <a:schemeClr val="accent4"/>
                </a:solidFill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“</a:t>
            </a:r>
            <a:r>
              <a:rPr lang="en-US" dirty="0">
                <a:solidFill>
                  <a:srgbClr val="00B0F0"/>
                </a:solidFill>
              </a:rPr>
              <a:t>de</a:t>
            </a:r>
            <a:r>
              <a:rPr lang="en-US" b="1" dirty="0">
                <a:solidFill>
                  <a:srgbClr val="00B0F0"/>
                </a:solidFill>
              </a:rPr>
              <a:t>e”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the </a:t>
            </a:r>
            <a:r>
              <a:rPr lang="en-US" dirty="0" err="1"/>
              <a:t>trie</a:t>
            </a:r>
            <a:r>
              <a:rPr lang="en-US" dirty="0"/>
              <a:t> (last token transmitted + first character of current token)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07813" y="3976701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777133" y="34641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78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13|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‘5’ </a:t>
            </a:r>
            <a:r>
              <a:rPr lang="en-US" dirty="0"/>
              <a:t>corresponds to </a:t>
            </a:r>
            <a:r>
              <a:rPr lang="en-US" dirty="0">
                <a:solidFill>
                  <a:srgbClr val="C00000"/>
                </a:solidFill>
              </a:rPr>
              <a:t>stored token “e”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it.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/>
              <a:t>“</a:t>
            </a:r>
            <a:r>
              <a:rPr lang="en-US" b="1" dirty="0" err="1"/>
              <a:t>ede</a:t>
            </a:r>
            <a:r>
              <a:rPr lang="en-US" b="1" dirty="0"/>
              <a:t>” </a:t>
            </a:r>
            <a:r>
              <a:rPr lang="en-US" dirty="0"/>
              <a:t>to the </a:t>
            </a:r>
            <a:r>
              <a:rPr lang="en-US" dirty="0" err="1"/>
              <a:t>trie</a:t>
            </a:r>
            <a:r>
              <a:rPr lang="en-US" dirty="0"/>
              <a:t> (last token transmitted + first character of current token)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377529" y="3659466"/>
            <a:ext cx="31562" cy="46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365272" y="4210284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083783" y="368424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285732" cy="44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733314" y="4317149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52074" y="3508225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696221" y="34664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090289" y="4053572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6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600" dirty="0" err="1"/>
              <a:t>Codeword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66FF"/>
                </a:solidFill>
              </a:rPr>
              <a:t>‘13’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corresponds to</a:t>
            </a:r>
            <a:r>
              <a:rPr lang="mr-IN" sz="2600" dirty="0"/>
              <a:t>…</a:t>
            </a:r>
            <a:r>
              <a:rPr lang="en-US" sz="2600" dirty="0"/>
              <a:t> </a:t>
            </a:r>
            <a:r>
              <a:rPr lang="en-US" sz="2600" b="1" dirty="0"/>
              <a:t>wait, what</a:t>
            </a:r>
            <a:r>
              <a:rPr lang="en-US" sz="2600" dirty="0"/>
              <a:t>?</a:t>
            </a:r>
            <a:endParaRPr lang="en-US" sz="26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602887" y="3603366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78802" y="4190475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603513" y="364936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67819" y="3474023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811966" y="343227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206034" y="4019370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84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600" dirty="0" err="1"/>
              <a:t>Codeword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66FF"/>
                </a:solidFill>
              </a:rPr>
              <a:t>‘13’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corresponds to</a:t>
            </a:r>
            <a:r>
              <a:rPr lang="mr-IN" sz="2600" dirty="0"/>
              <a:t>…</a:t>
            </a:r>
            <a:r>
              <a:rPr lang="en-US" sz="2600" dirty="0"/>
              <a:t> </a:t>
            </a:r>
            <a:r>
              <a:rPr lang="en-US" sz="2600" b="1" dirty="0"/>
              <a:t>wait, what</a:t>
            </a:r>
            <a:r>
              <a:rPr lang="en-US" sz="2600" dirty="0"/>
              <a:t>?</a:t>
            </a:r>
            <a:endParaRPr lang="en-US" sz="26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‘13’ is not in the </a:t>
            </a:r>
            <a:r>
              <a:rPr lang="en-US" sz="2600" b="1" dirty="0" err="1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4" y="2842140"/>
            <a:ext cx="2732417" cy="2040796"/>
          </a:xfrm>
          <a:prstGeom prst="rect">
            <a:avLst/>
          </a:prstGeom>
        </p:spPr>
      </p:pic>
      <p:sp>
        <p:nvSpPr>
          <p:cNvPr id="46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78802" y="4190475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603513" y="364936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67819" y="3474023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811966" y="343227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206034" y="4019370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33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rgbClr val="FF66FF"/>
                </a:solidFill>
              </a:rPr>
              <a:t>‘13’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corresponds to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wait, what</a:t>
            </a:r>
            <a:r>
              <a:rPr lang="en-US" dirty="0"/>
              <a:t>?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‘13’ is not in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7" y="1778001"/>
            <a:ext cx="1441722" cy="10767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2435" y="2849913"/>
            <a:ext cx="370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Which token do you guys think should 13 be decoded to?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32436" y="3823859"/>
            <a:ext cx="879676" cy="53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858244" y="3809709"/>
            <a:ext cx="879676" cy="5300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32436" y="4703868"/>
            <a:ext cx="879676" cy="53001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deee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741760" y="4589450"/>
            <a:ext cx="1112643" cy="7560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Something Else (what?)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78802" y="4190475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603513" y="364936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67819" y="3474023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811966" y="343227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206034" y="4019370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049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918" y="833377"/>
            <a:ext cx="340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Codeword</a:t>
            </a:r>
            <a:r>
              <a:rPr lang="en-US" dirty="0"/>
              <a:t> </a:t>
            </a:r>
            <a:r>
              <a:rPr lang="en-US" dirty="0">
                <a:solidFill>
                  <a:srgbClr val="FF66FF"/>
                </a:solidFill>
              </a:rPr>
              <a:t>‘13’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corresponds to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wait, what</a:t>
            </a:r>
            <a:r>
              <a:rPr lang="en-US" dirty="0"/>
              <a:t>?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‘13’ is not in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7" y="1778001"/>
            <a:ext cx="1441722" cy="10767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2435" y="2849913"/>
            <a:ext cx="370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Which token do you guys think should 13 be decoded to?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32436" y="3823859"/>
            <a:ext cx="879676" cy="53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858244" y="3809709"/>
            <a:ext cx="879676" cy="5300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32436" y="4703868"/>
            <a:ext cx="879676" cy="53001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deee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741760" y="4589450"/>
            <a:ext cx="1112643" cy="7560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Something Else (what?)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08881" y="3603366"/>
            <a:ext cx="1390865" cy="8876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64" y="4161367"/>
            <a:ext cx="1630208" cy="10205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62301" y="3613207"/>
            <a:ext cx="3093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LET’S SEE WHY!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78802" y="4190475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603513" y="364936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67819" y="3474023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811966" y="343227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206034" y="4019370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25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2516" y="1446835"/>
            <a:ext cx="3332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CRUCIAL STEP</a:t>
            </a:r>
            <a:r>
              <a:rPr lang="en-US" dirty="0"/>
              <a:t>: Since </a:t>
            </a:r>
            <a:r>
              <a:rPr lang="en-US" dirty="0" err="1"/>
              <a:t>codeword</a:t>
            </a:r>
            <a:r>
              <a:rPr lang="en-US" dirty="0"/>
              <a:t> 13 is not in the </a:t>
            </a:r>
            <a:r>
              <a:rPr lang="en-US" dirty="0" err="1"/>
              <a:t>trie</a:t>
            </a:r>
            <a:r>
              <a:rPr lang="en-US" dirty="0"/>
              <a:t>, we know that the encoder,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before transmitting it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had just created it.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78802" y="4190475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603513" y="364936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67819" y="3474023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811966" y="343227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206034" y="4019370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1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7FB6-9CF3-4DF5-ACD0-9A782B2A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Concatenating Huffman 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i="1" dirty="0"/>
                  <a:t>could</a:t>
                </a:r>
                <a:r>
                  <a:rPr lang="en-US" dirty="0"/>
                  <a:t> concatenate the Huffman encodings of the individual characters…</a:t>
                </a:r>
              </a:p>
              <a:p>
                <a:r>
                  <a:rPr lang="en-US" dirty="0"/>
                  <a:t>But this doesn’t take into consideration that, in language, </a:t>
                </a:r>
                <a:r>
                  <a:rPr lang="en-US" dirty="0">
                    <a:solidFill>
                      <a:srgbClr val="FF00FF"/>
                    </a:solidFill>
                  </a:rPr>
                  <a:t>groups of consecutive characters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-grams), are very often </a:t>
                </a:r>
                <a:r>
                  <a:rPr lang="en-US" dirty="0">
                    <a:solidFill>
                      <a:schemeClr val="accent4"/>
                    </a:solidFill>
                  </a:rPr>
                  <a:t>used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/>
                    </a:solidFill>
                  </a:rPr>
                  <a:t>repeatedly!</a:t>
                </a:r>
              </a:p>
              <a:p>
                <a:pPr lvl="1"/>
                <a:r>
                  <a:rPr lang="en-US" dirty="0"/>
                  <a:t>For example: “</a:t>
                </a:r>
                <a:r>
                  <a:rPr lang="en-US" dirty="0" err="1"/>
                  <a:t>th</a:t>
                </a:r>
                <a:r>
                  <a:rPr lang="en-US" dirty="0"/>
                  <a:t>” is used in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tha</a:t>
                </a:r>
                <a:r>
                  <a:rPr lang="en-US" dirty="0"/>
                  <a:t>t, </a:t>
                </a:r>
                <a:r>
                  <a:rPr lang="en-US" dirty="0">
                    <a:solidFill>
                      <a:srgbClr val="FF0000"/>
                    </a:solidFill>
                  </a:rPr>
                  <a:t>tha</a:t>
                </a:r>
                <a:r>
                  <a:rPr lang="en-US" dirty="0"/>
                  <a:t>n, 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re, 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se, </a:t>
                </a:r>
                <a:r>
                  <a:rPr lang="en-US" dirty="0">
                    <a:solidFill>
                      <a:srgbClr val="7030A0"/>
                    </a:solidFill>
                  </a:rPr>
                  <a:t>tho</a:t>
                </a:r>
                <a:r>
                  <a:rPr lang="en-US" dirty="0"/>
                  <a:t>se, </a:t>
                </a:r>
                <a:r>
                  <a:rPr lang="en-US" dirty="0" err="1">
                    <a:solidFill>
                      <a:srgbClr val="7030A0"/>
                    </a:solidFill>
                  </a:rPr>
                  <a:t>tho</a:t>
                </a:r>
                <a:r>
                  <a:rPr lang="en-US" dirty="0" err="1"/>
                  <a:t>r</a:t>
                </a:r>
                <a:r>
                  <a:rPr lang="en-US" dirty="0"/>
                  <a:t>”.</a:t>
                </a:r>
              </a:p>
              <a:p>
                <a:pPr lvl="2"/>
                <a:r>
                  <a:rPr lang="en-US" dirty="0"/>
                  <a:t>But wait!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” was also used more than once, in the words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”,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re” and “</a:t>
                </a:r>
                <a:r>
                  <a:rPr lang="en-US" dirty="0">
                    <a:solidFill>
                      <a:schemeClr val="accent6"/>
                    </a:solidFill>
                  </a:rPr>
                  <a:t>the</a:t>
                </a:r>
                <a:r>
                  <a:rPr lang="en-US" dirty="0"/>
                  <a:t>se”!</a:t>
                </a:r>
              </a:p>
              <a:p>
                <a:pPr lvl="2"/>
                <a:r>
                  <a:rPr lang="en-US" dirty="0"/>
                  <a:t>“</a:t>
                </a:r>
                <a:r>
                  <a:rPr lang="en-US" dirty="0" err="1">
                    <a:solidFill>
                      <a:srgbClr val="FF3300"/>
                    </a:solidFill>
                  </a:rPr>
                  <a:t>tha</a:t>
                </a:r>
                <a:r>
                  <a:rPr lang="en-US" dirty="0"/>
                  <a:t>” was also used twice, and “</a:t>
                </a:r>
                <a:r>
                  <a:rPr lang="en-US" dirty="0" err="1">
                    <a:solidFill>
                      <a:srgbClr val="7030A0"/>
                    </a:solidFill>
                  </a:rPr>
                  <a:t>tho</a:t>
                </a:r>
                <a:r>
                  <a:rPr lang="en-US" dirty="0"/>
                  <a:t>” was used twice as well! </a:t>
                </a:r>
              </a:p>
              <a:p>
                <a:r>
                  <a:rPr lang="en-US" dirty="0"/>
                  <a:t>If only we could somehow </a:t>
                </a:r>
                <a:r>
                  <a:rPr lang="en-US" dirty="0">
                    <a:solidFill>
                      <a:srgbClr val="FF0000"/>
                    </a:solidFill>
                  </a:rPr>
                  <a:t>cheaply encode n-grams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AB773-8E2A-4EF4-BB63-09E881010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93B30B-66A8-4031-A4CF-52B2E4AB6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165" y="4570006"/>
            <a:ext cx="1486150" cy="17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65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2516" y="1446835"/>
            <a:ext cx="3332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CRUCIAL STEP</a:t>
            </a:r>
            <a:r>
              <a:rPr lang="en-US" dirty="0"/>
              <a:t>: Since </a:t>
            </a:r>
            <a:r>
              <a:rPr lang="en-US" dirty="0" err="1"/>
              <a:t>codeword</a:t>
            </a:r>
            <a:r>
              <a:rPr lang="en-US" dirty="0"/>
              <a:t> 13 is not in the </a:t>
            </a:r>
            <a:r>
              <a:rPr lang="en-US" dirty="0" err="1"/>
              <a:t>trie</a:t>
            </a:r>
            <a:r>
              <a:rPr lang="en-US" dirty="0"/>
              <a:t>, we know that the encoder,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before transmitting it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had just created it.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What should the minimum length of the corresponding token be?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8358" y="3925750"/>
            <a:ext cx="879676" cy="53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774166" y="3911600"/>
            <a:ext cx="879676" cy="5300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73336" y="3859571"/>
            <a:ext cx="1112643" cy="7560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Something Else (what?)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23190" y="3685094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499105" y="4272203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523816" y="37310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88122" y="3555751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732269" y="351400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26337" y="4101098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66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2516" y="1446835"/>
            <a:ext cx="3332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CRUCIAL STEP</a:t>
            </a:r>
            <a:r>
              <a:rPr lang="en-US" dirty="0"/>
              <a:t>: Since </a:t>
            </a:r>
            <a:r>
              <a:rPr lang="en-US" dirty="0" err="1"/>
              <a:t>codeword</a:t>
            </a:r>
            <a:r>
              <a:rPr lang="en-US" dirty="0"/>
              <a:t> 13 is not in the </a:t>
            </a:r>
            <a:r>
              <a:rPr lang="en-US" dirty="0" err="1"/>
              <a:t>trie</a:t>
            </a:r>
            <a:r>
              <a:rPr lang="en-US" dirty="0"/>
              <a:t>, we know that the encoder,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before transmitting it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had just created it.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What should the minimum length of the corresponding token be?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8358" y="3925750"/>
            <a:ext cx="879676" cy="53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774166" y="3911600"/>
            <a:ext cx="879676" cy="5300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73336" y="3859571"/>
            <a:ext cx="1112643" cy="7560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Something Else (what?)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44954" y="3767844"/>
            <a:ext cx="1390865" cy="8876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542187" y="851847"/>
            <a:ext cx="3093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These are my </a:t>
            </a:r>
            <a:r>
              <a:rPr lang="en-US" sz="2000" b="1" i="1" u="sng" dirty="0">
                <a:solidFill>
                  <a:schemeClr val="bg1">
                    <a:lumMod val="65000"/>
                  </a:schemeClr>
                </a:solidFill>
              </a:rPr>
              <a:t>minimal length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positions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where 13 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</a:rPr>
              <a:t>might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exist</a:t>
            </a:r>
            <a:r>
              <a:rPr lang="mr-IN" sz="20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630371" y="2685609"/>
            <a:ext cx="229874" cy="4134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55724" y="319124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764718" y="2723787"/>
            <a:ext cx="29184" cy="5454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575263" y="3344867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268562" y="2739933"/>
            <a:ext cx="204449" cy="1150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252529" y="394977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4175607" y="2569233"/>
            <a:ext cx="190979" cy="528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3956968" y="3173660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3935734" y="261146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267500" y="2899997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6690262" y="268259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696663" y="2764483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7478674" y="2057363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56853" y="3650033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32768" y="4237142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557479" y="36960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21785" y="3520690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765932" y="347894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60000" y="4066037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6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630371" y="2685609"/>
            <a:ext cx="229874" cy="4134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55724" y="319124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764718" y="2723787"/>
            <a:ext cx="29184" cy="5454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575263" y="3344867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268562" y="2739933"/>
            <a:ext cx="204449" cy="1150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252529" y="394977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4175607" y="2569233"/>
            <a:ext cx="190979" cy="528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3956968" y="3173660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654004">
            <a:off x="6104335" y="1710408"/>
            <a:ext cx="3092905" cy="1229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4362" y="2308248"/>
            <a:ext cx="1437253" cy="1323030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8860293" y="1064519"/>
            <a:ext cx="2262978" cy="995831"/>
          </a:xfrm>
          <a:prstGeom prst="wedgeRoundRectCallout">
            <a:avLst>
              <a:gd name="adj1" fmla="val 34110"/>
              <a:gd name="adj2" fmla="val 752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don’t understand why it </a:t>
            </a:r>
            <a:r>
              <a:rPr lang="en-US" b="1" dirty="0">
                <a:solidFill>
                  <a:srgbClr val="FF0000"/>
                </a:solidFill>
              </a:rPr>
              <a:t>needs</a:t>
            </a:r>
            <a:r>
              <a:rPr lang="en-US" dirty="0">
                <a:solidFill>
                  <a:srgbClr val="FF0000"/>
                </a:solidFill>
              </a:rPr>
              <a:t> to be </a:t>
            </a:r>
            <a:r>
              <a:rPr lang="en-US" b="1" u="sng" dirty="0" err="1">
                <a:solidFill>
                  <a:srgbClr val="FF0000"/>
                </a:solidFill>
              </a:rPr>
              <a:t>ee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531587" y="19890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3935734" y="261146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267500" y="2899997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6690262" y="268259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696663" y="2764483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219919" y="6252637"/>
            <a:ext cx="575779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38717" y="3649754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14632" y="4236863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539343" y="369575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3649" y="3520411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747796" y="347866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41864" y="4065758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15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630371" y="2685609"/>
            <a:ext cx="229874" cy="4134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55724" y="319124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764718" y="2723787"/>
            <a:ext cx="29184" cy="5454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575263" y="3344867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268562" y="2739933"/>
            <a:ext cx="204449" cy="1150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252529" y="394977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4175607" y="2569233"/>
            <a:ext cx="190979" cy="528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3956968" y="3173660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654004">
            <a:off x="6104335" y="1710408"/>
            <a:ext cx="3092905" cy="1229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531587" y="19890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3935734" y="261146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267500" y="2899997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6690262" y="268259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696663" y="2764483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219919" y="6252637"/>
                <a:ext cx="6840027" cy="592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Decoder output: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</a:t>
                </a:r>
                <a:r>
                  <a:rPr lang="en-US" sz="2200" dirty="0"/>
                  <a:t> | 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d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4"/>
                    </a:solidFill>
                  </a:rPr>
                  <a:t>ed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/>
                  <a:t>| 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>
                    <a:solidFill>
                      <a:srgbClr val="D60093"/>
                    </a:solidFill>
                  </a:rPr>
                  <a:t>de </a:t>
                </a:r>
                <a:r>
                  <a:rPr lang="en-US" sz="2200" dirty="0"/>
                  <a:t>| </a:t>
                </a:r>
                <a:r>
                  <a:rPr lang="en-US" sz="2200" dirty="0">
                    <a:solidFill>
                      <a:srgbClr val="D60093"/>
                    </a:solidFill>
                  </a:rPr>
                  <a:t>de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rgbClr val="D60093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4"/>
                    </a:solidFill>
                  </a:rPr>
                  <a:t>ed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 </a:t>
                </a:r>
                <a:r>
                  <a:rPr lang="en-US" sz="2200" dirty="0"/>
                  <a:t>|</a:t>
                </a:r>
                <a:r>
                  <a:rPr lang="en-US" sz="2400" b="1" dirty="0">
                    <a:solidFill>
                      <a:srgbClr val="FF66FF"/>
                    </a:solidFill>
                  </a:rPr>
                  <a:t> </a:t>
                </a:r>
                <a:r>
                  <a:rPr lang="en-US" sz="2400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66FF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/>
                  <a:t>  </a:t>
                </a:r>
              </a:p>
            </p:txBody>
          </p:sp>
        </mc:Choice>
        <mc:Fallback xmlns=""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" y="6252637"/>
                <a:ext cx="6840027" cy="592628"/>
              </a:xfrm>
              <a:prstGeom prst="rect">
                <a:avLst/>
              </a:prstGeom>
              <a:blipFill rotWithShape="0">
                <a:blip r:embed="rId2"/>
                <a:stretch>
                  <a:fillRect l="-1159" t="-1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94" y="2336677"/>
            <a:ext cx="1808610" cy="134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Well, it’s clearly of the form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rgbClr val="FF66FF"/>
                    </a:solidFill>
                  </a:rPr>
                  <a:t> </a:t>
                </a:r>
                <a:r>
                  <a:rPr lang="en-US" dirty="0"/>
                  <a:t>for some </a:t>
                </a:r>
                <a:r>
                  <a:rPr lang="en-US" b="1" dirty="0">
                    <a:solidFill>
                      <a:srgbClr val="9993ED"/>
                    </a:solidFill>
                  </a:rPr>
                  <a:t>non-empty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9993ED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US" dirty="0"/>
                  <a:t>since the encoder transmitted </a:t>
                </a:r>
                <a:r>
                  <a:rPr lang="en-US" dirty="0">
                    <a:solidFill>
                      <a:srgbClr val="7030A0"/>
                    </a:solidFill>
                  </a:rPr>
                  <a:t>‘e’ </a:t>
                </a:r>
                <a:r>
                  <a:rPr lang="en-US" dirty="0"/>
                  <a:t>in the previous step, which means that it added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/>
                  <a:t> to its </a:t>
                </a:r>
                <a:r>
                  <a:rPr lang="en-US" dirty="0" err="1"/>
                  <a:t>trie</a:t>
                </a:r>
                <a:r>
                  <a:rPr lang="en-US" dirty="0"/>
                  <a:t> with MAX_CODE + 1 = 13</a:t>
                </a:r>
                <a:r>
                  <a:rPr lang="mr-IN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018" t="-3046" r="-139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17257" y="3620919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493172" y="4208028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517883" y="366692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82189" y="3491576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726336" y="344982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20404" y="4036923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731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630371" y="2685609"/>
            <a:ext cx="229874" cy="4134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655724" y="319124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764718" y="2723787"/>
            <a:ext cx="29184" cy="5454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575263" y="3344867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5268562" y="2739933"/>
            <a:ext cx="204449" cy="11509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5252529" y="3949778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4175607" y="2569233"/>
            <a:ext cx="190979" cy="5287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3956968" y="3173660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654004">
            <a:off x="6104335" y="1710408"/>
            <a:ext cx="3092905" cy="1229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531587" y="19890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3935734" y="2611461"/>
            <a:ext cx="330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267500" y="2899997"/>
            <a:ext cx="330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6690262" y="2682591"/>
            <a:ext cx="330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5696663" y="2764483"/>
            <a:ext cx="330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219919" y="6252637"/>
                <a:ext cx="6840027" cy="592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Decoder output: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</a:t>
                </a:r>
                <a:r>
                  <a:rPr lang="en-US" sz="2200" dirty="0"/>
                  <a:t> | 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d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4"/>
                    </a:solidFill>
                  </a:rPr>
                  <a:t>ed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/>
                  <a:t>| 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>
                    <a:solidFill>
                      <a:srgbClr val="D60093"/>
                    </a:solidFill>
                  </a:rPr>
                  <a:t>de </a:t>
                </a:r>
                <a:r>
                  <a:rPr lang="en-US" sz="2200" dirty="0"/>
                  <a:t>| </a:t>
                </a:r>
                <a:r>
                  <a:rPr lang="en-US" sz="2200" dirty="0">
                    <a:solidFill>
                      <a:srgbClr val="D60093"/>
                    </a:solidFill>
                  </a:rPr>
                  <a:t>de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rgbClr val="D60093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4"/>
                    </a:solidFill>
                  </a:rPr>
                  <a:t>ed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 </a:t>
                </a:r>
                <a:r>
                  <a:rPr lang="en-US" sz="2200" dirty="0"/>
                  <a:t>|</a:t>
                </a:r>
                <a:r>
                  <a:rPr lang="en-US" sz="2400" b="1" dirty="0">
                    <a:solidFill>
                      <a:srgbClr val="FF66FF"/>
                    </a:solidFill>
                  </a:rPr>
                  <a:t> </a:t>
                </a:r>
                <a:r>
                  <a:rPr lang="en-US" sz="2400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66FF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/>
                  <a:t>  </a:t>
                </a:r>
              </a:p>
            </p:txBody>
          </p:sp>
        </mc:Choice>
        <mc:Fallback xmlns=""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" y="6252637"/>
                <a:ext cx="6840027" cy="592628"/>
              </a:xfrm>
              <a:prstGeom prst="rect">
                <a:avLst/>
              </a:prstGeom>
              <a:blipFill rotWithShape="0">
                <a:blip r:embed="rId2"/>
                <a:stretch>
                  <a:fillRect l="-1159" t="-1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94" y="2336677"/>
            <a:ext cx="1808610" cy="134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Well, it’s clearly of the form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rgbClr val="FF66FF"/>
                    </a:solidFill>
                  </a:rPr>
                  <a:t> </a:t>
                </a:r>
                <a:r>
                  <a:rPr lang="en-US" dirty="0"/>
                  <a:t>for some </a:t>
                </a:r>
                <a:r>
                  <a:rPr lang="en-US" b="1" dirty="0">
                    <a:solidFill>
                      <a:srgbClr val="9993ED"/>
                    </a:solidFill>
                  </a:rPr>
                  <a:t>non-empty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9993ED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US" dirty="0"/>
                  <a:t>since the encoder transmitted </a:t>
                </a:r>
                <a:r>
                  <a:rPr lang="en-US" dirty="0">
                    <a:solidFill>
                      <a:srgbClr val="7030A0"/>
                    </a:solidFill>
                  </a:rPr>
                  <a:t>‘e’ </a:t>
                </a:r>
                <a:r>
                  <a:rPr lang="en-US" dirty="0"/>
                  <a:t>in the previous step, which means that it added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/>
                  <a:t> to its </a:t>
                </a:r>
                <a:r>
                  <a:rPr lang="en-US" dirty="0" err="1"/>
                  <a:t>trie</a:t>
                </a:r>
                <a:r>
                  <a:rPr lang="en-US" dirty="0"/>
                  <a:t> with MAX_CODE + 1 = 13</a:t>
                </a:r>
                <a:r>
                  <a:rPr lang="mr-IN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018" t="-3046" r="-139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02825" y="2696930"/>
            <a:ext cx="20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So all of the other hypotheses can now safely go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17500" y="3622932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493415" y="4210041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518126" y="366893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82432" y="3493589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726579" y="345184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20647" y="4038936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9A9E8B-9BBE-1843-B685-236E47E8E747}"/>
              </a:ext>
            </a:extLst>
          </p:cNvPr>
          <p:cNvCxnSpPr/>
          <p:nvPr/>
        </p:nvCxnSpPr>
        <p:spPr>
          <a:xfrm>
            <a:off x="3715473" y="2980793"/>
            <a:ext cx="940107" cy="66804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95E633-0077-AE45-9E0C-5E486084DF70}"/>
              </a:ext>
            </a:extLst>
          </p:cNvPr>
          <p:cNvCxnSpPr>
            <a:cxnSpLocks/>
          </p:cNvCxnSpPr>
          <p:nvPr/>
        </p:nvCxnSpPr>
        <p:spPr>
          <a:xfrm>
            <a:off x="5064261" y="3918783"/>
            <a:ext cx="797635" cy="45336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016A27-7841-6546-99A7-F8951D616850}"/>
              </a:ext>
            </a:extLst>
          </p:cNvPr>
          <p:cNvCxnSpPr>
            <a:cxnSpLocks/>
          </p:cNvCxnSpPr>
          <p:nvPr/>
        </p:nvCxnSpPr>
        <p:spPr>
          <a:xfrm>
            <a:off x="5521829" y="3356756"/>
            <a:ext cx="659026" cy="3476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F65B0-1D15-814A-97AD-BFA6EBE73DCA}"/>
              </a:ext>
            </a:extLst>
          </p:cNvPr>
          <p:cNvCxnSpPr>
            <a:cxnSpLocks/>
          </p:cNvCxnSpPr>
          <p:nvPr/>
        </p:nvCxnSpPr>
        <p:spPr>
          <a:xfrm>
            <a:off x="6564833" y="3168113"/>
            <a:ext cx="659026" cy="3476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B5A153-036D-B348-A597-90D35F275A8A}"/>
              </a:ext>
            </a:extLst>
          </p:cNvPr>
          <p:cNvCxnSpPr>
            <a:cxnSpLocks/>
          </p:cNvCxnSpPr>
          <p:nvPr/>
        </p:nvCxnSpPr>
        <p:spPr>
          <a:xfrm flipH="1">
            <a:off x="3785891" y="3028291"/>
            <a:ext cx="739251" cy="6046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E8BA8-28CE-5E41-A116-DF60725A95B0}"/>
              </a:ext>
            </a:extLst>
          </p:cNvPr>
          <p:cNvCxnSpPr>
            <a:cxnSpLocks/>
          </p:cNvCxnSpPr>
          <p:nvPr/>
        </p:nvCxnSpPr>
        <p:spPr>
          <a:xfrm flipH="1">
            <a:off x="5064169" y="3860814"/>
            <a:ext cx="739251" cy="6046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97C824D-8BAB-8C43-9057-4579D3F821A1}"/>
              </a:ext>
            </a:extLst>
          </p:cNvPr>
          <p:cNvCxnSpPr>
            <a:cxnSpLocks/>
          </p:cNvCxnSpPr>
          <p:nvPr/>
        </p:nvCxnSpPr>
        <p:spPr>
          <a:xfrm flipH="1">
            <a:off x="5533233" y="3309007"/>
            <a:ext cx="562409" cy="4051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A45F09-30C4-2946-9CE4-8F9B70BC55EC}"/>
              </a:ext>
            </a:extLst>
          </p:cNvPr>
          <p:cNvCxnSpPr>
            <a:cxnSpLocks/>
          </p:cNvCxnSpPr>
          <p:nvPr/>
        </p:nvCxnSpPr>
        <p:spPr>
          <a:xfrm flipH="1">
            <a:off x="6624092" y="3179614"/>
            <a:ext cx="479041" cy="2917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0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654004">
            <a:off x="6104335" y="1710408"/>
            <a:ext cx="3092905" cy="1229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531587" y="19890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219919" y="6252637"/>
                <a:ext cx="6840027" cy="592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Decoder output: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</a:t>
                </a:r>
                <a:r>
                  <a:rPr lang="en-US" sz="2200" dirty="0"/>
                  <a:t> | 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d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4"/>
                    </a:solidFill>
                  </a:rPr>
                  <a:t>ed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/>
                  <a:t>| 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>
                    <a:solidFill>
                      <a:srgbClr val="D60093"/>
                    </a:solidFill>
                  </a:rPr>
                  <a:t>de </a:t>
                </a:r>
                <a:r>
                  <a:rPr lang="en-US" sz="2200" dirty="0"/>
                  <a:t>| </a:t>
                </a:r>
                <a:r>
                  <a:rPr lang="en-US" sz="2200" dirty="0">
                    <a:solidFill>
                      <a:srgbClr val="D60093"/>
                    </a:solidFill>
                  </a:rPr>
                  <a:t>de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rgbClr val="D60093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4"/>
                    </a:solidFill>
                  </a:rPr>
                  <a:t>ed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/>
                  <a:t>|</a:t>
                </a:r>
                <a:r>
                  <a:rPr lang="en-US" sz="22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 </a:t>
                </a:r>
                <a:r>
                  <a:rPr lang="en-US" sz="2200" dirty="0"/>
                  <a:t>|</a:t>
                </a:r>
                <a:r>
                  <a:rPr lang="en-US" sz="2400" b="1" dirty="0">
                    <a:solidFill>
                      <a:srgbClr val="FF66FF"/>
                    </a:solidFill>
                  </a:rPr>
                  <a:t> </a:t>
                </a:r>
                <a:r>
                  <a:rPr lang="en-US" sz="2400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66FF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/>
                  <a:t>  </a:t>
                </a:r>
              </a:p>
            </p:txBody>
          </p:sp>
        </mc:Choice>
        <mc:Fallback xmlns=""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" y="6252637"/>
                <a:ext cx="6840027" cy="592628"/>
              </a:xfrm>
              <a:prstGeom prst="rect">
                <a:avLst/>
              </a:prstGeom>
              <a:blipFill rotWithShape="0">
                <a:blip r:embed="rId2"/>
                <a:stretch>
                  <a:fillRect l="-1159" t="-1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94" y="2336677"/>
            <a:ext cx="1808610" cy="134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Well, it’s clearly of the form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rgbClr val="FF66FF"/>
                    </a:solidFill>
                  </a:rPr>
                  <a:t> </a:t>
                </a:r>
                <a:r>
                  <a:rPr lang="en-US" dirty="0"/>
                  <a:t>for some </a:t>
                </a:r>
                <a:r>
                  <a:rPr lang="en-US" b="1" dirty="0">
                    <a:solidFill>
                      <a:srgbClr val="9993ED"/>
                    </a:solidFill>
                  </a:rPr>
                  <a:t>non-empty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9993ED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US" dirty="0"/>
                  <a:t>since the encoder transmitted </a:t>
                </a:r>
                <a:r>
                  <a:rPr lang="en-US" dirty="0">
                    <a:solidFill>
                      <a:srgbClr val="7030A0"/>
                    </a:solidFill>
                  </a:rPr>
                  <a:t>‘e’ </a:t>
                </a:r>
                <a:r>
                  <a:rPr lang="en-US" dirty="0"/>
                  <a:t>in the previous step, which means that it added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/>
                  <a:t> to its </a:t>
                </a:r>
                <a:r>
                  <a:rPr lang="en-US" dirty="0" err="1"/>
                  <a:t>trie</a:t>
                </a:r>
                <a:r>
                  <a:rPr lang="en-US" dirty="0"/>
                  <a:t> with MAX_CODE + 1 = 13</a:t>
                </a:r>
                <a:r>
                  <a:rPr lang="mr-IN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018" t="-3046" r="-139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78802" y="4190475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603513" y="364936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67819" y="3474023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811966" y="343227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206034" y="4019370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2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ym typeface="Wingdings"/>
              </a:rPr>
              <a:t>13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654004">
            <a:off x="6104335" y="1710408"/>
            <a:ext cx="3092905" cy="1229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531587" y="19890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219919" y="6252637"/>
            <a:ext cx="6840027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 </a:t>
            </a:r>
            <a:r>
              <a:rPr lang="en-US" sz="2200" dirty="0"/>
              <a:t>|</a:t>
            </a:r>
            <a:r>
              <a:rPr lang="en-US" sz="2400" b="1" dirty="0">
                <a:solidFill>
                  <a:srgbClr val="FF66FF"/>
                </a:solidFill>
              </a:rPr>
              <a:t> </a:t>
            </a:r>
            <a:r>
              <a:rPr lang="en-US" sz="2400" dirty="0" err="1">
                <a:solidFill>
                  <a:srgbClr val="FF66FF"/>
                </a:solidFill>
              </a:rPr>
              <a:t>ee</a:t>
            </a:r>
            <a:endParaRPr lang="en-US" sz="2400" dirty="0">
              <a:solidFill>
                <a:srgbClr val="FF66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Well, it’s clearly of the form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rgbClr val="FF66FF"/>
                    </a:solidFill>
                  </a:rPr>
                  <a:t> </a:t>
                </a:r>
                <a:r>
                  <a:rPr lang="en-US" dirty="0"/>
                  <a:t>for some </a:t>
                </a:r>
                <a:r>
                  <a:rPr lang="en-US" b="1" dirty="0">
                    <a:solidFill>
                      <a:srgbClr val="9993ED"/>
                    </a:solidFill>
                  </a:rPr>
                  <a:t>non-empty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9993ED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US" dirty="0"/>
                  <a:t>since the encoder transmitted </a:t>
                </a:r>
                <a:r>
                  <a:rPr lang="en-US" dirty="0">
                    <a:solidFill>
                      <a:srgbClr val="7030A0"/>
                    </a:solidFill>
                  </a:rPr>
                  <a:t>‘e’ </a:t>
                </a:r>
                <a:r>
                  <a:rPr lang="en-US" dirty="0"/>
                  <a:t>in the previous step, which means that it added </a:t>
                </a:r>
                <a:r>
                  <a:rPr lang="en-US" b="1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66FF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dirty="0"/>
                  <a:t> to its </a:t>
                </a:r>
                <a:r>
                  <a:rPr lang="en-US" dirty="0" err="1"/>
                  <a:t>trie</a:t>
                </a:r>
                <a:r>
                  <a:rPr lang="en-US" dirty="0"/>
                  <a:t> with MAX_CODE + 1 = 13</a:t>
                </a:r>
                <a:r>
                  <a:rPr lang="mr-IN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53" y="5173883"/>
                <a:ext cx="479044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18" t="-3046" r="-139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8195" y="3662988"/>
                <a:ext cx="43801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But it’s also the case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𝝈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=e, since after transmitting </a:t>
                </a:r>
                <a:r>
                  <a:rPr lang="en-US" dirty="0">
                    <a:solidFill>
                      <a:srgbClr val="FF66FF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66FF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the encoder added </a:t>
                </a:r>
                <a:r>
                  <a:rPr lang="en-US" b="1" dirty="0" err="1">
                    <a:solidFill>
                      <a:srgbClr val="FF66FF"/>
                    </a:solidFill>
                  </a:rPr>
                  <a:t>ee</a:t>
                </a:r>
                <a:r>
                  <a:rPr lang="en-US" b="1" dirty="0">
                    <a:solidFill>
                      <a:srgbClr val="FF66FF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into the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trie</a:t>
                </a:r>
                <a:r>
                  <a:rPr lang="en-US" b="1" dirty="0">
                    <a:solidFill>
                      <a:srgbClr val="FF0000"/>
                    </a:solidFill>
                  </a:rPr>
                  <a:t>, giving it the max code of 13 that we observed!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5" y="3662988"/>
                <a:ext cx="43801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13" t="-3046" r="-2225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803" y="1976425"/>
            <a:ext cx="2413192" cy="157611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489784" y="3626182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465699" y="4213291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490410" y="367218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54716" y="3496839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698863" y="345509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092931" y="4042186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6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  <a:sym typeface="Wingdings"/>
              </a:rPr>
              <a:t>13</a:t>
            </a:r>
            <a:endParaRPr lang="en-US" sz="2200" dirty="0">
              <a:solidFill>
                <a:srgbClr val="FF66FF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219919" y="6252637"/>
            <a:ext cx="7665498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 </a:t>
            </a:r>
            <a:r>
              <a:rPr lang="en-US" sz="2200" dirty="0"/>
              <a:t>|</a:t>
            </a:r>
            <a:r>
              <a:rPr lang="en-US" sz="2400" b="1" dirty="0">
                <a:solidFill>
                  <a:srgbClr val="FF66FF"/>
                </a:solidFill>
              </a:rPr>
              <a:t> </a:t>
            </a:r>
            <a:r>
              <a:rPr lang="en-US" sz="2400" dirty="0" err="1">
                <a:solidFill>
                  <a:srgbClr val="FF66FF"/>
                </a:solidFill>
              </a:rPr>
              <a:t>ee</a:t>
            </a:r>
            <a:r>
              <a:rPr lang="en-US" sz="2400" dirty="0">
                <a:solidFill>
                  <a:srgbClr val="FF66FF"/>
                </a:solidFill>
              </a:rPr>
              <a:t> </a:t>
            </a:r>
            <a:r>
              <a:rPr lang="en-US" sz="2400" dirty="0"/>
              <a:t>|</a:t>
            </a:r>
            <a:r>
              <a:rPr lang="en-US" sz="2400" dirty="0">
                <a:solidFill>
                  <a:srgbClr val="FF66FF"/>
                </a:solidFill>
              </a:rPr>
              <a:t> </a:t>
            </a:r>
            <a:r>
              <a:rPr lang="en-US" sz="2400" dirty="0" err="1">
                <a:solidFill>
                  <a:srgbClr val="FF66FF"/>
                </a:solidFill>
              </a:rPr>
              <a:t>ee</a:t>
            </a:r>
            <a:r>
              <a:rPr lang="en-US" sz="2400" dirty="0">
                <a:solidFill>
                  <a:srgbClr val="FF66FF"/>
                </a:solidFill>
              </a:rPr>
              <a:t> 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99" y="3477598"/>
            <a:ext cx="438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Receive 13, </a:t>
            </a:r>
            <a:r>
              <a:rPr lang="en-US" b="1" dirty="0">
                <a:solidFill>
                  <a:srgbClr val="FF66FF"/>
                </a:solidFill>
              </a:rPr>
              <a:t>which is now in the </a:t>
            </a:r>
            <a:r>
              <a:rPr lang="en-US" b="1" dirty="0" err="1">
                <a:solidFill>
                  <a:srgbClr val="FF66FF"/>
                </a:solidFill>
              </a:rPr>
              <a:t>trie</a:t>
            </a:r>
            <a:endParaRPr lang="en-US" b="1" dirty="0">
              <a:solidFill>
                <a:srgbClr val="FF66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13 again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 Expand </a:t>
            </a:r>
            <a:r>
              <a:rPr lang="en-US" dirty="0" err="1"/>
              <a:t>trie</a:t>
            </a:r>
            <a:r>
              <a:rPr lang="en-US" dirty="0"/>
              <a:t> with token “</a:t>
            </a:r>
            <a:r>
              <a:rPr lang="en-US" b="1" dirty="0" err="1"/>
              <a:t>eee</a:t>
            </a:r>
            <a:r>
              <a:rPr lang="en-US" dirty="0"/>
              <a:t>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531587" y="19890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8631101" y="2817995"/>
            <a:ext cx="973906" cy="3268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9566670" y="3100019"/>
            <a:ext cx="496446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02887" y="3603366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78802" y="4190475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603513" y="364936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67819" y="3474023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811966" y="3432274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206034" y="4019370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CB3A23-184B-4948-A8BD-3D6D892D46A1}"/>
              </a:ext>
            </a:extLst>
          </p:cNvPr>
          <p:cNvSpPr txBox="1"/>
          <p:nvPr/>
        </p:nvSpPr>
        <p:spPr>
          <a:xfrm>
            <a:off x="9095535" y="257981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97753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473" y="365126"/>
            <a:ext cx="5208608" cy="468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5649506"/>
            <a:ext cx="5565150" cy="43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Decoder input: </a:t>
            </a:r>
            <a:r>
              <a:rPr lang="en-US" sz="2200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6"/>
                </a:solidFill>
              </a:rPr>
              <a:t> 4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| </a:t>
            </a:r>
            <a:r>
              <a:rPr lang="en-US" sz="2200" dirty="0">
                <a:solidFill>
                  <a:schemeClr val="accent1"/>
                </a:solidFill>
              </a:rPr>
              <a:t>1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7</a:t>
            </a:r>
            <a:r>
              <a:rPr lang="en-US" sz="2200" dirty="0"/>
              <a:t> |</a:t>
            </a:r>
            <a:r>
              <a:rPr lang="en-US" sz="2200" dirty="0">
                <a:solidFill>
                  <a:schemeClr val="accent4"/>
                </a:solidFill>
              </a:rPr>
              <a:t>6</a:t>
            </a:r>
            <a:r>
              <a:rPr lang="en-US" sz="2200" dirty="0"/>
              <a:t> |</a:t>
            </a:r>
            <a:r>
              <a:rPr lang="en-US" sz="2200" dirty="0">
                <a:solidFill>
                  <a:srgbClr val="C00000"/>
                </a:solidFill>
              </a:rPr>
              <a:t> 5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</a:rPr>
              <a:t>13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FF66FF"/>
                </a:solidFill>
                <a:sym typeface="Wingdings"/>
              </a:rPr>
              <a:t>13</a:t>
            </a:r>
            <a:endParaRPr lang="en-US" sz="2200" dirty="0">
              <a:solidFill>
                <a:srgbClr val="FF66FF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5550669" y="1271382"/>
            <a:ext cx="705852" cy="46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 flipH="1">
            <a:off x="4739398" y="1620587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952265" y="1600138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4332536" y="2111249"/>
            <a:ext cx="32304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5247657" y="1741982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5294178" y="1739896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966640" y="2308248"/>
            <a:ext cx="30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739010" y="1767706"/>
            <a:ext cx="185619" cy="58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556174" y="2350816"/>
            <a:ext cx="36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614281" y="187269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6142822" y="1669125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232540" y="175547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243730" y="2263997"/>
            <a:ext cx="33027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3546" y="160397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93677" y="2060350"/>
            <a:ext cx="26626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 flipH="1">
            <a:off x="6335872" y="2696930"/>
            <a:ext cx="104588" cy="53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115852" y="273317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26812" y="2429682"/>
            <a:ext cx="450717" cy="80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7212392" y="3234034"/>
            <a:ext cx="33027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188357" y="265968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121059" y="3279507"/>
            <a:ext cx="330274" cy="369332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/>
          <p:nvPr/>
        </p:nvCxnSpPr>
        <p:spPr>
          <a:xfrm>
            <a:off x="4411657" y="2499946"/>
            <a:ext cx="335310" cy="52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513692" y="248058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4780612" y="3084531"/>
            <a:ext cx="33027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044743" y="3833505"/>
            <a:ext cx="3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319777" y="3786741"/>
            <a:ext cx="16095" cy="50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189519" y="4339719"/>
            <a:ext cx="45713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516793" y="3755766"/>
            <a:ext cx="418369" cy="3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6615493" y="35453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 flipH="1">
            <a:off x="6872822" y="4286123"/>
            <a:ext cx="4571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157057" y="2242391"/>
            <a:ext cx="973906" cy="3268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8182634" y="2448663"/>
            <a:ext cx="496446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219919" y="6252637"/>
            <a:ext cx="7665498" cy="592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Decoder output: </a:t>
            </a:r>
            <a:r>
              <a:rPr lang="en-US" sz="2200" dirty="0">
                <a:solidFill>
                  <a:srgbClr val="C00000"/>
                </a:solidFill>
              </a:rPr>
              <a:t>e</a:t>
            </a:r>
            <a:r>
              <a:rPr lang="en-US" sz="2200" dirty="0"/>
              <a:t> | </a:t>
            </a:r>
            <a:r>
              <a:rPr lang="en-US" sz="2200" dirty="0">
                <a:solidFill>
                  <a:schemeClr val="accent6"/>
                </a:solidFill>
              </a:rPr>
              <a:t>d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  </a:t>
            </a:r>
            <a:r>
              <a:rPr lang="en-US" sz="2200" dirty="0">
                <a:solidFill>
                  <a:schemeClr val="accent1"/>
                </a:solidFill>
              </a:rPr>
              <a:t>a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 </a:t>
            </a:r>
            <a:r>
              <a:rPr lang="en-US" sz="2200" dirty="0">
                <a:solidFill>
                  <a:srgbClr val="D60093"/>
                </a:solidFill>
              </a:rPr>
              <a:t>de </a:t>
            </a:r>
            <a:r>
              <a:rPr lang="en-US" sz="2200" dirty="0"/>
              <a:t>|</a:t>
            </a:r>
            <a:r>
              <a:rPr lang="en-US" sz="2200" dirty="0">
                <a:solidFill>
                  <a:srgbClr val="D60093"/>
                </a:solidFill>
              </a:rPr>
              <a:t> </a:t>
            </a:r>
            <a:r>
              <a:rPr lang="en-US" sz="2200" dirty="0" err="1">
                <a:solidFill>
                  <a:schemeClr val="accent4"/>
                </a:solidFill>
              </a:rPr>
              <a:t>ed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/>
              <a:t>|</a:t>
            </a:r>
            <a:r>
              <a:rPr lang="en-US" sz="2200" dirty="0">
                <a:solidFill>
                  <a:schemeClr val="accent4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 </a:t>
            </a:r>
            <a:r>
              <a:rPr lang="en-US" sz="2200" dirty="0"/>
              <a:t>|</a:t>
            </a:r>
            <a:r>
              <a:rPr lang="en-US" sz="2400" b="1" dirty="0">
                <a:solidFill>
                  <a:srgbClr val="FF66FF"/>
                </a:solidFill>
              </a:rPr>
              <a:t> </a:t>
            </a:r>
            <a:r>
              <a:rPr lang="en-US" sz="2400" dirty="0" err="1">
                <a:solidFill>
                  <a:srgbClr val="FF66FF"/>
                </a:solidFill>
              </a:rPr>
              <a:t>ee</a:t>
            </a:r>
            <a:r>
              <a:rPr lang="en-US" sz="2400" dirty="0">
                <a:solidFill>
                  <a:srgbClr val="FF66FF"/>
                </a:solidFill>
              </a:rPr>
              <a:t> </a:t>
            </a:r>
            <a:r>
              <a:rPr lang="en-US" sz="2400" dirty="0"/>
              <a:t>|</a:t>
            </a:r>
            <a:r>
              <a:rPr lang="en-US" sz="2400" dirty="0">
                <a:solidFill>
                  <a:srgbClr val="FF66FF"/>
                </a:solidFill>
              </a:rPr>
              <a:t> </a:t>
            </a:r>
            <a:r>
              <a:rPr lang="en-US" sz="2400" dirty="0" err="1">
                <a:solidFill>
                  <a:srgbClr val="FF66FF"/>
                </a:solidFill>
              </a:rPr>
              <a:t>ee</a:t>
            </a:r>
            <a:r>
              <a:rPr lang="en-US" sz="2400" dirty="0">
                <a:solidFill>
                  <a:srgbClr val="FF66FF"/>
                </a:solidFill>
              </a:rPr>
              <a:t> 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99" y="3477598"/>
            <a:ext cx="438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Receive 13, </a:t>
            </a:r>
            <a:r>
              <a:rPr lang="en-US" b="1" dirty="0">
                <a:solidFill>
                  <a:srgbClr val="FF66FF"/>
                </a:solidFill>
              </a:rPr>
              <a:t>which is now in the </a:t>
            </a:r>
            <a:r>
              <a:rPr lang="en-US" b="1" dirty="0" err="1">
                <a:solidFill>
                  <a:srgbClr val="FF66FF"/>
                </a:solidFill>
              </a:rPr>
              <a:t>trie</a:t>
            </a:r>
            <a:endParaRPr lang="en-US" b="1" dirty="0">
              <a:solidFill>
                <a:srgbClr val="FF66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 13 again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 Expand </a:t>
            </a:r>
            <a:r>
              <a:rPr lang="en-US" dirty="0" err="1"/>
              <a:t>trie</a:t>
            </a:r>
            <a:r>
              <a:rPr lang="en-US" dirty="0"/>
              <a:t> with token “</a:t>
            </a:r>
            <a:r>
              <a:rPr lang="en-US" b="1" dirty="0" err="1"/>
              <a:t>eee</a:t>
            </a:r>
            <a:r>
              <a:rPr lang="en-US" dirty="0"/>
              <a:t>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545809" y="154730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531587" y="1989073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8631101" y="2817995"/>
            <a:ext cx="973906" cy="3268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07813" y="5069711"/>
            <a:ext cx="125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Done!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007" y="5211670"/>
            <a:ext cx="1685925" cy="131445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555672" y="3615592"/>
            <a:ext cx="137437" cy="58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7531587" y="4202701"/>
            <a:ext cx="3230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7556298" y="3661595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7620604" y="3486249"/>
            <a:ext cx="398798" cy="54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7764751" y="344450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8158819" y="4031596"/>
            <a:ext cx="44333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9566670" y="3100019"/>
            <a:ext cx="496446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493D9-4103-DF49-882D-A75F7693193D}"/>
              </a:ext>
            </a:extLst>
          </p:cNvPr>
          <p:cNvSpPr txBox="1"/>
          <p:nvPr/>
        </p:nvSpPr>
        <p:spPr>
          <a:xfrm>
            <a:off x="9095535" y="2579817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33813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0A2-E160-4C22-9EC5-C66E2E09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F77D-F2A6-41BF-87BD-AD09520A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this source </a:t>
            </a:r>
            <a:r>
              <a:rPr lang="en-US" dirty="0" err="1"/>
              <a:t>trie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Decode 1 | 4 | 17 |6 |3 |16 |21| 22 | 16 | 25 | 16.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60A001-6477-40EB-8E36-9ECF6F682C17}"/>
              </a:ext>
            </a:extLst>
          </p:cNvPr>
          <p:cNvSpPr/>
          <p:nvPr/>
        </p:nvSpPr>
        <p:spPr>
          <a:xfrm>
            <a:off x="4950995" y="2719567"/>
            <a:ext cx="1411705" cy="64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94A0C0-3F4C-4321-8345-76B7BF35C877}"/>
              </a:ext>
            </a:extLst>
          </p:cNvPr>
          <p:cNvCxnSpPr/>
          <p:nvPr/>
        </p:nvCxnSpPr>
        <p:spPr>
          <a:xfrm flipH="1">
            <a:off x="4309311" y="3274126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96D559-8A84-4D8C-81AC-97054ECB7BCD}"/>
              </a:ext>
            </a:extLst>
          </p:cNvPr>
          <p:cNvSpPr txBox="1"/>
          <p:nvPr/>
        </p:nvSpPr>
        <p:spPr>
          <a:xfrm>
            <a:off x="3876959" y="3714926"/>
            <a:ext cx="5771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1DE6-0C90-47AB-A5DD-3685F2E9C169}"/>
              </a:ext>
            </a:extLst>
          </p:cNvPr>
          <p:cNvSpPr txBox="1"/>
          <p:nvPr/>
        </p:nvSpPr>
        <p:spPr>
          <a:xfrm>
            <a:off x="4594452" y="3870042"/>
            <a:ext cx="715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AAD93-CB7A-46F8-B3E2-AD19FC63526C}"/>
              </a:ext>
            </a:extLst>
          </p:cNvPr>
          <p:cNvSpPr txBox="1"/>
          <p:nvPr/>
        </p:nvSpPr>
        <p:spPr>
          <a:xfrm>
            <a:off x="5592678" y="3961070"/>
            <a:ext cx="480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AAC63-6742-4083-89DE-964EFFE083E8}"/>
              </a:ext>
            </a:extLst>
          </p:cNvPr>
          <p:cNvSpPr txBox="1"/>
          <p:nvPr/>
        </p:nvSpPr>
        <p:spPr>
          <a:xfrm>
            <a:off x="6316396" y="330960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86A42-CDD6-4F86-81CF-F5B11AAEB350}"/>
              </a:ext>
            </a:extLst>
          </p:cNvPr>
          <p:cNvSpPr txBox="1"/>
          <p:nvPr/>
        </p:nvSpPr>
        <p:spPr>
          <a:xfrm>
            <a:off x="6189744" y="3941457"/>
            <a:ext cx="5659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3F59-DADD-4BD3-AD3D-B6745FB14D94}"/>
              </a:ext>
            </a:extLst>
          </p:cNvPr>
          <p:cNvSpPr txBox="1"/>
          <p:nvPr/>
        </p:nvSpPr>
        <p:spPr>
          <a:xfrm>
            <a:off x="6604055" y="2962936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DF140-DC97-46C9-84F0-441DA5739E0C}"/>
              </a:ext>
            </a:extLst>
          </p:cNvPr>
          <p:cNvSpPr txBox="1"/>
          <p:nvPr/>
        </p:nvSpPr>
        <p:spPr>
          <a:xfrm>
            <a:off x="7077330" y="3409014"/>
            <a:ext cx="614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63B78-4C26-4603-A9B6-61403DB721D7}"/>
              </a:ext>
            </a:extLst>
          </p:cNvPr>
          <p:cNvSpPr txBox="1"/>
          <p:nvPr/>
        </p:nvSpPr>
        <p:spPr>
          <a:xfrm>
            <a:off x="4378109" y="316172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DF8C3-BC50-489D-BA8E-AC314D83C5AC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5654646" y="3369273"/>
            <a:ext cx="2202" cy="59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4A2FF-5347-4EA8-B6C2-E5CF1054CCC3}"/>
              </a:ext>
            </a:extLst>
          </p:cNvPr>
          <p:cNvCxnSpPr>
            <a:cxnSpLocks/>
          </p:cNvCxnSpPr>
          <p:nvPr/>
        </p:nvCxnSpPr>
        <p:spPr>
          <a:xfrm flipH="1">
            <a:off x="5009545" y="3356362"/>
            <a:ext cx="411777" cy="513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21EB30-F035-4AC7-AF7B-00FB050901A9}"/>
              </a:ext>
            </a:extLst>
          </p:cNvPr>
          <p:cNvCxnSpPr>
            <a:cxnSpLocks/>
          </p:cNvCxnSpPr>
          <p:nvPr/>
        </p:nvCxnSpPr>
        <p:spPr>
          <a:xfrm>
            <a:off x="6075041" y="3386007"/>
            <a:ext cx="510085" cy="48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3A642E-65D0-4CD4-8011-E2817D83D190}"/>
              </a:ext>
            </a:extLst>
          </p:cNvPr>
          <p:cNvCxnSpPr>
            <a:cxnSpLocks/>
          </p:cNvCxnSpPr>
          <p:nvPr/>
        </p:nvCxnSpPr>
        <p:spPr>
          <a:xfrm>
            <a:off x="6372634" y="3096359"/>
            <a:ext cx="714184" cy="47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779AB0-89A0-439C-9B0B-1D4BB2297BC7}"/>
              </a:ext>
            </a:extLst>
          </p:cNvPr>
          <p:cNvSpPr txBox="1"/>
          <p:nvPr/>
        </p:nvSpPr>
        <p:spPr>
          <a:xfrm>
            <a:off x="4962516" y="339975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702BC-32E5-4647-9540-8670563F9101}"/>
              </a:ext>
            </a:extLst>
          </p:cNvPr>
          <p:cNvSpPr txBox="1"/>
          <p:nvPr/>
        </p:nvSpPr>
        <p:spPr>
          <a:xfrm>
            <a:off x="5642164" y="350163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747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</p:spTree>
    <p:extLst>
      <p:ext uri="{BB962C8B-B14F-4D97-AF65-F5344CB8AC3E}">
        <p14:creationId xmlns:p14="http://schemas.microsoft.com/office/powerpoint/2010/main" val="13246028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813C-BB92-4691-AE28-38E93925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Criticisms of LZW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25EA-8430-47FC-8D23-837921FD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transmit </a:t>
            </a:r>
            <a:r>
              <a:rPr lang="en-US" dirty="0">
                <a:solidFill>
                  <a:srgbClr val="0070C0"/>
                </a:solidFill>
              </a:rPr>
              <a:t>initial source </a:t>
            </a:r>
            <a:r>
              <a:rPr lang="en-US" dirty="0" err="1">
                <a:solidFill>
                  <a:srgbClr val="0070C0"/>
                </a:solidFill>
              </a:rPr>
              <a:t>trie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can be </a:t>
            </a:r>
            <a:r>
              <a:rPr lang="en-US" dirty="0">
                <a:solidFill>
                  <a:schemeClr val="accent2"/>
                </a:solidFill>
              </a:rPr>
              <a:t>slow for large alphabets </a:t>
            </a:r>
            <a:r>
              <a:rPr lang="en-US" dirty="0"/>
              <a:t>with variable length encodings (not easy to take chunks of data without “breaking into” the </a:t>
            </a:r>
            <a:r>
              <a:rPr lang="en-US" dirty="0" err="1"/>
              <a:t>invidual</a:t>
            </a:r>
            <a:r>
              <a:rPr lang="en-US" dirty="0"/>
              <a:t> encodings)</a:t>
            </a:r>
          </a:p>
          <a:p>
            <a:r>
              <a:rPr lang="en-US" dirty="0"/>
              <a:t>Encoding and decoding is </a:t>
            </a:r>
            <a:r>
              <a:rPr lang="en-US" dirty="0">
                <a:solidFill>
                  <a:schemeClr val="accent2"/>
                </a:solidFill>
              </a:rPr>
              <a:t>slow</a:t>
            </a:r>
            <a:r>
              <a:rPr lang="en-US" dirty="0"/>
              <a:t>, since the “string encoding” produced by LZW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variable-length: </a:t>
            </a:r>
            <a:r>
              <a:rPr lang="en-US" dirty="0"/>
              <a:t>two strings of the same length are </a:t>
            </a:r>
            <a:r>
              <a:rPr lang="en-US" b="1" dirty="0">
                <a:solidFill>
                  <a:srgbClr val="FF0000"/>
                </a:solidFill>
              </a:rPr>
              <a:t>not guaranteed </a:t>
            </a:r>
            <a:r>
              <a:rPr lang="en-US" dirty="0"/>
              <a:t>an encoding of the same length.</a:t>
            </a:r>
          </a:p>
          <a:p>
            <a:r>
              <a:rPr lang="en-US" dirty="0"/>
              <a:t>…? ideas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36062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5993</Words>
  <Application>Microsoft Office PowerPoint</Application>
  <PresentationFormat>Widescreen</PresentationFormat>
  <Paragraphs>1737</Paragraphs>
  <Slides>80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Office Theme</vt:lpstr>
      <vt:lpstr>LZW String encoding (and decoding)</vt:lpstr>
      <vt:lpstr>String compression</vt:lpstr>
      <vt:lpstr>Compression: Lossy vs Lossless</vt:lpstr>
      <vt:lpstr>Concatenating Huffman encodings</vt:lpstr>
      <vt:lpstr>Concatenating Huffman encodings</vt:lpstr>
      <vt:lpstr>Concatenating Huffman encodings</vt:lpstr>
      <vt:lpstr>Concatenating Huffman encodings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Naïve approach won’t work</vt:lpstr>
      <vt:lpstr>Lookup tables and “source” tries</vt:lpstr>
      <vt:lpstr>Source trie corresponding to Huffman encoding</vt:lpstr>
      <vt:lpstr>Source trie corresponding to ASCII encoding!</vt:lpstr>
      <vt:lpstr>An easier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Encoding example</vt:lpstr>
      <vt:lpstr>Characteristics of LZW encoding process</vt:lpstr>
      <vt:lpstr>Characteristics of LZW encoding process</vt:lpstr>
      <vt:lpstr>Characteristics of LZW encoding process</vt:lpstr>
      <vt:lpstr>Let’s work on this!</vt:lpstr>
      <vt:lpstr>LZW decoding</vt:lpstr>
      <vt:lpstr>LZW decoding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Decoding Example</vt:lpstr>
      <vt:lpstr>Your turn!</vt:lpstr>
      <vt:lpstr>Criticisms of LZW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LZW String encoding</dc:title>
  <dc:creator>Jason Filippou</dc:creator>
  <cp:lastModifiedBy>Jason Filippou</cp:lastModifiedBy>
  <cp:revision>80</cp:revision>
  <cp:lastPrinted>2018-04-12T15:54:45Z</cp:lastPrinted>
  <dcterms:created xsi:type="dcterms:W3CDTF">2017-06-24T03:13:03Z</dcterms:created>
  <dcterms:modified xsi:type="dcterms:W3CDTF">2019-11-05T13:44:22Z</dcterms:modified>
</cp:coreProperties>
</file>