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71" r:id="rId7"/>
    <p:sldId id="262" r:id="rId8"/>
    <p:sldId id="261" r:id="rId9"/>
    <p:sldId id="263" r:id="rId10"/>
    <p:sldId id="264" r:id="rId11"/>
    <p:sldId id="265" r:id="rId12"/>
    <p:sldId id="267" r:id="rId13"/>
    <p:sldId id="269" r:id="rId14"/>
    <p:sldId id="270" r:id="rId15"/>
    <p:sldId id="274" r:id="rId16"/>
    <p:sldId id="272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3" r:id="rId25"/>
    <p:sldId id="284" r:id="rId26"/>
    <p:sldId id="285" r:id="rId27"/>
    <p:sldId id="286" r:id="rId28"/>
    <p:sldId id="287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451B-CE24-4B77-A2DB-6AC8CA3D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3E784-728A-4E33-A5CF-A549B7CD9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CE5C-5436-4E37-8A0E-17F4206C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826A-7953-4D4D-A7E4-1FFE2B39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FABB-9B4E-43AC-9580-5709FCBF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A624-E087-46DB-9F67-D3F88C95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58B80-9E49-4868-822A-2AD07F9B9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2CBF-445A-4804-A768-C7110C9A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D224-4D0B-4140-934D-338B78A8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88747-1A19-4459-BF83-97860295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F88E0-D449-43A9-A775-8B40E13C7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4817E-1ACA-4108-AB8E-FCA892A12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E885-3666-402E-9ADD-D88AEAA3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F636-1370-41E7-851D-58DA02DD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313A-753B-4018-9F78-3E01A264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B166-C42E-46B1-A32B-4619D7A8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DC1A-7872-4320-9785-332E388E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F855-CED7-4A57-9EBD-23C65C42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D2AD-B6D4-4A46-ABA2-B7684C4A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E274-A84B-4A43-9D52-6B74DFE0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BB7-0C89-4353-BC51-1A0AE21C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450B9-6C5B-4241-82CD-CC72488F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AF5B-A47D-4622-B6B4-43F824BB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3EE6-A2B2-4AA4-924F-E1FBDB2B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1837-3FAC-4303-BF52-BF72EA14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DA2E-AE25-4D0C-8BFE-0DC8A38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32F2-3D86-4D31-B6C1-17C68134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9E1F5-4A22-49F3-9EAB-C7B5C4E7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0DF5-CD30-4DAA-8327-C3FB348F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2B3F-7358-471F-8B79-6B288A19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F965-2E86-4F14-BC0C-D4367C4F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6920-17E6-4265-95B4-10A37E79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5D7A-81C2-42D4-A50F-2623FA313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4E7F5-0385-4527-8D0F-5E7D0799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13188-66EE-4EC9-9095-9D91DBF7D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06C67-26A6-4D8D-8221-23C045BD8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B4890-CC65-4F5F-AD9C-AD852655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B94AB-28D6-4E24-B79F-7642372D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88393-0214-4858-96EE-426B3FA8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A25B-8976-47E0-AC98-DFCD743C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5953D-8B92-4C8E-AAA3-85E9F002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70E97-0382-43D5-BF4D-DE5EFDF4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54C4-5AEA-45A4-BCDC-0B0215B7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6EE6B-BE12-43AE-8A70-60B469D7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FB4FE-68DD-47E1-82B1-951FDF16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0E4D2-6B13-4621-A3D0-6C382C4F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7350-B9EF-4011-89E4-C316136F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F61B-78EC-429F-AE97-2A58A50F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56F5-5E97-45A4-9E66-61382FC9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D0627-BC29-4DF4-95BA-F765EC9B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AAB7-C3D2-4FD8-A51A-3FDB6AB3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230C5-1DB3-4E52-90F0-4C2B0299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2517-FDDA-42EE-9FAB-D944775D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1805E-6303-40B4-9D00-CDA7021C6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5EA21-FB17-46C5-B002-A00AC750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B59F-95AB-41D2-9B45-B4DC7B40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0352-448C-40CD-AB7D-FC69B3D5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38E1-748F-4BBF-A833-CFC8FF1D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AD8D8-A127-4043-A4E0-25B807B1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E7B19-9CDE-4BA4-9FA1-617365BF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2F72-AEF8-48D6-AB68-EB0E45175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CE58-722F-4467-8CA9-D247907612FB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F4E1-D0CD-47E3-B45B-F05770483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B159-138C-4C9C-8602-63AB32D37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4D1-AE8E-4804-AE30-A5FBF6EE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B2CB-AB85-462B-85B5-7123C8934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LZW String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DCC60-AF70-4C9F-AC31-745D5018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CMSC420</a:t>
            </a:r>
          </a:p>
        </p:txBody>
      </p:sp>
    </p:spTree>
    <p:extLst>
      <p:ext uri="{BB962C8B-B14F-4D97-AF65-F5344CB8AC3E}">
        <p14:creationId xmlns:p14="http://schemas.microsoft.com/office/powerpoint/2010/main" val="135386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962A0-6AA1-4F94-B37B-EA504A0D1DC1}"/>
              </a:ext>
            </a:extLst>
          </p:cNvPr>
          <p:cNvSpPr txBox="1"/>
          <p:nvPr/>
        </p:nvSpPr>
        <p:spPr>
          <a:xfrm>
            <a:off x="8532624" y="77324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FF00FF"/>
                </a:solidFill>
              </a:rPr>
              <a:t>Unigram</a:t>
            </a:r>
            <a:r>
              <a:rPr lang="en-US" sz="1600" dirty="0">
                <a:solidFill>
                  <a:srgbClr val="FF00FF"/>
                </a:solidFill>
              </a:rPr>
              <a:t> frequencies should be leveraged for better </a:t>
            </a:r>
            <a:r>
              <a:rPr lang="en-US" sz="1600" b="1" dirty="0">
                <a:solidFill>
                  <a:srgbClr val="FF00FF"/>
                </a:solidFill>
              </a:rPr>
              <a:t>data compression</a:t>
            </a:r>
            <a:endParaRPr lang="en-US" sz="1600" b="1" i="1" u="sng" dirty="0">
              <a:solidFill>
                <a:srgbClr val="FF00FF"/>
              </a:solidFill>
            </a:endParaRP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EBB8DC4-1B8E-4CCC-B956-4FF01C54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1" y="526445"/>
            <a:ext cx="1565065" cy="14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9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3EB107-7255-490F-8276-F479F752C1C2}"/>
              </a:ext>
            </a:extLst>
          </p:cNvPr>
          <p:cNvSpPr/>
          <p:nvPr/>
        </p:nvSpPr>
        <p:spPr>
          <a:xfrm>
            <a:off x="8647811" y="2339162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962A0-6AA1-4F94-B37B-EA504A0D1DC1}"/>
              </a:ext>
            </a:extLst>
          </p:cNvPr>
          <p:cNvSpPr txBox="1"/>
          <p:nvPr/>
        </p:nvSpPr>
        <p:spPr>
          <a:xfrm>
            <a:off x="8532624" y="77324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FF00FF"/>
                </a:solidFill>
              </a:rPr>
              <a:t>Unigram</a:t>
            </a:r>
            <a:r>
              <a:rPr lang="en-US" sz="1600" dirty="0">
                <a:solidFill>
                  <a:srgbClr val="FF00FF"/>
                </a:solidFill>
              </a:rPr>
              <a:t> frequencies should be leveraged for better </a:t>
            </a:r>
            <a:r>
              <a:rPr lang="en-US" sz="1600" b="1" dirty="0">
                <a:solidFill>
                  <a:srgbClr val="FF00FF"/>
                </a:solidFill>
              </a:rPr>
              <a:t>data compression</a:t>
            </a:r>
            <a:endParaRPr lang="en-US" sz="1600" b="1" i="1" u="sng" dirty="0">
              <a:solidFill>
                <a:srgbClr val="FF00FF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72D18-4C56-49EF-BB30-FE2EFD5E18EB}"/>
              </a:ext>
            </a:extLst>
          </p:cNvPr>
          <p:cNvSpPr/>
          <p:nvPr/>
        </p:nvSpPr>
        <p:spPr>
          <a:xfrm>
            <a:off x="10007459" y="2250725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Huffman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EBB8DC4-1B8E-4CCC-B956-4FF01C54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1" y="526445"/>
            <a:ext cx="1565065" cy="14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6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3EB107-7255-490F-8276-F479F752C1C2}"/>
              </a:ext>
            </a:extLst>
          </p:cNvPr>
          <p:cNvSpPr/>
          <p:nvPr/>
        </p:nvSpPr>
        <p:spPr>
          <a:xfrm>
            <a:off x="8647811" y="2339162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962A0-6AA1-4F94-B37B-EA504A0D1DC1}"/>
              </a:ext>
            </a:extLst>
          </p:cNvPr>
          <p:cNvSpPr txBox="1"/>
          <p:nvPr/>
        </p:nvSpPr>
        <p:spPr>
          <a:xfrm>
            <a:off x="8532624" y="77324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FF00FF"/>
                </a:solidFill>
              </a:rPr>
              <a:t>Unigram</a:t>
            </a:r>
            <a:r>
              <a:rPr lang="en-US" sz="1600" dirty="0">
                <a:solidFill>
                  <a:srgbClr val="FF00FF"/>
                </a:solidFill>
              </a:rPr>
              <a:t> frequencies should be leveraged for better </a:t>
            </a:r>
            <a:r>
              <a:rPr lang="en-US" sz="1600" b="1" dirty="0">
                <a:solidFill>
                  <a:srgbClr val="FF00FF"/>
                </a:solidFill>
              </a:rPr>
              <a:t>data compression</a:t>
            </a:r>
            <a:endParaRPr lang="en-US" sz="1600" b="1" i="1" u="sng" dirty="0">
              <a:solidFill>
                <a:srgbClr val="FF00FF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72D18-4C56-49EF-BB30-FE2EFD5E18EB}"/>
              </a:ext>
            </a:extLst>
          </p:cNvPr>
          <p:cNvSpPr/>
          <p:nvPr/>
        </p:nvSpPr>
        <p:spPr>
          <a:xfrm>
            <a:off x="10007459" y="2250725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Huffman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EBB8DC4-1B8E-4CCC-B956-4FF01C54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1" y="526445"/>
            <a:ext cx="1565065" cy="1481594"/>
          </a:xfrm>
          <a:prstGeom prst="rect">
            <a:avLst/>
          </a:prstGeom>
        </p:spPr>
      </p:pic>
      <p:pic>
        <p:nvPicPr>
          <p:cNvPr id="14" name="Picture 1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827321E-9B87-4472-8983-D41C2D484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642" y="5325924"/>
            <a:ext cx="1469688" cy="14353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676314-13AA-44F4-906B-9C454B33EC12}"/>
              </a:ext>
            </a:extLst>
          </p:cNvPr>
          <p:cNvSpPr txBox="1"/>
          <p:nvPr/>
        </p:nvSpPr>
        <p:spPr>
          <a:xfrm>
            <a:off x="8811097" y="538190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7030A0"/>
                </a:solidFill>
              </a:rPr>
              <a:t>Bi-Tri/… N-gram</a:t>
            </a:r>
            <a:r>
              <a:rPr lang="en-US" sz="1600" dirty="0">
                <a:solidFill>
                  <a:srgbClr val="7030A0"/>
                </a:solidFill>
              </a:rPr>
              <a:t> frequencies should be </a:t>
            </a:r>
            <a:r>
              <a:rPr lang="en-US" sz="1600" b="1" dirty="0">
                <a:solidFill>
                  <a:srgbClr val="7030A0"/>
                </a:solidFill>
              </a:rPr>
              <a:t>leveraged for better data compression!</a:t>
            </a:r>
            <a:endParaRPr lang="en-US" sz="1600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3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611AF-B815-4004-B0CA-9F1A8E7B2EEF}"/>
              </a:ext>
            </a:extLst>
          </p:cNvPr>
          <p:cNvSpPr/>
          <p:nvPr/>
        </p:nvSpPr>
        <p:spPr>
          <a:xfrm>
            <a:off x="5156787" y="2292277"/>
            <a:ext cx="754911" cy="48909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48B5DC-13A8-4F1B-93EC-84783709D6B8}"/>
              </a:ext>
            </a:extLst>
          </p:cNvPr>
          <p:cNvSpPr/>
          <p:nvPr/>
        </p:nvSpPr>
        <p:spPr>
          <a:xfrm>
            <a:off x="6762305" y="1690688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02C3BD-5628-4982-8F2F-423DF3954F97}"/>
              </a:ext>
            </a:extLst>
          </p:cNvPr>
          <p:cNvSpPr/>
          <p:nvPr/>
        </p:nvSpPr>
        <p:spPr>
          <a:xfrm>
            <a:off x="6762305" y="2927609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UTF-16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3EB107-7255-490F-8276-F479F752C1C2}"/>
              </a:ext>
            </a:extLst>
          </p:cNvPr>
          <p:cNvSpPr/>
          <p:nvPr/>
        </p:nvSpPr>
        <p:spPr>
          <a:xfrm>
            <a:off x="8647811" y="2339162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962A0-6AA1-4F94-B37B-EA504A0D1DC1}"/>
              </a:ext>
            </a:extLst>
          </p:cNvPr>
          <p:cNvSpPr txBox="1"/>
          <p:nvPr/>
        </p:nvSpPr>
        <p:spPr>
          <a:xfrm>
            <a:off x="8532624" y="77324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FF00FF"/>
                </a:solidFill>
              </a:rPr>
              <a:t>Unigram</a:t>
            </a:r>
            <a:r>
              <a:rPr lang="en-US" sz="1600" dirty="0">
                <a:solidFill>
                  <a:srgbClr val="FF00FF"/>
                </a:solidFill>
              </a:rPr>
              <a:t> frequencies should be leveraged for better </a:t>
            </a:r>
            <a:r>
              <a:rPr lang="en-US" sz="1600" b="1" dirty="0">
                <a:solidFill>
                  <a:srgbClr val="FF00FF"/>
                </a:solidFill>
              </a:rPr>
              <a:t>data compression</a:t>
            </a:r>
            <a:endParaRPr lang="en-US" sz="1600" b="1" i="1" u="sng" dirty="0">
              <a:solidFill>
                <a:srgbClr val="FF00FF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72D18-4C56-49EF-BB30-FE2EFD5E18EB}"/>
              </a:ext>
            </a:extLst>
          </p:cNvPr>
          <p:cNvSpPr/>
          <p:nvPr/>
        </p:nvSpPr>
        <p:spPr>
          <a:xfrm>
            <a:off x="10007459" y="2250725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Huffman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  <p:pic>
        <p:nvPicPr>
          <p:cNvPr id="5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7EBB8DC4-1B8E-4CCC-B956-4FF01C54C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011" y="526445"/>
            <a:ext cx="1565065" cy="1481594"/>
          </a:xfrm>
          <a:prstGeom prst="rect">
            <a:avLst/>
          </a:prstGeom>
        </p:spPr>
      </p:pic>
      <p:pic>
        <p:nvPicPr>
          <p:cNvPr id="14" name="Picture 1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827321E-9B87-4472-8983-D41C2D484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956" y="5325922"/>
            <a:ext cx="1469688" cy="14353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59C740-B563-47B4-A522-0A40F0247200}"/>
              </a:ext>
            </a:extLst>
          </p:cNvPr>
          <p:cNvSpPr txBox="1"/>
          <p:nvPr/>
        </p:nvSpPr>
        <p:spPr>
          <a:xfrm>
            <a:off x="8811097" y="5381901"/>
            <a:ext cx="187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7030A0"/>
                </a:solidFill>
              </a:rPr>
              <a:t>Bi-Tri/… N-gram</a:t>
            </a:r>
            <a:r>
              <a:rPr lang="en-US" sz="1600" dirty="0">
                <a:solidFill>
                  <a:srgbClr val="7030A0"/>
                </a:solidFill>
              </a:rPr>
              <a:t> frequencies should be </a:t>
            </a:r>
            <a:r>
              <a:rPr lang="en-US" sz="1600" b="1" dirty="0">
                <a:solidFill>
                  <a:srgbClr val="7030A0"/>
                </a:solidFill>
              </a:rPr>
              <a:t>leveraged for better data compression!</a:t>
            </a:r>
            <a:endParaRPr lang="en-US" sz="1600" b="1" i="1" u="sng" dirty="0">
              <a:solidFill>
                <a:srgbClr val="7030A0"/>
              </a:solidFill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26E8C642-7F35-45C2-B8AD-AC485D99F24D}"/>
              </a:ext>
            </a:extLst>
          </p:cNvPr>
          <p:cNvSpPr/>
          <p:nvPr/>
        </p:nvSpPr>
        <p:spPr>
          <a:xfrm rot="16200000" flipH="1">
            <a:off x="7988618" y="2720764"/>
            <a:ext cx="2672171" cy="3157867"/>
          </a:xfrm>
          <a:prstGeom prst="bentUpArrow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2F24FA-72BD-4CB1-959A-D5890FA14C79}"/>
              </a:ext>
            </a:extLst>
          </p:cNvPr>
          <p:cNvSpPr/>
          <p:nvPr/>
        </p:nvSpPr>
        <p:spPr>
          <a:xfrm>
            <a:off x="3636533" y="4562564"/>
            <a:ext cx="3958234" cy="116887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Lempel-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Ziw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-Welch (LZW) String Compression Algorithm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7EABDD-6DA5-4872-A078-A3023DCEC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5548" y="4438953"/>
            <a:ext cx="2569191" cy="17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8BA5-29E9-4FD2-84CC-0C66EBB2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approach won’t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053-7FA9-40BD-A941-05EB6DAC4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could start thinking about encoding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bigrams, trigrams,… ,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-grams </a:t>
                </a:r>
                <a:r>
                  <a:rPr lang="en-US" dirty="0"/>
                  <a:t>the same way we did with </a:t>
                </a:r>
                <a:r>
                  <a:rPr lang="en-US" dirty="0">
                    <a:solidFill>
                      <a:schemeClr val="accent6"/>
                    </a:solidFill>
                  </a:rPr>
                  <a:t>Huffman coding</a:t>
                </a:r>
              </a:p>
              <a:p>
                <a:r>
                  <a:rPr lang="en-US" dirty="0"/>
                  <a:t>Problem: This can become </a:t>
                </a:r>
                <a:r>
                  <a:rPr lang="en-US" dirty="0">
                    <a:solidFill>
                      <a:schemeClr val="accent1"/>
                    </a:solidFill>
                  </a:rPr>
                  <a:t>expensive real fast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In time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For every character, read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positions up front to populate histogram.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This leads to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time for building the </a:t>
                </a:r>
                <a:r>
                  <a:rPr lang="en-US" dirty="0" err="1"/>
                  <a:t>trie</a:t>
                </a:r>
                <a:endParaRPr lang="en-US" dirty="0"/>
              </a:p>
              <a:p>
                <a:r>
                  <a:rPr lang="en-US" dirty="0"/>
                  <a:t>And in space!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The leaves are </a:t>
                </a:r>
                <a:r>
                  <a:rPr lang="en-US" dirty="0" err="1">
                    <a:solidFill>
                      <a:srgbClr val="C00000"/>
                    </a:solidFill>
                  </a:rPr>
                  <a:t>polynomially</a:t>
                </a:r>
                <a:r>
                  <a:rPr lang="en-US" dirty="0">
                    <a:solidFill>
                      <a:srgbClr val="C00000"/>
                    </a:solidFill>
                  </a:rPr>
                  <a:t> many more than the previous single-character leaves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en-US" dirty="0"/>
                  <a:t>The histogram of n-grams would be quite </a:t>
                </a:r>
                <a:r>
                  <a:rPr lang="en-US" dirty="0">
                    <a:solidFill>
                      <a:srgbClr val="7030A0"/>
                    </a:solidFill>
                  </a:rPr>
                  <a:t>sparse, </a:t>
                </a:r>
                <a:r>
                  <a:rPr lang="en-US" dirty="0"/>
                  <a:t>so many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grams would share the same bit length…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053-7FA9-40BD-A941-05EB6DAC4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95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Lookup tables and “source” 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0B48-5B8C-49D3-BF0F-371F06DE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4" y="1825625"/>
            <a:ext cx="7237046" cy="4351338"/>
          </a:xfrm>
        </p:spPr>
        <p:txBody>
          <a:bodyPr>
            <a:normAutofit/>
          </a:bodyPr>
          <a:lstStyle/>
          <a:p>
            <a:r>
              <a:rPr lang="en-US" dirty="0"/>
              <a:t>Huffman ended with a 2-way lookup</a:t>
            </a:r>
            <a:br>
              <a:rPr lang="en-US" dirty="0"/>
            </a:br>
            <a:r>
              <a:rPr lang="en-US" dirty="0"/>
              <a:t>table like this:</a:t>
            </a:r>
          </a:p>
          <a:p>
            <a:r>
              <a:rPr lang="en-US" dirty="0"/>
              <a:t>As mentioned, a two-way lookup table c n be implemented via </a:t>
            </a:r>
            <a:r>
              <a:rPr lang="en-US" dirty="0">
                <a:solidFill>
                  <a:srgbClr val="00B050"/>
                </a:solidFill>
              </a:rPr>
              <a:t>a pair of hash tables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One on characters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one on binary strings</a:t>
            </a:r>
          </a:p>
          <a:p>
            <a:r>
              <a:rPr lang="en-US" dirty="0"/>
              <a:t>The encoder will take the one on binary strings and transform it into a </a:t>
            </a:r>
            <a:r>
              <a:rPr lang="en-US" dirty="0" err="1"/>
              <a:t>trie</a:t>
            </a:r>
            <a:r>
              <a:rPr lang="en-US" dirty="0"/>
              <a:t>-like structure known as a </a:t>
            </a:r>
            <a:r>
              <a:rPr lang="en-US" b="1" dirty="0">
                <a:solidFill>
                  <a:srgbClr val="C00000"/>
                </a:solidFill>
              </a:rPr>
              <a:t>source </a:t>
            </a:r>
            <a:r>
              <a:rPr lang="en-US" b="1" dirty="0" err="1">
                <a:solidFill>
                  <a:srgbClr val="C00000"/>
                </a:solidFill>
              </a:rPr>
              <a:t>trie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92797"/>
                  </p:ext>
                </p:extLst>
              </p:nvPr>
            </p:nvGraphicFramePr>
            <p:xfrm>
              <a:off x="7823790" y="1300664"/>
              <a:ext cx="3530010" cy="541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005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765005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92797"/>
                  </p:ext>
                </p:extLst>
              </p:nvPr>
            </p:nvGraphicFramePr>
            <p:xfrm>
              <a:off x="7823790" y="1300664"/>
              <a:ext cx="3530010" cy="541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005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765005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5" t="-1267213" r="-10137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053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42206" y="2738418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252177" y="3104418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524384" y="3461376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000010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255678" y="3637424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000011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205461" y="2321748"/>
            <a:ext cx="520956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74571" y="2233477"/>
            <a:ext cx="135904" cy="1483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325313" y="3699011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0101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8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1002921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41870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74910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726064" y="2923538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ED65312F-1524-44BC-B420-1DB329AEC8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922224"/>
                  </p:ext>
                </p:extLst>
              </p:nvPr>
            </p:nvGraphicFramePr>
            <p:xfrm>
              <a:off x="7823790" y="1300664"/>
              <a:ext cx="3530010" cy="541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005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765005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ED65312F-1524-44BC-B420-1DB329AEC8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922224"/>
                  </p:ext>
                </p:extLst>
              </p:nvPr>
            </p:nvGraphicFramePr>
            <p:xfrm>
              <a:off x="7823790" y="1300664"/>
              <a:ext cx="3530010" cy="541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005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1765005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Huffman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Binary encoding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" t="-1267213" r="-10137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320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476052"/>
                  </p:ext>
                </p:extLst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476052"/>
                  </p:ext>
                </p:extLst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400000" r="-302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42206" y="2738418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252177" y="3104418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524384" y="3461376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000010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255678" y="3637424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000011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205461" y="2321748"/>
            <a:ext cx="520956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74571" y="2233477"/>
            <a:ext cx="135904" cy="1483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325313" y="3699011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0101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8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1002921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41870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74910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726064" y="2923538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5BD-A83D-427E-A4FF-D9E66628F331}"/>
              </a:ext>
            </a:extLst>
          </p:cNvPr>
          <p:cNvSpPr txBox="1"/>
          <p:nvPr/>
        </p:nvSpPr>
        <p:spPr>
          <a:xfrm>
            <a:off x="571293" y="4777430"/>
            <a:ext cx="69080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We now </a:t>
            </a:r>
            <a:r>
              <a:rPr lang="en-US" sz="2600" b="1" i="1" dirty="0">
                <a:solidFill>
                  <a:srgbClr val="0070C0"/>
                </a:solidFill>
              </a:rPr>
              <a:t>rank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1"/>
                </a:solidFill>
              </a:rPr>
              <a:t>the </a:t>
            </a:r>
            <a:r>
              <a:rPr lang="en-US" sz="2600" dirty="0" err="1">
                <a:solidFill>
                  <a:schemeClr val="accent1"/>
                </a:solidFill>
              </a:rPr>
              <a:t>bitstrings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based on </a:t>
            </a:r>
            <a:r>
              <a:rPr lang="en-US" sz="2600" dirty="0">
                <a:solidFill>
                  <a:srgbClr val="C00000"/>
                </a:solidFill>
              </a:rPr>
              <a:t>length of their Huffman representation</a:t>
            </a:r>
            <a:r>
              <a:rPr lang="en-US" sz="2600" dirty="0"/>
              <a:t>!</a:t>
            </a:r>
          </a:p>
        </p:txBody>
      </p:sp>
      <p:pic>
        <p:nvPicPr>
          <p:cNvPr id="11" name="Picture 10" descr="A picture containing person, indoor, wall, holding&#10;&#10;Description generated with very high confidence">
            <a:extLst>
              <a:ext uri="{FF2B5EF4-FFF2-40B4-BE49-F238E27FC236}">
                <a16:creationId xmlns:a16="http://schemas.microsoft.com/office/drawing/2014/main" id="{083C260D-D4D7-4335-9ACC-0C07D2DA0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46" y="3289084"/>
            <a:ext cx="923927" cy="13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2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400000" r="-302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42206" y="2738418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252177" y="3104418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524384" y="3461376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000010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255678" y="3637424"/>
            <a:ext cx="8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000011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001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205461" y="2321748"/>
            <a:ext cx="520956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874571" y="2233477"/>
            <a:ext cx="135904" cy="1483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325313" y="3699011"/>
            <a:ext cx="652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0101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8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1002921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5357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41870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74910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726064" y="2923538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00DB50-D08E-49DB-9ACE-E537CD38091D}"/>
              </a:ext>
            </a:extLst>
          </p:cNvPr>
          <p:cNvSpPr/>
          <p:nvPr/>
        </p:nvSpPr>
        <p:spPr>
          <a:xfrm>
            <a:off x="8011185" y="2721587"/>
            <a:ext cx="3530012" cy="783436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BBCA1-34A6-4C71-BF93-5FF9247CDED3}"/>
              </a:ext>
            </a:extLst>
          </p:cNvPr>
          <p:cNvSpPr txBox="1"/>
          <p:nvPr/>
        </p:nvSpPr>
        <p:spPr>
          <a:xfrm>
            <a:off x="6924958" y="2643793"/>
            <a:ext cx="1312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Uppercase letters &lt; lowercase letters in ASCII ;)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ECECE-8362-461A-96D6-C183A99CAB58}"/>
              </a:ext>
            </a:extLst>
          </p:cNvPr>
          <p:cNvSpPr txBox="1"/>
          <p:nvPr/>
        </p:nvSpPr>
        <p:spPr>
          <a:xfrm>
            <a:off x="571293" y="4777430"/>
            <a:ext cx="69080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We now </a:t>
            </a:r>
            <a:r>
              <a:rPr lang="en-US" sz="2600" b="1" i="1" dirty="0">
                <a:solidFill>
                  <a:srgbClr val="0070C0"/>
                </a:solidFill>
              </a:rPr>
              <a:t>rank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1"/>
                </a:solidFill>
              </a:rPr>
              <a:t>the </a:t>
            </a:r>
            <a:r>
              <a:rPr lang="en-US" sz="2600" dirty="0" err="1">
                <a:solidFill>
                  <a:schemeClr val="accent1"/>
                </a:solidFill>
              </a:rPr>
              <a:t>bitstrings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based on </a:t>
            </a:r>
            <a:r>
              <a:rPr lang="en-US" sz="2600" dirty="0">
                <a:solidFill>
                  <a:srgbClr val="C00000"/>
                </a:solidFill>
              </a:rPr>
              <a:t>length of their Huffman representation</a:t>
            </a:r>
            <a:r>
              <a:rPr lang="en-US" sz="2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192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06C7-D964-4FF5-A659-6047954B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0F41-E05A-4A23-AD6C-FF997C41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dealt with efficient character </a:t>
            </a:r>
            <a:r>
              <a:rPr lang="en-US" b="1" dirty="0">
                <a:solidFill>
                  <a:schemeClr val="accent2"/>
                </a:solidFill>
              </a:rPr>
              <a:t>encoding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An allocation of bit length to characters </a:t>
            </a:r>
            <a:r>
              <a:rPr lang="en-US" dirty="0"/>
              <a:t>that, over the long run,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will save us space (and </a:t>
            </a:r>
            <a:r>
              <a:rPr lang="en-US" dirty="0">
                <a:solidFill>
                  <a:srgbClr val="7030A0"/>
                </a:solidFill>
              </a:rPr>
              <a:t>processing time </a:t>
            </a:r>
            <a:r>
              <a:rPr lang="en-US" dirty="0"/>
              <a:t>at the destination!)</a:t>
            </a:r>
          </a:p>
          <a:p>
            <a:r>
              <a:rPr lang="en-US" dirty="0"/>
              <a:t>Technically, this is still string compression</a:t>
            </a:r>
          </a:p>
          <a:p>
            <a:pPr lvl="1"/>
            <a:r>
              <a:rPr lang="en-US" dirty="0"/>
              <a:t>But, it turns out we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40996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961078"/>
                  </p:ext>
                </p:extLst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961078"/>
                  </p:ext>
                </p:extLst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400000" r="-302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322751" y="264379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626894" y="306411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902758" y="3456006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12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489716" y="3637424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029932" y="2321748"/>
            <a:ext cx="696487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34946" y="2233477"/>
            <a:ext cx="39625" cy="1483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500841" y="369901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7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885902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05206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615570" y="2900847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ECD087-6A37-4B80-944D-DA1306823F50}"/>
              </a:ext>
            </a:extLst>
          </p:cNvPr>
          <p:cNvSpPr txBox="1"/>
          <p:nvPr/>
        </p:nvSpPr>
        <p:spPr>
          <a:xfrm>
            <a:off x="450407" y="4390633"/>
            <a:ext cx="69080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We now </a:t>
            </a:r>
            <a:r>
              <a:rPr lang="en-US" sz="2600" b="1" i="1" dirty="0">
                <a:solidFill>
                  <a:srgbClr val="0070C0"/>
                </a:solidFill>
              </a:rPr>
              <a:t>rank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1"/>
                </a:solidFill>
              </a:rPr>
              <a:t>the </a:t>
            </a:r>
            <a:r>
              <a:rPr lang="en-US" sz="2600" dirty="0" err="1">
                <a:solidFill>
                  <a:schemeClr val="accent1"/>
                </a:solidFill>
              </a:rPr>
              <a:t>bitstrings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based on </a:t>
            </a:r>
            <a:r>
              <a:rPr lang="en-US" sz="2600" dirty="0">
                <a:solidFill>
                  <a:srgbClr val="C00000"/>
                </a:solidFill>
              </a:rPr>
              <a:t>length of their Huffman representation</a:t>
            </a:r>
            <a:r>
              <a:rPr lang="en-US" sz="2600" dirty="0"/>
              <a:t>!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Expensive characters have high ranks, which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need more bits to represent </a:t>
            </a:r>
            <a:r>
              <a:rPr lang="en-US" sz="2600" dirty="0"/>
              <a:t>;)</a:t>
            </a:r>
          </a:p>
        </p:txBody>
      </p:sp>
    </p:spTree>
    <p:extLst>
      <p:ext uri="{BB962C8B-B14F-4D97-AF65-F5344CB8AC3E}">
        <p14:creationId xmlns:p14="http://schemas.microsoft.com/office/powerpoint/2010/main" val="363217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400000" r="-302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322751" y="264379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626894" y="306411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902758" y="3456006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12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489716" y="3637424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029932" y="2321748"/>
            <a:ext cx="696487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34946" y="2233477"/>
            <a:ext cx="39625" cy="1483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500841" y="369901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7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885902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05206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615570" y="2900847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ECD087-6A37-4B80-944D-DA1306823F50}"/>
              </a:ext>
            </a:extLst>
          </p:cNvPr>
          <p:cNvSpPr txBox="1"/>
          <p:nvPr/>
        </p:nvSpPr>
        <p:spPr>
          <a:xfrm>
            <a:off x="420547" y="4617971"/>
            <a:ext cx="69080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We now </a:t>
            </a:r>
            <a:r>
              <a:rPr lang="en-US" sz="2600" b="1" i="1" dirty="0">
                <a:solidFill>
                  <a:srgbClr val="0070C0"/>
                </a:solidFill>
              </a:rPr>
              <a:t>rank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1"/>
                </a:solidFill>
              </a:rPr>
              <a:t>the </a:t>
            </a:r>
            <a:r>
              <a:rPr lang="en-US" sz="2600" dirty="0" err="1">
                <a:solidFill>
                  <a:schemeClr val="accent1"/>
                </a:solidFill>
              </a:rPr>
              <a:t>bitstrings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based on </a:t>
            </a:r>
            <a:r>
              <a:rPr lang="en-US" sz="2600" dirty="0">
                <a:solidFill>
                  <a:srgbClr val="C00000"/>
                </a:solidFill>
              </a:rPr>
              <a:t>length of their Huffman representation</a:t>
            </a:r>
            <a:r>
              <a:rPr lang="en-US" sz="2600" dirty="0"/>
              <a:t>!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Expensive characters have high ranks, which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need more bits to represent </a:t>
            </a:r>
            <a:r>
              <a:rPr lang="en-US" sz="2600" dirty="0"/>
              <a:t>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E9823-F4F1-4E64-B908-DBB488E53E90}"/>
              </a:ext>
            </a:extLst>
          </p:cNvPr>
          <p:cNvSpPr txBox="1"/>
          <p:nvPr/>
        </p:nvSpPr>
        <p:spPr>
          <a:xfrm>
            <a:off x="7491" y="236235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0CEE4-502B-409E-9562-7731232F6D90}"/>
              </a:ext>
            </a:extLst>
          </p:cNvPr>
          <p:cNvSpPr txBox="1"/>
          <p:nvPr/>
        </p:nvSpPr>
        <p:spPr>
          <a:xfrm>
            <a:off x="50326" y="313569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975CF1-BF49-438A-82A6-48D203B75CD2}"/>
              </a:ext>
            </a:extLst>
          </p:cNvPr>
          <p:cNvSpPr txBox="1"/>
          <p:nvPr/>
        </p:nvSpPr>
        <p:spPr>
          <a:xfrm>
            <a:off x="481367" y="370804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3F47BB-7F63-48A6-ABE9-2F64B77DF3F7}"/>
              </a:ext>
            </a:extLst>
          </p:cNvPr>
          <p:cNvSpPr txBox="1"/>
          <p:nvPr/>
        </p:nvSpPr>
        <p:spPr>
          <a:xfrm>
            <a:off x="1096929" y="396967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29DBE9-10C9-40E1-B524-D0D6C52A59F5}"/>
              </a:ext>
            </a:extLst>
          </p:cNvPr>
          <p:cNvSpPr txBox="1"/>
          <p:nvPr/>
        </p:nvSpPr>
        <p:spPr>
          <a:xfrm>
            <a:off x="2032042" y="402610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0E855-3879-45BD-80E0-C6758F1D8F0A}"/>
              </a:ext>
            </a:extLst>
          </p:cNvPr>
          <p:cNvSpPr txBox="1"/>
          <p:nvPr/>
        </p:nvSpPr>
        <p:spPr>
          <a:xfrm>
            <a:off x="2672224" y="4050762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C3388-62A7-405F-ABF9-1BD7EF2253A6}"/>
              </a:ext>
            </a:extLst>
          </p:cNvPr>
          <p:cNvSpPr txBox="1"/>
          <p:nvPr/>
        </p:nvSpPr>
        <p:spPr>
          <a:xfrm>
            <a:off x="3517123" y="405465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E7FA5E-7A89-435E-ADF7-B9C517B00507}"/>
              </a:ext>
            </a:extLst>
          </p:cNvPr>
          <p:cNvSpPr txBox="1"/>
          <p:nvPr/>
        </p:nvSpPr>
        <p:spPr>
          <a:xfrm>
            <a:off x="4377108" y="406773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32E2F-8E3E-4CC3-B48E-B08B6EBCD947}"/>
              </a:ext>
            </a:extLst>
          </p:cNvPr>
          <p:cNvSpPr txBox="1"/>
          <p:nvPr/>
        </p:nvSpPr>
        <p:spPr>
          <a:xfrm>
            <a:off x="5136544" y="395270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6C554E-D52D-4F5E-9411-4AAC006E0A4F}"/>
              </a:ext>
            </a:extLst>
          </p:cNvPr>
          <p:cNvSpPr txBox="1"/>
          <p:nvPr/>
        </p:nvSpPr>
        <p:spPr>
          <a:xfrm>
            <a:off x="5889539" y="3714238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E22F3-4EE2-4DD6-87D3-82010E3E3F15}"/>
              </a:ext>
            </a:extLst>
          </p:cNvPr>
          <p:cNvSpPr txBox="1"/>
          <p:nvPr/>
        </p:nvSpPr>
        <p:spPr>
          <a:xfrm>
            <a:off x="6282190" y="3256207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E9DC0-380B-400E-ACAC-B2AB5DD6C680}"/>
              </a:ext>
            </a:extLst>
          </p:cNvPr>
          <p:cNvSpPr txBox="1"/>
          <p:nvPr/>
        </p:nvSpPr>
        <p:spPr>
          <a:xfrm>
            <a:off x="6503229" y="275206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5BE0ED-6B50-40BC-A3C2-AC13EC66E074}"/>
              </a:ext>
            </a:extLst>
          </p:cNvPr>
          <p:cNvSpPr txBox="1"/>
          <p:nvPr/>
        </p:nvSpPr>
        <p:spPr>
          <a:xfrm>
            <a:off x="6853684" y="2203185"/>
            <a:ext cx="38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94970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400000" r="-302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322751" y="264379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626894" y="306411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902758" y="3456006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12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476892" y="3637424"/>
            <a:ext cx="444353" cy="400110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13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029932" y="2321748"/>
            <a:ext cx="696487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34946" y="2233477"/>
            <a:ext cx="39625" cy="1483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500841" y="369901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7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885902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05206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615570" y="2900847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ECD087-6A37-4B80-944D-DA1306823F50}"/>
              </a:ext>
            </a:extLst>
          </p:cNvPr>
          <p:cNvSpPr txBox="1"/>
          <p:nvPr/>
        </p:nvSpPr>
        <p:spPr>
          <a:xfrm>
            <a:off x="420547" y="4617971"/>
            <a:ext cx="69080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We now </a:t>
            </a:r>
            <a:r>
              <a:rPr lang="en-US" sz="2600" b="1" i="1" dirty="0">
                <a:solidFill>
                  <a:srgbClr val="0070C0"/>
                </a:solidFill>
              </a:rPr>
              <a:t>rank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1"/>
                </a:solidFill>
              </a:rPr>
              <a:t>the </a:t>
            </a:r>
            <a:r>
              <a:rPr lang="en-US" sz="2600" dirty="0" err="1">
                <a:solidFill>
                  <a:schemeClr val="accent1"/>
                </a:solidFill>
              </a:rPr>
              <a:t>bitstrings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based on </a:t>
            </a:r>
            <a:r>
              <a:rPr lang="en-US" sz="2600" dirty="0">
                <a:solidFill>
                  <a:srgbClr val="C00000"/>
                </a:solidFill>
              </a:rPr>
              <a:t>length of their Huffman representation</a:t>
            </a:r>
            <a:r>
              <a:rPr lang="en-US" sz="2600" dirty="0"/>
              <a:t>!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Expensive characters have high ranks, which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need more bits to represent </a:t>
            </a:r>
            <a:r>
              <a:rPr lang="en-US" sz="2600" dirty="0"/>
              <a:t>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E9823-F4F1-4E64-B908-DBB488E53E90}"/>
              </a:ext>
            </a:extLst>
          </p:cNvPr>
          <p:cNvSpPr txBox="1"/>
          <p:nvPr/>
        </p:nvSpPr>
        <p:spPr>
          <a:xfrm>
            <a:off x="7491" y="236235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0CEE4-502B-409E-9562-7731232F6D90}"/>
              </a:ext>
            </a:extLst>
          </p:cNvPr>
          <p:cNvSpPr txBox="1"/>
          <p:nvPr/>
        </p:nvSpPr>
        <p:spPr>
          <a:xfrm>
            <a:off x="50326" y="313569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975CF1-BF49-438A-82A6-48D203B75CD2}"/>
              </a:ext>
            </a:extLst>
          </p:cNvPr>
          <p:cNvSpPr txBox="1"/>
          <p:nvPr/>
        </p:nvSpPr>
        <p:spPr>
          <a:xfrm>
            <a:off x="481367" y="370804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3F47BB-7F63-48A6-ABE9-2F64B77DF3F7}"/>
              </a:ext>
            </a:extLst>
          </p:cNvPr>
          <p:cNvSpPr txBox="1"/>
          <p:nvPr/>
        </p:nvSpPr>
        <p:spPr>
          <a:xfrm>
            <a:off x="1096929" y="396967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29DBE9-10C9-40E1-B524-D0D6C52A59F5}"/>
              </a:ext>
            </a:extLst>
          </p:cNvPr>
          <p:cNvSpPr txBox="1"/>
          <p:nvPr/>
        </p:nvSpPr>
        <p:spPr>
          <a:xfrm>
            <a:off x="2032042" y="402610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0E855-3879-45BD-80E0-C6758F1D8F0A}"/>
              </a:ext>
            </a:extLst>
          </p:cNvPr>
          <p:cNvSpPr txBox="1"/>
          <p:nvPr/>
        </p:nvSpPr>
        <p:spPr>
          <a:xfrm>
            <a:off x="2672224" y="4050762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C3388-62A7-405F-ABF9-1BD7EF2253A6}"/>
              </a:ext>
            </a:extLst>
          </p:cNvPr>
          <p:cNvSpPr txBox="1"/>
          <p:nvPr/>
        </p:nvSpPr>
        <p:spPr>
          <a:xfrm>
            <a:off x="3517123" y="405465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E7FA5E-7A89-435E-ADF7-B9C517B00507}"/>
              </a:ext>
            </a:extLst>
          </p:cNvPr>
          <p:cNvSpPr txBox="1"/>
          <p:nvPr/>
        </p:nvSpPr>
        <p:spPr>
          <a:xfrm>
            <a:off x="4377108" y="406773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32E2F-8E3E-4CC3-B48E-B08B6EBCD947}"/>
              </a:ext>
            </a:extLst>
          </p:cNvPr>
          <p:cNvSpPr txBox="1"/>
          <p:nvPr/>
        </p:nvSpPr>
        <p:spPr>
          <a:xfrm>
            <a:off x="5136544" y="395270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6C554E-D52D-4F5E-9411-4AAC006E0A4F}"/>
              </a:ext>
            </a:extLst>
          </p:cNvPr>
          <p:cNvSpPr txBox="1"/>
          <p:nvPr/>
        </p:nvSpPr>
        <p:spPr>
          <a:xfrm>
            <a:off x="5889539" y="3714238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E22F3-4EE2-4DD6-87D3-82010E3E3F15}"/>
              </a:ext>
            </a:extLst>
          </p:cNvPr>
          <p:cNvSpPr txBox="1"/>
          <p:nvPr/>
        </p:nvSpPr>
        <p:spPr>
          <a:xfrm>
            <a:off x="6282190" y="3256207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E9DC0-380B-400E-ACAC-B2AB5DD6C680}"/>
              </a:ext>
            </a:extLst>
          </p:cNvPr>
          <p:cNvSpPr txBox="1"/>
          <p:nvPr/>
        </p:nvSpPr>
        <p:spPr>
          <a:xfrm>
            <a:off x="6503229" y="275206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5BE0ED-6B50-40BC-A3C2-AC13EC66E074}"/>
              </a:ext>
            </a:extLst>
          </p:cNvPr>
          <p:cNvSpPr txBox="1"/>
          <p:nvPr/>
        </p:nvSpPr>
        <p:spPr>
          <a:xfrm>
            <a:off x="6853684" y="2203185"/>
            <a:ext cx="38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5EB30-2DB7-4062-967C-8D42624ADECC}"/>
              </a:ext>
            </a:extLst>
          </p:cNvPr>
          <p:cNvSpPr txBox="1"/>
          <p:nvPr/>
        </p:nvSpPr>
        <p:spPr>
          <a:xfrm>
            <a:off x="322751" y="1144559"/>
            <a:ext cx="19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MAX_VAL = 13</a:t>
            </a:r>
          </a:p>
        </p:txBody>
      </p:sp>
    </p:spTree>
    <p:extLst>
      <p:ext uri="{BB962C8B-B14F-4D97-AF65-F5344CB8AC3E}">
        <p14:creationId xmlns:p14="http://schemas.microsoft.com/office/powerpoint/2010/main" val="2015818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400000" r="-302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322751" y="264379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626894" y="306411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902758" y="3456006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12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489716" y="3637424"/>
            <a:ext cx="418704" cy="369332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13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029932" y="2321748"/>
            <a:ext cx="696487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34946" y="2233477"/>
            <a:ext cx="39625" cy="1483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500841" y="369901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7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885902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05206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615570" y="2900847"/>
            <a:ext cx="288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ECD087-6A37-4B80-944D-DA1306823F50}"/>
              </a:ext>
            </a:extLst>
          </p:cNvPr>
          <p:cNvSpPr txBox="1"/>
          <p:nvPr/>
        </p:nvSpPr>
        <p:spPr>
          <a:xfrm>
            <a:off x="420547" y="4617971"/>
            <a:ext cx="69080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00FF"/>
                </a:solidFill>
              </a:rPr>
              <a:t>CORE IDEA</a:t>
            </a:r>
            <a:r>
              <a:rPr lang="en-US" sz="2600" dirty="0"/>
              <a:t>: If the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encoder encounters </a:t>
            </a:r>
            <a:r>
              <a:rPr lang="en-US" sz="2600" dirty="0"/>
              <a:t>the string “</a:t>
            </a:r>
            <a:r>
              <a:rPr lang="en-US" sz="2600" dirty="0" err="1"/>
              <a:t>va</a:t>
            </a:r>
            <a:r>
              <a:rPr lang="en-US" sz="2600" dirty="0"/>
              <a:t>”….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E9823-F4F1-4E64-B908-DBB488E53E90}"/>
              </a:ext>
            </a:extLst>
          </p:cNvPr>
          <p:cNvSpPr txBox="1"/>
          <p:nvPr/>
        </p:nvSpPr>
        <p:spPr>
          <a:xfrm>
            <a:off x="7491" y="236235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0CEE4-502B-409E-9562-7731232F6D90}"/>
              </a:ext>
            </a:extLst>
          </p:cNvPr>
          <p:cNvSpPr txBox="1"/>
          <p:nvPr/>
        </p:nvSpPr>
        <p:spPr>
          <a:xfrm>
            <a:off x="50326" y="313569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975CF1-BF49-438A-82A6-48D203B75CD2}"/>
              </a:ext>
            </a:extLst>
          </p:cNvPr>
          <p:cNvSpPr txBox="1"/>
          <p:nvPr/>
        </p:nvSpPr>
        <p:spPr>
          <a:xfrm>
            <a:off x="481367" y="370804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3F47BB-7F63-48A6-ABE9-2F64B77DF3F7}"/>
              </a:ext>
            </a:extLst>
          </p:cNvPr>
          <p:cNvSpPr txBox="1"/>
          <p:nvPr/>
        </p:nvSpPr>
        <p:spPr>
          <a:xfrm>
            <a:off x="1096929" y="396967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29DBE9-10C9-40E1-B524-D0D6C52A59F5}"/>
              </a:ext>
            </a:extLst>
          </p:cNvPr>
          <p:cNvSpPr txBox="1"/>
          <p:nvPr/>
        </p:nvSpPr>
        <p:spPr>
          <a:xfrm>
            <a:off x="2032042" y="402610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0E855-3879-45BD-80E0-C6758F1D8F0A}"/>
              </a:ext>
            </a:extLst>
          </p:cNvPr>
          <p:cNvSpPr txBox="1"/>
          <p:nvPr/>
        </p:nvSpPr>
        <p:spPr>
          <a:xfrm>
            <a:off x="2672224" y="4050762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C3388-62A7-405F-ABF9-1BD7EF2253A6}"/>
              </a:ext>
            </a:extLst>
          </p:cNvPr>
          <p:cNvSpPr txBox="1"/>
          <p:nvPr/>
        </p:nvSpPr>
        <p:spPr>
          <a:xfrm>
            <a:off x="3517123" y="405465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E7FA5E-7A89-435E-ADF7-B9C517B00507}"/>
              </a:ext>
            </a:extLst>
          </p:cNvPr>
          <p:cNvSpPr txBox="1"/>
          <p:nvPr/>
        </p:nvSpPr>
        <p:spPr>
          <a:xfrm>
            <a:off x="4377108" y="406773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32E2F-8E3E-4CC3-B48E-B08B6EBCD947}"/>
              </a:ext>
            </a:extLst>
          </p:cNvPr>
          <p:cNvSpPr txBox="1"/>
          <p:nvPr/>
        </p:nvSpPr>
        <p:spPr>
          <a:xfrm>
            <a:off x="5136544" y="395270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6C554E-D52D-4F5E-9411-4AAC006E0A4F}"/>
              </a:ext>
            </a:extLst>
          </p:cNvPr>
          <p:cNvSpPr txBox="1"/>
          <p:nvPr/>
        </p:nvSpPr>
        <p:spPr>
          <a:xfrm>
            <a:off x="5889539" y="3714238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E22F3-4EE2-4DD6-87D3-82010E3E3F15}"/>
              </a:ext>
            </a:extLst>
          </p:cNvPr>
          <p:cNvSpPr txBox="1"/>
          <p:nvPr/>
        </p:nvSpPr>
        <p:spPr>
          <a:xfrm>
            <a:off x="6282190" y="3256207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E9DC0-380B-400E-ACAC-B2AB5DD6C680}"/>
              </a:ext>
            </a:extLst>
          </p:cNvPr>
          <p:cNvSpPr txBox="1"/>
          <p:nvPr/>
        </p:nvSpPr>
        <p:spPr>
          <a:xfrm>
            <a:off x="6503229" y="275206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5BE0ED-6B50-40BC-A3C2-AC13EC66E074}"/>
              </a:ext>
            </a:extLst>
          </p:cNvPr>
          <p:cNvSpPr txBox="1"/>
          <p:nvPr/>
        </p:nvSpPr>
        <p:spPr>
          <a:xfrm>
            <a:off x="6853684" y="2203185"/>
            <a:ext cx="38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6" name="Picture 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64A0F76-BC13-4A27-A19A-42F1C34CE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11" y="3408598"/>
            <a:ext cx="1318271" cy="131827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C082C40-D64B-4DF0-B285-66F841616304}"/>
              </a:ext>
            </a:extLst>
          </p:cNvPr>
          <p:cNvSpPr txBox="1"/>
          <p:nvPr/>
        </p:nvSpPr>
        <p:spPr>
          <a:xfrm>
            <a:off x="322751" y="1144559"/>
            <a:ext cx="19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MAX_VAL = 13</a:t>
            </a:r>
          </a:p>
        </p:txBody>
      </p:sp>
    </p:spTree>
    <p:extLst>
      <p:ext uri="{BB962C8B-B14F-4D97-AF65-F5344CB8AC3E}">
        <p14:creationId xmlns:p14="http://schemas.microsoft.com/office/powerpoint/2010/main" val="41490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400000" r="-302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322751" y="264379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626894" y="306411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902758" y="3456006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12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489716" y="3637424"/>
            <a:ext cx="418704" cy="369332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13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029932" y="2321748"/>
            <a:ext cx="696487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34946" y="2233477"/>
            <a:ext cx="39625" cy="14831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500841" y="369901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7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885902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05206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615570" y="2900847"/>
            <a:ext cx="2888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ECD087-6A37-4B80-944D-DA1306823F50}"/>
              </a:ext>
            </a:extLst>
          </p:cNvPr>
          <p:cNvSpPr txBox="1"/>
          <p:nvPr/>
        </p:nvSpPr>
        <p:spPr>
          <a:xfrm>
            <a:off x="420547" y="4617971"/>
            <a:ext cx="69080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00FF"/>
                </a:solidFill>
              </a:rPr>
              <a:t>CORE IDEA</a:t>
            </a:r>
            <a:r>
              <a:rPr lang="en-US" sz="2600" dirty="0"/>
              <a:t>: If the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encoder encounters </a:t>
            </a:r>
            <a:r>
              <a:rPr lang="en-US" sz="2600" dirty="0"/>
              <a:t>the string “</a:t>
            </a:r>
            <a:r>
              <a:rPr lang="en-US" sz="2600" dirty="0" err="1"/>
              <a:t>va</a:t>
            </a:r>
            <a:r>
              <a:rPr lang="en-US" sz="2600" dirty="0"/>
              <a:t>”….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7030A0"/>
                </a:solidFill>
              </a:rPr>
              <a:t>It should transmit the code for ‘v’, 9…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E9823-F4F1-4E64-B908-DBB488E53E90}"/>
              </a:ext>
            </a:extLst>
          </p:cNvPr>
          <p:cNvSpPr txBox="1"/>
          <p:nvPr/>
        </p:nvSpPr>
        <p:spPr>
          <a:xfrm>
            <a:off x="7491" y="236235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0CEE4-502B-409E-9562-7731232F6D90}"/>
              </a:ext>
            </a:extLst>
          </p:cNvPr>
          <p:cNvSpPr txBox="1"/>
          <p:nvPr/>
        </p:nvSpPr>
        <p:spPr>
          <a:xfrm>
            <a:off x="50326" y="313569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975CF1-BF49-438A-82A6-48D203B75CD2}"/>
              </a:ext>
            </a:extLst>
          </p:cNvPr>
          <p:cNvSpPr txBox="1"/>
          <p:nvPr/>
        </p:nvSpPr>
        <p:spPr>
          <a:xfrm>
            <a:off x="481367" y="370804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3F47BB-7F63-48A6-ABE9-2F64B77DF3F7}"/>
              </a:ext>
            </a:extLst>
          </p:cNvPr>
          <p:cNvSpPr txBox="1"/>
          <p:nvPr/>
        </p:nvSpPr>
        <p:spPr>
          <a:xfrm>
            <a:off x="1096929" y="396967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29DBE9-10C9-40E1-B524-D0D6C52A59F5}"/>
              </a:ext>
            </a:extLst>
          </p:cNvPr>
          <p:cNvSpPr txBox="1"/>
          <p:nvPr/>
        </p:nvSpPr>
        <p:spPr>
          <a:xfrm>
            <a:off x="2032042" y="402610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0E855-3879-45BD-80E0-C6758F1D8F0A}"/>
              </a:ext>
            </a:extLst>
          </p:cNvPr>
          <p:cNvSpPr txBox="1"/>
          <p:nvPr/>
        </p:nvSpPr>
        <p:spPr>
          <a:xfrm>
            <a:off x="2672224" y="4050762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C3388-62A7-405F-ABF9-1BD7EF2253A6}"/>
              </a:ext>
            </a:extLst>
          </p:cNvPr>
          <p:cNvSpPr txBox="1"/>
          <p:nvPr/>
        </p:nvSpPr>
        <p:spPr>
          <a:xfrm>
            <a:off x="3517123" y="405465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E7FA5E-7A89-435E-ADF7-B9C517B00507}"/>
              </a:ext>
            </a:extLst>
          </p:cNvPr>
          <p:cNvSpPr txBox="1"/>
          <p:nvPr/>
        </p:nvSpPr>
        <p:spPr>
          <a:xfrm>
            <a:off x="4377108" y="406773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32E2F-8E3E-4CC3-B48E-B08B6EBCD947}"/>
              </a:ext>
            </a:extLst>
          </p:cNvPr>
          <p:cNvSpPr txBox="1"/>
          <p:nvPr/>
        </p:nvSpPr>
        <p:spPr>
          <a:xfrm>
            <a:off x="5136544" y="395270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6C554E-D52D-4F5E-9411-4AAC006E0A4F}"/>
              </a:ext>
            </a:extLst>
          </p:cNvPr>
          <p:cNvSpPr txBox="1"/>
          <p:nvPr/>
        </p:nvSpPr>
        <p:spPr>
          <a:xfrm>
            <a:off x="5889539" y="3714238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E22F3-4EE2-4DD6-87D3-82010E3E3F15}"/>
              </a:ext>
            </a:extLst>
          </p:cNvPr>
          <p:cNvSpPr txBox="1"/>
          <p:nvPr/>
        </p:nvSpPr>
        <p:spPr>
          <a:xfrm>
            <a:off x="6282190" y="3256207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E9DC0-380B-400E-ACAC-B2AB5DD6C680}"/>
              </a:ext>
            </a:extLst>
          </p:cNvPr>
          <p:cNvSpPr txBox="1"/>
          <p:nvPr/>
        </p:nvSpPr>
        <p:spPr>
          <a:xfrm>
            <a:off x="6503229" y="275206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5BE0ED-6B50-40BC-A3C2-AC13EC66E074}"/>
              </a:ext>
            </a:extLst>
          </p:cNvPr>
          <p:cNvSpPr txBox="1"/>
          <p:nvPr/>
        </p:nvSpPr>
        <p:spPr>
          <a:xfrm>
            <a:off x="6853684" y="2203185"/>
            <a:ext cx="38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6" name="Picture 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B64A0F76-BC13-4A27-A19A-42F1C34CE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11" y="3408598"/>
            <a:ext cx="1318271" cy="131827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C082C40-D64B-4DF0-B285-66F841616304}"/>
              </a:ext>
            </a:extLst>
          </p:cNvPr>
          <p:cNvSpPr txBox="1"/>
          <p:nvPr/>
        </p:nvSpPr>
        <p:spPr>
          <a:xfrm>
            <a:off x="322751" y="1144559"/>
            <a:ext cx="19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MAX_VAL = 13</a:t>
            </a:r>
          </a:p>
        </p:txBody>
      </p:sp>
    </p:spTree>
    <p:extLst>
      <p:ext uri="{BB962C8B-B14F-4D97-AF65-F5344CB8AC3E}">
        <p14:creationId xmlns:p14="http://schemas.microsoft.com/office/powerpoint/2010/main" val="256870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400000" r="-302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322751" y="264379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626894" y="306411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902758" y="3456006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12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489716" y="3637424"/>
            <a:ext cx="418704" cy="369332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13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029932" y="2321748"/>
            <a:ext cx="696487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34946" y="2233477"/>
            <a:ext cx="39625" cy="14831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500841" y="369901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7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885902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05206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615570" y="2900847"/>
            <a:ext cx="2888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ECD087-6A37-4B80-944D-DA1306823F50}"/>
              </a:ext>
            </a:extLst>
          </p:cNvPr>
          <p:cNvSpPr txBox="1"/>
          <p:nvPr/>
        </p:nvSpPr>
        <p:spPr>
          <a:xfrm>
            <a:off x="310135" y="5480099"/>
            <a:ext cx="75607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FF"/>
                </a:solidFill>
              </a:rPr>
              <a:t>CORE IDEA</a:t>
            </a:r>
            <a:r>
              <a:rPr lang="en-US" sz="2200" dirty="0"/>
              <a:t>: If the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encoder encounters </a:t>
            </a:r>
            <a:r>
              <a:rPr lang="en-US" sz="2200" dirty="0"/>
              <a:t>the string “</a:t>
            </a:r>
            <a:r>
              <a:rPr lang="en-US" sz="2200" dirty="0" err="1"/>
              <a:t>va</a:t>
            </a:r>
            <a:r>
              <a:rPr lang="en-US" sz="2200" dirty="0"/>
              <a:t>”….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It should transmit the code for ‘v’, 9…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/>
                </a:solidFill>
              </a:rPr>
              <a:t>But it will additionally place “</a:t>
            </a:r>
            <a:r>
              <a:rPr lang="en-US" sz="2200" dirty="0" err="1">
                <a:solidFill>
                  <a:schemeClr val="accent2"/>
                </a:solidFill>
              </a:rPr>
              <a:t>va</a:t>
            </a:r>
            <a:r>
              <a:rPr lang="en-US" sz="2200" dirty="0">
                <a:solidFill>
                  <a:schemeClr val="accent2"/>
                </a:solidFill>
              </a:rPr>
              <a:t>” in the source </a:t>
            </a:r>
            <a:r>
              <a:rPr lang="en-US" sz="2200" dirty="0" err="1">
                <a:solidFill>
                  <a:schemeClr val="accent2"/>
                </a:solidFill>
              </a:rPr>
              <a:t>trie</a:t>
            </a:r>
            <a:r>
              <a:rPr lang="en-US" sz="2200" dirty="0">
                <a:solidFill>
                  <a:schemeClr val="accent2"/>
                </a:solidFill>
              </a:rPr>
              <a:t>, with rank MAX_VAL + 1!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E9823-F4F1-4E64-B908-DBB488E53E90}"/>
              </a:ext>
            </a:extLst>
          </p:cNvPr>
          <p:cNvSpPr txBox="1"/>
          <p:nvPr/>
        </p:nvSpPr>
        <p:spPr>
          <a:xfrm>
            <a:off x="7491" y="236235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0CEE4-502B-409E-9562-7731232F6D90}"/>
              </a:ext>
            </a:extLst>
          </p:cNvPr>
          <p:cNvSpPr txBox="1"/>
          <p:nvPr/>
        </p:nvSpPr>
        <p:spPr>
          <a:xfrm>
            <a:off x="50326" y="313569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975CF1-BF49-438A-82A6-48D203B75CD2}"/>
              </a:ext>
            </a:extLst>
          </p:cNvPr>
          <p:cNvSpPr txBox="1"/>
          <p:nvPr/>
        </p:nvSpPr>
        <p:spPr>
          <a:xfrm>
            <a:off x="481367" y="370804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3F47BB-7F63-48A6-ABE9-2F64B77DF3F7}"/>
              </a:ext>
            </a:extLst>
          </p:cNvPr>
          <p:cNvSpPr txBox="1"/>
          <p:nvPr/>
        </p:nvSpPr>
        <p:spPr>
          <a:xfrm>
            <a:off x="1096929" y="396967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29DBE9-10C9-40E1-B524-D0D6C52A59F5}"/>
              </a:ext>
            </a:extLst>
          </p:cNvPr>
          <p:cNvSpPr txBox="1"/>
          <p:nvPr/>
        </p:nvSpPr>
        <p:spPr>
          <a:xfrm>
            <a:off x="2032042" y="402610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0E855-3879-45BD-80E0-C6758F1D8F0A}"/>
              </a:ext>
            </a:extLst>
          </p:cNvPr>
          <p:cNvSpPr txBox="1"/>
          <p:nvPr/>
        </p:nvSpPr>
        <p:spPr>
          <a:xfrm>
            <a:off x="2672224" y="4050762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C3388-62A7-405F-ABF9-1BD7EF2253A6}"/>
              </a:ext>
            </a:extLst>
          </p:cNvPr>
          <p:cNvSpPr txBox="1"/>
          <p:nvPr/>
        </p:nvSpPr>
        <p:spPr>
          <a:xfrm>
            <a:off x="3517123" y="405465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E7FA5E-7A89-435E-ADF7-B9C517B00507}"/>
              </a:ext>
            </a:extLst>
          </p:cNvPr>
          <p:cNvSpPr txBox="1"/>
          <p:nvPr/>
        </p:nvSpPr>
        <p:spPr>
          <a:xfrm>
            <a:off x="4377108" y="406773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32E2F-8E3E-4CC3-B48E-B08B6EBCD947}"/>
              </a:ext>
            </a:extLst>
          </p:cNvPr>
          <p:cNvSpPr txBox="1"/>
          <p:nvPr/>
        </p:nvSpPr>
        <p:spPr>
          <a:xfrm>
            <a:off x="5136544" y="395270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6C554E-D52D-4F5E-9411-4AAC006E0A4F}"/>
              </a:ext>
            </a:extLst>
          </p:cNvPr>
          <p:cNvSpPr txBox="1"/>
          <p:nvPr/>
        </p:nvSpPr>
        <p:spPr>
          <a:xfrm>
            <a:off x="5889539" y="3714238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E22F3-4EE2-4DD6-87D3-82010E3E3F15}"/>
              </a:ext>
            </a:extLst>
          </p:cNvPr>
          <p:cNvSpPr txBox="1"/>
          <p:nvPr/>
        </p:nvSpPr>
        <p:spPr>
          <a:xfrm>
            <a:off x="6282190" y="3256207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E9DC0-380B-400E-ACAC-B2AB5DD6C680}"/>
              </a:ext>
            </a:extLst>
          </p:cNvPr>
          <p:cNvSpPr txBox="1"/>
          <p:nvPr/>
        </p:nvSpPr>
        <p:spPr>
          <a:xfrm>
            <a:off x="6503229" y="275206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5BE0ED-6B50-40BC-A3C2-AC13EC66E074}"/>
              </a:ext>
            </a:extLst>
          </p:cNvPr>
          <p:cNvSpPr txBox="1"/>
          <p:nvPr/>
        </p:nvSpPr>
        <p:spPr>
          <a:xfrm>
            <a:off x="6853684" y="2203185"/>
            <a:ext cx="38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082C40-D64B-4DF0-B285-66F841616304}"/>
              </a:ext>
            </a:extLst>
          </p:cNvPr>
          <p:cNvSpPr txBox="1"/>
          <p:nvPr/>
        </p:nvSpPr>
        <p:spPr>
          <a:xfrm>
            <a:off x="322751" y="1144559"/>
            <a:ext cx="19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MAX_VAL = 1</a:t>
            </a:r>
            <a:r>
              <a:rPr lang="en-US" b="1" u="sng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8" name="Picture 7" descr="A picture containing thing, object&#10;&#10;Description generated with high confidence">
            <a:extLst>
              <a:ext uri="{FF2B5EF4-FFF2-40B4-BE49-F238E27FC236}">
                <a16:creationId xmlns:a16="http://schemas.microsoft.com/office/drawing/2014/main" id="{F1AEC393-7C1E-44A7-9012-0E385FF8A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90" y="4938179"/>
            <a:ext cx="835596" cy="835596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B96DAF-6CA4-44F9-8D72-AF676E87A5F1}"/>
              </a:ext>
            </a:extLst>
          </p:cNvPr>
          <p:cNvCxnSpPr>
            <a:cxnSpLocks/>
          </p:cNvCxnSpPr>
          <p:nvPr/>
        </p:nvCxnSpPr>
        <p:spPr>
          <a:xfrm flipH="1">
            <a:off x="3388619" y="4352321"/>
            <a:ext cx="411266" cy="4431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6F05AB6-C900-49DB-94EC-687F20A822F7}"/>
              </a:ext>
            </a:extLst>
          </p:cNvPr>
          <p:cNvSpPr/>
          <p:nvPr/>
        </p:nvSpPr>
        <p:spPr>
          <a:xfrm>
            <a:off x="3380714" y="4266244"/>
            <a:ext cx="29527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A2FAAC-9A38-46B2-99DC-B6DB9CEF1D33}"/>
              </a:ext>
            </a:extLst>
          </p:cNvPr>
          <p:cNvSpPr/>
          <p:nvPr/>
        </p:nvSpPr>
        <p:spPr>
          <a:xfrm>
            <a:off x="3080047" y="4833276"/>
            <a:ext cx="418704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CA3AAB-68E0-45C3-A75A-FCE7A1EEDD3A}"/>
              </a:ext>
            </a:extLst>
          </p:cNvPr>
          <p:cNvSpPr txBox="1"/>
          <p:nvPr/>
        </p:nvSpPr>
        <p:spPr>
          <a:xfrm>
            <a:off x="2913067" y="517131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1110</a:t>
            </a:r>
          </a:p>
        </p:txBody>
      </p:sp>
    </p:spTree>
    <p:extLst>
      <p:ext uri="{BB962C8B-B14F-4D97-AF65-F5344CB8AC3E}">
        <p14:creationId xmlns:p14="http://schemas.microsoft.com/office/powerpoint/2010/main" val="3648364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278A-33F7-4465-97D1-784A4331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6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Source </a:t>
            </a:r>
            <a:r>
              <a:rPr lang="en-US" dirty="0" err="1"/>
              <a:t>trie</a:t>
            </a:r>
            <a:r>
              <a:rPr lang="en-US" dirty="0"/>
              <a:t> for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EE243D1-3212-4DF9-B56F-E0317D7B7E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11185" y="855286"/>
              <a:ext cx="3530012" cy="5933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503">
                      <a:extLst>
                        <a:ext uri="{9D8B030D-6E8A-4147-A177-3AD203B41FA5}">
                          <a16:colId xmlns:a16="http://schemas.microsoft.com/office/drawing/2014/main" val="172730829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2831495961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3804745398"/>
                        </a:ext>
                      </a:extLst>
                    </a:gridCol>
                    <a:gridCol w="882503">
                      <a:extLst>
                        <a:ext uri="{9D8B030D-6E8A-4147-A177-3AD203B41FA5}">
                          <a16:colId xmlns:a16="http://schemas.microsoft.com/office/drawing/2014/main" val="1122564111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Huffman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Binary encoding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#bits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Rank (ties broken arithmetically)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78634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7996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77691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000010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12971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2651081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49993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12111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030787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68249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095350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743196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371655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400000" r="-3027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602742"/>
                      </a:ext>
                    </a:extLst>
                  </a:tr>
                  <a:tr h="367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037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032607A-9BB5-47CD-A291-48323124EC83}"/>
              </a:ext>
            </a:extLst>
          </p:cNvPr>
          <p:cNvSpPr/>
          <p:nvPr/>
        </p:nvSpPr>
        <p:spPr>
          <a:xfrm>
            <a:off x="2973739" y="1144559"/>
            <a:ext cx="1672492" cy="914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F7FF5-73B9-4ED0-8D98-6DD94A497DB7}"/>
              </a:ext>
            </a:extLst>
          </p:cNvPr>
          <p:cNvCxnSpPr>
            <a:cxnSpLocks/>
          </p:cNvCxnSpPr>
          <p:nvPr/>
        </p:nvCxnSpPr>
        <p:spPr>
          <a:xfrm flipH="1">
            <a:off x="850337" y="1971753"/>
            <a:ext cx="2119510" cy="79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95352-64C0-4582-9F8F-90A1D31D4795}"/>
              </a:ext>
            </a:extLst>
          </p:cNvPr>
          <p:cNvCxnSpPr>
            <a:cxnSpLocks/>
          </p:cNvCxnSpPr>
          <p:nvPr/>
        </p:nvCxnSpPr>
        <p:spPr>
          <a:xfrm flipH="1">
            <a:off x="1091569" y="2058206"/>
            <a:ext cx="1956431" cy="1017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E30042-8060-41AA-BC86-40B9427D63E1}"/>
              </a:ext>
            </a:extLst>
          </p:cNvPr>
          <p:cNvSpPr/>
          <p:nvPr/>
        </p:nvSpPr>
        <p:spPr>
          <a:xfrm>
            <a:off x="322751" y="264379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1FF5-6A19-471B-83E9-16F654D5D8E7}"/>
              </a:ext>
            </a:extLst>
          </p:cNvPr>
          <p:cNvSpPr/>
          <p:nvPr/>
        </p:nvSpPr>
        <p:spPr>
          <a:xfrm>
            <a:off x="626894" y="3064113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12E962-1C1F-4EFB-8A6C-B851752C5C34}"/>
              </a:ext>
            </a:extLst>
          </p:cNvPr>
          <p:cNvSpPr/>
          <p:nvPr/>
        </p:nvSpPr>
        <p:spPr>
          <a:xfrm>
            <a:off x="902758" y="3456006"/>
            <a:ext cx="41870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12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21A50-0746-4C17-BEF2-A0B5FD12E0FC}"/>
              </a:ext>
            </a:extLst>
          </p:cNvPr>
          <p:cNvCxnSpPr>
            <a:cxnSpLocks/>
          </p:cNvCxnSpPr>
          <p:nvPr/>
        </p:nvCxnSpPr>
        <p:spPr>
          <a:xfrm flipH="1">
            <a:off x="1355968" y="2149642"/>
            <a:ext cx="1804100" cy="1280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004D-6DD8-4026-8F41-D0B28F4EE203}"/>
              </a:ext>
            </a:extLst>
          </p:cNvPr>
          <p:cNvCxnSpPr>
            <a:cxnSpLocks/>
          </p:cNvCxnSpPr>
          <p:nvPr/>
        </p:nvCxnSpPr>
        <p:spPr>
          <a:xfrm flipH="1">
            <a:off x="1930400" y="2233477"/>
            <a:ext cx="1428126" cy="1403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9388AF-EE5B-4FEC-827B-D64ECB7E3ABB}"/>
              </a:ext>
            </a:extLst>
          </p:cNvPr>
          <p:cNvSpPr/>
          <p:nvPr/>
        </p:nvSpPr>
        <p:spPr>
          <a:xfrm>
            <a:off x="1489716" y="3637424"/>
            <a:ext cx="418704" cy="369332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13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F54F5B-5065-4AFD-854F-0767CF12B4C7}"/>
              </a:ext>
            </a:extLst>
          </p:cNvPr>
          <p:cNvCxnSpPr>
            <a:cxnSpLocks/>
          </p:cNvCxnSpPr>
          <p:nvPr/>
        </p:nvCxnSpPr>
        <p:spPr>
          <a:xfrm flipH="1">
            <a:off x="2493108" y="2290162"/>
            <a:ext cx="1090542" cy="1426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D4C564E-0DBE-428A-A376-C905BB56D4D5}"/>
              </a:ext>
            </a:extLst>
          </p:cNvPr>
          <p:cNvSpPr/>
          <p:nvPr/>
        </p:nvSpPr>
        <p:spPr>
          <a:xfrm>
            <a:off x="2242912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10BCF-528A-47E7-9BEA-355A2152847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029932" y="2321748"/>
            <a:ext cx="696487" cy="134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709065-F9E2-4BF4-8263-2A0743D3D520}"/>
              </a:ext>
            </a:extLst>
          </p:cNvPr>
          <p:cNvSpPr/>
          <p:nvPr/>
        </p:nvSpPr>
        <p:spPr>
          <a:xfrm>
            <a:off x="2879089" y="366573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17A90A-8342-4880-9A91-5F0B93370BDB}"/>
              </a:ext>
            </a:extLst>
          </p:cNvPr>
          <p:cNvSpPr/>
          <p:nvPr/>
        </p:nvSpPr>
        <p:spPr>
          <a:xfrm>
            <a:off x="3684103" y="3716616"/>
            <a:ext cx="301686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275A87-1E87-4CE6-8E04-EC13D834439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34946" y="2233477"/>
            <a:ext cx="39625" cy="14831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8554802-CD2E-4EC1-877C-3CA7CFC1F899}"/>
              </a:ext>
            </a:extLst>
          </p:cNvPr>
          <p:cNvSpPr/>
          <p:nvPr/>
        </p:nvSpPr>
        <p:spPr>
          <a:xfrm>
            <a:off x="4500841" y="369901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74ACE5-067D-47DC-A0F0-8F230EFC1E7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25317" y="2149642"/>
            <a:ext cx="626367" cy="154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121B50-A421-4E8D-85DF-97B5FD0092AC}"/>
              </a:ext>
            </a:extLst>
          </p:cNvPr>
          <p:cNvSpPr/>
          <p:nvPr/>
        </p:nvSpPr>
        <p:spPr>
          <a:xfrm>
            <a:off x="4988193" y="3637424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CA4B9A-F2D1-4DAA-8586-B10B22107DB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253134" y="2164271"/>
            <a:ext cx="885902" cy="14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05115-2D3E-44F8-B71C-E11B948977BF}"/>
              </a:ext>
            </a:extLst>
          </p:cNvPr>
          <p:cNvCxnSpPr>
            <a:cxnSpLocks/>
          </p:cNvCxnSpPr>
          <p:nvPr/>
        </p:nvCxnSpPr>
        <p:spPr>
          <a:xfrm>
            <a:off x="4423080" y="2040601"/>
            <a:ext cx="1301391" cy="1314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615380-AB4F-485B-9A2E-9AD73661B6E6}"/>
              </a:ext>
            </a:extLst>
          </p:cNvPr>
          <p:cNvSpPr/>
          <p:nvPr/>
        </p:nvSpPr>
        <p:spPr>
          <a:xfrm>
            <a:off x="5615661" y="3400931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8AA34-B5B9-4F67-AF91-8FC5F512F976}"/>
              </a:ext>
            </a:extLst>
          </p:cNvPr>
          <p:cNvSpPr/>
          <p:nvPr/>
        </p:nvSpPr>
        <p:spPr>
          <a:xfrm>
            <a:off x="5975267" y="3064113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88FB2-872C-45E3-B5FF-DFE9C1B61F6C}"/>
              </a:ext>
            </a:extLst>
          </p:cNvPr>
          <p:cNvSpPr/>
          <p:nvPr/>
        </p:nvSpPr>
        <p:spPr>
          <a:xfrm>
            <a:off x="6223452" y="268447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114185-7567-4936-B9B2-A9F370E23CAD}"/>
              </a:ext>
            </a:extLst>
          </p:cNvPr>
          <p:cNvSpPr/>
          <p:nvPr/>
        </p:nvSpPr>
        <p:spPr>
          <a:xfrm>
            <a:off x="6506254" y="2247915"/>
            <a:ext cx="301686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A4B-801F-4DBA-9188-B93F90838999}"/>
              </a:ext>
            </a:extLst>
          </p:cNvPr>
          <p:cNvCxnSpPr>
            <a:cxnSpLocks/>
          </p:cNvCxnSpPr>
          <p:nvPr/>
        </p:nvCxnSpPr>
        <p:spPr>
          <a:xfrm>
            <a:off x="4562436" y="1955766"/>
            <a:ext cx="1382429" cy="11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CDE4F8-B3A2-47DB-9A41-BC3233112963}"/>
              </a:ext>
            </a:extLst>
          </p:cNvPr>
          <p:cNvCxnSpPr>
            <a:cxnSpLocks/>
          </p:cNvCxnSpPr>
          <p:nvPr/>
        </p:nvCxnSpPr>
        <p:spPr>
          <a:xfrm>
            <a:off x="4638442" y="1804423"/>
            <a:ext cx="1587117" cy="96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B50B83-ED8A-4DEF-9C5B-9B11DD44FE8E}"/>
              </a:ext>
            </a:extLst>
          </p:cNvPr>
          <p:cNvCxnSpPr>
            <a:cxnSpLocks/>
          </p:cNvCxnSpPr>
          <p:nvPr/>
        </p:nvCxnSpPr>
        <p:spPr>
          <a:xfrm>
            <a:off x="4758299" y="1646109"/>
            <a:ext cx="1702211" cy="762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15630-41A8-4E7F-B580-4A421744154F}"/>
              </a:ext>
            </a:extLst>
          </p:cNvPr>
          <p:cNvSpPr/>
          <p:nvPr/>
        </p:nvSpPr>
        <p:spPr>
          <a:xfrm>
            <a:off x="949021" y="23151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70CD6A-ED5A-4B4A-B040-88E5EE96DB63}"/>
              </a:ext>
            </a:extLst>
          </p:cNvPr>
          <p:cNvSpPr/>
          <p:nvPr/>
        </p:nvSpPr>
        <p:spPr>
          <a:xfrm>
            <a:off x="1605889" y="2089795"/>
            <a:ext cx="279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/>
              <a:t>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F2AE40-CB5C-44FB-8CB7-2DA91E88B40F}"/>
              </a:ext>
            </a:extLst>
          </p:cNvPr>
          <p:cNvSpPr/>
          <p:nvPr/>
        </p:nvSpPr>
        <p:spPr>
          <a:xfrm>
            <a:off x="1839039" y="2643793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FF8BD1-EA39-43D0-B988-0437B25EC946}"/>
              </a:ext>
            </a:extLst>
          </p:cNvPr>
          <p:cNvSpPr/>
          <p:nvPr/>
        </p:nvSpPr>
        <p:spPr>
          <a:xfrm>
            <a:off x="2224091" y="281911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876F60-2DA4-461D-B9D4-4E899E626C5F}"/>
              </a:ext>
            </a:extLst>
          </p:cNvPr>
          <p:cNvSpPr/>
          <p:nvPr/>
        </p:nvSpPr>
        <p:spPr>
          <a:xfrm>
            <a:off x="2747032" y="2853111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7F4934-34CD-4B52-A425-C22AD8E039BB}"/>
              </a:ext>
            </a:extLst>
          </p:cNvPr>
          <p:cNvSpPr/>
          <p:nvPr/>
        </p:nvSpPr>
        <p:spPr>
          <a:xfrm>
            <a:off x="3105206" y="289144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FD0F2-45BD-446B-B417-41251E8786D2}"/>
              </a:ext>
            </a:extLst>
          </p:cNvPr>
          <p:cNvSpPr/>
          <p:nvPr/>
        </p:nvSpPr>
        <p:spPr>
          <a:xfrm>
            <a:off x="3615570" y="2900847"/>
            <a:ext cx="2888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FBCE75-B018-4C0E-9F63-94714ED96B23}"/>
              </a:ext>
            </a:extLst>
          </p:cNvPr>
          <p:cNvSpPr/>
          <p:nvPr/>
        </p:nvSpPr>
        <p:spPr>
          <a:xfrm rot="4165183">
            <a:off x="3897093" y="2944028"/>
            <a:ext cx="70972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SPACE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FAE62-AE69-4479-89F5-567F69621A6F}"/>
              </a:ext>
            </a:extLst>
          </p:cNvPr>
          <p:cNvSpPr/>
          <p:nvPr/>
        </p:nvSpPr>
        <p:spPr>
          <a:xfrm>
            <a:off x="4599500" y="285589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9CB0EEA-FF3D-4DA3-97CD-5404750C37CE}"/>
              </a:ext>
            </a:extLst>
          </p:cNvPr>
          <p:cNvSpPr/>
          <p:nvPr/>
        </p:nvSpPr>
        <p:spPr>
          <a:xfrm>
            <a:off x="4864014" y="267227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AC1A90-C186-445A-88E9-141737B1446C}"/>
              </a:ext>
            </a:extLst>
          </p:cNvPr>
          <p:cNvSpPr/>
          <p:nvPr/>
        </p:nvSpPr>
        <p:spPr>
          <a:xfrm>
            <a:off x="5047691" y="2426022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/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B512461-5675-4702-B7B7-41B651347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31" y="2210090"/>
                <a:ext cx="3577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E25BD580-D207-4DF2-912C-EBEC5E5B34B9}"/>
              </a:ext>
            </a:extLst>
          </p:cNvPr>
          <p:cNvSpPr/>
          <p:nvPr/>
        </p:nvSpPr>
        <p:spPr>
          <a:xfrm>
            <a:off x="5478694" y="1940589"/>
            <a:ext cx="30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ECD087-6A37-4B80-944D-DA1306823F50}"/>
              </a:ext>
            </a:extLst>
          </p:cNvPr>
          <p:cNvSpPr txBox="1"/>
          <p:nvPr/>
        </p:nvSpPr>
        <p:spPr>
          <a:xfrm>
            <a:off x="310135" y="5480099"/>
            <a:ext cx="75607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FF"/>
                </a:solidFill>
              </a:rPr>
              <a:t>CORE IDEA</a:t>
            </a:r>
            <a:r>
              <a:rPr lang="en-US" sz="2200" dirty="0"/>
              <a:t>: If the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encoder encounters </a:t>
            </a:r>
            <a:r>
              <a:rPr lang="en-US" sz="2200" dirty="0"/>
              <a:t>the string “</a:t>
            </a:r>
            <a:r>
              <a:rPr lang="en-US" sz="2200" dirty="0" err="1"/>
              <a:t>va</a:t>
            </a:r>
            <a:r>
              <a:rPr lang="en-US" sz="2200" dirty="0"/>
              <a:t>”….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It should transmit the code for ‘v’, 9…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/>
                </a:solidFill>
              </a:rPr>
              <a:t>But it will additionally place “</a:t>
            </a:r>
            <a:r>
              <a:rPr lang="en-US" sz="2200" dirty="0" err="1">
                <a:solidFill>
                  <a:schemeClr val="accent2"/>
                </a:solidFill>
              </a:rPr>
              <a:t>va</a:t>
            </a:r>
            <a:r>
              <a:rPr lang="en-US" sz="2200" dirty="0">
                <a:solidFill>
                  <a:schemeClr val="accent2"/>
                </a:solidFill>
              </a:rPr>
              <a:t>” in the source </a:t>
            </a:r>
            <a:r>
              <a:rPr lang="en-US" sz="2200" dirty="0" err="1">
                <a:solidFill>
                  <a:schemeClr val="accent2"/>
                </a:solidFill>
              </a:rPr>
              <a:t>trie</a:t>
            </a:r>
            <a:r>
              <a:rPr lang="en-US" sz="2200" dirty="0">
                <a:solidFill>
                  <a:schemeClr val="accent2"/>
                </a:solidFill>
              </a:rPr>
              <a:t>, with rank MAX_VAL + 1!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E9823-F4F1-4E64-B908-DBB488E53E90}"/>
              </a:ext>
            </a:extLst>
          </p:cNvPr>
          <p:cNvSpPr txBox="1"/>
          <p:nvPr/>
        </p:nvSpPr>
        <p:spPr>
          <a:xfrm>
            <a:off x="7491" y="236235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0CEE4-502B-409E-9562-7731232F6D90}"/>
              </a:ext>
            </a:extLst>
          </p:cNvPr>
          <p:cNvSpPr txBox="1"/>
          <p:nvPr/>
        </p:nvSpPr>
        <p:spPr>
          <a:xfrm>
            <a:off x="50326" y="313569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975CF1-BF49-438A-82A6-48D203B75CD2}"/>
              </a:ext>
            </a:extLst>
          </p:cNvPr>
          <p:cNvSpPr txBox="1"/>
          <p:nvPr/>
        </p:nvSpPr>
        <p:spPr>
          <a:xfrm>
            <a:off x="481367" y="370804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3F47BB-7F63-48A6-ABE9-2F64B77DF3F7}"/>
              </a:ext>
            </a:extLst>
          </p:cNvPr>
          <p:cNvSpPr txBox="1"/>
          <p:nvPr/>
        </p:nvSpPr>
        <p:spPr>
          <a:xfrm>
            <a:off x="1096929" y="396967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29DBE9-10C9-40E1-B524-D0D6C52A59F5}"/>
              </a:ext>
            </a:extLst>
          </p:cNvPr>
          <p:cNvSpPr txBox="1"/>
          <p:nvPr/>
        </p:nvSpPr>
        <p:spPr>
          <a:xfrm>
            <a:off x="2032042" y="402610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0E855-3879-45BD-80E0-C6758F1D8F0A}"/>
              </a:ext>
            </a:extLst>
          </p:cNvPr>
          <p:cNvSpPr txBox="1"/>
          <p:nvPr/>
        </p:nvSpPr>
        <p:spPr>
          <a:xfrm>
            <a:off x="2672224" y="4050762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C3388-62A7-405F-ABF9-1BD7EF2253A6}"/>
              </a:ext>
            </a:extLst>
          </p:cNvPr>
          <p:cNvSpPr txBox="1"/>
          <p:nvPr/>
        </p:nvSpPr>
        <p:spPr>
          <a:xfrm>
            <a:off x="3517123" y="405465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1001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E7FA5E-7A89-435E-ADF7-B9C517B00507}"/>
              </a:ext>
            </a:extLst>
          </p:cNvPr>
          <p:cNvSpPr txBox="1"/>
          <p:nvPr/>
        </p:nvSpPr>
        <p:spPr>
          <a:xfrm>
            <a:off x="4377108" y="406773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32E2F-8E3E-4CC3-B48E-B08B6EBCD947}"/>
              </a:ext>
            </a:extLst>
          </p:cNvPr>
          <p:cNvSpPr txBox="1"/>
          <p:nvPr/>
        </p:nvSpPr>
        <p:spPr>
          <a:xfrm>
            <a:off x="5136544" y="3952704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6C554E-D52D-4F5E-9411-4AAC006E0A4F}"/>
              </a:ext>
            </a:extLst>
          </p:cNvPr>
          <p:cNvSpPr txBox="1"/>
          <p:nvPr/>
        </p:nvSpPr>
        <p:spPr>
          <a:xfrm>
            <a:off x="5889539" y="3714238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E22F3-4EE2-4DD6-87D3-82010E3E3F15}"/>
              </a:ext>
            </a:extLst>
          </p:cNvPr>
          <p:cNvSpPr txBox="1"/>
          <p:nvPr/>
        </p:nvSpPr>
        <p:spPr>
          <a:xfrm>
            <a:off x="6282190" y="3256207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0E9DC0-380B-400E-ACAC-B2AB5DD6C680}"/>
              </a:ext>
            </a:extLst>
          </p:cNvPr>
          <p:cNvSpPr txBox="1"/>
          <p:nvPr/>
        </p:nvSpPr>
        <p:spPr>
          <a:xfrm>
            <a:off x="6503229" y="275206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5BE0ED-6B50-40BC-A3C2-AC13EC66E074}"/>
              </a:ext>
            </a:extLst>
          </p:cNvPr>
          <p:cNvSpPr txBox="1"/>
          <p:nvPr/>
        </p:nvSpPr>
        <p:spPr>
          <a:xfrm>
            <a:off x="6853684" y="2203185"/>
            <a:ext cx="38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082C40-D64B-4DF0-B285-66F841616304}"/>
              </a:ext>
            </a:extLst>
          </p:cNvPr>
          <p:cNvSpPr txBox="1"/>
          <p:nvPr/>
        </p:nvSpPr>
        <p:spPr>
          <a:xfrm>
            <a:off x="322751" y="1144559"/>
            <a:ext cx="192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MAX_VAL = 1</a:t>
            </a:r>
            <a:r>
              <a:rPr lang="en-US" b="1" u="sng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B96DAF-6CA4-44F9-8D72-AF676E87A5F1}"/>
              </a:ext>
            </a:extLst>
          </p:cNvPr>
          <p:cNvCxnSpPr>
            <a:cxnSpLocks/>
          </p:cNvCxnSpPr>
          <p:nvPr/>
        </p:nvCxnSpPr>
        <p:spPr>
          <a:xfrm flipH="1">
            <a:off x="3388619" y="4352321"/>
            <a:ext cx="411266" cy="4431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6F05AB6-C900-49DB-94EC-687F20A822F7}"/>
              </a:ext>
            </a:extLst>
          </p:cNvPr>
          <p:cNvSpPr/>
          <p:nvPr/>
        </p:nvSpPr>
        <p:spPr>
          <a:xfrm>
            <a:off x="3380714" y="4266244"/>
            <a:ext cx="29527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A2FAAC-9A38-46B2-99DC-B6DB9CEF1D33}"/>
              </a:ext>
            </a:extLst>
          </p:cNvPr>
          <p:cNvSpPr/>
          <p:nvPr/>
        </p:nvSpPr>
        <p:spPr>
          <a:xfrm>
            <a:off x="3080047" y="4833276"/>
            <a:ext cx="418704" cy="36933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CA3AAB-68E0-45C3-A75A-FCE7A1EEDD3A}"/>
              </a:ext>
            </a:extLst>
          </p:cNvPr>
          <p:cNvSpPr txBox="1"/>
          <p:nvPr/>
        </p:nvSpPr>
        <p:spPr>
          <a:xfrm>
            <a:off x="2913067" y="5171311"/>
            <a:ext cx="6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1110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F3E32-7336-45E2-AD4A-79267AF18196}"/>
              </a:ext>
            </a:extLst>
          </p:cNvPr>
          <p:cNvSpPr txBox="1"/>
          <p:nvPr/>
        </p:nvSpPr>
        <p:spPr>
          <a:xfrm>
            <a:off x="4894774" y="4322036"/>
            <a:ext cx="287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Makes sense to set to a </a:t>
            </a:r>
            <a:r>
              <a:rPr lang="en-US" b="1" dirty="0">
                <a:solidFill>
                  <a:schemeClr val="accent1"/>
                </a:solidFill>
              </a:rPr>
              <a:t>just encountered token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the most expensive cost so far!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A5B492-1EAD-4040-BADC-8E75760D7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726" y="4322036"/>
            <a:ext cx="1869512" cy="9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6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4E0A-AFE4-49A0-BB28-0E3F46F0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easier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E2DE-533C-4503-86EE-EA278751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Vocabulary: lowercase </a:t>
            </a:r>
            <a:r>
              <a:rPr lang="en-US" dirty="0" err="1"/>
              <a:t>english</a:t>
            </a:r>
            <a:r>
              <a:rPr lang="en-US" dirty="0"/>
              <a:t> characters</a:t>
            </a:r>
          </a:p>
          <a:p>
            <a:r>
              <a:rPr lang="en-US" dirty="0"/>
              <a:t>LZW needs a special character to play the role of the end-of-string character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: ‘\0’ sounds pretty appropriate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r>
              <a:rPr lang="en-US" dirty="0"/>
              <a:t>Suppose we’ve run Huffman Coding, ranked the characters based on Huff. encoding’s bit length, </a:t>
            </a:r>
            <a:r>
              <a:rPr lang="en-US" dirty="0" err="1"/>
              <a:t>etc</a:t>
            </a:r>
            <a:r>
              <a:rPr lang="en-US" dirty="0"/>
              <a:t> and we came up with this source </a:t>
            </a:r>
            <a:r>
              <a:rPr lang="en-US" dirty="0" err="1"/>
              <a:t>trie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4836695" y="4523874"/>
            <a:ext cx="1411705" cy="64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>
            <a:stCxn id="5" idx="3"/>
          </p:cNvCxnSpPr>
          <p:nvPr/>
        </p:nvCxnSpPr>
        <p:spPr>
          <a:xfrm flipH="1">
            <a:off x="4195011" y="5078433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441855" y="5008784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864339" y="5467636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4836695" y="5213370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4848216" y="5204061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506023" y="5621022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</p:cNvCxnSpPr>
          <p:nvPr/>
        </p:nvCxnSpPr>
        <p:spPr>
          <a:xfrm flipH="1">
            <a:off x="5478379" y="5236281"/>
            <a:ext cx="138563" cy="46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5211875" y="5765377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527864" y="530593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5958442" y="5236281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5999993" y="5265371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6075445" y="5745764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264445" y="4974210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432082" y="4951568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738689" y="5398430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729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4E0A-AFE4-49A0-BB28-0E3F46F0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easier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E2DE-533C-4503-86EE-EA278751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encode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FDFE6D-00DB-44CD-81A2-7395E2AD411D}"/>
              </a:ext>
            </a:extLst>
          </p:cNvPr>
          <p:cNvSpPr/>
          <p:nvPr/>
        </p:nvSpPr>
        <p:spPr>
          <a:xfrm>
            <a:off x="4580021" y="2703095"/>
            <a:ext cx="1411705" cy="649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45FF52-4C1B-476E-9650-573087E34261}"/>
              </a:ext>
            </a:extLst>
          </p:cNvPr>
          <p:cNvCxnSpPr>
            <a:stCxn id="5" idx="3"/>
          </p:cNvCxnSpPr>
          <p:nvPr/>
        </p:nvCxnSpPr>
        <p:spPr>
          <a:xfrm flipH="1">
            <a:off x="3938337" y="3257654"/>
            <a:ext cx="848423" cy="50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BE27DF-A06A-4922-8E20-0EA2DA718D08}"/>
              </a:ext>
            </a:extLst>
          </p:cNvPr>
          <p:cNvSpPr txBox="1"/>
          <p:nvPr/>
        </p:nvSpPr>
        <p:spPr>
          <a:xfrm>
            <a:off x="4185181" y="3188005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E54D2-0F60-4BF7-99A0-F7EC16C5FAD5}"/>
              </a:ext>
            </a:extLst>
          </p:cNvPr>
          <p:cNvSpPr txBox="1"/>
          <p:nvPr/>
        </p:nvSpPr>
        <p:spPr>
          <a:xfrm>
            <a:off x="3607665" y="3646857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1F835B-66F5-416F-BD63-40D011C8DBBA}"/>
              </a:ext>
            </a:extLst>
          </p:cNvPr>
          <p:cNvCxnSpPr>
            <a:cxnSpLocks/>
          </p:cNvCxnSpPr>
          <p:nvPr/>
        </p:nvCxnSpPr>
        <p:spPr>
          <a:xfrm flipH="1">
            <a:off x="4580021" y="3392591"/>
            <a:ext cx="537412" cy="4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15B1DB-854E-440E-BDA4-4878DA0576F4}"/>
              </a:ext>
            </a:extLst>
          </p:cNvPr>
          <p:cNvSpPr txBox="1"/>
          <p:nvPr/>
        </p:nvSpPr>
        <p:spPr>
          <a:xfrm>
            <a:off x="4591542" y="3383282"/>
            <a:ext cx="3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92A5B-6E6B-4F74-94FD-16B2A762FE2A}"/>
              </a:ext>
            </a:extLst>
          </p:cNvPr>
          <p:cNvSpPr txBox="1"/>
          <p:nvPr/>
        </p:nvSpPr>
        <p:spPr>
          <a:xfrm>
            <a:off x="4249349" y="3800243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6D569-A2A3-402B-9DF8-C34DD695B0F5}"/>
              </a:ext>
            </a:extLst>
          </p:cNvPr>
          <p:cNvCxnSpPr>
            <a:cxnSpLocks/>
          </p:cNvCxnSpPr>
          <p:nvPr/>
        </p:nvCxnSpPr>
        <p:spPr>
          <a:xfrm flipH="1">
            <a:off x="5221705" y="3415502"/>
            <a:ext cx="138563" cy="46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B312BE-AAF6-45D9-A828-E9E0E1841AE3}"/>
              </a:ext>
            </a:extLst>
          </p:cNvPr>
          <p:cNvSpPr txBox="1"/>
          <p:nvPr/>
        </p:nvSpPr>
        <p:spPr>
          <a:xfrm>
            <a:off x="4955201" y="3944598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43159-B525-4EAC-9F7B-ED616D053366}"/>
              </a:ext>
            </a:extLst>
          </p:cNvPr>
          <p:cNvSpPr txBox="1"/>
          <p:nvPr/>
        </p:nvSpPr>
        <p:spPr>
          <a:xfrm>
            <a:off x="5271190" y="3485160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EC8B78-8881-489D-A0D7-D4DD7E122DA4}"/>
              </a:ext>
            </a:extLst>
          </p:cNvPr>
          <p:cNvCxnSpPr>
            <a:cxnSpLocks/>
          </p:cNvCxnSpPr>
          <p:nvPr/>
        </p:nvCxnSpPr>
        <p:spPr>
          <a:xfrm>
            <a:off x="5701768" y="3415502"/>
            <a:ext cx="201816" cy="495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4549DA-4CDB-42DC-8E46-794C84113675}"/>
              </a:ext>
            </a:extLst>
          </p:cNvPr>
          <p:cNvSpPr txBox="1"/>
          <p:nvPr/>
        </p:nvSpPr>
        <p:spPr>
          <a:xfrm>
            <a:off x="5743319" y="3444592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DD416-32CC-4019-9692-0429324D4133}"/>
              </a:ext>
            </a:extLst>
          </p:cNvPr>
          <p:cNvSpPr txBox="1"/>
          <p:nvPr/>
        </p:nvSpPr>
        <p:spPr>
          <a:xfrm>
            <a:off x="5818771" y="3924985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D9A2D-9A68-4A27-B97C-F2B3669AE0DC}"/>
              </a:ext>
            </a:extLst>
          </p:cNvPr>
          <p:cNvCxnSpPr>
            <a:cxnSpLocks/>
          </p:cNvCxnSpPr>
          <p:nvPr/>
        </p:nvCxnSpPr>
        <p:spPr>
          <a:xfrm>
            <a:off x="6007771" y="3153431"/>
            <a:ext cx="440944" cy="48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9F021E-3D5C-431C-B09E-041314705AFB}"/>
              </a:ext>
            </a:extLst>
          </p:cNvPr>
          <p:cNvSpPr txBox="1"/>
          <p:nvPr/>
        </p:nvSpPr>
        <p:spPr>
          <a:xfrm>
            <a:off x="6175408" y="3130789"/>
            <a:ext cx="3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43B26-525A-4CA9-9AEF-74A3F3F0CE80}"/>
              </a:ext>
            </a:extLst>
          </p:cNvPr>
          <p:cNvSpPr txBox="1"/>
          <p:nvPr/>
        </p:nvSpPr>
        <p:spPr>
          <a:xfrm>
            <a:off x="6482015" y="3577651"/>
            <a:ext cx="33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2115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813C-BB92-4691-AE28-38E93925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Criticisms of LZW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25EA-8430-47FC-8D23-837921FD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Have to transmit initial dept-1 source </a:t>
            </a:r>
            <a:r>
              <a:rPr lang="en-US" dirty="0" err="1">
                <a:solidFill>
                  <a:srgbClr val="7030A0"/>
                </a:solidFill>
              </a:rPr>
              <a:t>trie</a:t>
            </a:r>
            <a:r>
              <a:rPr lang="en-US" dirty="0">
                <a:solidFill>
                  <a:srgbClr val="7030A0"/>
                </a:solidFill>
              </a:rPr>
              <a:t> before encoding-decoding</a:t>
            </a:r>
            <a:r>
              <a:rPr lang="en-US" dirty="0"/>
              <a:t>.</a:t>
            </a:r>
          </a:p>
          <a:p>
            <a:r>
              <a:rPr lang="en-US" dirty="0"/>
              <a:t>This </a:t>
            </a:r>
            <a:r>
              <a:rPr lang="en-US" b="1" dirty="0"/>
              <a:t>requires</a:t>
            </a:r>
            <a:r>
              <a:rPr lang="en-US" dirty="0"/>
              <a:t> that the sender uses </a:t>
            </a:r>
            <a:r>
              <a:rPr lang="en-US" b="1" dirty="0">
                <a:solidFill>
                  <a:schemeClr val="accent1"/>
                </a:solidFill>
              </a:rPr>
              <a:t>Hoffman encoding</a:t>
            </a:r>
            <a:r>
              <a:rPr lang="en-US" dirty="0"/>
              <a:t>!</a:t>
            </a:r>
          </a:p>
          <a:p>
            <a:r>
              <a:rPr lang="en-US" dirty="0"/>
              <a:t>It also takes some (perhaps negligible)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time</a:t>
            </a:r>
            <a:r>
              <a:rPr lang="en-US" dirty="0"/>
              <a:t>.</a:t>
            </a:r>
          </a:p>
          <a:p>
            <a:r>
              <a:rPr lang="en-US" dirty="0"/>
              <a:t>Remember: If we don’t want to spend time building a new Huffman source </a:t>
            </a:r>
            <a:r>
              <a:rPr lang="en-US" dirty="0" err="1"/>
              <a:t>trie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use an existing one </a:t>
            </a:r>
            <a:r>
              <a:rPr lang="en-US" dirty="0">
                <a:solidFill>
                  <a:schemeClr val="accent2"/>
                </a:solidFill>
              </a:rPr>
              <a:t>(but I can’t expect optimal length codes for the given text)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Tradeoffs, tradeoffs, tradeoffs</a:t>
            </a:r>
          </a:p>
        </p:txBody>
      </p:sp>
    </p:spTree>
    <p:extLst>
      <p:ext uri="{BB962C8B-B14F-4D97-AF65-F5344CB8AC3E}">
        <p14:creationId xmlns:p14="http://schemas.microsoft.com/office/powerpoint/2010/main" val="35597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4D7E-032B-402A-B0C8-770617CE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Compression: Lossy vs Lossless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51FA-73C0-4396-9D4A-D04351C0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different kind of debate when compared to character encoding strategies.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Lossy</a:t>
            </a:r>
            <a:r>
              <a:rPr lang="en-US" dirty="0"/>
              <a:t>: describes a compression process during which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some data loss is incurred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B0F0"/>
                </a:solidFill>
              </a:rPr>
              <a:t>Lossless</a:t>
            </a:r>
            <a:r>
              <a:rPr lang="en-US" dirty="0"/>
              <a:t>: not lossy!  </a:t>
            </a:r>
          </a:p>
          <a:p>
            <a:r>
              <a:rPr lang="en-US" dirty="0"/>
              <a:t>Different applications have different needs.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Audio: </a:t>
            </a:r>
            <a:r>
              <a:rPr lang="en-US" dirty="0">
                <a:solidFill>
                  <a:schemeClr val="accent1"/>
                </a:solidFill>
              </a:rPr>
              <a:t>highly compressible</a:t>
            </a:r>
            <a:r>
              <a:rPr lang="en-US" dirty="0"/>
              <a:t>. </a:t>
            </a:r>
            <a:r>
              <a:rPr lang="en-US" dirty="0">
                <a:solidFill>
                  <a:schemeClr val="accent2"/>
                </a:solidFill>
              </a:rPr>
              <a:t>Lossy</a:t>
            </a:r>
            <a:r>
              <a:rPr lang="en-US" dirty="0"/>
              <a:t> compression (mp3/mp4) with variable bitrate (128, 160, … , 320 kb/s)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Images</a:t>
            </a:r>
            <a:r>
              <a:rPr lang="en-US" dirty="0"/>
              <a:t>: </a:t>
            </a:r>
            <a:r>
              <a:rPr lang="en-US" b="1" dirty="0"/>
              <a:t>JPEG</a:t>
            </a:r>
            <a:r>
              <a:rPr lang="en-US" dirty="0"/>
              <a:t> and </a:t>
            </a:r>
            <a:r>
              <a:rPr lang="en-US" b="1" dirty="0"/>
              <a:t>JPEG2000</a:t>
            </a:r>
            <a:r>
              <a:rPr lang="en-US" dirty="0"/>
              <a:t> algorithms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both lossy, </a:t>
            </a:r>
            <a:r>
              <a:rPr lang="en-US" dirty="0"/>
              <a:t>but can compress an image </a:t>
            </a:r>
            <a:r>
              <a:rPr lang="en-US" dirty="0">
                <a:solidFill>
                  <a:srgbClr val="FF00FF"/>
                </a:solidFill>
              </a:rPr>
              <a:t>10 to 1 </a:t>
            </a:r>
            <a:r>
              <a:rPr lang="en-US" dirty="0"/>
              <a:t>with virtually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perceived quality loss.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Text: </a:t>
            </a:r>
            <a:r>
              <a:rPr lang="en-US" dirty="0"/>
              <a:t>Here, we can’t risk mistakes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. Lossless </a:t>
            </a:r>
            <a:r>
              <a:rPr lang="en-US" dirty="0"/>
              <a:t>compression is the only way</a:t>
            </a:r>
          </a:p>
          <a:p>
            <a:pPr lvl="2"/>
            <a:r>
              <a:rPr lang="en-US" dirty="0"/>
              <a:t>Patent documents</a:t>
            </a:r>
          </a:p>
          <a:p>
            <a:pPr lvl="2"/>
            <a:r>
              <a:rPr lang="en-US" dirty="0"/>
              <a:t>Courtroom proceedings</a:t>
            </a:r>
          </a:p>
          <a:p>
            <a:pPr lvl="2"/>
            <a:r>
              <a:rPr lang="en-US" dirty="0"/>
              <a:t>University admission decisions</a:t>
            </a:r>
          </a:p>
          <a:p>
            <a:pPr lvl="2"/>
            <a:r>
              <a:rPr lang="en-US" dirty="0"/>
              <a:t>….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7FB6-9CF3-4DF5-ACD0-9A782B2A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Concatenating Huffman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B773-8E2A-4EF4-BB63-09E88101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concatenate the Huffman encodings of the individual characters…</a:t>
            </a:r>
          </a:p>
          <a:p>
            <a:r>
              <a:rPr lang="en-US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7897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</p:spTree>
    <p:extLst>
      <p:ext uri="{BB962C8B-B14F-4D97-AF65-F5344CB8AC3E}">
        <p14:creationId xmlns:p14="http://schemas.microsoft.com/office/powerpoint/2010/main" val="372541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</p:spTree>
    <p:extLst>
      <p:ext uri="{BB962C8B-B14F-4D97-AF65-F5344CB8AC3E}">
        <p14:creationId xmlns:p14="http://schemas.microsoft.com/office/powerpoint/2010/main" val="89365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FF4-B362-4348-8DB3-9DBC825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 the pipeline…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888F51-08F6-4B48-9BA8-94695FA19AFA}"/>
              </a:ext>
            </a:extLst>
          </p:cNvPr>
          <p:cNvSpPr/>
          <p:nvPr/>
        </p:nvSpPr>
        <p:spPr>
          <a:xfrm>
            <a:off x="340243" y="2115990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22237D-B1EC-4631-A61E-6B95C1A3C954}"/>
              </a:ext>
            </a:extLst>
          </p:cNvPr>
          <p:cNvSpPr/>
          <p:nvPr/>
        </p:nvSpPr>
        <p:spPr>
          <a:xfrm>
            <a:off x="1967023" y="2185046"/>
            <a:ext cx="754911" cy="4890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B682B-673A-47B6-803C-B9F65380516E}"/>
              </a:ext>
            </a:extLst>
          </p:cNvPr>
          <p:cNvSpPr txBox="1"/>
          <p:nvPr/>
        </p:nvSpPr>
        <p:spPr>
          <a:xfrm>
            <a:off x="1967023" y="659384"/>
            <a:ext cx="13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No storage standard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943C96-6C38-4ED6-A491-5C5031702B31}"/>
              </a:ext>
            </a:extLst>
          </p:cNvPr>
          <p:cNvSpPr/>
          <p:nvPr/>
        </p:nvSpPr>
        <p:spPr>
          <a:xfrm>
            <a:off x="3205714" y="2185046"/>
            <a:ext cx="1244009" cy="6272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UCS-2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183C-1D02-43FD-8E35-F2754C8DE8B7}"/>
              </a:ext>
            </a:extLst>
          </p:cNvPr>
          <p:cNvSpPr txBox="1"/>
          <p:nvPr/>
        </p:nvSpPr>
        <p:spPr>
          <a:xfrm>
            <a:off x="2565301" y="3126110"/>
            <a:ext cx="21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Rare symbols should pay more than frequent ones!</a:t>
            </a:r>
          </a:p>
        </p:txBody>
      </p:sp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6C05C5-D2EB-423B-9B0E-0B5CC2DE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0" y="329775"/>
            <a:ext cx="1379662" cy="1243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3135-9358-470E-A8E8-DAE65FC9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3" y="2973651"/>
            <a:ext cx="1337612" cy="13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1965</Words>
  <Application>Microsoft Macintosh PowerPoint</Application>
  <PresentationFormat>Widescreen</PresentationFormat>
  <Paragraphs>1069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LZW String encoding</vt:lpstr>
      <vt:lpstr>String compression</vt:lpstr>
      <vt:lpstr>Compression: Lossy vs Lossless</vt:lpstr>
      <vt:lpstr>Concatenating Huffman encodings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Recall the pipeline…</vt:lpstr>
      <vt:lpstr>Naïve approach won’t work</vt:lpstr>
      <vt:lpstr>Lookup tables and “source” tries</vt:lpstr>
      <vt:lpstr>Source trie for our example</vt:lpstr>
      <vt:lpstr>Source trie for our example</vt:lpstr>
      <vt:lpstr>Source trie for our example</vt:lpstr>
      <vt:lpstr>Source trie for our example</vt:lpstr>
      <vt:lpstr>Source trie for our example</vt:lpstr>
      <vt:lpstr>Source trie for our example</vt:lpstr>
      <vt:lpstr>Source trie for our example</vt:lpstr>
      <vt:lpstr>Source trie for our example</vt:lpstr>
      <vt:lpstr>Source trie for our example</vt:lpstr>
      <vt:lpstr>Source trie for our example</vt:lpstr>
      <vt:lpstr>An easier example</vt:lpstr>
      <vt:lpstr>An easier example</vt:lpstr>
      <vt:lpstr>Criticisms of LZW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LZW String encoding</dc:title>
  <dc:creator>Jason Filippou</dc:creator>
  <cp:lastModifiedBy>Jason Filippou</cp:lastModifiedBy>
  <cp:revision>30</cp:revision>
  <dcterms:created xsi:type="dcterms:W3CDTF">2017-06-24T03:13:03Z</dcterms:created>
  <dcterms:modified xsi:type="dcterms:W3CDTF">2018-04-19T16:05:18Z</dcterms:modified>
</cp:coreProperties>
</file>