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62"/>
  </p:notesMasterIdLst>
  <p:sldIdLst>
    <p:sldId id="256" r:id="rId2"/>
    <p:sldId id="280" r:id="rId3"/>
    <p:sldId id="349" r:id="rId4"/>
    <p:sldId id="347" r:id="rId5"/>
    <p:sldId id="348" r:id="rId6"/>
    <p:sldId id="346" r:id="rId7"/>
    <p:sldId id="350" r:id="rId8"/>
    <p:sldId id="283" r:id="rId9"/>
    <p:sldId id="284" r:id="rId10"/>
    <p:sldId id="351" r:id="rId11"/>
    <p:sldId id="353" r:id="rId12"/>
    <p:sldId id="285" r:id="rId13"/>
    <p:sldId id="287" r:id="rId14"/>
    <p:sldId id="335" r:id="rId15"/>
    <p:sldId id="360" r:id="rId16"/>
    <p:sldId id="288" r:id="rId17"/>
    <p:sldId id="290" r:id="rId18"/>
    <p:sldId id="291" r:id="rId19"/>
    <p:sldId id="281" r:id="rId20"/>
    <p:sldId id="292" r:id="rId21"/>
    <p:sldId id="293" r:id="rId22"/>
    <p:sldId id="259" r:id="rId23"/>
    <p:sldId id="294" r:id="rId24"/>
    <p:sldId id="295" r:id="rId25"/>
    <p:sldId id="296" r:id="rId26"/>
    <p:sldId id="313" r:id="rId27"/>
    <p:sldId id="297" r:id="rId28"/>
    <p:sldId id="298" r:id="rId29"/>
    <p:sldId id="300" r:id="rId30"/>
    <p:sldId id="303" r:id="rId31"/>
    <p:sldId id="305" r:id="rId32"/>
    <p:sldId id="306" r:id="rId33"/>
    <p:sldId id="260" r:id="rId34"/>
    <p:sldId id="354" r:id="rId35"/>
    <p:sldId id="355" r:id="rId36"/>
    <p:sldId id="356" r:id="rId37"/>
    <p:sldId id="307" r:id="rId38"/>
    <p:sldId id="308" r:id="rId39"/>
    <p:sldId id="309" r:id="rId40"/>
    <p:sldId id="310" r:id="rId41"/>
    <p:sldId id="258" r:id="rId42"/>
    <p:sldId id="311" r:id="rId43"/>
    <p:sldId id="312" r:id="rId44"/>
    <p:sldId id="262" r:id="rId45"/>
    <p:sldId id="299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</p:sldIdLst>
  <p:sldSz cx="12192000" cy="6858000"/>
  <p:notesSz cx="6858000" cy="9144000"/>
  <p:embeddedFontLst>
    <p:embeddedFont>
      <p:font typeface="Calibri" panose="020F0502020204030204" pitchFamily="34" charset="0"/>
      <p:regular r:id="rId63"/>
      <p:bold r:id="rId64"/>
      <p:italic r:id="rId65"/>
      <p:boldItalic r:id="rId66"/>
    </p:embeddedFont>
    <p:embeddedFont>
      <p:font typeface="Calibri Light" panose="020F0302020204030204" pitchFamily="34" charset="0"/>
      <p:regular r:id="rId67"/>
      <p:italic r:id="rId68"/>
    </p:embeddedFont>
    <p:embeddedFont>
      <p:font typeface="Cambria Math" panose="02040503050406030204" pitchFamily="18" charset="0"/>
      <p:regular r:id="rId69"/>
    </p:embeddedFont>
    <p:embeddedFont>
      <p:font typeface="Consolas" panose="020B0609020204030204" pitchFamily="49" charset="0"/>
      <p:regular r:id="rId70"/>
      <p:bold r:id="rId71"/>
      <p:italic r:id="rId72"/>
      <p:boldItalic r:id="rId73"/>
    </p:embeddedFont>
    <p:embeddedFont>
      <p:font typeface="Mangal" panose="02040503050203030202" pitchFamily="18" charset="0"/>
      <p:regular r:id="rId74"/>
      <p:bold r:id="rId7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F4D"/>
    <a:srgbClr val="A55CFF"/>
    <a:srgbClr val="E714FF"/>
    <a:srgbClr val="F084F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13"/>
    <p:restoredTop sz="93750"/>
  </p:normalViewPr>
  <p:slideViewPr>
    <p:cSldViewPr snapToGrid="0" snapToObjects="1">
      <p:cViewPr varScale="1">
        <p:scale>
          <a:sx n="145" d="100"/>
          <a:sy n="145" d="100"/>
        </p:scale>
        <p:origin x="129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74" Type="http://schemas.openxmlformats.org/officeDocument/2006/relationships/font" Target="fonts/font12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75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73" Type="http://schemas.openxmlformats.org/officeDocument/2006/relationships/font" Target="fonts/font11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9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63A02-4C7F-734D-8BBB-4389F94CEA16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3536F-4C81-974A-B293-BC6A301D7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7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3536F-4C81-974A-B293-BC6A301D7B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41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3536F-4C81-974A-B293-BC6A301D7B1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61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3536F-4C81-974A-B293-BC6A301D7B1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24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3536F-4C81-974A-B293-BC6A301D7B1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32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3536F-4C81-974A-B293-BC6A301D7B1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75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3536F-4C81-974A-B293-BC6A301D7B1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3536F-4C81-974A-B293-BC6A301D7B1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63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3536F-4C81-974A-B293-BC6A301D7B1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51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3536F-4C81-974A-B293-BC6A301D7B1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35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3536F-4C81-974A-B293-BC6A301D7B1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26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3536F-4C81-974A-B293-BC6A301D7B1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2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3536F-4C81-974A-B293-BC6A301D7B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00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3536F-4C81-974A-B293-BC6A301D7B1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3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3536F-4C81-974A-B293-BC6A301D7B1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734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3536F-4C81-974A-B293-BC6A301D7B1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9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3536F-4C81-974A-B293-BC6A301D7B1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04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3536F-4C81-974A-B293-BC6A301D7B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23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3536F-4C81-974A-B293-BC6A301D7B1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68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3536F-4C81-974A-B293-BC6A301D7B1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22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3536F-4C81-974A-B293-BC6A301D7B1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43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3536F-4C81-974A-B293-BC6A301D7B1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94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3536F-4C81-974A-B293-BC6A301D7B1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78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CE9C-C412-664D-9AE9-7C5FA31A430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8845-F020-5446-8FA3-1913ABA6E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5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CE9C-C412-664D-9AE9-7C5FA31A430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8845-F020-5446-8FA3-1913ABA6E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4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CE9C-C412-664D-9AE9-7C5FA31A430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8845-F020-5446-8FA3-1913ABA6E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CE9C-C412-664D-9AE9-7C5FA31A430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8845-F020-5446-8FA3-1913ABA6E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1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CE9C-C412-664D-9AE9-7C5FA31A430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8845-F020-5446-8FA3-1913ABA6E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4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CE9C-C412-664D-9AE9-7C5FA31A430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8845-F020-5446-8FA3-1913ABA6E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3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CE9C-C412-664D-9AE9-7C5FA31A430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8845-F020-5446-8FA3-1913ABA6E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4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CE9C-C412-664D-9AE9-7C5FA31A430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8845-F020-5446-8FA3-1913ABA6E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CE9C-C412-664D-9AE9-7C5FA31A430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8845-F020-5446-8FA3-1913ABA6E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3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CE9C-C412-664D-9AE9-7C5FA31A430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8845-F020-5446-8FA3-1913ABA6E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7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CE9C-C412-664D-9AE9-7C5FA31A430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8845-F020-5446-8FA3-1913ABA6E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9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5CE9C-C412-664D-9AE9-7C5FA31A430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98845-F020-5446-8FA3-1913ABA6E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CharSequence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CharSequence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CharSequence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CharSequence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130.png"/><Relationship Id="rId4" Type="http://schemas.openxmlformats.org/officeDocument/2006/relationships/image" Target="../media/image11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Tries</a:t>
            </a:r>
            <a:br>
              <a:rPr lang="en-US" dirty="0"/>
            </a:br>
            <a:r>
              <a:rPr lang="en-US" sz="2000" dirty="0"/>
              <a:t>(“try”-s)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CMSC 420</a:t>
            </a:r>
          </a:p>
        </p:txBody>
      </p:sp>
    </p:spTree>
    <p:extLst>
      <p:ext uri="{BB962C8B-B14F-4D97-AF65-F5344CB8AC3E}">
        <p14:creationId xmlns:p14="http://schemas.microsoft.com/office/powerpoint/2010/main" val="126271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Structure of a </a:t>
            </a:r>
            <a:r>
              <a:rPr lang="en-US" dirty="0" err="1"/>
              <a:t>trie</a:t>
            </a:r>
            <a:r>
              <a:rPr lang="en-US" dirty="0"/>
              <a:t> node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We must always specify the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that we sample characters from!</a:t>
                </a:r>
              </a:p>
              <a:p>
                <a:pPr lvl="1"/>
                <a:r>
                  <a:rPr lang="en-US" dirty="0"/>
                  <a:t>Common choices: ASCII, UNICODE.</a:t>
                </a:r>
              </a:p>
              <a:p>
                <a:r>
                  <a:rPr lang="en-US" dirty="0"/>
                  <a:t>In this course, we will be using ASCII or small subsets thereof.</a:t>
                </a:r>
              </a:p>
              <a:p>
                <a:r>
                  <a:rPr lang="en-US" dirty="0"/>
                  <a:t>Every node will hold a buffer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Σ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|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</m:oMath>
                </a14:m>
                <a:r>
                  <a:rPr lang="en-US" dirty="0"/>
                  <a:t>many cells!</a:t>
                </a:r>
              </a:p>
              <a:p>
                <a:r>
                  <a:rPr lang="en-US" dirty="0"/>
                  <a:t>Question: For UNICODE </a:t>
                </a:r>
                <a:r>
                  <a:rPr lang="en-US" dirty="0">
                    <a:solidFill>
                      <a:srgbClr val="E714FF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E714FF"/>
                        </a:solidFill>
                        <a:latin typeface="Cambria Math" charset="0"/>
                      </a:rPr>
                      <m:t>≈65</m:t>
                    </m:r>
                    <m:r>
                      <a:rPr lang="en-US" i="1">
                        <a:solidFill>
                          <a:srgbClr val="E714FF"/>
                        </a:solidFill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dirty="0">
                    <a:solidFill>
                      <a:srgbClr val="E714FF"/>
                    </a:solidFill>
                  </a:rPr>
                  <a:t> usable symbols)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how big will those buffers be </a:t>
                </a:r>
                <a:r>
                  <a:rPr lang="en-US" b="1" i="1" u="sng" dirty="0">
                    <a:solidFill>
                      <a:schemeClr val="accent1"/>
                    </a:solidFill>
                  </a:rPr>
                  <a:t>in bytes</a:t>
                </a:r>
                <a:r>
                  <a:rPr lang="en-US" dirty="0"/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1495168" y="5338119"/>
            <a:ext cx="1136821" cy="667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128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39298" y="5338118"/>
            <a:ext cx="1136821" cy="66726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65K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037439" y="5338118"/>
            <a:ext cx="1136821" cy="66726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&gt;65K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44615" y="5338117"/>
            <a:ext cx="1136821" cy="667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&lt;65K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174" y="3546389"/>
            <a:ext cx="667266" cy="6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93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Structure of a </a:t>
            </a:r>
            <a:r>
              <a:rPr lang="en-US" dirty="0" err="1"/>
              <a:t>trie</a:t>
            </a:r>
            <a:r>
              <a:rPr lang="en-US" dirty="0"/>
              <a:t> node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We must always specify the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that we sample characters from!</a:t>
                </a:r>
              </a:p>
              <a:p>
                <a:pPr lvl="1"/>
                <a:r>
                  <a:rPr lang="en-US" dirty="0"/>
                  <a:t>Common choices: ASCII, UNICODE.</a:t>
                </a:r>
              </a:p>
              <a:p>
                <a:r>
                  <a:rPr lang="en-US" dirty="0"/>
                  <a:t>In this course, we will be using ASCII or small subsets thereof.</a:t>
                </a:r>
              </a:p>
              <a:p>
                <a:r>
                  <a:rPr lang="en-US" dirty="0"/>
                  <a:t>Every node will hold a buffer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Σ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|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</m:oMath>
                </a14:m>
                <a:r>
                  <a:rPr lang="en-US" dirty="0"/>
                  <a:t>many cells!</a:t>
                </a:r>
              </a:p>
              <a:p>
                <a:r>
                  <a:rPr lang="en-US" dirty="0"/>
                  <a:t>Question: For UNICODE </a:t>
                </a:r>
                <a:r>
                  <a:rPr lang="en-US" dirty="0">
                    <a:solidFill>
                      <a:srgbClr val="E714FF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E714FF"/>
                        </a:solidFill>
                        <a:latin typeface="Cambria Math" charset="0"/>
                      </a:rPr>
                      <m:t>≈65</m:t>
                    </m:r>
                    <m:r>
                      <a:rPr lang="en-US" i="1">
                        <a:solidFill>
                          <a:srgbClr val="E714FF"/>
                        </a:solidFill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dirty="0">
                    <a:solidFill>
                      <a:srgbClr val="E714FF"/>
                    </a:solidFill>
                  </a:rPr>
                  <a:t> usable symbols)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how big will those buffers be </a:t>
                </a:r>
                <a:r>
                  <a:rPr lang="en-US" b="1" i="1" u="sng" dirty="0">
                    <a:solidFill>
                      <a:schemeClr val="accent1"/>
                    </a:solidFill>
                  </a:rPr>
                  <a:t>in bytes</a:t>
                </a:r>
                <a:r>
                  <a:rPr lang="en-US" dirty="0"/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1495168" y="5338119"/>
            <a:ext cx="1136821" cy="667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128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39298" y="5338118"/>
            <a:ext cx="1136821" cy="66726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65K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037439" y="5338118"/>
            <a:ext cx="1136821" cy="66726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&gt;65K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44615" y="5338117"/>
            <a:ext cx="1136821" cy="667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&lt;65K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852087" y="5127067"/>
            <a:ext cx="1507524" cy="11848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118388" y="4895258"/>
            <a:ext cx="4226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Only the first 128 characters are stored in a single byte each!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174" y="3546389"/>
            <a:ext cx="667266" cy="6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46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Structure of a </a:t>
            </a:r>
            <a:r>
              <a:rPr lang="en-US" dirty="0" err="1"/>
              <a:t>trie</a:t>
            </a:r>
            <a:r>
              <a:rPr lang="en-US" dirty="0"/>
              <a:t>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855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This is an example of what a </a:t>
            </a:r>
            <a:r>
              <a:rPr lang="en-US" sz="2400" dirty="0" err="1"/>
              <a:t>trie</a:t>
            </a:r>
            <a:r>
              <a:rPr lang="en-US" sz="2400" dirty="0"/>
              <a:t> node would look like if alphabet is ASCII: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To make the art (?) tractable, we will be shortening the nodes to only have outgoing links that correspond to actual characters that are </a:t>
            </a:r>
            <a:r>
              <a:rPr lang="en-US" sz="2400" b="1" dirty="0">
                <a:solidFill>
                  <a:schemeClr val="accent1"/>
                </a:solidFill>
              </a:rPr>
              <a:t>dynamically used </a:t>
            </a:r>
            <a:r>
              <a:rPr lang="en-US" sz="2400" dirty="0"/>
              <a:t>in the </a:t>
            </a:r>
            <a:r>
              <a:rPr lang="en-US" sz="2400" dirty="0" err="1"/>
              <a:t>trie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1300209" y="2604981"/>
            <a:ext cx="9304638" cy="7537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232093"/>
              </p:ext>
            </p:extLst>
          </p:nvPr>
        </p:nvGraphicFramePr>
        <p:xfrm>
          <a:off x="1640697" y="2798982"/>
          <a:ext cx="875408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95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95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95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95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567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SOH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 rot="5400000">
            <a:off x="3122275" y="1760640"/>
            <a:ext cx="564020" cy="3527178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3729447"/>
            <a:ext cx="710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Non-printable characters, like </a:t>
            </a:r>
            <a:r>
              <a:rPr lang="en-US" b="1" dirty="0">
                <a:solidFill>
                  <a:schemeClr val="accent6"/>
                </a:solidFill>
              </a:rPr>
              <a:t>system bell, paper feed, carriage return</a:t>
            </a:r>
            <a:r>
              <a:rPr lang="mr-IN" b="1" dirty="0">
                <a:solidFill>
                  <a:schemeClr val="accent6"/>
                </a:solidFill>
              </a:rPr>
              <a:t>…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5658892" y="5584307"/>
                <a:ext cx="513485" cy="49303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892" y="5584307"/>
                <a:ext cx="513485" cy="493030"/>
              </a:xfrm>
              <a:prstGeom prst="roundRect">
                <a:avLst>
                  <a:gd name="adj" fmla="val 50000"/>
                </a:avLst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5042420" y="6077337"/>
            <a:ext cx="778476" cy="494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641043" y="6077337"/>
            <a:ext cx="352853" cy="513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42420" y="6058493"/>
            <a:ext cx="34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25831" y="6210175"/>
            <a:ext cx="34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640696" y="3233239"/>
            <a:ext cx="389238" cy="469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297324" y="3233239"/>
            <a:ext cx="389238" cy="469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145280" y="3210682"/>
            <a:ext cx="122257" cy="461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508361" y="3267187"/>
            <a:ext cx="122257" cy="461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286272" y="3237201"/>
            <a:ext cx="122257" cy="461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860995" y="3256445"/>
            <a:ext cx="61297" cy="472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700203" y="3242219"/>
            <a:ext cx="143846" cy="48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020450" y="3291772"/>
            <a:ext cx="35482" cy="407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112300" y="6039671"/>
            <a:ext cx="449989" cy="466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90665" y="6018738"/>
            <a:ext cx="34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09341" y="6157605"/>
            <a:ext cx="355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527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Structure of a </a:t>
            </a:r>
            <a:r>
              <a:rPr lang="en-US" dirty="0" err="1"/>
              <a:t>trie</a:t>
            </a:r>
            <a:r>
              <a:rPr lang="en-US" dirty="0"/>
              <a:t>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2" y="1788555"/>
            <a:ext cx="1135597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It turns out that in a </a:t>
            </a:r>
            <a:r>
              <a:rPr lang="en-US" sz="2400" dirty="0" err="1"/>
              <a:t>trie</a:t>
            </a:r>
            <a:r>
              <a:rPr lang="en-US" sz="2400" dirty="0"/>
              <a:t> node, we also need some information that tells us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i="1" dirty="0">
                <a:solidFill>
                  <a:srgbClr val="C00000"/>
                </a:solidFill>
              </a:rPr>
              <a:t>   Does the path from the root of the </a:t>
            </a:r>
            <a:r>
              <a:rPr lang="en-US" sz="2400" i="1" dirty="0" err="1">
                <a:solidFill>
                  <a:srgbClr val="C00000"/>
                </a:solidFill>
              </a:rPr>
              <a:t>trie</a:t>
            </a:r>
            <a:r>
              <a:rPr lang="en-US" sz="2400" i="1" dirty="0">
                <a:solidFill>
                  <a:srgbClr val="C00000"/>
                </a:solidFill>
              </a:rPr>
              <a:t> correspond to an actual string stored in it?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6967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Structure of a </a:t>
            </a:r>
            <a:r>
              <a:rPr lang="en-US" dirty="0" err="1"/>
              <a:t>trie</a:t>
            </a:r>
            <a:r>
              <a:rPr lang="en-US" dirty="0"/>
              <a:t>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2" y="1788555"/>
            <a:ext cx="1135597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It turns out that in a </a:t>
            </a:r>
            <a:r>
              <a:rPr lang="en-US" sz="2400" dirty="0" err="1"/>
              <a:t>trie</a:t>
            </a:r>
            <a:r>
              <a:rPr lang="en-US" sz="2400" dirty="0"/>
              <a:t> node, we also need some information that tells us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i="1" dirty="0">
                <a:solidFill>
                  <a:srgbClr val="C00000"/>
                </a:solidFill>
              </a:rPr>
              <a:t>   Does the path from the root of the </a:t>
            </a:r>
            <a:r>
              <a:rPr lang="en-US" sz="2400" i="1" dirty="0" err="1">
                <a:solidFill>
                  <a:srgbClr val="C00000"/>
                </a:solidFill>
              </a:rPr>
              <a:t>trie</a:t>
            </a:r>
            <a:r>
              <a:rPr lang="en-US" sz="2400" i="1" dirty="0">
                <a:solidFill>
                  <a:srgbClr val="C00000"/>
                </a:solidFill>
              </a:rPr>
              <a:t> correspond to an actual string stored in it?</a:t>
            </a:r>
          </a:p>
          <a:p>
            <a:endParaRPr lang="en-US" sz="2400" dirty="0"/>
          </a:p>
          <a:p>
            <a:r>
              <a:rPr lang="en-US" sz="2400" dirty="0"/>
              <a:t>This corresponds to a single bit! “Art” convention: </a:t>
            </a:r>
            <a:r>
              <a:rPr lang="en-US" sz="2400" dirty="0">
                <a:solidFill>
                  <a:srgbClr val="FF0000"/>
                </a:solidFill>
              </a:rPr>
              <a:t>Red for set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1"/>
                </a:solidFill>
              </a:rPr>
              <a:t>blue for unset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627018" y="4068947"/>
            <a:ext cx="10258696" cy="7537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781810" y="4279183"/>
          <a:ext cx="89286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567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SOH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5238287" y="5573237"/>
                <a:ext cx="513485" cy="49303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287" y="5573237"/>
                <a:ext cx="513485" cy="493030"/>
              </a:xfrm>
              <a:prstGeom prst="roundRect">
                <a:avLst>
                  <a:gd name="adj" fmla="val 50000"/>
                </a:avLst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4551802" y="6047423"/>
            <a:ext cx="778476" cy="494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2"/>
          </p:cNvCxnSpPr>
          <p:nvPr/>
        </p:nvCxnSpPr>
        <p:spPr>
          <a:xfrm flipH="1">
            <a:off x="5142177" y="6066267"/>
            <a:ext cx="352853" cy="513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89393" y="5527307"/>
            <a:ext cx="34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00289" y="6199823"/>
            <a:ext cx="34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731526" y="5977733"/>
            <a:ext cx="449989" cy="466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09891" y="5956800"/>
            <a:ext cx="34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5" name="Oval 4"/>
          <p:cNvSpPr/>
          <p:nvPr/>
        </p:nvSpPr>
        <p:spPr>
          <a:xfrm>
            <a:off x="10040983" y="4345577"/>
            <a:ext cx="235131" cy="232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594535" y="5815988"/>
            <a:ext cx="61984" cy="833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56519" y="6120161"/>
            <a:ext cx="355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/>
              <a:t>…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838200" y="4722701"/>
            <a:ext cx="389238" cy="469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494828" y="4722701"/>
            <a:ext cx="389238" cy="469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342784" y="4700144"/>
            <a:ext cx="122257" cy="461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705865" y="4756649"/>
            <a:ext cx="122257" cy="461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606034" y="4726663"/>
            <a:ext cx="751223" cy="326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058499" y="4745907"/>
            <a:ext cx="61297" cy="472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897707" y="4731681"/>
            <a:ext cx="143846" cy="48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217954" y="4781234"/>
            <a:ext cx="35482" cy="407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084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Structure of a </a:t>
            </a:r>
            <a:r>
              <a:rPr lang="en-US" dirty="0" err="1"/>
              <a:t>trie</a:t>
            </a:r>
            <a:r>
              <a:rPr lang="en-US" dirty="0"/>
              <a:t>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2" y="1788555"/>
            <a:ext cx="1135597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It turns out that in a </a:t>
            </a:r>
            <a:r>
              <a:rPr lang="en-US" sz="2400" dirty="0" err="1"/>
              <a:t>trie</a:t>
            </a:r>
            <a:r>
              <a:rPr lang="en-US" sz="2400" dirty="0"/>
              <a:t> node, we also need some information that tells us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i="1" dirty="0">
                <a:solidFill>
                  <a:srgbClr val="C00000"/>
                </a:solidFill>
              </a:rPr>
              <a:t>   Does the path from the root of the </a:t>
            </a:r>
            <a:r>
              <a:rPr lang="en-US" sz="2400" i="1" dirty="0" err="1">
                <a:solidFill>
                  <a:srgbClr val="C00000"/>
                </a:solidFill>
              </a:rPr>
              <a:t>trie</a:t>
            </a:r>
            <a:r>
              <a:rPr lang="en-US" sz="2400" i="1" dirty="0">
                <a:solidFill>
                  <a:srgbClr val="C00000"/>
                </a:solidFill>
              </a:rPr>
              <a:t> correspond to an actual string stored in it?</a:t>
            </a:r>
          </a:p>
          <a:p>
            <a:endParaRPr lang="en-US" sz="2400" dirty="0"/>
          </a:p>
          <a:p>
            <a:r>
              <a:rPr lang="en-US" sz="2400" dirty="0"/>
              <a:t>This corresponds to a single bit! “Art” convention: </a:t>
            </a:r>
            <a:r>
              <a:rPr lang="en-US" sz="2400" dirty="0">
                <a:solidFill>
                  <a:srgbClr val="FF0000"/>
                </a:solidFill>
              </a:rPr>
              <a:t>Red for set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1"/>
                </a:solidFill>
              </a:rPr>
              <a:t>blue for unset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627018" y="4068947"/>
            <a:ext cx="10258696" cy="7537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781810" y="4279183"/>
          <a:ext cx="89286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567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SOH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5238287" y="5573237"/>
                <a:ext cx="513485" cy="49303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287" y="5573237"/>
                <a:ext cx="513485" cy="493030"/>
              </a:xfrm>
              <a:prstGeom prst="roundRect">
                <a:avLst>
                  <a:gd name="adj" fmla="val 50000"/>
                </a:avLst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4551802" y="6047423"/>
            <a:ext cx="778476" cy="494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2"/>
          </p:cNvCxnSpPr>
          <p:nvPr/>
        </p:nvCxnSpPr>
        <p:spPr>
          <a:xfrm flipH="1">
            <a:off x="5142177" y="6066267"/>
            <a:ext cx="352853" cy="513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89393" y="5527307"/>
            <a:ext cx="34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00289" y="6199823"/>
            <a:ext cx="34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731526" y="5977733"/>
            <a:ext cx="449989" cy="466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09891" y="5956800"/>
            <a:ext cx="34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5" name="Oval 4"/>
          <p:cNvSpPr/>
          <p:nvPr/>
        </p:nvSpPr>
        <p:spPr>
          <a:xfrm>
            <a:off x="10040983" y="4345577"/>
            <a:ext cx="235131" cy="232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594535" y="5815988"/>
            <a:ext cx="61984" cy="833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56519" y="6120161"/>
            <a:ext cx="355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/>
              <a:t>…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838200" y="4722701"/>
            <a:ext cx="389238" cy="469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494828" y="4722701"/>
            <a:ext cx="389238" cy="469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342784" y="4700144"/>
            <a:ext cx="122257" cy="461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705865" y="4756649"/>
            <a:ext cx="122257" cy="461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606034" y="4726663"/>
            <a:ext cx="751223" cy="326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058499" y="4745907"/>
            <a:ext cx="61297" cy="472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897707" y="4731681"/>
            <a:ext cx="143846" cy="48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217954" y="4781234"/>
            <a:ext cx="35482" cy="407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40DB792F-CED4-7342-B920-F4CC322B5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594" y="2161777"/>
            <a:ext cx="5104122" cy="382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94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 so fast!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2" y="1788555"/>
            <a:ext cx="1135597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Don’t I need </a:t>
            </a:r>
            <a:r>
              <a:rPr lang="en-US" sz="2400" dirty="0">
                <a:solidFill>
                  <a:schemeClr val="accent1"/>
                </a:solidFill>
              </a:rPr>
              <a:t>2 buffers</a:t>
            </a:r>
            <a:r>
              <a:rPr lang="en-US" sz="2400" dirty="0"/>
              <a:t>, to store both characters </a:t>
            </a:r>
            <a:r>
              <a:rPr lang="en-US" sz="2400" b="1" dirty="0"/>
              <a:t>and</a:t>
            </a:r>
            <a:r>
              <a:rPr lang="en-US" sz="2400" dirty="0"/>
              <a:t> pointers?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27018" y="4068947"/>
            <a:ext cx="10258696" cy="7537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385996"/>
              </p:ext>
            </p:extLst>
          </p:nvPr>
        </p:nvGraphicFramePr>
        <p:xfrm>
          <a:off x="781810" y="4279183"/>
          <a:ext cx="89286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567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SOH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5349291" y="5559977"/>
                <a:ext cx="513485" cy="49303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291" y="5559977"/>
                <a:ext cx="513485" cy="493030"/>
              </a:xfrm>
              <a:prstGeom prst="roundRect">
                <a:avLst>
                  <a:gd name="adj" fmla="val 50000"/>
                </a:avLst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4662806" y="6034163"/>
            <a:ext cx="778476" cy="494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2"/>
          </p:cNvCxnSpPr>
          <p:nvPr/>
        </p:nvCxnSpPr>
        <p:spPr>
          <a:xfrm flipH="1">
            <a:off x="5253181" y="6053007"/>
            <a:ext cx="352853" cy="513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54558" y="6034163"/>
            <a:ext cx="34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11293" y="6186563"/>
            <a:ext cx="34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842530" y="5964473"/>
            <a:ext cx="449989" cy="466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20895" y="5943540"/>
            <a:ext cx="34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5" name="Oval 4"/>
          <p:cNvSpPr/>
          <p:nvPr/>
        </p:nvSpPr>
        <p:spPr>
          <a:xfrm>
            <a:off x="10040983" y="4345577"/>
            <a:ext cx="235131" cy="232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742853" y="5799581"/>
            <a:ext cx="61984" cy="833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67523" y="6106901"/>
            <a:ext cx="355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/>
              <a:t>…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838200" y="4722701"/>
            <a:ext cx="389238" cy="469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494828" y="4722701"/>
            <a:ext cx="389238" cy="469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342784" y="4700144"/>
            <a:ext cx="122257" cy="461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705865" y="4756649"/>
            <a:ext cx="122257" cy="461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606034" y="4726663"/>
            <a:ext cx="124206" cy="326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058499" y="4745907"/>
            <a:ext cx="61297" cy="472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897707" y="4731681"/>
            <a:ext cx="143846" cy="48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217954" y="4781234"/>
            <a:ext cx="35482" cy="407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145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 so fast!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2" y="1788555"/>
            <a:ext cx="1135597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Don’t I need </a:t>
            </a:r>
            <a:r>
              <a:rPr lang="en-US" sz="2400" dirty="0">
                <a:solidFill>
                  <a:schemeClr val="accent1"/>
                </a:solidFill>
              </a:rPr>
              <a:t>2 buffers</a:t>
            </a:r>
            <a:r>
              <a:rPr lang="en-US" sz="2400" dirty="0"/>
              <a:t>, to store both characters </a:t>
            </a:r>
            <a:r>
              <a:rPr lang="en-US" sz="2400" b="1" dirty="0"/>
              <a:t>and</a:t>
            </a:r>
            <a:r>
              <a:rPr lang="en-US" sz="2400" dirty="0"/>
              <a:t> pointers?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27018" y="4068947"/>
            <a:ext cx="10258696" cy="7537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385996"/>
              </p:ext>
            </p:extLst>
          </p:nvPr>
        </p:nvGraphicFramePr>
        <p:xfrm>
          <a:off x="781810" y="4279183"/>
          <a:ext cx="89286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567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SOH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5349291" y="5559977"/>
                <a:ext cx="513485" cy="49303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291" y="5559977"/>
                <a:ext cx="513485" cy="493030"/>
              </a:xfrm>
              <a:prstGeom prst="roundRect">
                <a:avLst>
                  <a:gd name="adj" fmla="val 50000"/>
                </a:avLst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4662806" y="6034163"/>
            <a:ext cx="778476" cy="494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2"/>
          </p:cNvCxnSpPr>
          <p:nvPr/>
        </p:nvCxnSpPr>
        <p:spPr>
          <a:xfrm flipH="1">
            <a:off x="5253181" y="6053007"/>
            <a:ext cx="352853" cy="513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54558" y="6034163"/>
            <a:ext cx="34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11293" y="6186563"/>
            <a:ext cx="34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842530" y="5964473"/>
            <a:ext cx="449989" cy="466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20895" y="5943540"/>
            <a:ext cx="34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5" name="Oval 4"/>
          <p:cNvSpPr/>
          <p:nvPr/>
        </p:nvSpPr>
        <p:spPr>
          <a:xfrm>
            <a:off x="10040983" y="4345577"/>
            <a:ext cx="235131" cy="232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742853" y="5799581"/>
            <a:ext cx="61984" cy="833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67523" y="6106901"/>
            <a:ext cx="355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/>
              <a:t>…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838200" y="4722701"/>
            <a:ext cx="389238" cy="469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494828" y="4722701"/>
            <a:ext cx="389238" cy="469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342784" y="4700144"/>
            <a:ext cx="122257" cy="461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705865" y="4756649"/>
            <a:ext cx="122257" cy="461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606034" y="4726663"/>
            <a:ext cx="124206" cy="326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058499" y="4745907"/>
            <a:ext cx="61297" cy="472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897707" y="4731681"/>
            <a:ext cx="143846" cy="48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217954" y="4781234"/>
            <a:ext cx="35482" cy="407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498053" y="2556231"/>
            <a:ext cx="844731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Yes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504560" y="2557669"/>
            <a:ext cx="844731" cy="391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50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 so fast!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2" y="1788555"/>
            <a:ext cx="1135597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Don’t I need </a:t>
            </a:r>
            <a:r>
              <a:rPr lang="en-US" sz="2400" dirty="0">
                <a:solidFill>
                  <a:schemeClr val="accent1"/>
                </a:solidFill>
              </a:rPr>
              <a:t>2 buffers</a:t>
            </a:r>
            <a:r>
              <a:rPr lang="en-US" sz="2400" dirty="0"/>
              <a:t>, to store both characters </a:t>
            </a:r>
            <a:r>
              <a:rPr lang="en-US" sz="2400" b="1" dirty="0"/>
              <a:t>and</a:t>
            </a:r>
            <a:r>
              <a:rPr lang="en-US" sz="2400" dirty="0"/>
              <a:t> pointers?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27018" y="4068947"/>
            <a:ext cx="10258696" cy="7537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385996"/>
              </p:ext>
            </p:extLst>
          </p:nvPr>
        </p:nvGraphicFramePr>
        <p:xfrm>
          <a:off x="781810" y="4279183"/>
          <a:ext cx="89286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567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SOH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5349291" y="5559977"/>
                <a:ext cx="513485" cy="49303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291" y="5559977"/>
                <a:ext cx="513485" cy="493030"/>
              </a:xfrm>
              <a:prstGeom prst="roundRect">
                <a:avLst>
                  <a:gd name="adj" fmla="val 50000"/>
                </a:avLst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4662806" y="6034163"/>
            <a:ext cx="778476" cy="494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2"/>
          </p:cNvCxnSpPr>
          <p:nvPr/>
        </p:nvCxnSpPr>
        <p:spPr>
          <a:xfrm flipH="1">
            <a:off x="5253181" y="6053007"/>
            <a:ext cx="352853" cy="513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54558" y="6034163"/>
            <a:ext cx="34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11293" y="6186563"/>
            <a:ext cx="34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842530" y="5964473"/>
            <a:ext cx="449989" cy="466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20895" y="5943540"/>
            <a:ext cx="34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5" name="Oval 4"/>
          <p:cNvSpPr/>
          <p:nvPr/>
        </p:nvSpPr>
        <p:spPr>
          <a:xfrm>
            <a:off x="10040983" y="4345577"/>
            <a:ext cx="235131" cy="232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742853" y="5799581"/>
            <a:ext cx="61984" cy="833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67523" y="6106901"/>
            <a:ext cx="355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/>
              <a:t>…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838200" y="4722701"/>
            <a:ext cx="389238" cy="469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494828" y="4722701"/>
            <a:ext cx="389238" cy="469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342784" y="4700144"/>
            <a:ext cx="122257" cy="461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705865" y="4756649"/>
            <a:ext cx="122257" cy="461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606034" y="4726663"/>
            <a:ext cx="124206" cy="326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058499" y="4745907"/>
            <a:ext cx="61297" cy="472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897707" y="4731681"/>
            <a:ext cx="143846" cy="48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217954" y="4781234"/>
            <a:ext cx="35482" cy="407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498053" y="2556231"/>
            <a:ext cx="844731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Yes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504560" y="2557669"/>
            <a:ext cx="844731" cy="391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328160" y="2386149"/>
            <a:ext cx="1183133" cy="74893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858659" y="2760617"/>
                <a:ext cx="476579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dirty="0"/>
                  <a:t>Every character gets mapped to a number through ASCII! (</a:t>
                </a:r>
                <a:r>
                  <a:rPr lang="en-US" dirty="0" err="1"/>
                  <a:t>e.g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  <a:latin typeface="Consolas" charset="0"/>
                    <a:ea typeface="Consolas" charset="0"/>
                    <a:cs typeface="Consolas" charset="0"/>
                  </a:rPr>
                  <a:t>(</a:t>
                </a:r>
                <a:r>
                  <a:rPr lang="en-US" dirty="0" err="1">
                    <a:solidFill>
                      <a:srgbClr val="C00000"/>
                    </a:solidFill>
                    <a:latin typeface="Consolas" charset="0"/>
                    <a:ea typeface="Consolas" charset="0"/>
                    <a:cs typeface="Consolas" charset="0"/>
                  </a:rPr>
                  <a:t>int</a:t>
                </a:r>
                <a:r>
                  <a:rPr lang="en-US" dirty="0">
                    <a:solidFill>
                      <a:srgbClr val="C00000"/>
                    </a:solidFill>
                    <a:latin typeface="Consolas" charset="0"/>
                    <a:ea typeface="Consolas" charset="0"/>
                    <a:cs typeface="Consolas" charset="0"/>
                  </a:rPr>
                  <a:t>)`A’ = 65</a:t>
                </a:r>
                <a:r>
                  <a:rPr lang="en-US" dirty="0"/>
                  <a:t>)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/>
                  <a:t>Can absolutely do something like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𝑏𝑢𝑓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[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dirty="0"/>
                  <a:t>! </a:t>
                </a:r>
                <a:r>
                  <a:rPr lang="en-US" dirty="0">
                    <a:sym typeface="Wingdings"/>
                  </a:rPr>
                  <a:t>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659" y="2760617"/>
                <a:ext cx="4765798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767" t="-3974" r="-128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852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6B8F-E31F-40AC-8DF9-30BBAF62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E5050-582C-4533-A530-E3A3EFA98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Assume alphabet to be ASCII: 128 characters.</a:t>
            </a:r>
          </a:p>
          <a:p>
            <a:r>
              <a:rPr lang="en-US" sz="2400" dirty="0"/>
              <a:t>The following </a:t>
            </a:r>
            <a:r>
              <a:rPr lang="en-US" sz="2400" dirty="0" err="1"/>
              <a:t>trie</a:t>
            </a:r>
            <a:r>
              <a:rPr lang="en-US" sz="2400" dirty="0"/>
              <a:t> stores the strings “</a:t>
            </a:r>
            <a:r>
              <a:rPr lang="en-US" sz="2400" dirty="0" err="1"/>
              <a:t>abba</a:t>
            </a:r>
            <a:r>
              <a:rPr lang="en-US" sz="2400" dirty="0"/>
              <a:t>”, “aba”, “car”, “cars”: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164184" y="3290628"/>
            <a:ext cx="365760" cy="3118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36718" y="2719125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68091" y="2933078"/>
            <a:ext cx="409303" cy="374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85657" y="3615422"/>
            <a:ext cx="182880" cy="243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706982" y="3859351"/>
            <a:ext cx="365760" cy="3118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29054" y="4394128"/>
            <a:ext cx="365760" cy="3118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524104" y="4992214"/>
            <a:ext cx="365760" cy="3118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005252" y="4157283"/>
            <a:ext cx="65312" cy="236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822374" y="4714512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68091" y="3431771"/>
            <a:ext cx="24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58591" y="3984754"/>
            <a:ext cx="24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85210" y="4537347"/>
            <a:ext cx="24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232762" y="4718766"/>
            <a:ext cx="160018" cy="273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86101" y="4546237"/>
            <a:ext cx="24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294814" y="5017966"/>
            <a:ext cx="365760" cy="3118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887684" y="5590447"/>
            <a:ext cx="365760" cy="3118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185954" y="5312745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48790" y="5135580"/>
            <a:ext cx="24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529944" y="3556174"/>
            <a:ext cx="551906" cy="244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14457" y="3338175"/>
            <a:ext cx="24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084025" y="3802256"/>
            <a:ext cx="365760" cy="3118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704111" y="4390326"/>
            <a:ext cx="365760" cy="3118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6002381" y="4112624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865217" y="3935459"/>
            <a:ext cx="24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045373" y="4704503"/>
            <a:ext cx="294467" cy="18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10147" y="4463159"/>
            <a:ext cx="24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315342" y="4847708"/>
            <a:ext cx="365760" cy="3118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52390" y="4854353"/>
            <a:ext cx="24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642450" y="5104956"/>
            <a:ext cx="294467" cy="18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6954050" y="5278625"/>
            <a:ext cx="365760" cy="3118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685219" y="5116105"/>
            <a:ext cx="69669" cy="582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37917" y="5712648"/>
            <a:ext cx="69669" cy="582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470475" y="4985482"/>
            <a:ext cx="69669" cy="582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119268" y="5399143"/>
            <a:ext cx="69669" cy="582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252760" y="3931737"/>
            <a:ext cx="69669" cy="5824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873934" y="4510856"/>
            <a:ext cx="69669" cy="5824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876800" y="4018816"/>
            <a:ext cx="81635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5072745" y="4545689"/>
            <a:ext cx="81635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5442858" y="5177066"/>
            <a:ext cx="81635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46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1815-72E8-42F0-BAE1-C9F0947E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1A0B38-C55F-BB47-84F0-CDE1EBB6E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1255" y="1690688"/>
            <a:ext cx="6413500" cy="3225800"/>
          </a:xfrm>
        </p:spPr>
      </p:pic>
    </p:spTree>
    <p:extLst>
      <p:ext uri="{BB962C8B-B14F-4D97-AF65-F5344CB8AC3E}">
        <p14:creationId xmlns:p14="http://schemas.microsoft.com/office/powerpoint/2010/main" val="516726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6B8F-E31F-40AC-8DF9-30BBAF62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E5050-582C-4533-A530-E3A3EFA98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Assume alphabet to be ASCII: 128 characters.</a:t>
            </a:r>
          </a:p>
          <a:p>
            <a:r>
              <a:rPr lang="en-US" sz="2400" dirty="0"/>
              <a:t>The following </a:t>
            </a:r>
            <a:r>
              <a:rPr lang="en-US" sz="2400" dirty="0" err="1"/>
              <a:t>trie</a:t>
            </a:r>
            <a:r>
              <a:rPr lang="en-US" sz="2400" dirty="0"/>
              <a:t> stores the strings “</a:t>
            </a:r>
            <a:r>
              <a:rPr lang="en-US" sz="2400" dirty="0" err="1"/>
              <a:t>abba</a:t>
            </a:r>
            <a:r>
              <a:rPr lang="en-US" sz="2400" dirty="0"/>
              <a:t>”, “aba”, “car”, “cars”: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164184" y="3290628"/>
            <a:ext cx="365760" cy="3118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36718" y="2719125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68091" y="2933078"/>
            <a:ext cx="409303" cy="374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85657" y="3615422"/>
            <a:ext cx="182880" cy="243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706982" y="3859351"/>
            <a:ext cx="365760" cy="3118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29054" y="4394128"/>
            <a:ext cx="365760" cy="3118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524104" y="4992214"/>
            <a:ext cx="365760" cy="3118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005252" y="4157283"/>
            <a:ext cx="65312" cy="236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822374" y="4714512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68091" y="3431771"/>
            <a:ext cx="24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58591" y="3984754"/>
            <a:ext cx="24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85210" y="4537347"/>
            <a:ext cx="24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232762" y="4718766"/>
            <a:ext cx="160018" cy="273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86101" y="4546237"/>
            <a:ext cx="24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294814" y="5017966"/>
            <a:ext cx="365760" cy="3118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887684" y="5590447"/>
            <a:ext cx="365760" cy="3118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185954" y="5312745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48790" y="5135580"/>
            <a:ext cx="24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529944" y="3556174"/>
            <a:ext cx="551906" cy="244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14457" y="3338175"/>
            <a:ext cx="24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084025" y="3802256"/>
            <a:ext cx="365760" cy="3118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704111" y="4390326"/>
            <a:ext cx="365760" cy="3118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6002381" y="4112624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865217" y="3935459"/>
            <a:ext cx="24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045373" y="4704503"/>
            <a:ext cx="294467" cy="18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10147" y="4463159"/>
            <a:ext cx="24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315342" y="4847708"/>
            <a:ext cx="365760" cy="3118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52390" y="4854353"/>
            <a:ext cx="24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642450" y="5104956"/>
            <a:ext cx="294467" cy="18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6954050" y="5278625"/>
            <a:ext cx="365760" cy="3118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685219" y="5116105"/>
            <a:ext cx="69669" cy="582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37917" y="5712648"/>
            <a:ext cx="69669" cy="582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470475" y="4985482"/>
            <a:ext cx="69669" cy="582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119268" y="5399143"/>
            <a:ext cx="69669" cy="582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252760" y="3931737"/>
            <a:ext cx="69669" cy="5824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873934" y="4510856"/>
            <a:ext cx="69669" cy="5824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876800" y="4018816"/>
            <a:ext cx="81635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5072745" y="4545689"/>
            <a:ext cx="81635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5442858" y="5177066"/>
            <a:ext cx="81635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56320" y="3307883"/>
            <a:ext cx="2812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we perhaps see the utility of the “</a:t>
            </a:r>
            <a:r>
              <a:rPr lang="en-US" dirty="0">
                <a:solidFill>
                  <a:srgbClr val="FF0000"/>
                </a:solidFill>
              </a:rPr>
              <a:t>end-of-stored string</a:t>
            </a:r>
            <a:r>
              <a:rPr lang="en-US" dirty="0"/>
              <a:t>” bit now?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08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6B8F-E31F-40AC-8DF9-30BBAF62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E5050-582C-4533-A530-E3A3EFA98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Assume alphabet to be ASCII: 128 characters.</a:t>
            </a:r>
          </a:p>
          <a:p>
            <a:r>
              <a:rPr lang="en-US" sz="2400" dirty="0"/>
              <a:t>The following </a:t>
            </a:r>
            <a:r>
              <a:rPr lang="en-US" sz="2400" dirty="0" err="1"/>
              <a:t>trie</a:t>
            </a:r>
            <a:r>
              <a:rPr lang="en-US" sz="2400" dirty="0"/>
              <a:t> stores the strings “</a:t>
            </a:r>
            <a:r>
              <a:rPr lang="en-US" sz="2400" dirty="0" err="1"/>
              <a:t>abba</a:t>
            </a:r>
            <a:r>
              <a:rPr lang="en-US" sz="2400" dirty="0"/>
              <a:t>”, “aba”, “car”, “cars”: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164184" y="3290628"/>
            <a:ext cx="365760" cy="3118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36718" y="2719125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68091" y="2933078"/>
            <a:ext cx="409303" cy="374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85657" y="3615422"/>
            <a:ext cx="182880" cy="243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706982" y="3859351"/>
            <a:ext cx="365760" cy="3118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29054" y="4394128"/>
            <a:ext cx="365760" cy="3118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524104" y="4992214"/>
            <a:ext cx="365760" cy="3118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005252" y="4157283"/>
            <a:ext cx="65312" cy="236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822374" y="4714512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68091" y="3431771"/>
            <a:ext cx="24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58591" y="3984754"/>
            <a:ext cx="24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85210" y="4537347"/>
            <a:ext cx="24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232762" y="4718766"/>
            <a:ext cx="160018" cy="273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86101" y="4546237"/>
            <a:ext cx="24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294814" y="5017966"/>
            <a:ext cx="365760" cy="3118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887684" y="5590447"/>
            <a:ext cx="365760" cy="3118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185954" y="5312745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48790" y="5135580"/>
            <a:ext cx="24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529944" y="3556174"/>
            <a:ext cx="551906" cy="244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14457" y="3338175"/>
            <a:ext cx="24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084025" y="3802256"/>
            <a:ext cx="365760" cy="3118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704111" y="4390326"/>
            <a:ext cx="365760" cy="3118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6002381" y="4112624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865217" y="3935459"/>
            <a:ext cx="24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045373" y="4704503"/>
            <a:ext cx="294467" cy="18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10147" y="4463159"/>
            <a:ext cx="24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315342" y="4847708"/>
            <a:ext cx="365760" cy="3118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52390" y="4854353"/>
            <a:ext cx="24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642450" y="5104956"/>
            <a:ext cx="294467" cy="18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6954050" y="5278625"/>
            <a:ext cx="365760" cy="3118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685219" y="5116105"/>
            <a:ext cx="69669" cy="582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37917" y="5712648"/>
            <a:ext cx="69669" cy="582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470475" y="4985482"/>
            <a:ext cx="69669" cy="582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119268" y="5399143"/>
            <a:ext cx="69669" cy="582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252760" y="3931737"/>
            <a:ext cx="69669" cy="5824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873934" y="4510856"/>
            <a:ext cx="69669" cy="5824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876800" y="4018816"/>
            <a:ext cx="81635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5072745" y="4545689"/>
            <a:ext cx="81635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5442858" y="5177066"/>
            <a:ext cx="81635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56320" y="3307883"/>
            <a:ext cx="2812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we perhaps see the utility of the “</a:t>
            </a:r>
            <a:r>
              <a:rPr lang="en-US" dirty="0">
                <a:solidFill>
                  <a:srgbClr val="FF0000"/>
                </a:solidFill>
              </a:rPr>
              <a:t>end-of-stored string</a:t>
            </a:r>
            <a:r>
              <a:rPr lang="en-US" dirty="0"/>
              <a:t>” bit now?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42450" y="4894014"/>
            <a:ext cx="1325893" cy="1266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039631" y="4581582"/>
            <a:ext cx="3612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encountering a set bit while traversing the tree is </a:t>
            </a:r>
            <a:r>
              <a:rPr lang="en-US" b="1" dirty="0">
                <a:solidFill>
                  <a:schemeClr val="accent6"/>
                </a:solidFill>
              </a:rPr>
              <a:t>not a sufficient reason</a:t>
            </a:r>
            <a:r>
              <a:rPr lang="en-US" dirty="0"/>
              <a:t> to stop your search for more keys along that path! </a:t>
            </a:r>
          </a:p>
        </p:txBody>
      </p:sp>
      <p:sp>
        <p:nvSpPr>
          <p:cNvPr id="14" name="Freeform 13"/>
          <p:cNvSpPr/>
          <p:nvPr/>
        </p:nvSpPr>
        <p:spPr>
          <a:xfrm>
            <a:off x="7306491" y="5538651"/>
            <a:ext cx="1760203" cy="478143"/>
          </a:xfrm>
          <a:custGeom>
            <a:avLst/>
            <a:gdLst>
              <a:gd name="connsiteX0" fmla="*/ 1628503 w 1760203"/>
              <a:gd name="connsiteY0" fmla="*/ 69669 h 478143"/>
              <a:gd name="connsiteX1" fmla="*/ 1645920 w 1760203"/>
              <a:gd name="connsiteY1" fmla="*/ 383178 h 478143"/>
              <a:gd name="connsiteX2" fmla="*/ 400595 w 1760203"/>
              <a:gd name="connsiteY2" fmla="*/ 452846 h 478143"/>
              <a:gd name="connsiteX3" fmla="*/ 0 w 1760203"/>
              <a:gd name="connsiteY3" fmla="*/ 0 h 47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0203" h="478143">
                <a:moveTo>
                  <a:pt x="1628503" y="69669"/>
                </a:moveTo>
                <a:cubicBezTo>
                  <a:pt x="1739537" y="194492"/>
                  <a:pt x="1850571" y="319315"/>
                  <a:pt x="1645920" y="383178"/>
                </a:cubicBezTo>
                <a:cubicBezTo>
                  <a:pt x="1441269" y="447041"/>
                  <a:pt x="674915" y="516709"/>
                  <a:pt x="400595" y="452846"/>
                </a:cubicBezTo>
                <a:cubicBezTo>
                  <a:pt x="126275" y="388983"/>
                  <a:pt x="0" y="0"/>
                  <a:pt x="0" y="0"/>
                </a:cubicBezTo>
              </a:path>
            </a:pathLst>
          </a:custGeom>
          <a:noFill/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735" y="365125"/>
            <a:ext cx="2268335" cy="261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7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Inserting a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Quiz: Inserting a new key into a </a:t>
            </a:r>
            <a:r>
              <a:rPr lang="en-US" dirty="0" err="1"/>
              <a:t>trie</a:t>
            </a:r>
            <a:r>
              <a:rPr lang="en-US" dirty="0"/>
              <a:t> always involves the allocation of </a:t>
            </a:r>
            <a:r>
              <a:rPr lang="en-US" dirty="0">
                <a:solidFill>
                  <a:srgbClr val="FF0000"/>
                </a:solidFill>
              </a:rPr>
              <a:t>new nodes</a:t>
            </a:r>
            <a:r>
              <a:rPr lang="en-US" dirty="0"/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53097" y="2834641"/>
            <a:ext cx="1367245" cy="831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br>
              <a:rPr lang="en-US" dirty="0"/>
            </a:br>
            <a:r>
              <a:rPr lang="en-US" dirty="0"/>
              <a:t>(why?)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31132" y="2834641"/>
            <a:ext cx="1497874" cy="83166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</a:t>
            </a:r>
            <a:br>
              <a:rPr lang="en-US"/>
            </a:br>
            <a:r>
              <a:rPr lang="en-US"/>
              <a:t>(give me an example)</a:t>
            </a:r>
          </a:p>
        </p:txBody>
      </p:sp>
    </p:spTree>
    <p:extLst>
      <p:ext uri="{BB962C8B-B14F-4D97-AF65-F5344CB8AC3E}">
        <p14:creationId xmlns:p14="http://schemas.microsoft.com/office/powerpoint/2010/main" val="484883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Inserting a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Quiz: Inserting a new key into a </a:t>
            </a:r>
            <a:r>
              <a:rPr lang="en-US" dirty="0" err="1"/>
              <a:t>trie</a:t>
            </a:r>
            <a:r>
              <a:rPr lang="en-US" dirty="0"/>
              <a:t> always involves the allocation of </a:t>
            </a:r>
            <a:r>
              <a:rPr lang="en-US" dirty="0">
                <a:solidFill>
                  <a:srgbClr val="FF0000"/>
                </a:solidFill>
              </a:rPr>
              <a:t>new nodes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our familiar </a:t>
            </a:r>
            <a:r>
              <a:rPr lang="en-US" dirty="0" err="1"/>
              <a:t>trie</a:t>
            </a:r>
            <a:r>
              <a:rPr lang="en-US" dirty="0"/>
              <a:t>, suppose that “car” was not already</a:t>
            </a:r>
          </a:p>
          <a:p>
            <a:pPr marL="0" indent="0">
              <a:buNone/>
            </a:pPr>
            <a:r>
              <a:rPr lang="en-US" dirty="0"/>
              <a:t>stored.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53097" y="2834641"/>
            <a:ext cx="1367245" cy="831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br>
              <a:rPr lang="en-US" dirty="0"/>
            </a:br>
            <a:r>
              <a:rPr lang="en-US" dirty="0"/>
              <a:t>(why?)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31132" y="2834641"/>
            <a:ext cx="1497874" cy="83166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</a:t>
            </a:r>
            <a:br>
              <a:rPr lang="en-US"/>
            </a:br>
            <a:r>
              <a:rPr lang="en-US"/>
              <a:t>(give me an example)</a:t>
            </a:r>
          </a:p>
        </p:txBody>
      </p:sp>
      <p:sp>
        <p:nvSpPr>
          <p:cNvPr id="6" name="Oval 5"/>
          <p:cNvSpPr/>
          <p:nvPr/>
        </p:nvSpPr>
        <p:spPr>
          <a:xfrm>
            <a:off x="6183086" y="2656114"/>
            <a:ext cx="1793965" cy="120178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440096" y="4237812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5288" y="3666309"/>
            <a:ext cx="69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113523" y="3880262"/>
            <a:ext cx="409303" cy="374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9231089" y="4562606"/>
            <a:ext cx="182880" cy="243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8982894" y="4806535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231089" y="5334621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800016" y="5939398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250684" y="5104467"/>
            <a:ext cx="65312" cy="236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067807" y="5661696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33844" y="4378955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324344" y="4931938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50963" y="5484531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478194" y="5665950"/>
            <a:ext cx="160018" cy="273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551854" y="5493421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9570726" y="5965150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163596" y="6537631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9431387" y="6259929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314543" y="6082764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775376" y="4503358"/>
            <a:ext cx="551906" cy="244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980210" y="4285359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0359937" y="4749440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980023" y="5337510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0247814" y="5059808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130970" y="4882643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290805" y="5651687"/>
            <a:ext cx="294467" cy="18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375900" y="5410343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0591254" y="5794892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018143" y="5801537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0887882" y="6052140"/>
            <a:ext cx="294467" cy="18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1229962" y="6225809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936457" y="6063289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9289155" y="6659832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0721713" y="5932666"/>
            <a:ext cx="63863" cy="485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1370506" y="6346327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0503998" y="4878921"/>
            <a:ext cx="63863" cy="485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125172" y="5458040"/>
            <a:ext cx="63863" cy="485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111617" y="4939873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9324980" y="5492873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695093" y="6124250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004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Inserting a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Quiz: Inserting a new key into a </a:t>
            </a:r>
            <a:r>
              <a:rPr lang="en-US" dirty="0" err="1"/>
              <a:t>trie</a:t>
            </a:r>
            <a:r>
              <a:rPr lang="en-US" dirty="0"/>
              <a:t> always involves the allocation of </a:t>
            </a:r>
            <a:r>
              <a:rPr lang="en-US" dirty="0">
                <a:solidFill>
                  <a:srgbClr val="FF0000"/>
                </a:solidFill>
              </a:rPr>
              <a:t>new nodes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our familiar </a:t>
            </a:r>
            <a:r>
              <a:rPr lang="en-US" dirty="0" err="1"/>
              <a:t>trie</a:t>
            </a:r>
            <a:r>
              <a:rPr lang="en-US" dirty="0"/>
              <a:t>, suppose that “car” was not already</a:t>
            </a:r>
          </a:p>
          <a:p>
            <a:pPr marL="0" indent="0">
              <a:buNone/>
            </a:pPr>
            <a:r>
              <a:rPr lang="en-US" dirty="0"/>
              <a:t>stored.</a:t>
            </a:r>
          </a:p>
          <a:p>
            <a:r>
              <a:rPr lang="en-US" dirty="0"/>
              <a:t>Then, we traverse the </a:t>
            </a:r>
            <a:r>
              <a:rPr lang="en-US" dirty="0" err="1"/>
              <a:t>trie</a:t>
            </a:r>
            <a:r>
              <a:rPr lang="en-US" dirty="0"/>
              <a:t> following the links for </a:t>
            </a:r>
            <a:r>
              <a:rPr lang="en-US" dirty="0">
                <a:solidFill>
                  <a:srgbClr val="C00000"/>
                </a:solidFill>
              </a:rPr>
              <a:t>‘c’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‘a’ </a:t>
            </a:r>
            <a:r>
              <a:rPr lang="en-US" dirty="0"/>
              <a:t>and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‘r’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we set the relevant bit!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53097" y="2834641"/>
            <a:ext cx="1367245" cy="831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br>
              <a:rPr lang="en-US" dirty="0"/>
            </a:br>
            <a:r>
              <a:rPr lang="en-US" dirty="0"/>
              <a:t>(why?)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31132" y="2834641"/>
            <a:ext cx="1497874" cy="83166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</a:t>
            </a:r>
            <a:br>
              <a:rPr lang="en-US"/>
            </a:br>
            <a:r>
              <a:rPr lang="en-US"/>
              <a:t>(give me an example)</a:t>
            </a:r>
          </a:p>
        </p:txBody>
      </p:sp>
      <p:sp>
        <p:nvSpPr>
          <p:cNvPr id="6" name="Oval 5"/>
          <p:cNvSpPr/>
          <p:nvPr/>
        </p:nvSpPr>
        <p:spPr>
          <a:xfrm>
            <a:off x="6183086" y="2656114"/>
            <a:ext cx="1793965" cy="120178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440096" y="4237812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5288" y="3666309"/>
            <a:ext cx="69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113523" y="3880262"/>
            <a:ext cx="409303" cy="37480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9231089" y="4562606"/>
            <a:ext cx="182880" cy="243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8982894" y="4806535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231089" y="5334621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800016" y="5939398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250684" y="5104467"/>
            <a:ext cx="65312" cy="236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067807" y="5661696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33844" y="4378955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324344" y="4931938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50963" y="5484531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478194" y="5665950"/>
            <a:ext cx="160018" cy="273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551854" y="5493421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9570726" y="5965150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163596" y="6537631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9431387" y="6259929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314543" y="6082764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775376" y="4503358"/>
            <a:ext cx="551906" cy="2449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980210" y="4285359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0359937" y="4749440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980023" y="5337510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0247814" y="5059808"/>
            <a:ext cx="213359" cy="27968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130970" y="4882643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290805" y="5651687"/>
            <a:ext cx="294467" cy="1895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375900" y="5410343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0591254" y="5794892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018143" y="5801537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0887882" y="6052140"/>
            <a:ext cx="294467" cy="18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1229962" y="6225809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936457" y="6063289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9289155" y="6659832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0721713" y="5932666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1370506" y="6346327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0503998" y="4878921"/>
            <a:ext cx="63863" cy="485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125172" y="5458040"/>
            <a:ext cx="63863" cy="485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111617" y="4939873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9324980" y="5492873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695093" y="6124250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778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Inserting a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Quiz: Inserting a new key into a </a:t>
            </a:r>
            <a:r>
              <a:rPr lang="en-US" dirty="0" err="1"/>
              <a:t>trie</a:t>
            </a:r>
            <a:r>
              <a:rPr lang="en-US" dirty="0"/>
              <a:t> always involves the allocation of </a:t>
            </a:r>
            <a:r>
              <a:rPr lang="en-US" dirty="0">
                <a:solidFill>
                  <a:srgbClr val="FF0000"/>
                </a:solidFill>
              </a:rPr>
              <a:t>new nodes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our familiar </a:t>
            </a:r>
            <a:r>
              <a:rPr lang="en-US" dirty="0" err="1"/>
              <a:t>trie</a:t>
            </a:r>
            <a:r>
              <a:rPr lang="en-US" dirty="0"/>
              <a:t>, suppose that “car” was not already</a:t>
            </a:r>
          </a:p>
          <a:p>
            <a:pPr marL="0" indent="0">
              <a:buNone/>
            </a:pPr>
            <a:r>
              <a:rPr lang="en-US" dirty="0"/>
              <a:t>stored.</a:t>
            </a:r>
          </a:p>
          <a:p>
            <a:r>
              <a:rPr lang="en-US" dirty="0"/>
              <a:t>Then, we traverse the </a:t>
            </a:r>
            <a:r>
              <a:rPr lang="en-US" dirty="0" err="1"/>
              <a:t>trie</a:t>
            </a:r>
            <a:r>
              <a:rPr lang="en-US" dirty="0"/>
              <a:t> following the links for </a:t>
            </a:r>
            <a:r>
              <a:rPr lang="en-US" dirty="0">
                <a:solidFill>
                  <a:srgbClr val="C00000"/>
                </a:solidFill>
              </a:rPr>
              <a:t>‘c’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‘a’ </a:t>
            </a:r>
            <a:r>
              <a:rPr lang="en-US" dirty="0"/>
              <a:t>and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‘r’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we set the relevant bit!</a:t>
            </a:r>
          </a:p>
          <a:p>
            <a:r>
              <a:rPr lang="en-US" dirty="0"/>
              <a:t>Generally: </a:t>
            </a:r>
            <a:r>
              <a:rPr lang="en-US" dirty="0">
                <a:solidFill>
                  <a:srgbClr val="F084F3"/>
                </a:solidFill>
              </a:rPr>
              <a:t>inserting a key that is a </a:t>
            </a:r>
            <a:r>
              <a:rPr lang="en-US" b="1" i="1" u="sng" dirty="0">
                <a:solidFill>
                  <a:srgbClr val="F084F3"/>
                </a:solidFill>
              </a:rPr>
              <a:t>prefix of an existing key</a:t>
            </a:r>
          </a:p>
          <a:p>
            <a:pPr marL="0" indent="0">
              <a:buNone/>
            </a:pPr>
            <a:r>
              <a:rPr lang="en-US" dirty="0">
                <a:solidFill>
                  <a:srgbClr val="F084F3"/>
                </a:solidFill>
              </a:rPr>
              <a:t>never leads to a heap visit!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53097" y="2834641"/>
            <a:ext cx="1367245" cy="831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br>
              <a:rPr lang="en-US" dirty="0"/>
            </a:br>
            <a:r>
              <a:rPr lang="en-US" dirty="0"/>
              <a:t>(why?)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31132" y="2834641"/>
            <a:ext cx="1497874" cy="83166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</a:t>
            </a:r>
            <a:br>
              <a:rPr lang="en-US"/>
            </a:br>
            <a:r>
              <a:rPr lang="en-US"/>
              <a:t>(give me an example)</a:t>
            </a:r>
          </a:p>
        </p:txBody>
      </p:sp>
      <p:sp>
        <p:nvSpPr>
          <p:cNvPr id="6" name="Oval 5"/>
          <p:cNvSpPr/>
          <p:nvPr/>
        </p:nvSpPr>
        <p:spPr>
          <a:xfrm>
            <a:off x="6183086" y="2656114"/>
            <a:ext cx="1793965" cy="120178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440096" y="4237812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5288" y="3666309"/>
            <a:ext cx="69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113523" y="3880262"/>
            <a:ext cx="409303" cy="37480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9231089" y="4562606"/>
            <a:ext cx="182880" cy="243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8982894" y="4806535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231089" y="5334621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800016" y="5939398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250684" y="5104467"/>
            <a:ext cx="65312" cy="236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067807" y="5661696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33844" y="4378955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324344" y="4931938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50963" y="5484531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478194" y="5665950"/>
            <a:ext cx="160018" cy="273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551854" y="5493421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9570726" y="5965150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163596" y="6537631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9431387" y="6259929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314543" y="6082764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775376" y="4503358"/>
            <a:ext cx="551906" cy="2449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980210" y="4285359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0359937" y="4749440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980023" y="5337510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0247814" y="5059808"/>
            <a:ext cx="213359" cy="27968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130970" y="4882643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290805" y="5651687"/>
            <a:ext cx="294467" cy="1895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375900" y="5410343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0591254" y="5794892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018143" y="5801537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0887882" y="6052140"/>
            <a:ext cx="294467" cy="18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1229962" y="6225809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936457" y="6063289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9289155" y="6659832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0721713" y="5932666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1370506" y="6346327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0503998" y="4878921"/>
            <a:ext cx="63863" cy="485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125172" y="5458040"/>
            <a:ext cx="63863" cy="485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111617" y="4939873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9324980" y="5492873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695093" y="6124250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49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Inserting a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513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Quiz: Inserting a new key into a </a:t>
            </a:r>
            <a:r>
              <a:rPr lang="en-US" dirty="0" err="1"/>
              <a:t>trie</a:t>
            </a:r>
            <a:r>
              <a:rPr lang="en-US" dirty="0"/>
              <a:t> always involves the allocation of </a:t>
            </a:r>
            <a:r>
              <a:rPr lang="en-US" dirty="0">
                <a:solidFill>
                  <a:srgbClr val="FF0000"/>
                </a:solidFill>
              </a:rPr>
              <a:t>new nodes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our familiar </a:t>
            </a:r>
            <a:r>
              <a:rPr lang="en-US" dirty="0" err="1"/>
              <a:t>trie</a:t>
            </a:r>
            <a:r>
              <a:rPr lang="en-US" dirty="0"/>
              <a:t>, suppose that “car” was not already</a:t>
            </a:r>
          </a:p>
          <a:p>
            <a:pPr marL="0" indent="0">
              <a:buNone/>
            </a:pPr>
            <a:r>
              <a:rPr lang="en-US" dirty="0"/>
              <a:t>stored.</a:t>
            </a:r>
          </a:p>
          <a:p>
            <a:r>
              <a:rPr lang="en-US" dirty="0"/>
              <a:t>Then, we traverse the </a:t>
            </a:r>
            <a:r>
              <a:rPr lang="en-US" dirty="0" err="1"/>
              <a:t>trie</a:t>
            </a:r>
            <a:r>
              <a:rPr lang="en-US" dirty="0"/>
              <a:t> following the links for </a:t>
            </a:r>
            <a:r>
              <a:rPr lang="en-US" dirty="0">
                <a:solidFill>
                  <a:srgbClr val="C00000"/>
                </a:solidFill>
              </a:rPr>
              <a:t>‘c’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‘a’ </a:t>
            </a:r>
            <a:r>
              <a:rPr lang="en-US" dirty="0"/>
              <a:t>and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‘r’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we set the relevant bit!</a:t>
            </a:r>
          </a:p>
          <a:p>
            <a:r>
              <a:rPr lang="en-US" dirty="0"/>
              <a:t>Generally: </a:t>
            </a:r>
            <a:r>
              <a:rPr lang="en-US" dirty="0">
                <a:solidFill>
                  <a:srgbClr val="F084F3"/>
                </a:solidFill>
              </a:rPr>
              <a:t>inserting a key that is a </a:t>
            </a:r>
            <a:r>
              <a:rPr lang="en-US" b="1" i="1" u="sng" dirty="0">
                <a:solidFill>
                  <a:srgbClr val="F084F3"/>
                </a:solidFill>
              </a:rPr>
              <a:t>prefix of an existing key</a:t>
            </a:r>
          </a:p>
          <a:p>
            <a:pPr marL="0" indent="0">
              <a:buNone/>
            </a:pPr>
            <a:r>
              <a:rPr lang="en-US" dirty="0">
                <a:solidFill>
                  <a:srgbClr val="F084F3"/>
                </a:solidFill>
              </a:rPr>
              <a:t>never leads to a heap visit!</a:t>
            </a:r>
          </a:p>
          <a:p>
            <a:pPr lvl="1"/>
            <a:r>
              <a:rPr lang="en-US" dirty="0"/>
              <a:t>With ASCII and Unicode-sized buffers, that’s not too bad of an</a:t>
            </a:r>
            <a:br>
              <a:rPr lang="en-US" dirty="0"/>
            </a:br>
            <a:r>
              <a:rPr lang="en-US" dirty="0"/>
              <a:t>idea</a:t>
            </a:r>
            <a:r>
              <a:rPr lang="mr-IN" dirty="0"/>
              <a:t>…</a:t>
            </a:r>
            <a:r>
              <a:rPr lang="en-US" dirty="0"/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664307" y="2501009"/>
            <a:ext cx="1367245" cy="831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br>
              <a:rPr lang="en-US" dirty="0"/>
            </a:br>
            <a:r>
              <a:rPr lang="en-US" dirty="0"/>
              <a:t>(why?)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442342" y="2501009"/>
            <a:ext cx="1497874" cy="83166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</a:t>
            </a:r>
            <a:br>
              <a:rPr lang="en-US"/>
            </a:br>
            <a:r>
              <a:rPr lang="en-US"/>
              <a:t>(give me an example)</a:t>
            </a:r>
          </a:p>
        </p:txBody>
      </p:sp>
      <p:sp>
        <p:nvSpPr>
          <p:cNvPr id="6" name="Oval 5"/>
          <p:cNvSpPr/>
          <p:nvPr/>
        </p:nvSpPr>
        <p:spPr>
          <a:xfrm>
            <a:off x="6294296" y="2322482"/>
            <a:ext cx="1793965" cy="120178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440096" y="4237812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5288" y="3666309"/>
            <a:ext cx="69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113523" y="3880262"/>
            <a:ext cx="409303" cy="37480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9231089" y="4562606"/>
            <a:ext cx="182880" cy="243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8982894" y="4806535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231089" y="5334621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800016" y="5939398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250684" y="5104467"/>
            <a:ext cx="65312" cy="236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067807" y="5661696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33844" y="4378955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324344" y="4931938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50963" y="5484531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478194" y="5665950"/>
            <a:ext cx="160018" cy="273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551854" y="5493421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9570726" y="5965150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163596" y="6537631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9431387" y="6259929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314543" y="6082764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775376" y="4503358"/>
            <a:ext cx="551906" cy="2449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980210" y="4285359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0359937" y="4749440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980023" y="5337510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0247814" y="5059808"/>
            <a:ext cx="213359" cy="27968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130970" y="4882643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290805" y="5651687"/>
            <a:ext cx="294467" cy="1895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375900" y="5410343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0591254" y="5794892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018143" y="5801537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0887882" y="6052140"/>
            <a:ext cx="294467" cy="18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1229962" y="6225809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936457" y="6063289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9289155" y="6659832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0721713" y="5932666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1370506" y="6346327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0503998" y="4878921"/>
            <a:ext cx="63863" cy="485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125172" y="5458040"/>
            <a:ext cx="63863" cy="485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111617" y="4939873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9324980" y="5492873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695093" y="6124250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45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2693" y="42288"/>
            <a:ext cx="5420041" cy="758392"/>
          </a:xfrm>
        </p:spPr>
        <p:txBody>
          <a:bodyPr/>
          <a:lstStyle/>
          <a:p>
            <a:pPr algn="ctr"/>
            <a:r>
              <a:rPr lang="en-US" dirty="0" err="1"/>
              <a:t>Trie</a:t>
            </a:r>
            <a:r>
              <a:rPr lang="en-US" dirty="0"/>
              <a:t> insertion: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97" y="814916"/>
            <a:ext cx="12105503" cy="596457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900" dirty="0"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2900" dirty="0" err="1">
                <a:latin typeface="Consolas" charset="0"/>
                <a:ea typeface="Consolas" charset="0"/>
                <a:cs typeface="Consolas" charset="0"/>
              </a:rPr>
              <a:t>AsciiTrie</a:t>
            </a:r>
            <a:r>
              <a:rPr lang="en-US" sz="2900" dirty="0">
                <a:latin typeface="Consolas" charset="0"/>
                <a:ea typeface="Consolas" charset="0"/>
                <a:cs typeface="Consolas" charset="0"/>
              </a:rPr>
              <a:t> { </a:t>
            </a:r>
            <a:r>
              <a:rPr lang="en-US" sz="29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No need to make it a generic ; tries store strings!</a:t>
            </a:r>
          </a:p>
          <a:p>
            <a:pPr marL="0" indent="0">
              <a:buNone/>
            </a:pPr>
            <a:r>
              <a:rPr lang="en-US" sz="2900" dirty="0">
                <a:latin typeface="Consolas" charset="0"/>
                <a:ea typeface="Consolas" charset="0"/>
                <a:cs typeface="Consolas" charset="0"/>
              </a:rPr>
              <a:t>	private class Node {</a:t>
            </a:r>
          </a:p>
          <a:p>
            <a:pPr marL="0" indent="0">
              <a:buNone/>
            </a:pPr>
            <a:r>
              <a:rPr lang="en-US" sz="2900" dirty="0">
                <a:latin typeface="Consolas" charset="0"/>
                <a:ea typeface="Consolas" charset="0"/>
                <a:cs typeface="Consolas" charset="0"/>
              </a:rPr>
              <a:t>		private Node[] next = new Node[128];</a:t>
            </a:r>
          </a:p>
          <a:p>
            <a:pPr marL="0" indent="0">
              <a:buNone/>
            </a:pPr>
            <a:r>
              <a:rPr lang="en-US" sz="2900" dirty="0">
                <a:latin typeface="Consolas" charset="0"/>
                <a:ea typeface="Consolas" charset="0"/>
                <a:cs typeface="Consolas" charset="0"/>
              </a:rPr>
              <a:t>		byte </a:t>
            </a:r>
            <a:r>
              <a:rPr lang="en-US" sz="2900" dirty="0" err="1">
                <a:latin typeface="Consolas" charset="0"/>
                <a:ea typeface="Consolas" charset="0"/>
                <a:cs typeface="Consolas" charset="0"/>
              </a:rPr>
              <a:t>eosFlag</a:t>
            </a:r>
            <a:r>
              <a:rPr lang="en-US" sz="2900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29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Wish I could manipulate a single bit…</a:t>
            </a:r>
          </a:p>
          <a:p>
            <a:pPr marL="0" indent="0">
              <a:buNone/>
            </a:pPr>
            <a:r>
              <a:rPr lang="en-US" sz="29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2900" dirty="0">
                <a:latin typeface="Consolas" charset="0"/>
                <a:ea typeface="Consolas" charset="0"/>
                <a:cs typeface="Consolas" charset="0"/>
              </a:rPr>
              <a:t>	private Node root;</a:t>
            </a:r>
          </a:p>
          <a:p>
            <a:pPr marL="0" indent="0">
              <a:buNone/>
            </a:pPr>
            <a:r>
              <a:rPr lang="en-US" sz="2900" dirty="0">
                <a:latin typeface="Consolas" charset="0"/>
                <a:ea typeface="Consolas" charset="0"/>
                <a:cs typeface="Consolas" charset="0"/>
              </a:rPr>
              <a:t>	public void insert(String key){ </a:t>
            </a:r>
            <a:r>
              <a:rPr lang="en-US" sz="29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More general solution: </a:t>
            </a:r>
            <a:r>
              <a:rPr lang="en-US" sz="2900" dirty="0" err="1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  <a:hlinkClick r:id="rId3"/>
              </a:rPr>
              <a:t>CharSequences</a:t>
            </a:r>
            <a:r>
              <a:rPr lang="en-US" sz="29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  <a:hlinkClick r:id="rId3"/>
              </a:rPr>
              <a:t> </a:t>
            </a:r>
            <a:r>
              <a:rPr lang="en-US" sz="29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instead of </a:t>
            </a:r>
            <a:r>
              <a:rPr lang="en-US" sz="2900" b="1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sz="29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</a:p>
          <a:p>
            <a:pPr marL="0" indent="0">
              <a:buNone/>
            </a:pPr>
            <a:r>
              <a:rPr lang="en-US" sz="2900" dirty="0">
                <a:latin typeface="Consolas" charset="0"/>
                <a:ea typeface="Consolas" charset="0"/>
                <a:cs typeface="Consolas" charset="0"/>
              </a:rPr>
              <a:t>		root = </a:t>
            </a:r>
            <a:r>
              <a:rPr lang="en-US" sz="29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insert(root, key, 0)</a:t>
            </a:r>
            <a:r>
              <a:rPr lang="en-US" sz="2900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29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Could also make it a method of </a:t>
            </a:r>
            <a:r>
              <a:rPr lang="en-US" sz="2900" b="1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</a:p>
          <a:p>
            <a:pPr marL="0" indent="0">
              <a:buNone/>
            </a:pPr>
            <a:r>
              <a:rPr lang="en-US" sz="29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29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9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private Node insert(Node root, String key, </a:t>
            </a:r>
            <a:r>
              <a:rPr lang="en-US" sz="2900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9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900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currStringIndex</a:t>
            </a:r>
            <a:r>
              <a:rPr lang="en-US" sz="29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){</a:t>
            </a:r>
          </a:p>
          <a:p>
            <a:pPr marL="0" indent="0">
              <a:buNone/>
            </a:pPr>
            <a:r>
              <a:rPr lang="en-US" sz="29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900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/* </a:t>
            </a:r>
            <a:r>
              <a:rPr lang="en-US" sz="2900" b="1" u="sng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YOU</a:t>
            </a:r>
            <a:r>
              <a:rPr lang="en-US" sz="2900" u="sng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fill this in </a:t>
            </a:r>
            <a:r>
              <a:rPr lang="en-US" sz="2900" b="1" u="sng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NOW</a:t>
            </a:r>
            <a:r>
              <a:rPr lang="en-US" sz="2900" u="sng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!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 * Hints: 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 *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            * (1) </a:t>
            </a:r>
            <a:r>
              <a:rPr lang="en-US" sz="2900" b="1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sz="2900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 have a method with signature </a:t>
            </a:r>
            <a:r>
              <a:rPr lang="en-US" sz="2900" b="1" dirty="0" err="1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charAt</a:t>
            </a:r>
            <a:r>
              <a:rPr lang="en-US" sz="2900" b="1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900" b="1" dirty="0" err="1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900" b="1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index)</a:t>
            </a:r>
            <a:r>
              <a:rPr lang="en-US" sz="2900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that returns the </a:t>
            </a:r>
            <a:r>
              <a:rPr lang="en-US" sz="2900" b="1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2900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at</a:t>
            </a:r>
            <a:r>
              <a:rPr lang="en-US" sz="2900" b="1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900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position </a:t>
            </a:r>
            <a:r>
              <a:rPr lang="en-US" sz="2900" b="1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index</a:t>
            </a:r>
            <a:r>
              <a:rPr lang="en-US" sz="2900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of the string 			 *    (</a:t>
            </a:r>
            <a:r>
              <a:rPr lang="en-US" sz="2900" b="1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index </a:t>
            </a:r>
            <a:r>
              <a:rPr lang="en-US" sz="2900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is 0-based).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 * (2) Think: </a:t>
            </a:r>
            <a:r>
              <a:rPr lang="en-US" sz="2900" b="1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When do I complete my insertion</a:t>
            </a:r>
            <a:r>
              <a:rPr lang="en-US" sz="2900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?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 * (3) </a:t>
            </a:r>
            <a:r>
              <a:rPr lang="en-US" sz="2900" b="1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What if I need to allocate a new node</a:t>
            </a:r>
            <a:r>
              <a:rPr lang="en-US" sz="2900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?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 * (4) </a:t>
            </a:r>
            <a:r>
              <a:rPr lang="en-US" sz="2900" b="1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What if I don’t</a:t>
            </a:r>
            <a:r>
              <a:rPr lang="en-US" sz="2900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?</a:t>
            </a:r>
          </a:p>
          <a:p>
            <a:pPr marL="0" indent="0">
              <a:buNone/>
            </a:pPr>
            <a:r>
              <a:rPr lang="en-US" sz="2900" b="1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 </a:t>
            </a:r>
            <a:r>
              <a:rPr lang="en-US" sz="2900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</a:p>
          <a:p>
            <a:pPr marL="0" indent="0">
              <a:buNone/>
            </a:pPr>
            <a:r>
              <a:rPr lang="en-US" sz="29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9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29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2900" dirty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920386" y="659537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25578" y="88034"/>
            <a:ext cx="69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593813" y="301987"/>
            <a:ext cx="409303" cy="374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9711379" y="984331"/>
            <a:ext cx="182880" cy="243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9463184" y="1228260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711379" y="1756346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154396" y="2184095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730974" y="1526192"/>
            <a:ext cx="65312" cy="236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 flipH="1">
            <a:off x="9493639" y="2083421"/>
            <a:ext cx="267818" cy="160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614134" y="800680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04634" y="1353663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31620" y="1818009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958484" y="2087675"/>
            <a:ext cx="160018" cy="273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032144" y="1915146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0051016" y="2386875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643886" y="2959356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9911677" y="2681654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794833" y="2504489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0255666" y="925083"/>
            <a:ext cx="551906" cy="244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460500" y="707084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0840227" y="1171165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460313" y="1759235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0728104" y="1481533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611260" y="1304368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771095" y="2073412"/>
            <a:ext cx="294467" cy="18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856190" y="1832068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1071544" y="2216617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498433" y="2223262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1368172" y="2473865"/>
            <a:ext cx="294467" cy="18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1710252" y="2647534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9278741" y="2269824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9769445" y="3081557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1202003" y="2354391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1860030" y="2762618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0984288" y="1300646"/>
            <a:ext cx="63863" cy="485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605462" y="1879765"/>
            <a:ext cx="63863" cy="485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591907" y="1361598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9805270" y="1914598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10175383" y="2545975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93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4994" y="168095"/>
            <a:ext cx="5827298" cy="5881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Trie</a:t>
            </a:r>
            <a:r>
              <a:rPr lang="en-US" dirty="0"/>
              <a:t> insertion: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782" y="878257"/>
            <a:ext cx="12044218" cy="586853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2500" dirty="0" err="1">
                <a:latin typeface="Consolas" charset="0"/>
                <a:ea typeface="Consolas" charset="0"/>
                <a:cs typeface="Consolas" charset="0"/>
              </a:rPr>
              <a:t>AsciiTrie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{</a:t>
            </a:r>
            <a:r>
              <a:rPr lang="en-US" sz="25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No need to make it a generic ; tries store strings!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	private class Node {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		private Node[] next = new Node[128];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		byte </a:t>
            </a:r>
            <a:r>
              <a:rPr lang="en-US" sz="2500" dirty="0" err="1">
                <a:latin typeface="Consolas" charset="0"/>
                <a:ea typeface="Consolas" charset="0"/>
                <a:cs typeface="Consolas" charset="0"/>
              </a:rPr>
              <a:t>eosFlag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	private Node root;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	public void insert(String key){ </a:t>
            </a:r>
            <a:r>
              <a:rPr lang="en-US" sz="25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More general solution: </a:t>
            </a:r>
            <a:r>
              <a:rPr lang="en-US" sz="2500" dirty="0" err="1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  <a:hlinkClick r:id="rId3"/>
              </a:rPr>
              <a:t>CharSequences</a:t>
            </a:r>
            <a:r>
              <a:rPr lang="en-US" sz="25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  <a:hlinkClick r:id="rId3"/>
              </a:rPr>
              <a:t> </a:t>
            </a:r>
            <a:r>
              <a:rPr lang="en-US" sz="25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instead of 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sz="25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		root = 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insert(root, key, 0)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25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Could also make it a method of 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private Node insert(Node node, String key, 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currStringIndex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nsolas" charset="0"/>
                <a:cs typeface="Consolas" charset="0"/>
              </a:rPr>
              <a:t>assert key != null &amp;&amp; 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cs typeface="Consolas" charset="0"/>
              </a:rPr>
              <a:t>key.size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nsolas" charset="0"/>
                <a:cs typeface="Consolas" charset="0"/>
              </a:rPr>
              <a:t>() &gt; 0, “Key can’t be null or empty.”;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if(node == null) // key is not a prefix of any already stored key</a:t>
            </a:r>
            <a:r>
              <a:rPr lang="mr-IN" sz="25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2500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	node = new Node(); </a:t>
            </a:r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Node class </a:t>
            </a:r>
            <a:r>
              <a:rPr lang="en-US" sz="2500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defn</a:t>
            </a:r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allocates memory immediately, no need for explicit constructor </a:t>
            </a:r>
            <a:r>
              <a:rPr lang="en-US" sz="2500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defn</a:t>
            </a:r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if(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currStringIndex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key.size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	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node.eosFlag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(byte)1;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else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	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node.next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key.charAt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currStringIndex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)] = insert(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node.next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key.charAt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currStringIndex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)], key, 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currStringIndex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+ 1);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return node;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920386" y="659537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25578" y="88034"/>
            <a:ext cx="69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593813" y="301987"/>
            <a:ext cx="409303" cy="374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9711379" y="984331"/>
            <a:ext cx="182880" cy="243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9463184" y="1228260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711379" y="1756346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280306" y="2361123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730974" y="1526192"/>
            <a:ext cx="65312" cy="236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548097" y="2083421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614134" y="800680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04634" y="1353663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31253" y="1906256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958484" y="2087675"/>
            <a:ext cx="160018" cy="273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032144" y="1915146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0051016" y="2386875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643886" y="2959356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9911677" y="2681654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794833" y="2504489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0255666" y="925083"/>
            <a:ext cx="551906" cy="244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460500" y="707084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0840227" y="1171165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460313" y="1759235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0728104" y="1481533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611260" y="1304368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771095" y="2073412"/>
            <a:ext cx="294467" cy="18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856190" y="1832068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1071544" y="2216617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498433" y="2223262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1368172" y="2473865"/>
            <a:ext cx="294467" cy="18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1710252" y="2647534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9416747" y="2485014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9769445" y="3081557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1202003" y="2354391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1860030" y="2762618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0984288" y="1300646"/>
            <a:ext cx="63863" cy="485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605462" y="1879765"/>
            <a:ext cx="63863" cy="485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591907" y="1361598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9805270" y="1914598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10175383" y="2545975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96808" y="5581073"/>
            <a:ext cx="1633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This could work!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sym typeface="Wingdings"/>
              </a:rPr>
              <a:t>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031" y="5178748"/>
            <a:ext cx="1786924" cy="145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64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402" y="54916"/>
            <a:ext cx="8722911" cy="748097"/>
          </a:xfrm>
        </p:spPr>
        <p:txBody>
          <a:bodyPr/>
          <a:lstStyle/>
          <a:p>
            <a:pPr algn="ctr"/>
            <a:r>
              <a:rPr lang="en-US" dirty="0" err="1"/>
              <a:t>Trie</a:t>
            </a:r>
            <a:r>
              <a:rPr lang="en-US" dirty="0"/>
              <a:t> insertion: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029" y="676792"/>
            <a:ext cx="11592223" cy="54047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AsciiTrie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{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No need to make it a generic ; tries store strings!</a:t>
            </a:r>
          </a:p>
          <a:p>
            <a:pPr marL="0" indent="0"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private class Node {</a:t>
            </a:r>
          </a:p>
          <a:p>
            <a:pPr marL="0" indent="0"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	private Node[] next = new Node[128];</a:t>
            </a:r>
          </a:p>
          <a:p>
            <a:pPr marL="0" indent="0"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	byte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eosFlag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private Node root;</a:t>
            </a:r>
          </a:p>
          <a:p>
            <a:pPr marL="0" indent="0"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public void insert(String key){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More general solution: 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  <a:hlinkClick r:id="rId3"/>
              </a:rPr>
              <a:t>CharSequences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  <a:hlinkClick r:id="rId3"/>
              </a:rPr>
              <a:t>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instead of </a:t>
            </a:r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</a:p>
          <a:p>
            <a:pPr marL="0" indent="0"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	root 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insert(root, key, 0)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Could also make it a method of </a:t>
            </a:r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</a:p>
          <a:p>
            <a:pPr marL="0" indent="0"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private Node insert(Node node, String key,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currStringIndex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charset="0"/>
                <a:cs typeface="Consolas" charset="0"/>
              </a:rPr>
              <a:t>assert key != null &amp;&amp;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cs typeface="Consolas" charset="0"/>
              </a:rPr>
              <a:t>key.size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charset="0"/>
                <a:cs typeface="Consolas" charset="0"/>
              </a:rPr>
              <a:t>() &gt; 0, “Key can’t be null or empty.”;</a:t>
            </a:r>
          </a:p>
          <a:p>
            <a:pPr marL="0" indent="0"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if(node == null)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	node = new Node();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if(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currStringIndex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key.size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	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node.eosFlag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(byte)1;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else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	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node.next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key.charAt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currStringIndex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)] = insert(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node.next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key.charAt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currStringIndex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)], key, 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				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currStringIndex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+ 1);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return node;</a:t>
            </a:r>
          </a:p>
          <a:p>
            <a:pPr marL="0" indent="0"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9920386" y="659537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25578" y="88034"/>
            <a:ext cx="69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593813" y="301987"/>
            <a:ext cx="409303" cy="374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9711379" y="984331"/>
            <a:ext cx="182880" cy="243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9463184" y="1228260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711379" y="1756346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280306" y="2361123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730974" y="1526192"/>
            <a:ext cx="65312" cy="236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548097" y="2083421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614134" y="800680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04634" y="1353663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31253" y="1906256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958484" y="2087675"/>
            <a:ext cx="160018" cy="273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032144" y="1915146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0051016" y="2386875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643886" y="2959356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9911677" y="2681654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794833" y="2504489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0255666" y="925083"/>
            <a:ext cx="551906" cy="244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460500" y="707084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0840227" y="1171165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460313" y="1759235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0728104" y="1481533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611260" y="1304368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771095" y="2073412"/>
            <a:ext cx="294467" cy="18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856190" y="1832068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1071544" y="2216617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498433" y="2223262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1368172" y="2473865"/>
            <a:ext cx="294467" cy="18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1710252" y="2647534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9416747" y="2485014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9769445" y="3081557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1202003" y="2354391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1860030" y="2762618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0984288" y="1300646"/>
            <a:ext cx="63863" cy="485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605462" y="1879765"/>
            <a:ext cx="63863" cy="485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591907" y="1361598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9805270" y="1914598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10175383" y="2545975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8239063" y="3963483"/>
            <a:ext cx="858965" cy="2197172"/>
          </a:xfrm>
          <a:prstGeom prst="rightBrace">
            <a:avLst>
              <a:gd name="adj1" fmla="val 8333"/>
              <a:gd name="adj2" fmla="val 50826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10455" y="4294772"/>
            <a:ext cx="2752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key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is not really stored anywhere</a:t>
            </a:r>
            <a:r>
              <a:rPr lang="mr-IN" dirty="0">
                <a:solidFill>
                  <a:schemeClr val="accent6">
                    <a:lumMod val="50000"/>
                  </a:schemeClr>
                </a:solidFill>
              </a:rPr>
              <a:t>…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Can we perhaps get rid of it?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9025578" y="5612908"/>
            <a:ext cx="953586" cy="643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br>
              <a:rPr lang="en-US"/>
            </a:br>
            <a:r>
              <a:rPr lang="en-US"/>
              <a:t>(how?)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10088025" y="5612908"/>
            <a:ext cx="1113978" cy="62163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  <a:br>
              <a:rPr lang="en-US" dirty="0"/>
            </a:br>
            <a:r>
              <a:rPr lang="en-US" dirty="0"/>
              <a:t>(why?)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193" y="3289386"/>
            <a:ext cx="1518934" cy="100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1815-72E8-42F0-BAE1-C9F0947E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B3F00-A7F4-406F-B142-14AAD76F3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Pronounced </a:t>
            </a:r>
            <a:r>
              <a:rPr lang="en-US" dirty="0">
                <a:solidFill>
                  <a:srgbClr val="E714FF"/>
                </a:solidFill>
              </a:rPr>
              <a:t>exactly like the verb</a:t>
            </a:r>
            <a:r>
              <a:rPr lang="en-US" dirty="0"/>
              <a:t>!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1DBFFC2-054D-9E4D-85B8-456817E35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455" y="365125"/>
            <a:ext cx="2416345" cy="121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45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2352" y="180258"/>
            <a:ext cx="5389605" cy="5542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Trie</a:t>
            </a:r>
            <a:r>
              <a:rPr lang="en-US" dirty="0"/>
              <a:t> insertion: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782" y="814916"/>
            <a:ext cx="12044218" cy="540477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2500" dirty="0" err="1">
                <a:latin typeface="Consolas" charset="0"/>
                <a:ea typeface="Consolas" charset="0"/>
                <a:cs typeface="Consolas" charset="0"/>
              </a:rPr>
              <a:t>AsciiTrie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{</a:t>
            </a:r>
            <a:r>
              <a:rPr lang="en-US" sz="25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No need to make it a generic ; tries store strings!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	private class Node {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		private Node[] next = new Node[128];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		byte </a:t>
            </a:r>
            <a:r>
              <a:rPr lang="en-US" sz="2500" dirty="0" err="1">
                <a:latin typeface="Consolas" charset="0"/>
                <a:ea typeface="Consolas" charset="0"/>
                <a:cs typeface="Consolas" charset="0"/>
              </a:rPr>
              <a:t>eosFlag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	private Node root;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	public void insert(String key){ </a:t>
            </a:r>
            <a:r>
              <a:rPr lang="en-US" sz="25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More general solution: </a:t>
            </a:r>
            <a:r>
              <a:rPr lang="en-US" sz="2500" dirty="0" err="1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  <a:hlinkClick r:id="rId3"/>
              </a:rPr>
              <a:t>CharSequences</a:t>
            </a:r>
            <a:r>
              <a:rPr lang="en-US" sz="25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  <a:hlinkClick r:id="rId3"/>
              </a:rPr>
              <a:t> </a:t>
            </a:r>
            <a:r>
              <a:rPr lang="en-US" sz="25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instead of 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sz="25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		root = 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insert(root, key, 0)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25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Could also make it a method of 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private Node insert(Node node, String key, 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currStringIndex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charset="0"/>
                <a:cs typeface="Consolas" charset="0"/>
              </a:rPr>
              <a:t>assert key != null &amp;&amp;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cs typeface="Consolas" charset="0"/>
              </a:rPr>
              <a:t>key.size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charset="0"/>
                <a:cs typeface="Consolas" charset="0"/>
              </a:rPr>
              <a:t>() &gt; 0, “Key can’t be null or empty.”;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if(node == null){ // key is not a prefix of any already stored key</a:t>
            </a:r>
            <a:r>
              <a:rPr lang="mr-IN" sz="25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2500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	node = new Node();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if(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currStringIndex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key.size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	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node.eosFlag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(byte)1;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else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	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node.next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key.charAt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currStringIndex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)] = insert(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node.next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key.charAt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currStringIndex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)], key, 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currStringIndex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+ 1);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return node;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920386" y="659537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25578" y="88034"/>
            <a:ext cx="69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593813" y="301987"/>
            <a:ext cx="409303" cy="374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9711379" y="984331"/>
            <a:ext cx="182880" cy="243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9463184" y="1228260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711379" y="1756346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280306" y="2361123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730974" y="1526192"/>
            <a:ext cx="65312" cy="236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548097" y="2083421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614134" y="800680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04634" y="1353663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31253" y="1906256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958484" y="2087675"/>
            <a:ext cx="160018" cy="273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032144" y="1915146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0051016" y="2386875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643886" y="2959356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9911677" y="2681654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794833" y="2504489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0255666" y="925083"/>
            <a:ext cx="551906" cy="244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460500" y="707084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0840227" y="1171165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460313" y="1759235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0728104" y="1481533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611260" y="1304368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771095" y="2073412"/>
            <a:ext cx="294467" cy="18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856190" y="1832068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1071544" y="2216617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498433" y="2223262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1368172" y="2473865"/>
            <a:ext cx="294467" cy="18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1710252" y="2647534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9416747" y="2485014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9769445" y="3081557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1202003" y="2354391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1860030" y="2762618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0984288" y="1300646"/>
            <a:ext cx="63863" cy="485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605462" y="1879765"/>
            <a:ext cx="63863" cy="485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591907" y="1361598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9805270" y="1914598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10175383" y="2545975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9025578" y="5612908"/>
            <a:ext cx="953586" cy="643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br>
              <a:rPr lang="en-US"/>
            </a:br>
            <a:r>
              <a:rPr lang="en-US"/>
              <a:t>(how?)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10088025" y="5612908"/>
            <a:ext cx="1113978" cy="62163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  <a:br>
              <a:rPr lang="en-US" dirty="0"/>
            </a:br>
            <a:r>
              <a:rPr lang="en-US" dirty="0"/>
              <a:t>(why?)</a:t>
            </a:r>
          </a:p>
        </p:txBody>
      </p:sp>
      <p:sp>
        <p:nvSpPr>
          <p:cNvPr id="6" name="Oval 5"/>
          <p:cNvSpPr/>
          <p:nvPr/>
        </p:nvSpPr>
        <p:spPr>
          <a:xfrm>
            <a:off x="9962484" y="5451833"/>
            <a:ext cx="1349817" cy="9437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806140" y="3820911"/>
            <a:ext cx="452582" cy="26268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248032" y="5743258"/>
            <a:ext cx="8585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because </a:t>
            </a:r>
            <a:r>
              <a:rPr lang="en-US" b="1" dirty="0"/>
              <a:t>the reference </a:t>
            </a:r>
            <a:r>
              <a:rPr lang="en-US" dirty="0"/>
              <a:t>isn’t stored doesn’t mean that: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It isn’t useful for the insertion algorithm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There is no </a:t>
            </a:r>
            <a:r>
              <a:rPr lang="en-US" b="1" dirty="0">
                <a:solidFill>
                  <a:srgbClr val="E714FF"/>
                </a:solidFill>
              </a:rPr>
              <a:t>implicit</a:t>
            </a:r>
            <a:r>
              <a:rPr lang="en-US" dirty="0"/>
              <a:t> storage for the string in the </a:t>
            </a:r>
            <a:r>
              <a:rPr lang="en-US" dirty="0" err="1"/>
              <a:t>trie</a:t>
            </a:r>
            <a:r>
              <a:rPr lang="en-US" dirty="0"/>
              <a:t> (</a:t>
            </a:r>
            <a:r>
              <a:rPr lang="en-US" dirty="0">
                <a:solidFill>
                  <a:srgbClr val="E714FF"/>
                </a:solidFill>
              </a:rPr>
              <a:t>links and node bits!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883" y="3621058"/>
            <a:ext cx="1288535" cy="128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01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5475" y="113873"/>
            <a:ext cx="4957119" cy="6192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Iterative insertion!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782" y="1383955"/>
            <a:ext cx="12044218" cy="5404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AsciiTrie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{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No need to make it a generic ; tries store strings!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private class Node {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	private Node[] next = new Node[128];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	byte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eosFlag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private Node root;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public void insert(String key){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/* Fill this in with an 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iterative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implementation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        * of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trie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insertion!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 */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9920386" y="659537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25578" y="88034"/>
            <a:ext cx="69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593813" y="301987"/>
            <a:ext cx="409303" cy="374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9711379" y="984331"/>
            <a:ext cx="182880" cy="243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9463184" y="1228260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711379" y="1756346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280306" y="2361123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730974" y="1526192"/>
            <a:ext cx="65312" cy="236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548097" y="2083421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614134" y="800680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04634" y="1353663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31253" y="1906256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958484" y="2087675"/>
            <a:ext cx="160018" cy="273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032144" y="1915146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0051016" y="2386875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643886" y="2959356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9911677" y="2681654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794833" y="2504489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0255666" y="925083"/>
            <a:ext cx="551906" cy="244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460500" y="707084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0840227" y="1171165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460313" y="1759235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0728104" y="1481533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611260" y="1304368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771095" y="2073412"/>
            <a:ext cx="294467" cy="18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856190" y="1832068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1071544" y="2216617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498433" y="2223262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1368172" y="2473865"/>
            <a:ext cx="294467" cy="18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1710252" y="2647534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9416747" y="2485014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9769445" y="3081557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1202003" y="2354391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1860030" y="2762618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0984288" y="1300646"/>
            <a:ext cx="63863" cy="485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605462" y="1879765"/>
            <a:ext cx="63863" cy="485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591907" y="1361598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9805270" y="1914598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10175383" y="2545975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00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782" y="1383955"/>
            <a:ext cx="12044218" cy="540477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AsciiTrie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{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No need to make it a generic ; tries store strings!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private class Node {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	private Node[] next = new Node[128];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	byte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eosFlag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private Node root;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public void insert(String key){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	assert key != null &amp;&amp; </a:t>
            </a:r>
            <a:r>
              <a:rPr lang="en-US" sz="14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key.size</a:t>
            </a:r>
            <a:r>
              <a:rPr lang="en-US" sz="14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() &gt; 0, “Key can’t be empty.”;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4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currIndex</a:t>
            </a:r>
            <a:r>
              <a:rPr lang="en-US" sz="14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= 0;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		Node </a:t>
            </a:r>
            <a:r>
              <a:rPr lang="en-US" sz="14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curr</a:t>
            </a:r>
            <a:r>
              <a:rPr lang="en-US" sz="14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= root, </a:t>
            </a:r>
            <a:r>
              <a:rPr lang="en-US" sz="14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prev</a:t>
            </a:r>
            <a:r>
              <a:rPr lang="en-US" sz="14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= null;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		while(</a:t>
            </a:r>
            <a:r>
              <a:rPr lang="en-US" sz="14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currIndex</a:t>
            </a:r>
            <a:r>
              <a:rPr lang="en-US" sz="14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en-US" sz="14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key.size</a:t>
            </a:r>
            <a:r>
              <a:rPr lang="en-US" sz="14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()){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			char </a:t>
            </a:r>
            <a:r>
              <a:rPr lang="en-US" sz="14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charToFollow</a:t>
            </a:r>
            <a:r>
              <a:rPr lang="en-US" sz="14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4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key.charAt</a:t>
            </a:r>
            <a:r>
              <a:rPr lang="en-US" sz="14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currIndex</a:t>
            </a:r>
            <a:r>
              <a:rPr lang="en-US" sz="14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			if(</a:t>
            </a:r>
            <a:r>
              <a:rPr lang="en-US" sz="14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curr</a:t>
            </a:r>
            <a:r>
              <a:rPr lang="en-US" sz="14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== null)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				</a:t>
            </a:r>
            <a:r>
              <a:rPr lang="en-US" sz="14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curr</a:t>
            </a:r>
            <a:r>
              <a:rPr lang="en-US" sz="14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= new Node();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			if(</a:t>
            </a:r>
            <a:r>
              <a:rPr lang="en-US" sz="14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prev</a:t>
            </a:r>
            <a:r>
              <a:rPr lang="en-US" sz="14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!= null)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				</a:t>
            </a:r>
            <a:r>
              <a:rPr lang="en-US" sz="14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prev.next</a:t>
            </a:r>
            <a:r>
              <a:rPr lang="en-US" sz="14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4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charToFollow</a:t>
            </a:r>
            <a:r>
              <a:rPr lang="en-US" sz="14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] = </a:t>
            </a:r>
            <a:r>
              <a:rPr lang="en-US" sz="14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curr</a:t>
            </a:r>
            <a:r>
              <a:rPr lang="en-US" sz="14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			</a:t>
            </a:r>
            <a:r>
              <a:rPr lang="en-US" sz="14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currIndex</a:t>
            </a:r>
            <a:r>
              <a:rPr lang="en-US" sz="14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++;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			</a:t>
            </a:r>
            <a:r>
              <a:rPr lang="en-US" sz="14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prev</a:t>
            </a:r>
            <a:r>
              <a:rPr lang="en-US" sz="14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4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curr</a:t>
            </a:r>
            <a:r>
              <a:rPr lang="en-US" sz="14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			</a:t>
            </a:r>
            <a:r>
              <a:rPr lang="en-US" sz="14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curr</a:t>
            </a:r>
            <a:r>
              <a:rPr lang="en-US" sz="14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4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curr.next</a:t>
            </a:r>
            <a:r>
              <a:rPr lang="en-US" sz="14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4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charToFollow</a:t>
            </a:r>
            <a:r>
              <a:rPr lang="en-US" sz="14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4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curr.eosFlag</a:t>
            </a:r>
            <a:r>
              <a:rPr lang="en-US" sz="14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= (byte)1; 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9920386" y="659537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25578" y="88034"/>
            <a:ext cx="69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593813" y="301987"/>
            <a:ext cx="409303" cy="374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9711379" y="984331"/>
            <a:ext cx="182880" cy="243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9463184" y="1228260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711379" y="1756346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280306" y="2361123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730974" y="1526192"/>
            <a:ext cx="65312" cy="236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548097" y="2083421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614134" y="800680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04634" y="1353663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31253" y="1906256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958484" y="2087675"/>
            <a:ext cx="160018" cy="273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032144" y="1915146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0051016" y="2386875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643886" y="2959356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9911677" y="2681654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794833" y="2504489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0255666" y="925083"/>
            <a:ext cx="551906" cy="244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460500" y="707084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0840227" y="1171165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460313" y="1759235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0728104" y="1481533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611260" y="1304368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771095" y="2073412"/>
            <a:ext cx="294467" cy="18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856190" y="1832068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1071544" y="2216617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498433" y="2223262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1368172" y="2473865"/>
            <a:ext cx="294467" cy="18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1710252" y="2647534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9416747" y="2485014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9769445" y="3081557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1202003" y="2354391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1860030" y="2762618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0984288" y="1300646"/>
            <a:ext cx="63863" cy="485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605462" y="1879765"/>
            <a:ext cx="63863" cy="485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591907" y="1361598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9805270" y="1914598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10175383" y="2545975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100" y="3980166"/>
            <a:ext cx="1685925" cy="1314450"/>
          </a:xfrm>
          <a:prstGeom prst="rect">
            <a:avLst/>
          </a:prstGeom>
        </p:spPr>
      </p:pic>
      <p:sp>
        <p:nvSpPr>
          <p:cNvPr id="46" name="Title 1"/>
          <p:cNvSpPr txBox="1">
            <a:spLocks/>
          </p:cNvSpPr>
          <p:nvPr/>
        </p:nvSpPr>
        <p:spPr>
          <a:xfrm>
            <a:off x="3445475" y="113873"/>
            <a:ext cx="4957119" cy="619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Iterative insertion!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11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Deleting a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Quite simple: traverse the </a:t>
            </a:r>
            <a:r>
              <a:rPr lang="en-US" dirty="0" err="1"/>
              <a:t>trie</a:t>
            </a:r>
            <a:r>
              <a:rPr lang="en-US" dirty="0"/>
              <a:t> and, if you find the key, </a:t>
            </a:r>
            <a:r>
              <a:rPr lang="en-US" dirty="0">
                <a:solidFill>
                  <a:schemeClr val="accent1"/>
                </a:solidFill>
              </a:rPr>
              <a:t>set the bit to blue.</a:t>
            </a:r>
          </a:p>
          <a:p>
            <a:r>
              <a:rPr lang="en-US" dirty="0"/>
              <a:t>Nothing to do if the bit is already blue (key not actually in DB)</a:t>
            </a:r>
          </a:p>
        </p:txBody>
      </p:sp>
    </p:spTree>
    <p:extLst>
      <p:ext uri="{BB962C8B-B14F-4D97-AF65-F5344CB8AC3E}">
        <p14:creationId xmlns:p14="http://schemas.microsoft.com/office/powerpoint/2010/main" val="1639639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Deleting a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Quite simple: traverse the </a:t>
            </a:r>
            <a:r>
              <a:rPr lang="en-US" dirty="0" err="1"/>
              <a:t>trie</a:t>
            </a:r>
            <a:r>
              <a:rPr lang="en-US" dirty="0"/>
              <a:t> and, if you find the key, </a:t>
            </a:r>
            <a:r>
              <a:rPr lang="en-US" dirty="0">
                <a:solidFill>
                  <a:schemeClr val="accent1"/>
                </a:solidFill>
              </a:rPr>
              <a:t>set the bit to blue.</a:t>
            </a:r>
          </a:p>
          <a:p>
            <a:r>
              <a:rPr lang="en-US" dirty="0"/>
              <a:t>Nothing to do if the bit is already blue (key not actually in DB)</a:t>
            </a:r>
          </a:p>
          <a:p>
            <a:r>
              <a:rPr lang="en-US" dirty="0"/>
              <a:t>If you encounter a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en-US" dirty="0"/>
              <a:t> pointer before you exhaust the key’s characters, then you also know that the key is not in DB!</a:t>
            </a:r>
          </a:p>
        </p:txBody>
      </p:sp>
    </p:spTree>
    <p:extLst>
      <p:ext uri="{BB962C8B-B14F-4D97-AF65-F5344CB8AC3E}">
        <p14:creationId xmlns:p14="http://schemas.microsoft.com/office/powerpoint/2010/main" val="3116541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Deleting a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Quite simple: traverse the </a:t>
            </a:r>
            <a:r>
              <a:rPr lang="en-US" dirty="0" err="1"/>
              <a:t>trie</a:t>
            </a:r>
            <a:r>
              <a:rPr lang="en-US" dirty="0"/>
              <a:t> and, if you find the key, </a:t>
            </a:r>
            <a:r>
              <a:rPr lang="en-US" dirty="0">
                <a:solidFill>
                  <a:schemeClr val="accent1"/>
                </a:solidFill>
              </a:rPr>
              <a:t>set the bit to blue.</a:t>
            </a:r>
          </a:p>
          <a:p>
            <a:r>
              <a:rPr lang="en-US" dirty="0"/>
              <a:t>Nothing to do if the bit is already blue (key not actually in DB)</a:t>
            </a:r>
          </a:p>
          <a:p>
            <a:r>
              <a:rPr lang="en-US" dirty="0"/>
              <a:t>If you encounter a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en-US" dirty="0"/>
              <a:t> pointer before you exhaust the key’s characters, then you also know that the key is not in DB!</a:t>
            </a:r>
          </a:p>
          <a:p>
            <a:r>
              <a:rPr lang="en-US" dirty="0"/>
              <a:t>In those two cases, make a choice between returning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or throwing an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Exception.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No matter what you do, </a:t>
            </a:r>
            <a:r>
              <a:rPr lang="en-US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commit to it in your interface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!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If you throw an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Exception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it </a:t>
            </a:r>
            <a:r>
              <a:rPr lang="en-US" dirty="0">
                <a:solidFill>
                  <a:schemeClr val="accent4"/>
                </a:solidFill>
                <a:latin typeface="Calibri" charset="0"/>
                <a:ea typeface="Calibri" charset="0"/>
                <a:cs typeface="Calibri" charset="0"/>
              </a:rPr>
              <a:t>must be </a:t>
            </a:r>
            <a:r>
              <a:rPr lang="en-US" b="1" dirty="0">
                <a:solidFill>
                  <a:schemeClr val="accent4"/>
                </a:solidFill>
                <a:latin typeface="Calibri" charset="0"/>
                <a:ea typeface="Calibri" charset="0"/>
                <a:cs typeface="Calibri" charset="0"/>
              </a:rPr>
              <a:t>checked</a:t>
            </a:r>
            <a:r>
              <a:rPr lang="en-US" dirty="0">
                <a:solidFill>
                  <a:schemeClr val="accent4"/>
                </a:solidFill>
                <a:latin typeface="Calibri" charset="0"/>
                <a:ea typeface="Calibri" charset="0"/>
                <a:cs typeface="Calibri" charset="0"/>
              </a:rPr>
              <a:t> and documented </a:t>
            </a:r>
            <a:r>
              <a:rPr lang="en-US" dirty="0">
                <a:solidFill>
                  <a:srgbClr val="00B05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@throws</a:t>
            </a:r>
            <a:r>
              <a:rPr lang="en-US" dirty="0">
                <a:solidFill>
                  <a:srgbClr val="00B050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dirty="0">
                <a:solidFill>
                  <a:srgbClr val="7030A0"/>
                </a:solidFill>
                <a:latin typeface="Calibri" charset="0"/>
                <a:ea typeface="Calibri" charset="0"/>
                <a:cs typeface="Calibri" charset="0"/>
              </a:rPr>
              <a:t>This is an example of “soft” deletion.</a:t>
            </a:r>
          </a:p>
        </p:txBody>
      </p:sp>
    </p:spTree>
    <p:extLst>
      <p:ext uri="{BB962C8B-B14F-4D97-AF65-F5344CB8AC3E}">
        <p14:creationId xmlns:p14="http://schemas.microsoft.com/office/powerpoint/2010/main" val="1693567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Deleting a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Quite simple: traverse the </a:t>
            </a:r>
            <a:r>
              <a:rPr lang="en-US" dirty="0" err="1"/>
              <a:t>trie</a:t>
            </a:r>
            <a:r>
              <a:rPr lang="en-US" dirty="0"/>
              <a:t> and, if you find the key, </a:t>
            </a:r>
            <a:r>
              <a:rPr lang="en-US" dirty="0">
                <a:solidFill>
                  <a:schemeClr val="accent1"/>
                </a:solidFill>
              </a:rPr>
              <a:t>set the bit to blue.</a:t>
            </a:r>
          </a:p>
          <a:p>
            <a:r>
              <a:rPr lang="en-US" dirty="0"/>
              <a:t>Nothing to do if the bit is already blue (key not actually in DB)</a:t>
            </a:r>
          </a:p>
          <a:p>
            <a:r>
              <a:rPr lang="en-US" dirty="0"/>
              <a:t>If you encounter a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en-US" dirty="0"/>
              <a:t> pointer before you exhaust the key’s characters, then you also know that the key is not in DB!</a:t>
            </a:r>
          </a:p>
          <a:p>
            <a:r>
              <a:rPr lang="en-US" dirty="0"/>
              <a:t>In those two cases, make a choice between returning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or throwing an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Exception.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No matter what you do, </a:t>
            </a:r>
            <a:r>
              <a:rPr lang="en-US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commit to it in your interface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!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If you throw an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Exception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it </a:t>
            </a:r>
            <a:r>
              <a:rPr lang="en-US" dirty="0">
                <a:solidFill>
                  <a:schemeClr val="accent4"/>
                </a:solidFill>
                <a:latin typeface="Calibri" charset="0"/>
                <a:ea typeface="Calibri" charset="0"/>
                <a:cs typeface="Calibri" charset="0"/>
              </a:rPr>
              <a:t>must be </a:t>
            </a:r>
            <a:r>
              <a:rPr lang="en-US" b="1" dirty="0">
                <a:solidFill>
                  <a:schemeClr val="accent4"/>
                </a:solidFill>
                <a:latin typeface="Calibri" charset="0"/>
                <a:ea typeface="Calibri" charset="0"/>
                <a:cs typeface="Calibri" charset="0"/>
              </a:rPr>
              <a:t>checked</a:t>
            </a:r>
            <a:r>
              <a:rPr lang="en-US" dirty="0">
                <a:solidFill>
                  <a:schemeClr val="accent4"/>
                </a:solidFill>
                <a:latin typeface="Calibri" charset="0"/>
                <a:ea typeface="Calibri" charset="0"/>
                <a:cs typeface="Calibri" charset="0"/>
              </a:rPr>
              <a:t> and documented </a:t>
            </a:r>
            <a:r>
              <a:rPr lang="en-US" dirty="0">
                <a:solidFill>
                  <a:srgbClr val="00B05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@throws</a:t>
            </a:r>
            <a:r>
              <a:rPr lang="en-US" dirty="0">
                <a:solidFill>
                  <a:srgbClr val="00B050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dirty="0">
                <a:solidFill>
                  <a:srgbClr val="7030A0"/>
                </a:solidFill>
                <a:latin typeface="Calibri" charset="0"/>
                <a:ea typeface="Calibri" charset="0"/>
                <a:cs typeface="Calibri" charset="0"/>
              </a:rPr>
              <a:t>This is an example of “soft” deletion.</a:t>
            </a:r>
          </a:p>
        </p:txBody>
      </p:sp>
    </p:spTree>
    <p:extLst>
      <p:ext uri="{BB962C8B-B14F-4D97-AF65-F5344CB8AC3E}">
        <p14:creationId xmlns:p14="http://schemas.microsoft.com/office/powerpoint/2010/main" val="23450519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“Soft” vs “hard” deletion in a </a:t>
            </a:r>
            <a:r>
              <a:rPr lang="en-US" dirty="0" err="1"/>
              <a:t>trie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what would </a:t>
            </a:r>
            <a:r>
              <a:rPr lang="en-US" b="1" dirty="0">
                <a:solidFill>
                  <a:srgbClr val="FF0000"/>
                </a:solidFill>
              </a:rPr>
              <a:t>you</a:t>
            </a:r>
            <a:r>
              <a:rPr lang="en-US" dirty="0"/>
              <a:t>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you want to delete ``beers” from the following </a:t>
            </a:r>
            <a:r>
              <a:rPr lang="en-US" dirty="0" err="1"/>
              <a:t>trie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7729" y="2469635"/>
            <a:ext cx="74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95568" y="2838967"/>
            <a:ext cx="420127" cy="244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014754" y="3104829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695568" y="3330344"/>
            <a:ext cx="319186" cy="339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396915" y="3722407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62591" y="3423475"/>
            <a:ext cx="58652" cy="365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350033" y="3293407"/>
            <a:ext cx="531783" cy="206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053603" y="3789313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871538" y="3462604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6417" y="3066626"/>
            <a:ext cx="31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96666" y="3503481"/>
            <a:ext cx="25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07246" y="3223173"/>
            <a:ext cx="25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284309" y="4080292"/>
            <a:ext cx="65724" cy="255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16417" y="4049116"/>
            <a:ext cx="25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221243" y="4388422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451949" y="4690914"/>
            <a:ext cx="82039" cy="226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19452" y="4597652"/>
            <a:ext cx="25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447785" y="4960958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07153" y="5163884"/>
            <a:ext cx="25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666134" y="5312875"/>
            <a:ext cx="82039" cy="226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5661970" y="5582919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833773" y="5919491"/>
            <a:ext cx="82039" cy="226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829609" y="6189535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67009" y="5734825"/>
            <a:ext cx="25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4318388" y="4005361"/>
            <a:ext cx="212681" cy="422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4077729" y="4437222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64873" y="3975461"/>
            <a:ext cx="25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44" name="Straight Arrow Connector 43"/>
          <p:cNvCxnSpPr>
            <a:stCxn id="12" idx="2"/>
          </p:cNvCxnSpPr>
          <p:nvPr/>
        </p:nvCxnSpPr>
        <p:spPr>
          <a:xfrm>
            <a:off x="4564555" y="3982210"/>
            <a:ext cx="178097" cy="424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559381" y="4484489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87978" y="3979578"/>
            <a:ext cx="25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93620" y="4721527"/>
            <a:ext cx="25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c</a:t>
            </a:r>
          </a:p>
        </p:txBody>
      </p:sp>
      <p:cxnSp>
        <p:nvCxnSpPr>
          <p:cNvPr id="52" name="Straight Arrow Connector 51"/>
          <p:cNvCxnSpPr>
            <a:endCxn id="53" idx="0"/>
          </p:cNvCxnSpPr>
          <p:nvPr/>
        </p:nvCxnSpPr>
        <p:spPr>
          <a:xfrm flipH="1">
            <a:off x="4561260" y="4749549"/>
            <a:ext cx="146168" cy="41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4393620" y="5166393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39283" y="4739186"/>
            <a:ext cx="25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199218" y="4725267"/>
            <a:ext cx="21534" cy="383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3977604" y="5182866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535811" y="5252938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119794" y="5281768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965075" y="6274436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6641604" y="3773737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671431" y="4365930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7276097" y="3643836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6231484" y="3643515"/>
            <a:ext cx="376233" cy="141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310225" y="3416734"/>
            <a:ext cx="31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326401" y="4014230"/>
            <a:ext cx="25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6791182" y="4017724"/>
            <a:ext cx="58652" cy="365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66" idx="1"/>
          </p:cNvCxnSpPr>
          <p:nvPr/>
        </p:nvCxnSpPr>
        <p:spPr>
          <a:xfrm flipV="1">
            <a:off x="6977384" y="3773738"/>
            <a:ext cx="298713" cy="112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944542" y="3482636"/>
            <a:ext cx="31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t</a:t>
            </a:r>
          </a:p>
        </p:txBody>
      </p:sp>
      <p:sp>
        <p:nvSpPr>
          <p:cNvPr id="75" name="Oval 74"/>
          <p:cNvSpPr/>
          <p:nvPr/>
        </p:nvSpPr>
        <p:spPr>
          <a:xfrm>
            <a:off x="6011729" y="3558061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5200299" y="3883457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5389770" y="4493065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5591598" y="5028530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5805782" y="5699915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685429" y="4604273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195273" y="4546605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545383" y="3834027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6798437" y="3875214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7420395" y="3778986"/>
            <a:ext cx="74832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6802555" y="4483327"/>
            <a:ext cx="74832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903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“Soft” vs “hard” deletion in a </a:t>
            </a:r>
            <a:r>
              <a:rPr lang="en-US" dirty="0" err="1"/>
              <a:t>trie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what would </a:t>
            </a:r>
            <a:r>
              <a:rPr lang="en-US" b="1" dirty="0">
                <a:solidFill>
                  <a:srgbClr val="FF0000"/>
                </a:solidFill>
              </a:rPr>
              <a:t>you</a:t>
            </a:r>
            <a:r>
              <a:rPr lang="en-US" dirty="0"/>
              <a:t>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you want to delete ``beers” from the following </a:t>
            </a:r>
            <a:r>
              <a:rPr lang="en-US" dirty="0" err="1"/>
              <a:t>trie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7729" y="2469635"/>
            <a:ext cx="74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95568" y="2838967"/>
            <a:ext cx="420127" cy="244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014754" y="3104829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695568" y="3330344"/>
            <a:ext cx="319186" cy="339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396915" y="3722407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62591" y="3423475"/>
            <a:ext cx="58652" cy="365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350033" y="3293407"/>
            <a:ext cx="531783" cy="206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053603" y="3789313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871538" y="3462604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6417" y="3066626"/>
            <a:ext cx="31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96666" y="3503481"/>
            <a:ext cx="25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07246" y="3223173"/>
            <a:ext cx="25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284309" y="4080292"/>
            <a:ext cx="65724" cy="255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16417" y="4049116"/>
            <a:ext cx="25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221243" y="4388422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451949" y="4690914"/>
            <a:ext cx="82039" cy="226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19452" y="4597652"/>
            <a:ext cx="25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447785" y="4960958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07153" y="5163884"/>
            <a:ext cx="25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666134" y="5312875"/>
            <a:ext cx="82039" cy="226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5661970" y="5582919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833773" y="5919491"/>
            <a:ext cx="82039" cy="226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829609" y="6189535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67009" y="5734825"/>
            <a:ext cx="25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4318388" y="4005361"/>
            <a:ext cx="212681" cy="422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4077729" y="4437222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64873" y="3975461"/>
            <a:ext cx="25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44" name="Straight Arrow Connector 43"/>
          <p:cNvCxnSpPr>
            <a:stCxn id="12" idx="2"/>
          </p:cNvCxnSpPr>
          <p:nvPr/>
        </p:nvCxnSpPr>
        <p:spPr>
          <a:xfrm>
            <a:off x="4564555" y="3982210"/>
            <a:ext cx="178097" cy="424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559381" y="4484489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87978" y="3979578"/>
            <a:ext cx="25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93620" y="4721527"/>
            <a:ext cx="25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c</a:t>
            </a:r>
          </a:p>
        </p:txBody>
      </p:sp>
      <p:cxnSp>
        <p:nvCxnSpPr>
          <p:cNvPr id="52" name="Straight Arrow Connector 51"/>
          <p:cNvCxnSpPr>
            <a:endCxn id="53" idx="0"/>
          </p:cNvCxnSpPr>
          <p:nvPr/>
        </p:nvCxnSpPr>
        <p:spPr>
          <a:xfrm flipH="1">
            <a:off x="4561260" y="4749549"/>
            <a:ext cx="146168" cy="41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4393620" y="5166393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39283" y="4739186"/>
            <a:ext cx="25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199218" y="4725267"/>
            <a:ext cx="21534" cy="383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3977604" y="5182866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535811" y="5252938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119794" y="5281768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965075" y="6274436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6641604" y="3773737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671431" y="4365930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7276097" y="3643836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6231484" y="3643515"/>
            <a:ext cx="376233" cy="141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310225" y="3416734"/>
            <a:ext cx="31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326401" y="4014230"/>
            <a:ext cx="25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6791182" y="4017724"/>
            <a:ext cx="58652" cy="365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66" idx="1"/>
          </p:cNvCxnSpPr>
          <p:nvPr/>
        </p:nvCxnSpPr>
        <p:spPr>
          <a:xfrm flipV="1">
            <a:off x="6977384" y="3773738"/>
            <a:ext cx="298713" cy="112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944542" y="3482636"/>
            <a:ext cx="31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t</a:t>
            </a:r>
          </a:p>
        </p:txBody>
      </p:sp>
      <p:sp>
        <p:nvSpPr>
          <p:cNvPr id="75" name="Oval 74"/>
          <p:cNvSpPr/>
          <p:nvPr/>
        </p:nvSpPr>
        <p:spPr>
          <a:xfrm>
            <a:off x="6011729" y="3558061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5200299" y="3883457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5389770" y="4493065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5591598" y="5028530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5805782" y="5699915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685429" y="4604273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195273" y="4546605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545383" y="3834027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6798437" y="3875214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 rot="20504467">
            <a:off x="4968038" y="3384625"/>
            <a:ext cx="1675487" cy="342204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68428" y="4033540"/>
            <a:ext cx="29055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“beers” is the only stored string in this long path from the root (35.7% of total nodes), </a:t>
            </a:r>
            <a:r>
              <a:rPr lang="en-US" dirty="0">
                <a:solidFill>
                  <a:srgbClr val="00B0F0"/>
                </a:solidFill>
              </a:rPr>
              <a:t>we could throw away this entire path, </a:t>
            </a:r>
            <a:r>
              <a:rPr lang="en-US" dirty="0" err="1">
                <a:solidFill>
                  <a:srgbClr val="00B0F0"/>
                </a:solidFill>
              </a:rPr>
              <a:t>e.g</a:t>
            </a:r>
            <a:r>
              <a:rPr lang="en-US" dirty="0">
                <a:solidFill>
                  <a:srgbClr val="00B0F0"/>
                </a:solidFill>
              </a:rPr>
              <a:t> by setting </a:t>
            </a:r>
            <a:r>
              <a:rPr lang="en-US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root[‘b’] = null</a:t>
            </a:r>
          </a:p>
        </p:txBody>
      </p:sp>
      <p:sp>
        <p:nvSpPr>
          <p:cNvPr id="69" name="Oval 68"/>
          <p:cNvSpPr/>
          <p:nvPr/>
        </p:nvSpPr>
        <p:spPr>
          <a:xfrm>
            <a:off x="7420395" y="3778986"/>
            <a:ext cx="74832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6802555" y="4483327"/>
            <a:ext cx="74832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2795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“Soft” vs “hard” deletion in a </a:t>
            </a:r>
            <a:r>
              <a:rPr lang="en-US" dirty="0" err="1"/>
              <a:t>trie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what would </a:t>
            </a:r>
            <a:r>
              <a:rPr lang="en-US" b="1" dirty="0">
                <a:solidFill>
                  <a:srgbClr val="FF0000"/>
                </a:solidFill>
              </a:rPr>
              <a:t>you</a:t>
            </a:r>
            <a:r>
              <a:rPr lang="en-US" dirty="0"/>
              <a:t>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you want to delete ``beers” from the following </a:t>
            </a:r>
            <a:r>
              <a:rPr lang="en-US" dirty="0" err="1"/>
              <a:t>trie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7729" y="2469635"/>
            <a:ext cx="74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95568" y="2838967"/>
            <a:ext cx="420127" cy="244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014754" y="3104829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695568" y="3330344"/>
            <a:ext cx="319186" cy="339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396915" y="3722407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62591" y="3423475"/>
            <a:ext cx="58652" cy="365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350033" y="3293407"/>
            <a:ext cx="531783" cy="206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053603" y="3789313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871538" y="3462604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6417" y="3066626"/>
            <a:ext cx="31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96666" y="3503481"/>
            <a:ext cx="25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07246" y="3223173"/>
            <a:ext cx="25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284309" y="4080292"/>
            <a:ext cx="65724" cy="255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16417" y="4049116"/>
            <a:ext cx="25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221243" y="4388422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451949" y="4690914"/>
            <a:ext cx="82039" cy="226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19452" y="4597652"/>
            <a:ext cx="25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447785" y="4960958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07153" y="5163884"/>
            <a:ext cx="25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666134" y="5312875"/>
            <a:ext cx="82039" cy="226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5661970" y="5582919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833773" y="5919491"/>
            <a:ext cx="82039" cy="226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829609" y="6189535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67009" y="5734825"/>
            <a:ext cx="25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4318388" y="4005361"/>
            <a:ext cx="212681" cy="422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4077729" y="4437222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64873" y="3975461"/>
            <a:ext cx="25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44" name="Straight Arrow Connector 43"/>
          <p:cNvCxnSpPr>
            <a:stCxn id="12" idx="2"/>
          </p:cNvCxnSpPr>
          <p:nvPr/>
        </p:nvCxnSpPr>
        <p:spPr>
          <a:xfrm>
            <a:off x="4564555" y="3982210"/>
            <a:ext cx="178097" cy="424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559381" y="4484489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87978" y="3979578"/>
            <a:ext cx="25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93620" y="4721527"/>
            <a:ext cx="25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c</a:t>
            </a:r>
          </a:p>
        </p:txBody>
      </p:sp>
      <p:cxnSp>
        <p:nvCxnSpPr>
          <p:cNvPr id="52" name="Straight Arrow Connector 51"/>
          <p:cNvCxnSpPr>
            <a:endCxn id="53" idx="0"/>
          </p:cNvCxnSpPr>
          <p:nvPr/>
        </p:nvCxnSpPr>
        <p:spPr>
          <a:xfrm flipH="1">
            <a:off x="4561260" y="4749549"/>
            <a:ext cx="146168" cy="41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4393620" y="5166393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39283" y="4739186"/>
            <a:ext cx="25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199218" y="4725267"/>
            <a:ext cx="21534" cy="383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3977604" y="5182866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535811" y="5252938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119794" y="5281768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965075" y="6274436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6641604" y="3773737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671431" y="4365930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7276097" y="3643836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6231484" y="3643515"/>
            <a:ext cx="376233" cy="141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310225" y="3416734"/>
            <a:ext cx="31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326401" y="4014230"/>
            <a:ext cx="25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6791182" y="4017724"/>
            <a:ext cx="58652" cy="365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66" idx="1"/>
          </p:cNvCxnSpPr>
          <p:nvPr/>
        </p:nvCxnSpPr>
        <p:spPr>
          <a:xfrm flipV="1">
            <a:off x="6977384" y="3773738"/>
            <a:ext cx="298713" cy="112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944542" y="3482636"/>
            <a:ext cx="31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t</a:t>
            </a:r>
          </a:p>
        </p:txBody>
      </p:sp>
      <p:sp>
        <p:nvSpPr>
          <p:cNvPr id="75" name="Oval 74"/>
          <p:cNvSpPr/>
          <p:nvPr/>
        </p:nvSpPr>
        <p:spPr>
          <a:xfrm>
            <a:off x="6011729" y="3558061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5200299" y="3883457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5389770" y="4493065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5591598" y="5028530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5805782" y="5699915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685429" y="4604273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195273" y="4546605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545383" y="3834027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6798437" y="3875214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 rot="20504467">
            <a:off x="4968038" y="3384625"/>
            <a:ext cx="1675487" cy="342204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68428" y="4033540"/>
            <a:ext cx="29055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“beers” is the only stored string in this long path from the root (35.7% of total nodes), </a:t>
            </a:r>
            <a:r>
              <a:rPr lang="en-US" dirty="0">
                <a:solidFill>
                  <a:srgbClr val="00B0F0"/>
                </a:solidFill>
              </a:rPr>
              <a:t>we could throw away this entire path, </a:t>
            </a:r>
            <a:r>
              <a:rPr lang="en-US" dirty="0" err="1">
                <a:solidFill>
                  <a:srgbClr val="00B0F0"/>
                </a:solidFill>
              </a:rPr>
              <a:t>e.g</a:t>
            </a:r>
            <a:r>
              <a:rPr lang="en-US" dirty="0">
                <a:solidFill>
                  <a:srgbClr val="00B0F0"/>
                </a:solidFill>
              </a:rPr>
              <a:t> by setting </a:t>
            </a:r>
            <a:r>
              <a:rPr lang="en-US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root[‘b’] = null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0045" y="2899404"/>
            <a:ext cx="3132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Would </a:t>
            </a:r>
            <a:r>
              <a:rPr lang="en-US" sz="2400" b="1" dirty="0">
                <a:solidFill>
                  <a:srgbClr val="FF0000"/>
                </a:solidFill>
              </a:rPr>
              <a:t>you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do this? (No right or wrong answer here!)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476209" y="4399530"/>
            <a:ext cx="953586" cy="643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br>
              <a:rPr lang="en-US" dirty="0"/>
            </a:br>
            <a:r>
              <a:rPr lang="en-US" dirty="0"/>
              <a:t>(why?)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1538656" y="4399530"/>
            <a:ext cx="1113978" cy="62163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  <a:br>
              <a:rPr lang="en-US" dirty="0"/>
            </a:br>
            <a:r>
              <a:rPr lang="en-US" dirty="0"/>
              <a:t>(why?)</a:t>
            </a:r>
          </a:p>
        </p:txBody>
      </p:sp>
      <p:sp>
        <p:nvSpPr>
          <p:cNvPr id="83" name="Oval 82"/>
          <p:cNvSpPr/>
          <p:nvPr/>
        </p:nvSpPr>
        <p:spPr>
          <a:xfrm>
            <a:off x="7420395" y="3778986"/>
            <a:ext cx="74832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6802555" y="4483327"/>
            <a:ext cx="74832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1815-72E8-42F0-BAE1-C9F0947E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B3F00-A7F4-406F-B142-14AAD76F3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Pronounced </a:t>
            </a:r>
            <a:r>
              <a:rPr lang="en-US" dirty="0">
                <a:solidFill>
                  <a:srgbClr val="E714FF"/>
                </a:solidFill>
              </a:rPr>
              <a:t>exactly like the verb</a:t>
            </a:r>
            <a:r>
              <a:rPr lang="en-US" dirty="0"/>
              <a:t>!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“José </a:t>
            </a:r>
            <a:r>
              <a:rPr lang="en-US" b="1" dirty="0"/>
              <a:t>tries</a:t>
            </a:r>
            <a:r>
              <a:rPr lang="en-US" dirty="0"/>
              <a:t> to catch the ball”</a:t>
            </a:r>
          </a:p>
          <a:p>
            <a:pPr lvl="1"/>
            <a:r>
              <a:rPr lang="en-US" dirty="0"/>
              <a:t> This can be sometimes perplexing, since they are essentially 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trees</a:t>
            </a:r>
            <a:r>
              <a:rPr lang="en-US" i="1" dirty="0"/>
              <a:t>…</a:t>
            </a:r>
            <a:r>
              <a:rPr lang="en-US" dirty="0"/>
              <a:t> don’t let this confuse you.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6C8E71B-0E83-7A40-A13E-C97EC55AA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455" y="365125"/>
            <a:ext cx="2416345" cy="121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171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“Soft” vs “hard” deletion in a </a:t>
            </a:r>
            <a:r>
              <a:rPr lang="en-US" dirty="0" err="1"/>
              <a:t>trie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what would </a:t>
            </a:r>
            <a:r>
              <a:rPr lang="en-US" b="1" dirty="0">
                <a:solidFill>
                  <a:srgbClr val="FF0000"/>
                </a:solidFill>
              </a:rPr>
              <a:t>you</a:t>
            </a:r>
            <a:r>
              <a:rPr lang="en-US" dirty="0"/>
              <a:t>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you want to delete ``beers” from the following </a:t>
            </a:r>
            <a:r>
              <a:rPr lang="en-US" dirty="0" err="1"/>
              <a:t>trie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7729" y="2469635"/>
            <a:ext cx="74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95568" y="2838967"/>
            <a:ext cx="420127" cy="244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014754" y="3104829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695568" y="3330344"/>
            <a:ext cx="319186" cy="339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396915" y="3722407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62591" y="3423475"/>
            <a:ext cx="58652" cy="365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350033" y="3293407"/>
            <a:ext cx="531783" cy="206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053603" y="3789313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871538" y="3462604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6417" y="3066626"/>
            <a:ext cx="31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96666" y="3503481"/>
            <a:ext cx="25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07246" y="3223173"/>
            <a:ext cx="25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284309" y="4080292"/>
            <a:ext cx="65724" cy="255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16417" y="4049116"/>
            <a:ext cx="25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221243" y="4388422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451949" y="4690914"/>
            <a:ext cx="82039" cy="226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19452" y="4597652"/>
            <a:ext cx="25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447785" y="4960958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07153" y="5163884"/>
            <a:ext cx="25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666134" y="5312875"/>
            <a:ext cx="82039" cy="226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5661970" y="5582919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833773" y="5919491"/>
            <a:ext cx="82039" cy="226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829609" y="6189535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67009" y="5734825"/>
            <a:ext cx="25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4318388" y="4005361"/>
            <a:ext cx="212681" cy="422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4077729" y="4437222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64873" y="3975461"/>
            <a:ext cx="25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44" name="Straight Arrow Connector 43"/>
          <p:cNvCxnSpPr>
            <a:stCxn id="12" idx="2"/>
          </p:cNvCxnSpPr>
          <p:nvPr/>
        </p:nvCxnSpPr>
        <p:spPr>
          <a:xfrm>
            <a:off x="4564555" y="3982210"/>
            <a:ext cx="178097" cy="424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559381" y="4484489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87978" y="3979578"/>
            <a:ext cx="25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93620" y="4721527"/>
            <a:ext cx="25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c</a:t>
            </a:r>
          </a:p>
        </p:txBody>
      </p:sp>
      <p:cxnSp>
        <p:nvCxnSpPr>
          <p:cNvPr id="52" name="Straight Arrow Connector 51"/>
          <p:cNvCxnSpPr>
            <a:endCxn id="53" idx="0"/>
          </p:cNvCxnSpPr>
          <p:nvPr/>
        </p:nvCxnSpPr>
        <p:spPr>
          <a:xfrm flipH="1">
            <a:off x="4561260" y="4749549"/>
            <a:ext cx="146168" cy="41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4393620" y="5166393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39283" y="4739186"/>
            <a:ext cx="25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199218" y="4725267"/>
            <a:ext cx="21534" cy="383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3977604" y="5182866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535811" y="5252938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119794" y="5281768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965075" y="6274436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6641604" y="3773737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671431" y="4365930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7276097" y="3643836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6231484" y="3643515"/>
            <a:ext cx="376233" cy="141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310225" y="3416734"/>
            <a:ext cx="31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326401" y="4014230"/>
            <a:ext cx="25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6791182" y="4017724"/>
            <a:ext cx="58652" cy="365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66" idx="1"/>
          </p:cNvCxnSpPr>
          <p:nvPr/>
        </p:nvCxnSpPr>
        <p:spPr>
          <a:xfrm flipV="1">
            <a:off x="6977384" y="3773738"/>
            <a:ext cx="298713" cy="112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944542" y="3482636"/>
            <a:ext cx="31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t</a:t>
            </a:r>
          </a:p>
        </p:txBody>
      </p:sp>
      <p:sp>
        <p:nvSpPr>
          <p:cNvPr id="75" name="Oval 74"/>
          <p:cNvSpPr/>
          <p:nvPr/>
        </p:nvSpPr>
        <p:spPr>
          <a:xfrm>
            <a:off x="6011729" y="3558061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5200299" y="3883457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5389770" y="4493065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5591598" y="5028530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5805782" y="5699915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685429" y="4604273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195273" y="4546605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545383" y="3834027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6798437" y="3875214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 rot="20504467">
            <a:off x="4968038" y="3384625"/>
            <a:ext cx="1675487" cy="342204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10330" y="3102944"/>
            <a:ext cx="463809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E.g</a:t>
            </a:r>
            <a:r>
              <a:rPr lang="en-US" sz="2600" dirty="0"/>
              <a:t> consider a future insertion of “beer”, “bee”, or “bear!”</a:t>
            </a:r>
          </a:p>
          <a:p>
            <a:endParaRPr lang="en-US" sz="2600" b="1" dirty="0">
              <a:solidFill>
                <a:srgbClr val="00B0F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600" b="1" dirty="0">
                <a:solidFill>
                  <a:srgbClr val="00B0F0"/>
                </a:solidFill>
                <a:latin typeface="Calibri" charset="0"/>
                <a:ea typeface="Calibri" charset="0"/>
                <a:cs typeface="Calibri" charset="0"/>
              </a:rPr>
              <a:t>Caveat: </a:t>
            </a:r>
            <a:r>
              <a:rPr lang="en-US" sz="2600" dirty="0">
                <a:latin typeface="Calibri" charset="0"/>
                <a:ea typeface="Calibri" charset="0"/>
                <a:cs typeface="Calibri" charset="0"/>
              </a:rPr>
              <a:t>If for some reason you know that </a:t>
            </a:r>
            <a:r>
              <a:rPr lang="en-US" sz="2600" dirty="0">
                <a:solidFill>
                  <a:srgbClr val="F084F3"/>
                </a:solidFill>
                <a:latin typeface="Calibri" charset="0"/>
                <a:ea typeface="Calibri" charset="0"/>
                <a:cs typeface="Calibri" charset="0"/>
              </a:rPr>
              <a:t>in the future you won’t insert any strings that start with a ‘b</a:t>
            </a:r>
            <a:r>
              <a:rPr lang="en-US" sz="260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’, can delete subtree safely </a:t>
            </a:r>
            <a:r>
              <a:rPr lang="en-US" sz="260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</a:t>
            </a:r>
            <a:endParaRPr lang="en-US" sz="2600" dirty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0045" y="2899404"/>
            <a:ext cx="3132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Would </a:t>
            </a:r>
            <a:r>
              <a:rPr lang="en-US" sz="2400" b="1" dirty="0">
                <a:solidFill>
                  <a:srgbClr val="FF0000"/>
                </a:solidFill>
              </a:rPr>
              <a:t>you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do this? (No right or wrong answer here!)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476209" y="4399530"/>
            <a:ext cx="953586" cy="643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br>
              <a:rPr lang="en-US" dirty="0"/>
            </a:br>
            <a:r>
              <a:rPr lang="en-US" dirty="0"/>
              <a:t>(why?)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1538656" y="4399530"/>
            <a:ext cx="1113978" cy="62163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  <a:br>
              <a:rPr lang="en-US" dirty="0"/>
            </a:br>
            <a:r>
              <a:rPr lang="en-US" dirty="0"/>
              <a:t>(why?)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2422" y="5301469"/>
            <a:ext cx="3616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Jason </a:t>
            </a:r>
            <a:r>
              <a:rPr lang="en-US" b="1" dirty="0">
                <a:solidFill>
                  <a:srgbClr val="7030A0"/>
                </a:solidFill>
              </a:rPr>
              <a:t>wouldn’t</a:t>
            </a:r>
            <a:r>
              <a:rPr lang="en-US" dirty="0"/>
              <a:t>: strings in a </a:t>
            </a:r>
            <a:r>
              <a:rPr lang="en-US" dirty="0" err="1"/>
              <a:t>trie</a:t>
            </a:r>
            <a:r>
              <a:rPr lang="en-US" dirty="0"/>
              <a:t>, particularly long ones, allow for many </a:t>
            </a:r>
            <a:r>
              <a:rPr lang="en-US" b="1" dirty="0">
                <a:solidFill>
                  <a:srgbClr val="00B0F0"/>
                </a:solidFill>
              </a:rPr>
              <a:t>prefixes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to be stored with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either no heap visits or few heap visits!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434" y="5567870"/>
            <a:ext cx="853465" cy="1280198"/>
          </a:xfrm>
          <a:prstGeom prst="rect">
            <a:avLst/>
          </a:prstGeom>
        </p:spPr>
      </p:pic>
      <p:sp>
        <p:nvSpPr>
          <p:cNvPr id="83" name="Oval 82"/>
          <p:cNvSpPr/>
          <p:nvPr/>
        </p:nvSpPr>
        <p:spPr>
          <a:xfrm>
            <a:off x="7420395" y="3778986"/>
            <a:ext cx="74832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6802555" y="4483327"/>
            <a:ext cx="74832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9ED6091-3309-2346-9B93-E45C46FDF232}"/>
              </a:ext>
            </a:extLst>
          </p:cNvPr>
          <p:cNvSpPr/>
          <p:nvPr/>
        </p:nvSpPr>
        <p:spPr>
          <a:xfrm>
            <a:off x="1429795" y="4099733"/>
            <a:ext cx="1614030" cy="11820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039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Complexity of searching for a key in a </a:t>
            </a:r>
            <a:r>
              <a:rPr lang="en-US" dirty="0" err="1"/>
              <a:t>trie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insertion and deletion, </a:t>
            </a:r>
            <a:r>
              <a:rPr lang="en-US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search(String k)</a:t>
            </a:r>
            <a:r>
              <a:rPr lang="en-US" dirty="0"/>
              <a:t> should be easy for you to implement.</a:t>
            </a:r>
          </a:p>
        </p:txBody>
      </p:sp>
    </p:spTree>
    <p:extLst>
      <p:ext uri="{BB962C8B-B14F-4D97-AF65-F5344CB8AC3E}">
        <p14:creationId xmlns:p14="http://schemas.microsoft.com/office/powerpoint/2010/main" val="8349932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Complexity of searching for a key in a </a:t>
            </a:r>
            <a:r>
              <a:rPr lang="en-US" dirty="0" err="1"/>
              <a:t>trie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insertion and deletion, </a:t>
                </a:r>
                <a:r>
                  <a:rPr lang="en-US" dirty="0">
                    <a:solidFill>
                      <a:srgbClr val="7030A0"/>
                    </a:solidFill>
                    <a:latin typeface="Consolas" charset="0"/>
                    <a:ea typeface="Consolas" charset="0"/>
                    <a:cs typeface="Consolas" charset="0"/>
                  </a:rPr>
                  <a:t>search(String k)</a:t>
                </a:r>
                <a:r>
                  <a:rPr lang="en-US" dirty="0"/>
                  <a:t> should be easy for you to implement.</a:t>
                </a:r>
              </a:p>
              <a:p>
                <a:r>
                  <a:rPr lang="en-US" b="1" dirty="0">
                    <a:solidFill>
                      <a:schemeClr val="accent2"/>
                    </a:solidFill>
                  </a:rPr>
                  <a:t>Most important question in tries</a:t>
                </a:r>
                <a:r>
                  <a:rPr lang="en-US" dirty="0"/>
                  <a:t>: What is the worst-case complexity of searching for a key in a </a:t>
                </a:r>
                <a:r>
                  <a:rPr lang="en-US" dirty="0" err="1"/>
                  <a:t>trie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/>
                  <a:t> keys?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2663354" y="4265962"/>
                <a:ext cx="1253737" cy="6439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charset="0"/>
                        </a:rPr>
                        <m:t>≈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dirty="0" smtClean="0">
                              <a:latin typeface="Cambria Math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dirty="0" smtClean="0">
                              <a:latin typeface="Cambria Math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354" y="4265962"/>
                <a:ext cx="1253737" cy="643994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4837910" y="4288319"/>
                <a:ext cx="1113978" cy="621637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charset="0"/>
                        </a:rPr>
                        <m:t>≈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 dirty="0">
                              <a:latin typeface="Cambria Math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fName>
                        <m:e>
                          <m:r>
                            <a:rPr lang="en-US" i="1" dirty="0">
                              <a:latin typeface="Cambria Math" charset="0"/>
                            </a:rPr>
                            <m:t>𝑛</m:t>
                          </m:r>
                        </m:e>
                      </m:func>
                      <m:r>
                        <a:rPr lang="en-US" b="0" i="1" dirty="0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br>
                  <a:rPr lang="en-US" b="0" dirty="0"/>
                </a:br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&gt;2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910" y="4288319"/>
                <a:ext cx="1113978" cy="621637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6720256" y="4265962"/>
                <a:ext cx="1113978" cy="62163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≈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𝒪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256" y="4265962"/>
                <a:ext cx="1113978" cy="621637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8328454" y="4220859"/>
            <a:ext cx="1346887" cy="8083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Something else (what?)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1658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Complexity of searching for a key in a </a:t>
            </a:r>
            <a:r>
              <a:rPr lang="en-US" dirty="0" err="1"/>
              <a:t>trie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Given insertion and deletion, </a:t>
                </a:r>
                <a:r>
                  <a:rPr lang="en-US" dirty="0">
                    <a:solidFill>
                      <a:srgbClr val="7030A0"/>
                    </a:solidFill>
                    <a:latin typeface="Consolas" charset="0"/>
                    <a:ea typeface="Consolas" charset="0"/>
                    <a:cs typeface="Consolas" charset="0"/>
                  </a:rPr>
                  <a:t>search(String k)</a:t>
                </a:r>
                <a:r>
                  <a:rPr lang="en-US" dirty="0"/>
                  <a:t> should be easy for you to implement.</a:t>
                </a:r>
              </a:p>
              <a:p>
                <a:r>
                  <a:rPr lang="en-US" b="1" dirty="0">
                    <a:solidFill>
                      <a:schemeClr val="accent2"/>
                    </a:solidFill>
                  </a:rPr>
                  <a:t>Most important question in tries: </a:t>
                </a:r>
                <a:r>
                  <a:rPr lang="en-US" dirty="0"/>
                  <a:t>What is the worst-case complexity of searching for a key in a </a:t>
                </a:r>
                <a:r>
                  <a:rPr lang="en-US" dirty="0" err="1"/>
                  <a:t>trie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/>
                  <a:t> keys?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Tries</a:t>
                </a:r>
                <a:r>
                  <a:rPr lang="en-US" b="1" dirty="0">
                    <a:solidFill>
                      <a:srgbClr val="C00000"/>
                    </a:solidFill>
                  </a:rPr>
                  <a:t>: first data structure we see where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search efficiency does not depend 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𝒏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!!!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2663354" y="4265962"/>
                <a:ext cx="1253737" cy="6439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charset="0"/>
                        </a:rPr>
                        <m:t>≈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dirty="0" smtClean="0">
                              <a:latin typeface="Cambria Math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dirty="0" smtClean="0">
                              <a:latin typeface="Cambria Math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354" y="4265962"/>
                <a:ext cx="1253737" cy="643994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4837910" y="4288319"/>
                <a:ext cx="1113978" cy="621637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charset="0"/>
                        </a:rPr>
                        <m:t>≈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 dirty="0">
                              <a:latin typeface="Cambria Math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fName>
                        <m:e>
                          <m:r>
                            <a:rPr lang="en-US" i="1" dirty="0">
                              <a:latin typeface="Cambria Math" charset="0"/>
                            </a:rPr>
                            <m:t>𝑛</m:t>
                          </m:r>
                        </m:e>
                      </m:func>
                      <m:r>
                        <a:rPr lang="en-US" b="0" i="1" dirty="0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br>
                  <a:rPr lang="en-US" b="0" dirty="0"/>
                </a:br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&gt;2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910" y="4288319"/>
                <a:ext cx="1113978" cy="621637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6720256" y="4265962"/>
                <a:ext cx="1113978" cy="62163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≈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𝒪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256" y="4265962"/>
                <a:ext cx="1113978" cy="621637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8328454" y="4220859"/>
            <a:ext cx="1346887" cy="8083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Something else (what?)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982465" y="3855308"/>
            <a:ext cx="2137719" cy="15940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47" y="3530118"/>
            <a:ext cx="1309850" cy="13574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34234" y="5449330"/>
            <a:ext cx="333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LENGTH OF THE LONGEST EXISTING KEY IN THE TRIE!</a:t>
            </a:r>
          </a:p>
        </p:txBody>
      </p:sp>
    </p:spTree>
    <p:extLst>
      <p:ext uri="{BB962C8B-B14F-4D97-AF65-F5344CB8AC3E}">
        <p14:creationId xmlns:p14="http://schemas.microsoft.com/office/powerpoint/2010/main" val="21015860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 la </a:t>
            </a:r>
            <a:r>
              <a:rPr lang="en-US" dirty="0" err="1"/>
              <a:t>Briandais</a:t>
            </a:r>
            <a:r>
              <a:rPr lang="en-US" dirty="0"/>
              <a:t> Tries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95864" y="1890398"/>
                <a:ext cx="10515600" cy="496760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Obvious problem with tries</a:t>
                </a:r>
                <a:r>
                  <a:rPr lang="en-US" dirty="0">
                    <a:solidFill>
                      <a:schemeClr val="accent2"/>
                    </a:solidFill>
                  </a:rPr>
                  <a:t>: they waste a lot of space when characters are not used =/</a:t>
                </a:r>
              </a:p>
              <a:p>
                <a:r>
                  <a:rPr lang="en-US" dirty="0"/>
                  <a:t>Obvious solution: Replace the inner nodes’ buffer with a </a:t>
                </a:r>
                <a:r>
                  <a:rPr lang="en-US" dirty="0">
                    <a:solidFill>
                      <a:srgbClr val="E714FF"/>
                    </a:solidFill>
                  </a:rPr>
                  <a:t>linked list over the characters that have split keys that go through this node</a:t>
                </a:r>
                <a:r>
                  <a:rPr lang="en-US" dirty="0"/>
                  <a:t>!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Caveat: we lose the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𝒪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(1)</m:t>
                    </m:r>
                  </m:oMath>
                </a14:m>
                <a:r>
                  <a:rPr lang="en-US" dirty="0"/>
                  <a:t> access that </a:t>
                </a:r>
                <a:r>
                  <a:rPr lang="en-US" dirty="0" err="1">
                    <a:solidFill>
                      <a:srgbClr val="00B0F0"/>
                    </a:solidFill>
                    <a:latin typeface="Consolas" charset="0"/>
                    <a:ea typeface="Consolas" charset="0"/>
                    <a:cs typeface="Consolas" charset="0"/>
                  </a:rPr>
                  <a:t>charAt</a:t>
                </a:r>
                <a:r>
                  <a:rPr lang="en-US" dirty="0">
                    <a:solidFill>
                      <a:srgbClr val="00B0F0"/>
                    </a:solidFill>
                    <a:latin typeface="Consolas" charset="0"/>
                    <a:ea typeface="Consolas" charset="0"/>
                    <a:cs typeface="Consolas" charset="0"/>
                  </a:rPr>
                  <a:t>()</a:t>
                </a:r>
                <a:r>
                  <a:rPr lang="en-US" dirty="0"/>
                  <a:t>was giving us </a:t>
                </a:r>
                <a:r>
                  <a:rPr lang="en-US" dirty="0">
                    <a:sym typeface="Wingdings"/>
                  </a:rPr>
                  <a:t>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5864" y="1890398"/>
                <a:ext cx="10515600" cy="4967601"/>
              </a:xfrm>
              <a:blipFill>
                <a:blip r:embed="rId2"/>
                <a:stretch>
                  <a:fillRect l="-1043" t="-2699" b="-1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1095104" y="3648818"/>
            <a:ext cx="10258696" cy="7537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707026"/>
              </p:ext>
            </p:extLst>
          </p:nvPr>
        </p:nvGraphicFramePr>
        <p:xfrm>
          <a:off x="1249896" y="3859054"/>
          <a:ext cx="89286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40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567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SOH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val 9"/>
          <p:cNvSpPr/>
          <p:nvPr/>
        </p:nvSpPr>
        <p:spPr>
          <a:xfrm>
            <a:off x="10509069" y="3925448"/>
            <a:ext cx="235131" cy="232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918886" y="4522573"/>
            <a:ext cx="469557" cy="59312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55821" y="5115697"/>
            <a:ext cx="10655643" cy="7537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66733" y="5392327"/>
            <a:ext cx="235131" cy="232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881817" y="5254176"/>
            <a:ext cx="721339" cy="5084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SOH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7098" y="5290143"/>
            <a:ext cx="721339" cy="5084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7193907" y="5290143"/>
            <a:ext cx="721339" cy="5084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623136" y="5501181"/>
            <a:ext cx="180335" cy="14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03472" y="5392327"/>
            <a:ext cx="38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210964" y="5522951"/>
            <a:ext cx="180335" cy="14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089075" y="5544723"/>
            <a:ext cx="180335" cy="14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49242" y="5356042"/>
            <a:ext cx="38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728199" y="5544723"/>
            <a:ext cx="180335" cy="14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649194" y="5508412"/>
            <a:ext cx="180335" cy="14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06214" y="5392327"/>
            <a:ext cx="38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020792" y="5515670"/>
            <a:ext cx="180335" cy="14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884391" y="5508413"/>
            <a:ext cx="180335" cy="14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791531" y="5530185"/>
            <a:ext cx="180335" cy="14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21242" y="5385070"/>
            <a:ext cx="38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805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Cool things we can do with 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Quiz: Can we use a </a:t>
            </a:r>
            <a:r>
              <a:rPr lang="en-US" dirty="0" err="1"/>
              <a:t>trie</a:t>
            </a:r>
            <a:r>
              <a:rPr lang="en-US" dirty="0"/>
              <a:t> as a </a:t>
            </a:r>
            <a:r>
              <a:rPr lang="en-US" dirty="0">
                <a:solidFill>
                  <a:schemeClr val="accent6"/>
                </a:solidFill>
              </a:rPr>
              <a:t>dictionary</a:t>
            </a:r>
            <a:r>
              <a:rPr lang="en-US" dirty="0"/>
              <a:t>, the way that we’ve used AVL Trees, Red-Black Trees, 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768259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Cool things we can do with 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Quiz: Can we use a </a:t>
            </a:r>
            <a:r>
              <a:rPr lang="en-US" dirty="0" err="1"/>
              <a:t>trie</a:t>
            </a:r>
            <a:r>
              <a:rPr lang="en-US" dirty="0"/>
              <a:t> as a </a:t>
            </a:r>
            <a:r>
              <a:rPr lang="en-US" dirty="0">
                <a:solidFill>
                  <a:schemeClr val="accent6"/>
                </a:solidFill>
              </a:rPr>
              <a:t>dictionary</a:t>
            </a:r>
            <a:r>
              <a:rPr lang="en-US" dirty="0"/>
              <a:t>, the way that we’ve used AVL Trees, Red-Black Trees, 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305906" y="3129141"/>
            <a:ext cx="1253737" cy="643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01561" y="3151498"/>
            <a:ext cx="1113978" cy="62163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44500" y="3129141"/>
            <a:ext cx="1113978" cy="6216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sure</a:t>
            </a:r>
          </a:p>
        </p:txBody>
      </p:sp>
    </p:spTree>
    <p:extLst>
      <p:ext uri="{BB962C8B-B14F-4D97-AF65-F5344CB8AC3E}">
        <p14:creationId xmlns:p14="http://schemas.microsoft.com/office/powerpoint/2010/main" val="1303474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Cool things we can do with 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Quiz: Can we use a </a:t>
            </a:r>
            <a:r>
              <a:rPr lang="en-US" dirty="0" err="1"/>
              <a:t>trie</a:t>
            </a:r>
            <a:r>
              <a:rPr lang="en-US" dirty="0"/>
              <a:t> as a </a:t>
            </a:r>
            <a:r>
              <a:rPr lang="en-US" dirty="0">
                <a:solidFill>
                  <a:schemeClr val="accent6"/>
                </a:solidFill>
              </a:rPr>
              <a:t>dictionary</a:t>
            </a:r>
            <a:r>
              <a:rPr lang="en-US" dirty="0"/>
              <a:t>, the way that we’ve used AVL Trees, Red-Black Trees, 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E714FF"/>
                </a:solidFill>
              </a:rPr>
              <a:t>Absolutely! </a:t>
            </a:r>
            <a:endParaRPr lang="en-US" dirty="0"/>
          </a:p>
          <a:p>
            <a:r>
              <a:rPr lang="en-US" dirty="0"/>
              <a:t>They offer </a:t>
            </a:r>
            <a:r>
              <a:rPr lang="en-US" dirty="0">
                <a:solidFill>
                  <a:schemeClr val="accent2"/>
                </a:solidFill>
              </a:rPr>
              <a:t>excellent search efficiency </a:t>
            </a:r>
            <a:r>
              <a:rPr lang="en-US" dirty="0">
                <a:solidFill>
                  <a:schemeClr val="accent1"/>
                </a:solidFill>
              </a:rPr>
              <a:t>no matter how many strings they hold.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Insertion on par with search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Deletion more efficient than B-Trees </a:t>
            </a:r>
            <a:r>
              <a:rPr lang="en-US" dirty="0"/>
              <a:t>(at least for small strings)</a:t>
            </a:r>
          </a:p>
          <a:p>
            <a:pPr lvl="1"/>
            <a:r>
              <a:rPr lang="en-US" dirty="0"/>
              <a:t>Plus, as in with BSTs, </a:t>
            </a:r>
            <a:r>
              <a:rPr lang="en-US" dirty="0">
                <a:solidFill>
                  <a:srgbClr val="00B0F0"/>
                </a:solidFill>
              </a:rPr>
              <a:t>all dictionary operations can be implemented iteratively</a:t>
            </a:r>
            <a:r>
              <a:rPr lang="en-US" dirty="0"/>
              <a:t>!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305906" y="3129141"/>
            <a:ext cx="1253737" cy="643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01561" y="3151498"/>
            <a:ext cx="1113978" cy="62163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44500" y="3129141"/>
            <a:ext cx="1113978" cy="6216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sure</a:t>
            </a:r>
          </a:p>
        </p:txBody>
      </p:sp>
      <p:sp>
        <p:nvSpPr>
          <p:cNvPr id="7" name="Oval 6"/>
          <p:cNvSpPr/>
          <p:nvPr/>
        </p:nvSpPr>
        <p:spPr>
          <a:xfrm>
            <a:off x="3101546" y="2842054"/>
            <a:ext cx="1631092" cy="12109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7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Trie</a:t>
            </a:r>
            <a:r>
              <a:rPr lang="en-US" dirty="0"/>
              <a:t>-specific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like with balanced trees,  where we could ask for index-specific stuff such as </a:t>
            </a:r>
            <a:r>
              <a:rPr lang="en-US" dirty="0" err="1">
                <a:solidFill>
                  <a:srgbClr val="00B0F0"/>
                </a:solidFill>
              </a:rPr>
              <a:t>inorder</a:t>
            </a:r>
            <a:r>
              <a:rPr lang="en-US" dirty="0">
                <a:solidFill>
                  <a:srgbClr val="00B0F0"/>
                </a:solidFill>
              </a:rPr>
              <a:t> traversal </a:t>
            </a:r>
            <a:r>
              <a:rPr lang="en-US" dirty="0"/>
              <a:t>and </a:t>
            </a:r>
            <a:r>
              <a:rPr lang="en-US" dirty="0">
                <a:solidFill>
                  <a:schemeClr val="accent2"/>
                </a:solidFill>
              </a:rPr>
              <a:t>height, </a:t>
            </a:r>
            <a:r>
              <a:rPr lang="en-US" dirty="0"/>
              <a:t>we can also use tries for non-dictionary related things! </a:t>
            </a:r>
            <a:r>
              <a:rPr lang="en-US" dirty="0">
                <a:sym typeface="Wingdings"/>
              </a:rPr>
              <a:t> </a:t>
            </a:r>
          </a:p>
          <a:p>
            <a:r>
              <a:rPr lang="en-US" dirty="0">
                <a:sym typeface="Wingdings"/>
              </a:rPr>
              <a:t>Practice: In the next slide, fill-in the code of the instance method </a:t>
            </a:r>
            <a:r>
              <a:rPr lang="en-US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longestPrefixOf</a:t>
            </a:r>
            <a:r>
              <a:rPr lang="en-US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(String key)</a:t>
            </a:r>
            <a:r>
              <a:rPr lang="en-US" dirty="0">
                <a:ea typeface="Consolas" charset="0"/>
                <a:cs typeface="Consolas" charset="0"/>
                <a:sym typeface="Wingdings"/>
              </a:rPr>
              <a:t>, which returns the longest prefix of key </a:t>
            </a:r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key</a:t>
            </a:r>
            <a:r>
              <a:rPr lang="en-US" dirty="0">
                <a:latin typeface="Consolas" charset="0"/>
                <a:ea typeface="Consolas" charset="0"/>
                <a:cs typeface="Consolas" charset="0"/>
                <a:sym typeface="Wingdings"/>
              </a:rPr>
              <a:t> </a:t>
            </a:r>
            <a:r>
              <a:rPr lang="en-US" dirty="0">
                <a:latin typeface="Calibri" charset="0"/>
                <a:ea typeface="Calibri" charset="0"/>
                <a:cs typeface="Calibri" charset="0"/>
                <a:sym typeface="Wingdings"/>
              </a:rPr>
              <a:t>in the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  <a:sym typeface="Wingdings"/>
              </a:rPr>
              <a:t>trie</a:t>
            </a:r>
            <a:r>
              <a:rPr lang="en-US" dirty="0">
                <a:latin typeface="Calibri" charset="0"/>
                <a:ea typeface="Calibri" charset="0"/>
                <a:cs typeface="Calibri" charset="0"/>
                <a:sym typeface="Wingdings"/>
              </a:rPr>
              <a:t>.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0367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88" y="170253"/>
            <a:ext cx="10404423" cy="729157"/>
          </a:xfrm>
        </p:spPr>
        <p:txBody>
          <a:bodyPr/>
          <a:lstStyle/>
          <a:p>
            <a:pPr algn="ctr"/>
            <a:r>
              <a:rPr lang="en-US" dirty="0"/>
              <a:t>Longest Prefix!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920386" y="659537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25578" y="88034"/>
            <a:ext cx="69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593813" y="301987"/>
            <a:ext cx="409303" cy="374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9711379" y="984331"/>
            <a:ext cx="182880" cy="243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463184" y="1228260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711379" y="1756346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280306" y="2361123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730974" y="1526192"/>
            <a:ext cx="65312" cy="236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9548097" y="2083421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14134" y="800680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804634" y="1353663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31253" y="1906256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958484" y="2087675"/>
            <a:ext cx="160018" cy="273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032144" y="1915146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0051016" y="2386875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643886" y="2959356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9911677" y="2681654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794833" y="2504489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0255666" y="925083"/>
            <a:ext cx="551906" cy="244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460500" y="707084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0840227" y="1171165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0460313" y="1759235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0728104" y="1481533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611260" y="1304368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0771095" y="2073412"/>
            <a:ext cx="294467" cy="18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856190" y="1832068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1071544" y="2216617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498433" y="2223262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1368172" y="2473865"/>
            <a:ext cx="294467" cy="18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11710252" y="2647534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9416747" y="2485014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769445" y="3081557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202003" y="2354391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1860030" y="2762618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984288" y="1300646"/>
            <a:ext cx="63863" cy="485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0605462" y="1879765"/>
            <a:ext cx="63863" cy="485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9591907" y="1361598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9805270" y="1914598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0175383" y="2545975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47782" y="1023298"/>
            <a:ext cx="12044218" cy="54047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AsciiTrie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private class Node {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	Node[] next = new Node[128];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	byte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eosFlag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private Node root;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public String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longestPrefixOf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(String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couldBeAKeyOrNot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){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/* Fill this in!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 * Hints: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 *  (1) Recall that only nodes with a red bit can be candidates for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 *   encoding the longest prefix of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couldBeAKeyOrNot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!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 *  (2)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couldBeAKeyOrNot.substr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startIndex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length) will return a substring 			 *       of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couldBeAKeyOrNot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that starts from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startIndex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and has a length of 				 *	“length”. It might be useful.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 */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0003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1815-72E8-42F0-BAE1-C9F0947E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B3F00-A7F4-406F-B142-14AAD76F3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Pronounced </a:t>
            </a:r>
            <a:r>
              <a:rPr lang="en-US" dirty="0">
                <a:solidFill>
                  <a:srgbClr val="E714FF"/>
                </a:solidFill>
              </a:rPr>
              <a:t>exactly like the verb</a:t>
            </a:r>
            <a:r>
              <a:rPr lang="en-US" dirty="0"/>
              <a:t>!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“José </a:t>
            </a:r>
            <a:r>
              <a:rPr lang="en-US" b="1" dirty="0"/>
              <a:t>tries</a:t>
            </a:r>
            <a:r>
              <a:rPr lang="en-US" dirty="0"/>
              <a:t> to catch the ball”</a:t>
            </a:r>
          </a:p>
          <a:p>
            <a:pPr lvl="1"/>
            <a:r>
              <a:rPr lang="en-US" dirty="0"/>
              <a:t> This can be sometimes perplexing, since they are essentially 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trees</a:t>
            </a:r>
            <a:r>
              <a:rPr lang="en-US" i="1" dirty="0"/>
              <a:t>…</a:t>
            </a:r>
            <a:r>
              <a:rPr lang="en-US" dirty="0"/>
              <a:t> don’t let this confuse you.</a:t>
            </a:r>
          </a:p>
          <a:p>
            <a:r>
              <a:rPr lang="en-US" dirty="0"/>
              <a:t>A </a:t>
            </a:r>
            <a:r>
              <a:rPr lang="en-US" dirty="0" err="1"/>
              <a:t>trie</a:t>
            </a:r>
            <a:r>
              <a:rPr lang="en-US" dirty="0"/>
              <a:t> is a tree-like data structure where</a:t>
            </a:r>
            <a:r>
              <a:rPr lang="en-US" dirty="0">
                <a:solidFill>
                  <a:schemeClr val="accent2"/>
                </a:solidFill>
              </a:rPr>
              <a:t> paths store strings</a:t>
            </a:r>
            <a:r>
              <a:rPr lang="en-US" dirty="0"/>
              <a:t>, and </a:t>
            </a:r>
            <a:r>
              <a:rPr lang="en-US" dirty="0">
                <a:solidFill>
                  <a:schemeClr val="accent1"/>
                </a:solidFill>
              </a:rPr>
              <a:t>branches are taken based on the relevant </a:t>
            </a:r>
            <a:r>
              <a:rPr lang="en-US" b="1" dirty="0">
                <a:solidFill>
                  <a:schemeClr val="accent1"/>
                </a:solidFill>
              </a:rPr>
              <a:t>character</a:t>
            </a:r>
            <a:r>
              <a:rPr lang="en-US" dirty="0">
                <a:solidFill>
                  <a:schemeClr val="accent1"/>
                </a:solidFill>
              </a:rPr>
              <a:t> of the string</a:t>
            </a:r>
            <a:r>
              <a:rPr lang="en-US" dirty="0"/>
              <a:t> that is searched for (or inserted / deleted).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An additional bit field</a:t>
            </a:r>
            <a:r>
              <a:rPr lang="en-US" dirty="0"/>
              <a:t> tells us </a:t>
            </a:r>
            <a:r>
              <a:rPr lang="en-US" dirty="0">
                <a:solidFill>
                  <a:srgbClr val="00B050"/>
                </a:solidFill>
              </a:rPr>
              <a:t>if we have reached an actual string that was stored in the </a:t>
            </a:r>
            <a:r>
              <a:rPr lang="en-US" dirty="0" err="1">
                <a:solidFill>
                  <a:srgbClr val="00B050"/>
                </a:solidFill>
              </a:rPr>
              <a:t>trie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44E19E9-0975-CD4A-A10D-AC1440434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455" y="365125"/>
            <a:ext cx="2416345" cy="121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908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88" y="170253"/>
            <a:ext cx="10404423" cy="729157"/>
          </a:xfrm>
        </p:spPr>
        <p:txBody>
          <a:bodyPr/>
          <a:lstStyle/>
          <a:p>
            <a:pPr algn="ctr"/>
            <a:r>
              <a:rPr lang="en-US" dirty="0"/>
              <a:t>Longest Prefix!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920386" y="659537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25578" y="88034"/>
            <a:ext cx="69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593813" y="301987"/>
            <a:ext cx="409303" cy="374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9711379" y="984331"/>
            <a:ext cx="182880" cy="243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463184" y="1228260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711379" y="1756346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280306" y="2361123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730974" y="1526192"/>
            <a:ext cx="65312" cy="236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9548097" y="2083421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14134" y="800680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804634" y="1353663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31253" y="1906256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958484" y="2087675"/>
            <a:ext cx="160018" cy="273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032144" y="1915146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0051016" y="2386875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643886" y="2959356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9911677" y="2681654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794833" y="2504489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0255666" y="925083"/>
            <a:ext cx="551906" cy="244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460500" y="707084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0840227" y="1171165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0460313" y="1759235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0728104" y="1481533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611260" y="1304368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0771095" y="2073412"/>
            <a:ext cx="294467" cy="18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856190" y="1832068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1071544" y="2216617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498433" y="2223262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1368172" y="2473865"/>
            <a:ext cx="294467" cy="18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11710252" y="2647534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9416747" y="2485014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769445" y="3081557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202003" y="2354391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1860030" y="2762618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984288" y="1300646"/>
            <a:ext cx="63863" cy="485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0605462" y="1879765"/>
            <a:ext cx="63863" cy="485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9591907" y="1361598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9805270" y="1914598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0175383" y="2545975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47782" y="379171"/>
            <a:ext cx="12044218" cy="54047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AsciiTrie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	private class Node {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		private Node[] next = new Node[128];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		byte 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eosFlag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	private Node root;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	public String 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longestPrefixOf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(String key){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9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700" dirty="0" err="1">
                <a:solidFill>
                  <a:srgbClr val="E714FF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700" dirty="0">
                <a:solidFill>
                  <a:srgbClr val="E714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err="1">
                <a:solidFill>
                  <a:srgbClr val="E714FF"/>
                </a:solidFill>
                <a:latin typeface="Consolas" charset="0"/>
                <a:ea typeface="Consolas" charset="0"/>
                <a:cs typeface="Consolas" charset="0"/>
              </a:rPr>
              <a:t>longestPrefixLength</a:t>
            </a:r>
            <a:r>
              <a:rPr lang="en-US" sz="1700" dirty="0">
                <a:solidFill>
                  <a:srgbClr val="E714FF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700" b="1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getMaxPrefixLength</a:t>
            </a:r>
            <a:r>
              <a:rPr lang="en-US" sz="1700" dirty="0">
                <a:solidFill>
                  <a:srgbClr val="E714FF"/>
                </a:solidFill>
                <a:latin typeface="Consolas" charset="0"/>
                <a:ea typeface="Consolas" charset="0"/>
                <a:cs typeface="Consolas" charset="0"/>
              </a:rPr>
              <a:t>(root, key, 0, 0);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E714FF"/>
                </a:solidFill>
                <a:latin typeface="Consolas" charset="0"/>
                <a:ea typeface="Consolas" charset="0"/>
                <a:cs typeface="Consolas" charset="0"/>
              </a:rPr>
              <a:t>		return </a:t>
            </a:r>
            <a:r>
              <a:rPr lang="en-US" sz="1700" dirty="0" err="1">
                <a:solidFill>
                  <a:srgbClr val="E714FF"/>
                </a:solidFill>
                <a:latin typeface="Consolas" charset="0"/>
                <a:ea typeface="Consolas" charset="0"/>
                <a:cs typeface="Consolas" charset="0"/>
              </a:rPr>
              <a:t>key.substr</a:t>
            </a:r>
            <a:r>
              <a:rPr lang="en-US" sz="1700" dirty="0">
                <a:solidFill>
                  <a:srgbClr val="E714FF"/>
                </a:solidFill>
                <a:latin typeface="Consolas" charset="0"/>
                <a:ea typeface="Consolas" charset="0"/>
                <a:cs typeface="Consolas" charset="0"/>
              </a:rPr>
              <a:t>(0, </a:t>
            </a:r>
            <a:r>
              <a:rPr lang="en-US" sz="1700" dirty="0" err="1">
                <a:solidFill>
                  <a:srgbClr val="E714FF"/>
                </a:solidFill>
                <a:latin typeface="Consolas" charset="0"/>
                <a:ea typeface="Consolas" charset="0"/>
                <a:cs typeface="Consolas" charset="0"/>
              </a:rPr>
              <a:t>longestPrefixLength</a:t>
            </a:r>
            <a:r>
              <a:rPr lang="en-US" sz="1700" dirty="0">
                <a:solidFill>
                  <a:srgbClr val="E714FF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b="1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getMaxPrefixLength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(Node 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curr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String key, 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currInd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maxLenRec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if(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curr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== null || 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currInd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key.length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 return 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maxLenRec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if(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curr.eosFlag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== (byte)1) 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maxLenRec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currInd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getMaxPrefixLength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curr.next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key.charAt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currInd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)], key, 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currInd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+ 1, 											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maxLenRec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en-US" sz="1900" dirty="0">
                <a:solidFill>
                  <a:schemeClr val="accent4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</p:txBody>
      </p:sp>
      <p:sp>
        <p:nvSpPr>
          <p:cNvPr id="3" name="TextBox 2"/>
          <p:cNvSpPr txBox="1"/>
          <p:nvPr/>
        </p:nvSpPr>
        <p:spPr>
          <a:xfrm>
            <a:off x="3382451" y="5969850"/>
            <a:ext cx="210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This works!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877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88" y="170253"/>
            <a:ext cx="10404423" cy="729157"/>
          </a:xfrm>
        </p:spPr>
        <p:txBody>
          <a:bodyPr/>
          <a:lstStyle/>
          <a:p>
            <a:pPr algn="ctr"/>
            <a:r>
              <a:rPr lang="en-US" dirty="0"/>
              <a:t>Longest Prefix!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920386" y="659537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25578" y="88034"/>
            <a:ext cx="69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593813" y="301987"/>
            <a:ext cx="409303" cy="374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9711379" y="984331"/>
            <a:ext cx="182880" cy="243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463184" y="1228260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711379" y="1756346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280306" y="2361123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730974" y="1526192"/>
            <a:ext cx="65312" cy="236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9548097" y="2083421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14134" y="800680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804634" y="1353663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31253" y="1906256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958484" y="2087675"/>
            <a:ext cx="160018" cy="273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032144" y="1915146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0051016" y="2386875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643886" y="2959356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9911677" y="2681654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794833" y="2504489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0255666" y="925083"/>
            <a:ext cx="551906" cy="244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460500" y="707084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0840227" y="1171165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0460313" y="1759235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0728104" y="1481533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611260" y="1304368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0771095" y="2073412"/>
            <a:ext cx="294467" cy="18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856190" y="1832068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1071544" y="2216617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498433" y="2223262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1368172" y="2473865"/>
            <a:ext cx="294467" cy="18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11710252" y="2647534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9416747" y="2485014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769445" y="3081557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202003" y="2354391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1860030" y="2762618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984288" y="1300646"/>
            <a:ext cx="63863" cy="485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0605462" y="1879765"/>
            <a:ext cx="63863" cy="485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9591907" y="1361598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9805270" y="1914598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0175383" y="2545975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47782" y="379171"/>
            <a:ext cx="12044218" cy="54047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AsciiTrie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	private class Node {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		private Node[] next = new Node[128];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		byte 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eosFlag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	private Node root;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	public String 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longestPrefixOf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(String key){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9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700" dirty="0" err="1">
                <a:solidFill>
                  <a:srgbClr val="E714FF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700" dirty="0">
                <a:solidFill>
                  <a:srgbClr val="E714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err="1">
                <a:solidFill>
                  <a:srgbClr val="E714FF"/>
                </a:solidFill>
                <a:latin typeface="Consolas" charset="0"/>
                <a:ea typeface="Consolas" charset="0"/>
                <a:cs typeface="Consolas" charset="0"/>
              </a:rPr>
              <a:t>longestPrefixLength</a:t>
            </a:r>
            <a:r>
              <a:rPr lang="en-US" sz="1700" dirty="0">
                <a:solidFill>
                  <a:srgbClr val="E714FF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700" b="1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getMaxPrefixLength</a:t>
            </a:r>
            <a:r>
              <a:rPr lang="en-US" sz="1700" dirty="0">
                <a:solidFill>
                  <a:srgbClr val="E714FF"/>
                </a:solidFill>
                <a:latin typeface="Consolas" charset="0"/>
                <a:ea typeface="Consolas" charset="0"/>
                <a:cs typeface="Consolas" charset="0"/>
              </a:rPr>
              <a:t>(root, key, 0, 0);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E714FF"/>
                </a:solidFill>
                <a:latin typeface="Consolas" charset="0"/>
                <a:ea typeface="Consolas" charset="0"/>
                <a:cs typeface="Consolas" charset="0"/>
              </a:rPr>
              <a:t>		return </a:t>
            </a:r>
            <a:r>
              <a:rPr lang="en-US" sz="1700" dirty="0" err="1">
                <a:solidFill>
                  <a:srgbClr val="E714FF"/>
                </a:solidFill>
                <a:latin typeface="Consolas" charset="0"/>
                <a:ea typeface="Consolas" charset="0"/>
                <a:cs typeface="Consolas" charset="0"/>
              </a:rPr>
              <a:t>key.substr</a:t>
            </a:r>
            <a:r>
              <a:rPr lang="en-US" sz="1700" dirty="0">
                <a:solidFill>
                  <a:srgbClr val="E714FF"/>
                </a:solidFill>
                <a:latin typeface="Consolas" charset="0"/>
                <a:ea typeface="Consolas" charset="0"/>
                <a:cs typeface="Consolas" charset="0"/>
              </a:rPr>
              <a:t>(0, </a:t>
            </a:r>
            <a:r>
              <a:rPr lang="en-US" sz="1700" dirty="0" err="1">
                <a:solidFill>
                  <a:srgbClr val="E714FF"/>
                </a:solidFill>
                <a:latin typeface="Consolas" charset="0"/>
                <a:ea typeface="Consolas" charset="0"/>
                <a:cs typeface="Consolas" charset="0"/>
              </a:rPr>
              <a:t>longestPrefixLength</a:t>
            </a:r>
            <a:r>
              <a:rPr lang="en-US" sz="1700" dirty="0">
                <a:solidFill>
                  <a:srgbClr val="E714FF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b="1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getMaxPrefixLength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(Node 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curr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String key, 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currInd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maxLenRec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if(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curr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== null || 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currInd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key.length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 return 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maxLenRec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if(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curr.eosFlag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== (byte)1) 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maxLenRec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currInd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900" dirty="0">
                <a:solidFill>
                  <a:schemeClr val="accent4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sz="1900" dirty="0" err="1">
                <a:solidFill>
                  <a:schemeClr val="accent4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getMaxPrefixLength</a:t>
            </a:r>
            <a:r>
              <a:rPr lang="en-US" sz="1900" dirty="0">
                <a:solidFill>
                  <a:schemeClr val="accent4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900" dirty="0" err="1">
                <a:solidFill>
                  <a:schemeClr val="accent4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curr.next</a:t>
            </a:r>
            <a:r>
              <a:rPr lang="en-US" sz="1900" dirty="0">
                <a:solidFill>
                  <a:schemeClr val="accent4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900" dirty="0" err="1">
                <a:solidFill>
                  <a:schemeClr val="accent4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key.charAt</a:t>
            </a:r>
            <a:r>
              <a:rPr lang="en-US" sz="1900" dirty="0">
                <a:solidFill>
                  <a:schemeClr val="accent4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900" dirty="0" err="1">
                <a:solidFill>
                  <a:schemeClr val="accent4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currInd</a:t>
            </a:r>
            <a:r>
              <a:rPr lang="en-US" sz="1900" dirty="0">
                <a:solidFill>
                  <a:schemeClr val="accent4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)], key, </a:t>
            </a:r>
            <a:r>
              <a:rPr lang="en-US" sz="1900" dirty="0" err="1">
                <a:solidFill>
                  <a:schemeClr val="accent4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currInd</a:t>
            </a:r>
            <a:r>
              <a:rPr lang="en-US" sz="1900" dirty="0">
                <a:solidFill>
                  <a:schemeClr val="accent4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+ 1, 											</a:t>
            </a:r>
            <a:r>
              <a:rPr lang="en-US" sz="1900" dirty="0" err="1">
                <a:solidFill>
                  <a:schemeClr val="accent4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maxLenRec</a:t>
            </a:r>
            <a:r>
              <a:rPr lang="en-US" sz="1900" dirty="0">
                <a:solidFill>
                  <a:schemeClr val="accent4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</p:txBody>
      </p:sp>
      <p:sp>
        <p:nvSpPr>
          <p:cNvPr id="3" name="TextBox 2"/>
          <p:cNvSpPr txBox="1"/>
          <p:nvPr/>
        </p:nvSpPr>
        <p:spPr>
          <a:xfrm>
            <a:off x="3262529" y="5894900"/>
            <a:ext cx="7342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This works</a:t>
            </a:r>
            <a:r>
              <a:rPr lang="mr-IN" sz="2800" dirty="0"/>
              <a:t>…</a:t>
            </a:r>
            <a:r>
              <a:rPr lang="en-US" sz="2800" dirty="0"/>
              <a:t> and is also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tail recursive</a:t>
            </a:r>
            <a:r>
              <a:rPr lang="en-US" sz="2800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5569514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334" y="179881"/>
            <a:ext cx="8486742" cy="740947"/>
          </a:xfrm>
        </p:spPr>
        <p:txBody>
          <a:bodyPr/>
          <a:lstStyle/>
          <a:p>
            <a:pPr algn="ctr"/>
            <a:r>
              <a:rPr lang="en-US" dirty="0" err="1"/>
              <a:t>Metacharacter</a:t>
            </a:r>
            <a:r>
              <a:rPr lang="en-US" dirty="0"/>
              <a:t> (glob) search!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7782" y="1469036"/>
            <a:ext cx="12044218" cy="5388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6" y="1749646"/>
            <a:ext cx="11721709" cy="2057856"/>
          </a:xfrm>
        </p:spPr>
      </p:pic>
    </p:spTree>
    <p:extLst>
      <p:ext uri="{BB962C8B-B14F-4D97-AF65-F5344CB8AC3E}">
        <p14:creationId xmlns:p14="http://schemas.microsoft.com/office/powerpoint/2010/main" val="13860797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47782" y="1469036"/>
            <a:ext cx="12044218" cy="5388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metacharacter</a:t>
            </a:r>
            <a:r>
              <a:rPr lang="en-US" dirty="0"/>
              <a:t> ‘</a:t>
            </a:r>
            <a:r>
              <a:rPr lang="en-US" dirty="0">
                <a:solidFill>
                  <a:srgbClr val="E714FF"/>
                </a:solidFill>
              </a:rPr>
              <a:t>*</a:t>
            </a:r>
            <a:r>
              <a:rPr lang="en-US" dirty="0"/>
              <a:t>’ will match </a:t>
            </a:r>
            <a:r>
              <a:rPr lang="en-US" dirty="0">
                <a:solidFill>
                  <a:srgbClr val="E714FF"/>
                </a:solidFill>
              </a:rPr>
              <a:t>every string that begins with “AVL”, </a:t>
            </a:r>
            <a:r>
              <a:rPr lang="en-US" b="1" i="1" u="sng" dirty="0">
                <a:solidFill>
                  <a:srgbClr val="FF0000"/>
                </a:solidFill>
              </a:rPr>
              <a:t>and will print them in lexicographic order!</a:t>
            </a:r>
          </a:p>
          <a:p>
            <a:r>
              <a:rPr lang="en-US" dirty="0"/>
              <a:t>The BASH shell </a:t>
            </a:r>
            <a:r>
              <a:rPr lang="en-US" dirty="0">
                <a:solidFill>
                  <a:schemeClr val="accent2"/>
                </a:solidFill>
              </a:rPr>
              <a:t>stores all file names under the current directory in a </a:t>
            </a:r>
            <a:r>
              <a:rPr lang="en-US" dirty="0" err="1">
                <a:solidFill>
                  <a:schemeClr val="accent2"/>
                </a:solidFill>
              </a:rPr>
              <a:t>trie</a:t>
            </a:r>
            <a:r>
              <a:rPr lang="en-US" dirty="0"/>
              <a:t>!</a:t>
            </a:r>
          </a:p>
          <a:p>
            <a:r>
              <a:rPr lang="en-US" dirty="0"/>
              <a:t>So let’s try to implement </a:t>
            </a:r>
            <a:r>
              <a:rPr lang="en-US" dirty="0" err="1">
                <a:solidFill>
                  <a:srgbClr val="00B0F0"/>
                </a:solidFill>
              </a:rPr>
              <a:t>metacharacter</a:t>
            </a:r>
            <a:r>
              <a:rPr lang="en-US" dirty="0">
                <a:solidFill>
                  <a:srgbClr val="00B0F0"/>
                </a:solidFill>
              </a:rPr>
              <a:t> parsing </a:t>
            </a:r>
            <a:r>
              <a:rPr lang="en-US" dirty="0"/>
              <a:t>in a </a:t>
            </a:r>
            <a:r>
              <a:rPr lang="en-US" dirty="0" err="1"/>
              <a:t>trie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334" y="179881"/>
            <a:ext cx="8486742" cy="740947"/>
          </a:xfrm>
        </p:spPr>
        <p:txBody>
          <a:bodyPr/>
          <a:lstStyle/>
          <a:p>
            <a:pPr algn="ctr"/>
            <a:r>
              <a:rPr lang="en-US" dirty="0" err="1"/>
              <a:t>Metacharacter</a:t>
            </a:r>
            <a:r>
              <a:rPr lang="en-US" dirty="0"/>
              <a:t> (glob) search!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085" y="4723250"/>
            <a:ext cx="844446" cy="844446"/>
          </a:xfrm>
          <a:prstGeom prst="rect">
            <a:avLst/>
          </a:prstGeom>
        </p:spPr>
      </p:pic>
      <p:pic>
        <p:nvPicPr>
          <p:cNvPr id="8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6" y="1654509"/>
            <a:ext cx="11721709" cy="2057856"/>
          </a:xfrm>
        </p:spPr>
      </p:pic>
    </p:spTree>
    <p:extLst>
      <p:ext uri="{BB962C8B-B14F-4D97-AF65-F5344CB8AC3E}">
        <p14:creationId xmlns:p14="http://schemas.microsoft.com/office/powerpoint/2010/main" val="1643060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715" y="102104"/>
            <a:ext cx="5517630" cy="723766"/>
          </a:xfrm>
        </p:spPr>
        <p:txBody>
          <a:bodyPr/>
          <a:lstStyle/>
          <a:p>
            <a:pPr algn="ctr"/>
            <a:r>
              <a:rPr lang="en-US" dirty="0" err="1"/>
              <a:t>Metacharacter</a:t>
            </a:r>
            <a:r>
              <a:rPr lang="en-US" dirty="0"/>
              <a:t> parsing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0066855" y="764097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72047" y="192594"/>
            <a:ext cx="69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9740282" y="406547"/>
            <a:ext cx="409303" cy="374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9857848" y="1088891"/>
            <a:ext cx="182880" cy="243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9609653" y="1332820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9857848" y="1860906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9426775" y="2465683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9877443" y="1630752"/>
            <a:ext cx="65312" cy="236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9694566" y="2187981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760603" y="905240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951103" y="1458223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577722" y="2010816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0104953" y="2192235"/>
            <a:ext cx="160018" cy="273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178613" y="2019706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0197485" y="2491435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9790355" y="3063916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10058146" y="2786214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941302" y="2609049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0402135" y="1029643"/>
            <a:ext cx="551906" cy="244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606969" y="811644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10986696" y="1275725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0606782" y="1863795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10874573" y="1586093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757729" y="1408928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0917564" y="2177972"/>
            <a:ext cx="294467" cy="18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1002659" y="1936628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1218013" y="2321177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644902" y="2327822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11514641" y="2578425"/>
            <a:ext cx="294467" cy="18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11856721" y="2752094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9563216" y="2589574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9915914" y="3186117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1348472" y="2458951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2006499" y="2867178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1130757" y="1405206"/>
            <a:ext cx="63863" cy="485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0751931" y="1984325"/>
            <a:ext cx="63863" cy="485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9738376" y="1466158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9951739" y="2019158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10321852" y="2650535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336422" y="1180976"/>
            <a:ext cx="11855578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AsciiTrie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private class Node {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private Node[] next = new Node[128];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byte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eosFlag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private Node root;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public Collection&lt;String&gt;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keysWithPrefix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(String prefix){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/*  </a:t>
            </a:r>
            <a:r>
              <a:rPr lang="en-US" sz="1600" b="1" i="1" u="sng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Fill the code for this method!</a:t>
            </a:r>
            <a:br>
              <a:rPr lang="en-US" sz="1600" b="1" i="1" u="sng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b="1" i="1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 *  Hints: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 *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 *  (1) In the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trie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to the top right, calling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keysWithPrefix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(“ca”) would have the same 		 *    effect as 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ls ca*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 Same thing with 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ls c*.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 * 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 *  (2) In Java, a 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Collection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is an </a:t>
            </a:r>
            <a:r>
              <a:rPr lang="en-US" sz="1600" b="1" i="1" u="sng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interface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implemented by all kinds of 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linear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 *  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containers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LinkedList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Queue, Stack,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 *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 *  (3) Remember: We want </a:t>
            </a:r>
            <a:r>
              <a:rPr lang="en-US" sz="1600" b="1" i="1" u="sng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lexicographic ordering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!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 */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251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868" y="0"/>
            <a:ext cx="5517630" cy="723766"/>
          </a:xfrm>
        </p:spPr>
        <p:txBody>
          <a:bodyPr/>
          <a:lstStyle/>
          <a:p>
            <a:pPr algn="ctr"/>
            <a:r>
              <a:rPr lang="en-US" dirty="0" err="1"/>
              <a:t>Metacharacter</a:t>
            </a:r>
            <a:r>
              <a:rPr lang="en-US" dirty="0"/>
              <a:t> parsing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0066855" y="764097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72047" y="192594"/>
            <a:ext cx="69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9740282" y="406547"/>
            <a:ext cx="409303" cy="374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9857848" y="1088891"/>
            <a:ext cx="182880" cy="243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9609653" y="1332820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9857848" y="1860906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9426775" y="2465683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9877443" y="1630752"/>
            <a:ext cx="65312" cy="236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9694566" y="2187981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760603" y="905240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951103" y="1458223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577722" y="2010816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0104953" y="2192235"/>
            <a:ext cx="160018" cy="273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178613" y="2019706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0197485" y="2491435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9790355" y="3063916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10058146" y="2786214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941302" y="2609049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0402135" y="1029643"/>
            <a:ext cx="551906" cy="244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606969" y="811644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10986696" y="1275725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0606782" y="1863795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10874573" y="1586093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757729" y="1408928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0917564" y="2177972"/>
            <a:ext cx="294467" cy="18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1002659" y="1936628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1218013" y="2321177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644902" y="2327822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11514641" y="2578425"/>
            <a:ext cx="294467" cy="18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11856721" y="2752094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9563216" y="2589574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9915914" y="3186117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1348472" y="2458951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2006499" y="2867178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1130757" y="1405206"/>
            <a:ext cx="63863" cy="485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0751931" y="1984325"/>
            <a:ext cx="63863" cy="485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9738376" y="1466158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9951739" y="2019158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10321852" y="2650535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76032" y="603282"/>
            <a:ext cx="11855578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AsciiTrie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private class Node {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	private Node[] next = new Node[128];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	byte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eosFlag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private Node root;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public Collection&lt;String&gt;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keysWithPrefix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(String prefix){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Node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prefixNode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fetchNode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(root, prefix, 0);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sz="16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&lt;String&gt; keys = new </a:t>
            </a:r>
            <a:r>
              <a:rPr lang="en-US" sz="16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sz="16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&lt;String&gt;();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populate(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prefixNode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prefix, keys);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return keys;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private void populate(Node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curr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String prefix,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&lt;String&gt; keys)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	if(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curr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== null) return;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	if(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curr.eosFlag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== (byte)1) </a:t>
            </a:r>
            <a:r>
              <a:rPr lang="en-US" sz="1600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keys.add</a:t>
            </a:r>
            <a:r>
              <a:rPr lang="en-US" sz="1600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(prefix)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	for(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curr.next.length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++)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		populate(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curr.next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], </a:t>
            </a:r>
            <a:r>
              <a:rPr lang="en-US" sz="1600" dirty="0">
                <a:solidFill>
                  <a:srgbClr val="E714FF"/>
                </a:solidFill>
                <a:latin typeface="Consolas" charset="0"/>
                <a:ea typeface="Consolas" charset="0"/>
                <a:cs typeface="Consolas" charset="0"/>
              </a:rPr>
              <a:t>prefix + (char)</a:t>
            </a:r>
            <a:r>
              <a:rPr lang="en-US" sz="1600" dirty="0" err="1">
                <a:solidFill>
                  <a:srgbClr val="E714FF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, keys);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private Node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fetchNode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(Node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curr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String prefix,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currIndex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){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if(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curr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== null) return null;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	if(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currIndex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prefix.length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()) return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curr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fetchNode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curr.next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prefix.charAt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currIndex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)], prefix,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currIndex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+ 1);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9609653" y="6418820"/>
            <a:ext cx="2007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Tail recursion!</a:t>
            </a:r>
          </a:p>
        </p:txBody>
      </p:sp>
    </p:spTree>
    <p:extLst>
      <p:ext uri="{BB962C8B-B14F-4D97-AF65-F5344CB8AC3E}">
        <p14:creationId xmlns:p14="http://schemas.microsoft.com/office/powerpoint/2010/main" val="20823577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Trie</a:t>
            </a:r>
            <a:r>
              <a:rPr lang="en-US" dirty="0"/>
              <a:t> redundancy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everything is perfect in the </a:t>
            </a:r>
            <a:r>
              <a:rPr lang="en-US" dirty="0" err="1"/>
              <a:t>trie</a:t>
            </a:r>
            <a:r>
              <a:rPr lang="en-US" dirty="0"/>
              <a:t> universe!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886973" y="1153841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2165" y="582338"/>
            <a:ext cx="69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560400" y="796291"/>
            <a:ext cx="409303" cy="374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9677966" y="1478635"/>
            <a:ext cx="182880" cy="243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429771" y="1722564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77966" y="2250650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246893" y="2855427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697561" y="2020496"/>
            <a:ext cx="65312" cy="236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9514684" y="2577725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80721" y="1294984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71221" y="1847967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97840" y="2400560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925071" y="2581979"/>
            <a:ext cx="160018" cy="273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98731" y="2409450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0017603" y="2881179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610473" y="3453660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9878264" y="3175958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761420" y="2998793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0222253" y="1419387"/>
            <a:ext cx="551906" cy="244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427087" y="1201388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0806814" y="1665469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0426900" y="2253539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0694691" y="1975837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577847" y="1798672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0737682" y="2567716"/>
            <a:ext cx="294467" cy="18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822777" y="2326372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1038131" y="2710921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465020" y="2717566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1334759" y="2968169"/>
            <a:ext cx="294467" cy="18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11676839" y="3141838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9383334" y="2979318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736032" y="3575861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168590" y="2848695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1826617" y="3256922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950875" y="1794950"/>
            <a:ext cx="63863" cy="485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0572049" y="2374069"/>
            <a:ext cx="63863" cy="485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9558494" y="1855902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9771857" y="2408902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0141970" y="3040279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273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7001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Trie</a:t>
            </a:r>
            <a:r>
              <a:rPr lang="en-US" dirty="0"/>
              <a:t> redundancy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everything is perfect in the </a:t>
            </a:r>
            <a:r>
              <a:rPr lang="en-US" dirty="0" err="1"/>
              <a:t>trie</a:t>
            </a:r>
            <a:r>
              <a:rPr lang="en-US" dirty="0"/>
              <a:t> universe!</a:t>
            </a:r>
          </a:p>
          <a:p>
            <a:r>
              <a:rPr lang="en-US" dirty="0"/>
              <a:t>Do you agree with me that </a:t>
            </a:r>
            <a:r>
              <a:rPr lang="en-US" dirty="0">
                <a:solidFill>
                  <a:srgbClr val="E714FF"/>
                </a:solidFill>
              </a:rPr>
              <a:t>all the nodes that I circled</a:t>
            </a:r>
          </a:p>
          <a:p>
            <a:pPr marL="0" indent="0">
              <a:buNone/>
            </a:pPr>
            <a:r>
              <a:rPr lang="en-US" dirty="0">
                <a:solidFill>
                  <a:srgbClr val="E714FF"/>
                </a:solidFill>
              </a:rPr>
              <a:t>on the right are effectively </a:t>
            </a:r>
            <a:r>
              <a:rPr lang="en-US" dirty="0">
                <a:solidFill>
                  <a:schemeClr val="accent2"/>
                </a:solidFill>
              </a:rPr>
              <a:t>useless overhead?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886973" y="1153841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2165" y="582338"/>
            <a:ext cx="69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560400" y="796291"/>
            <a:ext cx="409303" cy="374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9677966" y="1478635"/>
            <a:ext cx="182880" cy="243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429771" y="1722564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77966" y="2250650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246893" y="2855427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697561" y="2020496"/>
            <a:ext cx="65312" cy="236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9514684" y="2577725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80721" y="1294984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71221" y="1847967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97840" y="2400560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925071" y="2581979"/>
            <a:ext cx="160018" cy="273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98731" y="2409450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0017603" y="2881179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610473" y="3453660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9878264" y="3175958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761420" y="2998793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0222253" y="1419387"/>
            <a:ext cx="551906" cy="244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427087" y="1201388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0806814" y="1665469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0426900" y="2253539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0694691" y="1975837"/>
            <a:ext cx="213359" cy="27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577847" y="1798672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0737682" y="2567716"/>
            <a:ext cx="294467" cy="18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822777" y="2326372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1038131" y="2710921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465020" y="2717566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1334759" y="2968169"/>
            <a:ext cx="294467" cy="18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11676839" y="3141838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9383334" y="2979318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736032" y="3575861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168590" y="2848695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1826617" y="3256922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950875" y="1794950"/>
            <a:ext cx="63863" cy="485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0572049" y="2374069"/>
            <a:ext cx="63863" cy="485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9558494" y="1855902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9771857" y="2408902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0141970" y="3040279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9334302" y="1584636"/>
            <a:ext cx="616620" cy="564051"/>
          </a:xfrm>
          <a:prstGeom prst="ellipse">
            <a:avLst/>
          </a:prstGeom>
          <a:noFill/>
          <a:ln>
            <a:solidFill>
              <a:srgbClr val="E71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686989" y="1493548"/>
            <a:ext cx="616620" cy="564051"/>
          </a:xfrm>
          <a:prstGeom prst="ellipse">
            <a:avLst/>
          </a:prstGeom>
          <a:noFill/>
          <a:ln>
            <a:solidFill>
              <a:srgbClr val="E71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314734" y="2110643"/>
            <a:ext cx="616620" cy="564051"/>
          </a:xfrm>
          <a:prstGeom prst="ellipse">
            <a:avLst/>
          </a:prstGeom>
          <a:noFill/>
          <a:ln>
            <a:solidFill>
              <a:srgbClr val="E71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882524" y="2727733"/>
            <a:ext cx="616620" cy="564051"/>
          </a:xfrm>
          <a:prstGeom prst="ellipse">
            <a:avLst/>
          </a:prstGeom>
          <a:noFill/>
          <a:ln>
            <a:solidFill>
              <a:srgbClr val="E71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97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7001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Trie</a:t>
            </a:r>
            <a:r>
              <a:rPr lang="en-US" dirty="0"/>
              <a:t> redundancy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839" y="2001380"/>
            <a:ext cx="10515600" cy="4351338"/>
          </a:xfrm>
        </p:spPr>
        <p:txBody>
          <a:bodyPr/>
          <a:lstStyle/>
          <a:p>
            <a:r>
              <a:rPr lang="en-US" dirty="0"/>
              <a:t>Not everything is perfect in the </a:t>
            </a:r>
            <a:r>
              <a:rPr lang="en-US" dirty="0" err="1"/>
              <a:t>trie</a:t>
            </a:r>
            <a:r>
              <a:rPr lang="en-US" dirty="0"/>
              <a:t> universe!</a:t>
            </a:r>
          </a:p>
          <a:p>
            <a:r>
              <a:rPr lang="en-US" dirty="0"/>
              <a:t>Do you agree with me that </a:t>
            </a:r>
            <a:r>
              <a:rPr lang="en-US" dirty="0">
                <a:solidFill>
                  <a:srgbClr val="E714FF"/>
                </a:solidFill>
              </a:rPr>
              <a:t>all the nodes that I circled</a:t>
            </a:r>
          </a:p>
          <a:p>
            <a:pPr marL="0" indent="0">
              <a:buNone/>
            </a:pPr>
            <a:r>
              <a:rPr lang="en-US" dirty="0">
                <a:solidFill>
                  <a:srgbClr val="E714FF"/>
                </a:solidFill>
              </a:rPr>
              <a:t>on the right are effectively </a:t>
            </a:r>
            <a:r>
              <a:rPr lang="en-US" dirty="0">
                <a:solidFill>
                  <a:schemeClr val="accent2"/>
                </a:solidFill>
              </a:rPr>
              <a:t>useless overhead?</a:t>
            </a:r>
          </a:p>
          <a:p>
            <a:r>
              <a:rPr lang="en-US" dirty="0"/>
              <a:t>It would be much better if we could have </a:t>
            </a:r>
            <a:r>
              <a:rPr lang="en-US" dirty="0">
                <a:solidFill>
                  <a:schemeClr val="accent6"/>
                </a:solidFill>
              </a:rPr>
              <a:t>something like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this!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501570" y="2572883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06762" y="2001380"/>
            <a:ext cx="69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174997" y="2215333"/>
            <a:ext cx="409303" cy="374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0292563" y="2897677"/>
            <a:ext cx="182880" cy="243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0044368" y="3141606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473869" y="4004474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endCxn id="9" idx="0"/>
          </p:cNvCxnSpPr>
          <p:nvPr/>
        </p:nvCxnSpPr>
        <p:spPr>
          <a:xfrm>
            <a:off x="10312158" y="3439538"/>
            <a:ext cx="329351" cy="564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1" idx="0"/>
          </p:cNvCxnSpPr>
          <p:nvPr/>
        </p:nvCxnSpPr>
        <p:spPr>
          <a:xfrm flipH="1">
            <a:off x="10005452" y="3427574"/>
            <a:ext cx="143829" cy="648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920650" y="2636738"/>
            <a:ext cx="650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398442" y="3358206"/>
            <a:ext cx="57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6"/>
                </a:solidFill>
              </a:rPr>
              <a:t>ba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02575" y="3489820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0836850" y="2838429"/>
            <a:ext cx="551906" cy="244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60103" y="2544818"/>
            <a:ext cx="737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car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421411" y="3084511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1549135" y="3401409"/>
            <a:ext cx="11654" cy="344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252404" y="3427574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1421411" y="3791048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1498377" y="3937957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0173091" y="3274944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11560789" y="3250678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9837812" y="4076135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9986872" y="4165306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628943" y="4074046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941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7001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Trie</a:t>
            </a:r>
            <a:r>
              <a:rPr lang="en-US" dirty="0"/>
              <a:t> redundancy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838" y="2001380"/>
            <a:ext cx="1141416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Not everything is perfect in the </a:t>
            </a:r>
            <a:r>
              <a:rPr lang="en-US" dirty="0" err="1"/>
              <a:t>trie</a:t>
            </a:r>
            <a:r>
              <a:rPr lang="en-US" dirty="0"/>
              <a:t> universe!</a:t>
            </a:r>
          </a:p>
          <a:p>
            <a:r>
              <a:rPr lang="en-US" dirty="0"/>
              <a:t>Do you agree with me that </a:t>
            </a:r>
            <a:r>
              <a:rPr lang="en-US" dirty="0">
                <a:solidFill>
                  <a:srgbClr val="E714FF"/>
                </a:solidFill>
              </a:rPr>
              <a:t>all the nodes that I circled</a:t>
            </a:r>
          </a:p>
          <a:p>
            <a:pPr marL="0" indent="0">
              <a:buNone/>
            </a:pPr>
            <a:r>
              <a:rPr lang="en-US" dirty="0">
                <a:solidFill>
                  <a:srgbClr val="E714FF"/>
                </a:solidFill>
              </a:rPr>
              <a:t>on the right are effectively </a:t>
            </a:r>
            <a:r>
              <a:rPr lang="en-US" dirty="0">
                <a:solidFill>
                  <a:schemeClr val="accent2"/>
                </a:solidFill>
              </a:rPr>
              <a:t>useless overhead?</a:t>
            </a:r>
          </a:p>
          <a:p>
            <a:r>
              <a:rPr lang="en-US" dirty="0"/>
              <a:t>It would be much better if we could have </a:t>
            </a:r>
            <a:r>
              <a:rPr lang="en-US" dirty="0">
                <a:solidFill>
                  <a:schemeClr val="accent6"/>
                </a:solidFill>
              </a:rPr>
              <a:t>something like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this!</a:t>
            </a:r>
          </a:p>
          <a:p>
            <a:r>
              <a:rPr lang="en-US" dirty="0"/>
              <a:t>This we will accomplish with </a:t>
            </a:r>
            <a:r>
              <a:rPr lang="en-US" b="1" i="1" dirty="0">
                <a:solidFill>
                  <a:srgbClr val="FF0000"/>
                </a:solidFill>
              </a:rPr>
              <a:t>Patricia Tries</a:t>
            </a:r>
            <a:r>
              <a:rPr lang="en-US" dirty="0"/>
              <a:t>, a compressed form of </a:t>
            </a:r>
            <a:r>
              <a:rPr lang="en-US" dirty="0" err="1"/>
              <a:t>trie</a:t>
            </a:r>
            <a:r>
              <a:rPr lang="en-US" dirty="0"/>
              <a:t>!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81452" y="1658483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86644" y="1086980"/>
            <a:ext cx="69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354879" y="1300933"/>
            <a:ext cx="409303" cy="374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0472445" y="1983277"/>
            <a:ext cx="182880" cy="243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0224250" y="2227206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653751" y="3090074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endCxn id="9" idx="0"/>
          </p:cNvCxnSpPr>
          <p:nvPr/>
        </p:nvCxnSpPr>
        <p:spPr>
          <a:xfrm>
            <a:off x="10492040" y="2525138"/>
            <a:ext cx="329351" cy="564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1" idx="0"/>
          </p:cNvCxnSpPr>
          <p:nvPr/>
        </p:nvCxnSpPr>
        <p:spPr>
          <a:xfrm flipH="1">
            <a:off x="10185334" y="2513174"/>
            <a:ext cx="143829" cy="648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100532" y="1722338"/>
            <a:ext cx="650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78324" y="2443806"/>
            <a:ext cx="57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6"/>
                </a:solidFill>
              </a:rPr>
              <a:t>ba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82457" y="2575420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1016732" y="1924029"/>
            <a:ext cx="551906" cy="244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139985" y="1630418"/>
            <a:ext cx="737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car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601293" y="2170111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1729017" y="2487009"/>
            <a:ext cx="11654" cy="344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432286" y="2513174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1601293" y="2876648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1678259" y="3023557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0352973" y="2360544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11740671" y="2336278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10017694" y="3161735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10166754" y="3250906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808825" y="3159646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8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1815-72E8-42F0-BAE1-C9F0947E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B3F00-A7F4-406F-B142-14AAD76F3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Pronounced </a:t>
            </a:r>
            <a:r>
              <a:rPr lang="en-US" dirty="0">
                <a:solidFill>
                  <a:srgbClr val="E714FF"/>
                </a:solidFill>
              </a:rPr>
              <a:t>exactly like the verb</a:t>
            </a:r>
            <a:r>
              <a:rPr lang="en-US" dirty="0"/>
              <a:t>!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“José </a:t>
            </a:r>
            <a:r>
              <a:rPr lang="en-US" b="1" dirty="0"/>
              <a:t>tries</a:t>
            </a:r>
            <a:r>
              <a:rPr lang="en-US" dirty="0"/>
              <a:t> to catch the ball”</a:t>
            </a:r>
          </a:p>
          <a:p>
            <a:pPr lvl="1"/>
            <a:r>
              <a:rPr lang="en-US" dirty="0"/>
              <a:t> This can be sometimes perplexing, since they are essentially 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trees</a:t>
            </a:r>
            <a:r>
              <a:rPr lang="en-US" i="1" dirty="0"/>
              <a:t>…</a:t>
            </a:r>
            <a:r>
              <a:rPr lang="en-US" dirty="0"/>
              <a:t> don’t let this confuse you.</a:t>
            </a:r>
          </a:p>
          <a:p>
            <a:r>
              <a:rPr lang="en-US" dirty="0"/>
              <a:t>A </a:t>
            </a:r>
            <a:r>
              <a:rPr lang="en-US" dirty="0" err="1"/>
              <a:t>trie</a:t>
            </a:r>
            <a:r>
              <a:rPr lang="en-US" dirty="0"/>
              <a:t> is a tree-like data structure where</a:t>
            </a:r>
            <a:r>
              <a:rPr lang="en-US" dirty="0">
                <a:solidFill>
                  <a:schemeClr val="accent2"/>
                </a:solidFill>
              </a:rPr>
              <a:t> paths store strings</a:t>
            </a:r>
            <a:r>
              <a:rPr lang="en-US" dirty="0"/>
              <a:t>, and </a:t>
            </a:r>
            <a:r>
              <a:rPr lang="en-US" dirty="0">
                <a:solidFill>
                  <a:schemeClr val="accent1"/>
                </a:solidFill>
              </a:rPr>
              <a:t>branches are taken based on the relevant </a:t>
            </a:r>
            <a:r>
              <a:rPr lang="en-US" b="1" dirty="0">
                <a:solidFill>
                  <a:schemeClr val="accent1"/>
                </a:solidFill>
              </a:rPr>
              <a:t>character</a:t>
            </a:r>
            <a:r>
              <a:rPr lang="en-US" dirty="0">
                <a:solidFill>
                  <a:schemeClr val="accent1"/>
                </a:solidFill>
              </a:rPr>
              <a:t> of the string</a:t>
            </a:r>
            <a:r>
              <a:rPr lang="en-US" dirty="0"/>
              <a:t> that is searched for (or inserted / deleted).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An additional bit field</a:t>
            </a:r>
            <a:r>
              <a:rPr lang="en-US" dirty="0"/>
              <a:t> tells us </a:t>
            </a:r>
            <a:r>
              <a:rPr lang="en-US" dirty="0">
                <a:solidFill>
                  <a:srgbClr val="00B050"/>
                </a:solidFill>
              </a:rPr>
              <a:t>if we have reached an actual string that was stored in the </a:t>
            </a:r>
            <a:r>
              <a:rPr lang="en-US" dirty="0" err="1">
                <a:solidFill>
                  <a:srgbClr val="00B050"/>
                </a:solidFill>
              </a:rPr>
              <a:t>trie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r>
              <a:rPr lang="en-US" dirty="0"/>
              <a:t>Invented in late 1950s by René de la </a:t>
            </a:r>
            <a:r>
              <a:rPr lang="en-US" dirty="0" err="1"/>
              <a:t>Briandais</a:t>
            </a:r>
            <a:r>
              <a:rPr lang="en-US" dirty="0"/>
              <a:t>, esteemed French person.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5E3A4CF-85F0-3843-84C1-BFB521B1C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455" y="365125"/>
            <a:ext cx="2416345" cy="121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742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7001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Trie</a:t>
            </a:r>
            <a:r>
              <a:rPr lang="en-US" dirty="0"/>
              <a:t> redundancy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838" y="2001380"/>
            <a:ext cx="1141416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Not everything is perfect in the </a:t>
            </a:r>
            <a:r>
              <a:rPr lang="en-US" dirty="0" err="1"/>
              <a:t>trie</a:t>
            </a:r>
            <a:r>
              <a:rPr lang="en-US" dirty="0"/>
              <a:t> universe!</a:t>
            </a:r>
          </a:p>
          <a:p>
            <a:r>
              <a:rPr lang="en-US" dirty="0"/>
              <a:t>Do you agree with me that </a:t>
            </a:r>
            <a:r>
              <a:rPr lang="en-US" dirty="0">
                <a:solidFill>
                  <a:srgbClr val="E714FF"/>
                </a:solidFill>
              </a:rPr>
              <a:t>all the nodes that I circled</a:t>
            </a:r>
          </a:p>
          <a:p>
            <a:pPr marL="0" indent="0">
              <a:buNone/>
            </a:pPr>
            <a:r>
              <a:rPr lang="en-US" dirty="0">
                <a:solidFill>
                  <a:srgbClr val="E714FF"/>
                </a:solidFill>
              </a:rPr>
              <a:t>on the right are effectively </a:t>
            </a:r>
            <a:r>
              <a:rPr lang="en-US" dirty="0">
                <a:solidFill>
                  <a:schemeClr val="accent2"/>
                </a:solidFill>
              </a:rPr>
              <a:t>useless overhead?</a:t>
            </a:r>
          </a:p>
          <a:p>
            <a:r>
              <a:rPr lang="en-US" dirty="0"/>
              <a:t>It would be much better if we could have </a:t>
            </a:r>
            <a:r>
              <a:rPr lang="en-US" dirty="0">
                <a:solidFill>
                  <a:schemeClr val="accent6"/>
                </a:solidFill>
              </a:rPr>
              <a:t>something like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this!</a:t>
            </a:r>
          </a:p>
          <a:p>
            <a:r>
              <a:rPr lang="en-US" dirty="0"/>
              <a:t>This we will accomplish with </a:t>
            </a:r>
            <a:r>
              <a:rPr lang="en-US" b="1" i="1" dirty="0">
                <a:solidFill>
                  <a:srgbClr val="FF0000"/>
                </a:solidFill>
              </a:rPr>
              <a:t>Patricia Tries</a:t>
            </a:r>
            <a:r>
              <a:rPr lang="en-US" dirty="0"/>
              <a:t>, a compressed form of </a:t>
            </a:r>
            <a:r>
              <a:rPr lang="en-US" dirty="0" err="1"/>
              <a:t>trie</a:t>
            </a:r>
            <a:r>
              <a:rPr lang="en-US" dirty="0"/>
              <a:t>!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81452" y="1658483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86644" y="1086980"/>
            <a:ext cx="69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354879" y="1300933"/>
            <a:ext cx="409303" cy="374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0472445" y="1983277"/>
            <a:ext cx="182880" cy="243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0224250" y="2227206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653751" y="3090074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endCxn id="9" idx="0"/>
          </p:cNvCxnSpPr>
          <p:nvPr/>
        </p:nvCxnSpPr>
        <p:spPr>
          <a:xfrm>
            <a:off x="10492040" y="2525138"/>
            <a:ext cx="329351" cy="564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1" idx="0"/>
          </p:cNvCxnSpPr>
          <p:nvPr/>
        </p:nvCxnSpPr>
        <p:spPr>
          <a:xfrm flipH="1">
            <a:off x="10185334" y="2513174"/>
            <a:ext cx="143829" cy="648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100532" y="1722338"/>
            <a:ext cx="650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78324" y="2443806"/>
            <a:ext cx="57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6"/>
                </a:solidFill>
              </a:rPr>
              <a:t>ba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82457" y="2575420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1016732" y="1924029"/>
            <a:ext cx="551906" cy="244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139985" y="1630418"/>
            <a:ext cx="737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car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601293" y="2170111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1729017" y="2487009"/>
            <a:ext cx="11654" cy="344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432286" y="2513174"/>
            <a:ext cx="2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1601293" y="2876648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1678259" y="3023557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0352973" y="2360544"/>
            <a:ext cx="74832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11740671" y="2336278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10017694" y="3161735"/>
            <a:ext cx="335279" cy="25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10166754" y="3250906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808825" y="3159646"/>
            <a:ext cx="63863" cy="48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7" t="29964" r="-1" b="10157"/>
          <a:stretch/>
        </p:blipFill>
        <p:spPr>
          <a:xfrm>
            <a:off x="2675344" y="4805933"/>
            <a:ext cx="6123882" cy="182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Structure of a </a:t>
            </a:r>
            <a:r>
              <a:rPr lang="en-US" dirty="0" err="1"/>
              <a:t>trie</a:t>
            </a:r>
            <a:r>
              <a:rPr lang="en-US" dirty="0"/>
              <a:t> node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We must always specify the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that we sample characters from!</a:t>
                </a:r>
              </a:p>
              <a:p>
                <a:pPr lvl="1"/>
                <a:r>
                  <a:rPr lang="en-US" dirty="0"/>
                  <a:t>Common choices: ASCII, UNICODE.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619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Structure of a </a:t>
            </a:r>
            <a:r>
              <a:rPr lang="en-US" dirty="0" err="1"/>
              <a:t>trie</a:t>
            </a:r>
            <a:r>
              <a:rPr lang="en-US" dirty="0"/>
              <a:t> node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We must always specify the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that we sample characters from!</a:t>
                </a:r>
              </a:p>
              <a:p>
                <a:pPr lvl="1"/>
                <a:r>
                  <a:rPr lang="en-US" dirty="0"/>
                  <a:t>Common choices: ASCII, UNICODE.</a:t>
                </a:r>
              </a:p>
              <a:p>
                <a:r>
                  <a:rPr lang="en-US" dirty="0"/>
                  <a:t>In this course, we will be using ASCII or small subsets thereof.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565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Structure of a </a:t>
            </a:r>
            <a:r>
              <a:rPr lang="en-US" dirty="0" err="1"/>
              <a:t>trie</a:t>
            </a:r>
            <a:r>
              <a:rPr lang="en-US" dirty="0"/>
              <a:t> node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We must always specify the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that we sample characters from!</a:t>
                </a:r>
              </a:p>
              <a:p>
                <a:pPr lvl="1"/>
                <a:r>
                  <a:rPr lang="en-US" dirty="0"/>
                  <a:t>Common choices: ASCII, UNICODE.</a:t>
                </a:r>
              </a:p>
              <a:p>
                <a:r>
                  <a:rPr lang="en-US" dirty="0"/>
                  <a:t>In this course, we will be using ASCII or small subsets thereof.</a:t>
                </a:r>
              </a:p>
              <a:p>
                <a:r>
                  <a:rPr lang="en-US" dirty="0"/>
                  <a:t>Every node will hold a buffer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Σ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|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</m:oMath>
                </a14:m>
                <a:r>
                  <a:rPr lang="en-US" dirty="0"/>
                  <a:t>many cells!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174" y="3546389"/>
            <a:ext cx="667266" cy="6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52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4980</TotalTime>
  <Words>3264</Words>
  <Application>Microsoft Macintosh PowerPoint</Application>
  <PresentationFormat>Widescreen</PresentationFormat>
  <Paragraphs>986</Paragraphs>
  <Slides>60</Slides>
  <Notes>22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Calibri</vt:lpstr>
      <vt:lpstr>Mangal</vt:lpstr>
      <vt:lpstr>Cambria Math</vt:lpstr>
      <vt:lpstr>Arial</vt:lpstr>
      <vt:lpstr>Wingdings</vt:lpstr>
      <vt:lpstr>Consolas</vt:lpstr>
      <vt:lpstr>Calibri Light</vt:lpstr>
      <vt:lpstr>Office Theme</vt:lpstr>
      <vt:lpstr>Tries (“try”-s)</vt:lpstr>
      <vt:lpstr>Tries</vt:lpstr>
      <vt:lpstr>Tries</vt:lpstr>
      <vt:lpstr>Tries</vt:lpstr>
      <vt:lpstr>Tries</vt:lpstr>
      <vt:lpstr>Tries</vt:lpstr>
      <vt:lpstr>Structure of a trie node</vt:lpstr>
      <vt:lpstr>Structure of a trie node</vt:lpstr>
      <vt:lpstr>Structure of a trie node</vt:lpstr>
      <vt:lpstr>Structure of a trie node</vt:lpstr>
      <vt:lpstr>Structure of a trie node</vt:lpstr>
      <vt:lpstr>Structure of a trie node</vt:lpstr>
      <vt:lpstr>Structure of a trie node</vt:lpstr>
      <vt:lpstr>Structure of a trie node</vt:lpstr>
      <vt:lpstr>Structure of a trie node</vt:lpstr>
      <vt:lpstr>Not so fast!</vt:lpstr>
      <vt:lpstr>Not so fast!</vt:lpstr>
      <vt:lpstr>Not so fast!</vt:lpstr>
      <vt:lpstr>Example</vt:lpstr>
      <vt:lpstr>Example</vt:lpstr>
      <vt:lpstr>Example</vt:lpstr>
      <vt:lpstr>Inserting a key</vt:lpstr>
      <vt:lpstr>Inserting a key</vt:lpstr>
      <vt:lpstr>Inserting a key</vt:lpstr>
      <vt:lpstr>Inserting a key</vt:lpstr>
      <vt:lpstr>Inserting a key</vt:lpstr>
      <vt:lpstr>Trie insertion: exercise</vt:lpstr>
      <vt:lpstr>Trie insertion: exercise</vt:lpstr>
      <vt:lpstr>Trie insertion: exercise</vt:lpstr>
      <vt:lpstr>Trie insertion: exercise</vt:lpstr>
      <vt:lpstr>Iterative insertion!</vt:lpstr>
      <vt:lpstr>PowerPoint Presentation</vt:lpstr>
      <vt:lpstr>Deleting a key</vt:lpstr>
      <vt:lpstr>Deleting a key</vt:lpstr>
      <vt:lpstr>Deleting a key</vt:lpstr>
      <vt:lpstr>Deleting a key</vt:lpstr>
      <vt:lpstr>“Soft” vs “hard” deletion in a trie:  what would you do?</vt:lpstr>
      <vt:lpstr>“Soft” vs “hard” deletion in a trie:  what would you do?</vt:lpstr>
      <vt:lpstr>“Soft” vs “hard” deletion in a trie:  what would you do?</vt:lpstr>
      <vt:lpstr>“Soft” vs “hard” deletion in a trie:  what would you do?</vt:lpstr>
      <vt:lpstr>Complexity of searching for a key in a trie</vt:lpstr>
      <vt:lpstr>Complexity of searching for a key in a trie</vt:lpstr>
      <vt:lpstr>Complexity of searching for a key in a trie</vt:lpstr>
      <vt:lpstr>De la Briandais Tries</vt:lpstr>
      <vt:lpstr>Cool things we can do with tries</vt:lpstr>
      <vt:lpstr>Cool things we can do with tries</vt:lpstr>
      <vt:lpstr>Cool things we can do with tries</vt:lpstr>
      <vt:lpstr>Trie-specific stuff</vt:lpstr>
      <vt:lpstr>Longest Prefix!</vt:lpstr>
      <vt:lpstr>Longest Prefix!</vt:lpstr>
      <vt:lpstr>Longest Prefix!</vt:lpstr>
      <vt:lpstr>Metacharacter (glob) search!</vt:lpstr>
      <vt:lpstr>Metacharacter (glob) search!</vt:lpstr>
      <vt:lpstr>Metacharacter parsing</vt:lpstr>
      <vt:lpstr>Metacharacter parsing</vt:lpstr>
      <vt:lpstr>Trie redundancy</vt:lpstr>
      <vt:lpstr>Trie redundancy</vt:lpstr>
      <vt:lpstr>Trie redundancy</vt:lpstr>
      <vt:lpstr>Trie redundancy</vt:lpstr>
      <vt:lpstr>Trie redundancy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Tries and Patricia Tries</dc:title>
  <dc:creator>Jason Filippou</dc:creator>
  <cp:lastModifiedBy>Jason Filippou</cp:lastModifiedBy>
  <cp:revision>110</cp:revision>
  <cp:lastPrinted>2019-11-04T20:38:12Z</cp:lastPrinted>
  <dcterms:created xsi:type="dcterms:W3CDTF">2017-06-20T00:00:44Z</dcterms:created>
  <dcterms:modified xsi:type="dcterms:W3CDTF">2019-11-05T17:31:14Z</dcterms:modified>
</cp:coreProperties>
</file>