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8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299" r:id="rId15"/>
    <p:sldId id="30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3" r:id="rId27"/>
    <p:sldId id="322" r:id="rId28"/>
    <p:sldId id="32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5245" autoAdjust="0"/>
  </p:normalViewPr>
  <p:slideViewPr>
    <p:cSldViewPr snapToGrid="0">
      <p:cViewPr varScale="1">
        <p:scale>
          <a:sx n="87" d="100"/>
          <a:sy n="8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2:50:5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24575,'493'-21'0,"-330"11"0,-103 4 0,-1-1 0,106-29 0,-123 28 0,1 2 0,1 2 0,-1 2 0,75 6 0,-11-1 0,829-3 0,-877 3 0,73 13 0,-17-2 0,218 36 0,-260-36 0,209 49 0,187 12 0,-395-66 0,1-3 0,130-8 0,-70 0 0,44 4 0,193-5 0,-209-12 0,65-2 0,-10 20 0,156-5 0,-324-4 44,-1-3 0,81-23 0,35-7-1541,-139 35-5329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3:29:0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24575,'24'1'0,"0"2"0,0 1 0,33 9 0,20 3 0,165 13 0,427-3 0,-383-27-1365,-255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7:10:0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24575,'1188'0'0,"-1066"6"0,180 32 0,-13 0 0,405-25 0,-436-15 0,-178-2 0,132-23 0,-129 13 0,122-4 0,269-5 0,-455 22-493,131-14-6455,-86 5 7605,-25 4 2151,52-3 0,109 11-1634,-79 0-1180,-36-1 6,162-21 0,-154 10 0,0 4 0,126 8 0,-70 0 0,1049-2 0,-1169-1 0,-1-2 0,35-8 0,41-3 0,486 10 0,-305 7 0,2151-3 0,-2206 17 0,-118-6 0,145 18 0,197 8 0,-313-31 0,189 32 0,16 2 0,359-31 0,-407-12 0,4124 3 0,-4065 18 0,-144-4 0,98 15 0,97 3 0,-178-35 0,221 5 0,-272 12 0,52 2 0,451 20 0,-352 7 0,-207-23 0,198 7 0,682-31 0,-718-12 0,-7 1 0,26 0 0,-15 0 0,853 16 0,-900-20 0,-121 6 0,185-18 0,-122 1 0,-40 7 0,102-9 0,-40 17-23,236-8-1319,-410 23-5484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7:10:12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24575,'2752'0'0,"-2300"15"0,29 1 0,-307-18 0,542 15 0,69 31 0,331-36 0,-634-11 0,1087 3 0,-1143-15 0,-15-1 0,-175 0 0,-4 1 0,61 17 0,284-8 0,-499-3 0,86-21 0,20-3 0,500-15 0,-425 34 0,138-1 0,1032 16 0,-1258-13 0,-40 0 0,493 22 0,-284 3 0,574-10 49,-496-5-1463,-377 2-5412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7:10:21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24575,'305'-16'0,"-57"1"0,-46-1 0,28 0 0,360 32 0,33 0 0,2328-19 0,-1541 5 0,-1358-4 0,63-11 0,-62 5 0,57 0 0,22 9 0,-40 1 0,0-4 0,108-17 0,43-12 0,-89 19 0,200 10 0,-165 5 0,-86-3 0,1104 23 0,-799-16-1274,-403-7 1183,23 0-6735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7:10:2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24575,'1589'-24'-424,"910"9"-1762,-1446 23 406,719-8 6170,-1401-32-4390,-10 1 0,691 32 0,-867-16 0,-6-1 0,-163 16 0,59 0 0,137-18 0,-179 13-1365,-5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7:10:5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24575,'2241'0'0,"-1911"16"0,-28-1 0,127 3 0,219-3 0,-399-18 0,1067 3 0,-947 15 0,-63-1 0,1128-10 0,-732-7 0,168 3 0,-759 6 0,208 38 0,-94-9 0,301 5 0,-117-12 0,194 4 0,931-35 56,-812 5-1477,-688-2-5405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7:10:55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24575,'87'-4'0,"115"-21"0,-73 7 0,34-2 0,417-38 0,-490 53-682,151-28-1,-202 24-6143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7:10:5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24575,'700'0'0,"-651"-2"0,1-3 0,82-19 0,-83 13 0,1 2 0,86-3 0,-49 13 0,-33 1 0,-1-2 0,1-3 0,75-13 0,-72 7 0,1 4 0,0 1 0,90 7 0,-35 0 0,298 15 0,-226-5 0,189-12 0,-167-3 0,158 2-1365,-337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7:11:02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24575,'278'-15'0,"-47"1"0,-138 14 0,-55 1 0,0 0 0,0-3 0,0-1 0,-1-2 0,67-17 0,-72 12 0,-1 2 0,2 2 0,-1 1 0,41-1 0,137 6 0,-91 3 0,114-6 0,247 8 0,-219 24 0,80 4 0,-19-36-1365,-296 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7:11:07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24575,'854'-16'0,"-71"0"0,2780 15 0,-1702 3 0,-1588 14 0,7 0 0,1251-17 0,-1251-15 0,-18 0 0,1395 14 0,-801 5 0,1040-3 0,-1690 16 0,-19-1 0,153-16 0,86 3 0,-221 12 0,71 2 0,1203-17 0,-1427 3 67,65 12-1,8 0-1564,-98-12-5328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3:12:2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24575,'1454'0'0,"-942"32"0,-179-4 0,912 5 0,201-34 0,-1144 17 0,-134-4 0,9-2 0,467 15 0,-532-22 0,124 19 0,106 35 0,112-1 289,4-31-2629,-282-17-2393,645 0 9761,-396-10-2165,-141 7-3970,-8 9 1107,112 3 0,1249-16 0,-784-3 0,-512-14 0,-8 0 0,-27-1 0,-145 5 0,15-1 0,192-6 0,216 2 0,317-29 0,-490-1 0,-313 37 0,0 4 0,125 8 0,-74 1 0,191-2-1365,-309-2-5461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3:12:27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24575,'7'0'0,"0"-1"0,0-1 0,-1 1 0,1-1 0,9-4 0,22-5 0,26 1 0,6-2 0,139-5 0,2336 20 0,-1382-5 0,-1112 4 0,56 11 0,20 0 0,114-5 0,103 6 0,-181-7 0,-79-4 0,117 17 0,-122-10 0,-1-4 0,136-8 0,-73-1 0,1301 4 0,-1419-3 0,0 0 0,40-10 0,-38 7 0,0 1 0,31-2 0,607 4 0,-318 4 0,-323-3 0,1-1 0,40-10 0,-39 7 0,0 1 0,32-2 0,709 4 0,-369 4 0,2937-2-1365,-3303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3:17:1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24575,'360'18'0,"226"-4"0,-368-16 0,535 2 0,-721 2 0,0 1 0,0 2 0,57 16 0,-53-11 0,0-2 0,53 5 0,-35-11 0,-3 1 0,62 10 0,-39-4 0,0-3 0,134-7 0,-76-2 0,-25 3 0,135-18 0,-122 7 0,209 8 0,-164 5 0,679-2-1365,-817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3:17:17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24575,'622'40'0,"-9"48"0,-525-74 0,16-3 0,1-5 0,125-8 0,-63-1 0,-148 3 0,32 1 0,0-1 0,-1-3 0,1-3 0,69-16 0,-72 11 0,0 2 0,0 2 0,59-2 0,150 11 0,-96 1 0,-18-1 0,155-5 0,-183-12 0,-71 8 0,66-3 0,1343 12-1365,-1414-2-5461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3:17:2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24575,'832'-31'0,"53"0"0,-818 32 0,-25 1 0,-1-1 0,0-3 0,0-1 0,0-1 0,76-20 0,-22-2-1365,-68 22-5461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3:20:2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24575,'3924'0'0,"-3831"-4"0,96-17 0,-96 9 0,95-1 0,256 22 0,13 1 0,6538-12 0,-3533 4 0,-3084 14 0,7 0 0,226 1 0,178-3 0,-498-16 0,639 2 0,-907-1-455,1 0 0,41-9 0,-36 4-6371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3:29:04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24575,'46'2'0,"64"11"0,-36-3 0,28 2 0,-5 1 0,121-1 0,-191-12 0,24 1 0,0-2 0,0-3 0,0-2 0,0-2 0,51-15 0,113-29 0,-186 46 0,60-19 42,-65 17-394,1 1 0,0 1 1,39-4-1,-39 9-6474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3:29:05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24575,'38'10'0,"0"-2"0,1-2 0,0-2 0,0-1 0,55-3 0,-25 0 0,666 2 59,-385-3-1483,-325 1-5402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F25F6-4450-0BD6-A725-E9285B59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97563A-09D4-EA13-DDBC-DDB61296F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A9F4A-7ABF-DDBA-91B7-C9101563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FFEB-BDA5-4A8A-80B5-8310B738F89B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FA313-E77E-CAF0-1930-79795DBD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A7835-A493-B54C-911F-B223B6A8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A9-DD78-403D-8338-920E4BD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E78BA-E772-776C-D77F-1F20B9A1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920FB-D385-ABB7-0AF7-AE3914780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10C66-BE97-A32E-050F-56A22178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FFEB-BDA5-4A8A-80B5-8310B738F89B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B90DD-A1A1-1DBD-E754-830092F0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0CE50-4A48-0368-14BF-20E7FE2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A9-DD78-403D-8338-920E4BD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7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12CBE4-07FE-169C-6840-2FE3B0673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E9C516-B0D5-125C-AB6B-47865D7FF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2B98B-1732-A351-0F14-70D56FD7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FFEB-BDA5-4A8A-80B5-8310B738F89B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E39ED-9944-1297-CD42-FD7A49B1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A6DC0-1E0E-09E3-EADD-8FA8DDDB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A9-DD78-403D-8338-920E4BD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6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B9DA6-5631-61B9-0666-274DB44E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4CEA4-2EED-2AE8-0175-D0863F11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432C1-1707-AD13-2433-2EFF9EDB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FFEB-BDA5-4A8A-80B5-8310B738F89B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19784-1079-A047-6E62-3E7BB561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08A68-05C1-E1C0-9509-0EAFBCE6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A9-DD78-403D-8338-920E4BD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5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C4C08-A5AF-8151-F1EC-5C74B673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7E135D-22DB-6B6B-DCC6-D890C4FC6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4FBB0-1D6D-CD75-A335-3453099C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FFEB-BDA5-4A8A-80B5-8310B738F89B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1765D-00E0-741B-5A55-EB1BB223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8A610-4CC3-B368-508B-AE8B7AEA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A9-DD78-403D-8338-920E4BD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5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14422-6FE6-BE27-5D0B-B65C05AD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32CA5-F45C-BAD4-3068-97818C20C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FB62B6-8357-05E8-35A8-375315F59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21910-8BE5-E377-2709-CC42C610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FFEB-BDA5-4A8A-80B5-8310B738F89B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845F4-CBC7-32F6-8BAD-547C980D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3300A-721E-80EC-A298-7E19D33A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A9-DD78-403D-8338-920E4BD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5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A3D4D-2277-9486-53FD-5B4E47A7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87C65-E6F5-CEFA-AC3B-6E22630D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A88C70-1A9E-BD1F-88AE-54A64106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5DF681-2A9E-C4C3-DD41-85B583604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DF4C8-6BB5-96E0-3918-DD3607040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A64D6-AC89-59C0-6855-04DCBE04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FFEB-BDA5-4A8A-80B5-8310B738F89B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A976F6-C36A-0CB3-26E8-96996CBA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FC8AAB-E6C0-A0A9-0B10-26071367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A9-DD78-403D-8338-920E4BD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2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00B0E-E878-2DBF-3C06-8C5EE66C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6D32E-802B-95B4-4EB3-0EE6C509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FFEB-BDA5-4A8A-80B5-8310B738F89B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9AFA00-D3FC-A5EC-94F0-575CB5FD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046556-2F50-E427-299E-63E677AE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A9-DD78-403D-8338-920E4BD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2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EC38E-07E1-A3F9-9C13-83EB1A71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FFEB-BDA5-4A8A-80B5-8310B738F89B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9588D7-9D11-9CB9-40E5-70D146B8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21721-F819-8681-2B97-3B040B05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A9-DD78-403D-8338-920E4BD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17D7C-AFCD-0B2E-F0C7-CB3AC319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02BD0-84F6-B2BA-F0A4-618F92D6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4B3B6-4F14-7D6B-8A3D-54DD10B7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B2158-E809-531D-C769-A7B70780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FFEB-BDA5-4A8A-80B5-8310B738F89B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B9CD3A-51BE-5936-8041-AD3702C9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E71CC-BB4B-FF6B-E93A-71D1981F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A9-DD78-403D-8338-920E4BD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85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F259A-EE2F-C650-2A08-C5328F07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33CE3F-370E-F0F4-8421-E9018434A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01EF7-1B8B-02FE-CFD1-1A9C1D429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D1ED8-F02F-F399-3C11-FFF53F77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FFEB-BDA5-4A8A-80B5-8310B738F89B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F4434-C0F6-29B8-55E1-CC42FCC4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DC382-CBD4-39DA-C34D-2F809FE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A9-DD78-403D-8338-920E4BD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1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B87501-D238-667F-B129-702F78CB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B3337-1271-0D88-51D9-FAD32D3F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6A9FA-54C8-E7D4-96A8-4A5CEBC89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FFEB-BDA5-4A8A-80B5-8310B738F89B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5A42D-C26D-03A5-D3E9-F2233513B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81982-AAE7-5F67-4690-D624DE80F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DCA9-DD78-403D-8338-920E4BD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0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9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1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16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alpha val="52000"/>
                  <a:lumMod val="75000"/>
                </a:schemeClr>
              </a:gs>
            </a:gsLst>
            <a:lin ang="240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alpha val="0"/>
                  <a:lumMod val="5000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2508972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alpha val="2000"/>
                  <a:lumMod val="60000"/>
                  <a:lumOff val="40000"/>
                </a:schemeClr>
              </a:gs>
            </a:gsLst>
            <a:lin ang="8400000" scaled="0"/>
          </a:gradFill>
          <a:ln>
            <a:noFill/>
          </a:ln>
        </p:spPr>
        <p:txBody>
          <a:bodyPr wrap="square" anchor="ctr"/>
          <a:lstStyle/>
          <a:p>
            <a:pPr algn="ctr"/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800">
                <a:solidFill>
                  <a:srgbClr val="FFFFFF"/>
                </a:solidFill>
              </a:rPr>
              <a:t>政府补助因子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/>
              <a:t>张罡铨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915A9-49BB-DA94-31AF-25533EC0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B580C-4C18-81DC-8999-2900CA91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4210FC-DB2A-1206-2DD3-A6B8EE29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70969"/>
            <a:ext cx="11117226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EC82C-5B67-EAC8-39A5-85A5E442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07067-582F-8C65-8D93-8FEA8EA3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1ECB2F-8D50-9E37-590E-70DE99155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4" y="0"/>
            <a:ext cx="11068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5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B3129-891B-B617-3304-FAD3B66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01BE9-2011-8D60-0A87-8F4B682C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BFA7D1-2488-5B55-18D2-49807DED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51916"/>
            <a:ext cx="10993384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8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A4D62-DA83-6A66-4C5D-4C49C983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D9E1E-AE9B-AB47-7B7B-8854C071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AABA6-A84C-3755-7164-940BF779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3337"/>
            <a:ext cx="11231542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D8C3A-8C4B-8DEE-172F-77454D08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空缺值处理</a:t>
            </a:r>
            <a:r>
              <a:rPr lang="en-US" altLang="zh-CN" dirty="0"/>
              <a:t>(</a:t>
            </a:r>
            <a:r>
              <a:rPr lang="zh-CN" altLang="en-US" dirty="0"/>
              <a:t>非经常性</a:t>
            </a:r>
            <a:r>
              <a:rPr lang="en-US" altLang="zh-CN" dirty="0"/>
              <a:t>+</a:t>
            </a:r>
            <a:r>
              <a:rPr lang="zh-CN" altLang="en-US" dirty="0"/>
              <a:t>利润）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A5FD7-0A83-5AB4-3DF9-76058099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、</a:t>
            </a:r>
            <a:r>
              <a:rPr lang="en-US" altLang="zh-CN" dirty="0"/>
              <a:t>Q2</a:t>
            </a:r>
            <a:r>
              <a:rPr lang="zh-CN" altLang="en-US" dirty="0"/>
              <a:t>、</a:t>
            </a:r>
            <a:r>
              <a:rPr lang="en-US" altLang="zh-CN" dirty="0"/>
              <a:t>Q3</a:t>
            </a:r>
            <a:r>
              <a:rPr lang="zh-CN" altLang="en-US" dirty="0"/>
              <a:t>数据均有可能为</a:t>
            </a:r>
            <a:r>
              <a:rPr lang="en-US" altLang="zh-CN" dirty="0"/>
              <a:t>nan</a:t>
            </a:r>
          </a:p>
          <a:p>
            <a:r>
              <a:rPr lang="en-US" altLang="zh-CN" dirty="0"/>
              <a:t>Q1</a:t>
            </a:r>
            <a:r>
              <a:rPr lang="zh-CN" altLang="en-US" dirty="0"/>
              <a:t>没有任何操作空间</a:t>
            </a:r>
            <a:r>
              <a:rPr lang="en-US" altLang="zh-CN" dirty="0"/>
              <a:t>(</a:t>
            </a:r>
            <a:r>
              <a:rPr lang="zh-CN" altLang="en-US" dirty="0"/>
              <a:t>没有就没有）</a:t>
            </a:r>
            <a:endParaRPr lang="en-US" altLang="zh-CN" dirty="0"/>
          </a:p>
          <a:p>
            <a:r>
              <a:rPr lang="en-US" altLang="zh-CN" dirty="0"/>
              <a:t>Q3</a:t>
            </a:r>
            <a:r>
              <a:rPr lang="zh-CN" altLang="en-US" dirty="0"/>
              <a:t>做位置差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Q2</a:t>
            </a:r>
          </a:p>
          <a:p>
            <a:pPr lvl="1"/>
            <a:r>
              <a:rPr lang="en-US" altLang="zh-CN" dirty="0"/>
              <a:t>Q1</a:t>
            </a:r>
            <a:r>
              <a:rPr lang="zh-CN" altLang="en-US" dirty="0"/>
              <a:t>有数据就做位置差</a:t>
            </a:r>
            <a:endParaRPr lang="en-US" altLang="zh-CN" dirty="0"/>
          </a:p>
          <a:p>
            <a:pPr lvl="1"/>
            <a:r>
              <a:rPr lang="en-US" altLang="zh-CN" dirty="0"/>
              <a:t>Q1</a:t>
            </a:r>
            <a:r>
              <a:rPr lang="zh-CN" altLang="en-US" dirty="0"/>
              <a:t>没有数据就除以二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341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3159C-149B-8AE0-8A77-DF1D25FF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AFC4B-C1AA-734C-A801-4CFF0251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E8DDC-74F6-2F01-D25F-B57F4C78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4" y="2377"/>
            <a:ext cx="11506092" cy="68556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7A3DCD0-A6DA-9991-3EF8-8A285A0566B6}"/>
                  </a:ext>
                </a:extLst>
              </p14:cNvPr>
              <p14:cNvContentPartPr/>
              <p14:nvPr/>
            </p14:nvContentPartPr>
            <p14:xfrm>
              <a:off x="594468" y="2819867"/>
              <a:ext cx="6215040" cy="1335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7A3DCD0-A6DA-9991-3EF8-8A285A0566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828" y="2811227"/>
                <a:ext cx="6232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5B957F3-2F11-4B8E-D39C-99128EAB3E8B}"/>
                  </a:ext>
                </a:extLst>
              </p14:cNvPr>
              <p14:cNvContentPartPr/>
              <p14:nvPr/>
            </p14:nvContentPartPr>
            <p14:xfrm>
              <a:off x="737748" y="3392267"/>
              <a:ext cx="4813560" cy="352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5B957F3-2F11-4B8E-D39C-99128EAB3E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9108" y="3383627"/>
                <a:ext cx="483120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15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ED460-A024-519E-BA80-173D2DB6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2DDD1-7F3D-0AA6-C810-4679DA88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377"/>
            <a:ext cx="10515600" cy="4351338"/>
          </a:xfrm>
        </p:spPr>
        <p:txBody>
          <a:bodyPr/>
          <a:lstStyle/>
          <a:p>
            <a:r>
              <a:rPr lang="zh-CN" altLang="en-US" dirty="0"/>
              <a:t>有些因子需要取序值标准化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FD22E2-5ECA-7F5B-8B5C-57B513785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24"/>
          <a:stretch/>
        </p:blipFill>
        <p:spPr>
          <a:xfrm>
            <a:off x="2052347" y="1496285"/>
            <a:ext cx="7881195" cy="52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4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5FC9-D1BB-3BF1-46E8-D9EC0C6D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69BA3-B524-B7ED-CED3-997B6A71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90D9CF-3358-ABCD-1BF2-D7BD5320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92" y="239617"/>
            <a:ext cx="11625816" cy="63787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26147FD-A566-D0D0-5884-38FF927A7C1D}"/>
                  </a:ext>
                </a:extLst>
              </p14:cNvPr>
              <p14:cNvContentPartPr/>
              <p14:nvPr/>
            </p14:nvContentPartPr>
            <p14:xfrm>
              <a:off x="1454148" y="1641296"/>
              <a:ext cx="1729440" cy="45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26147FD-A566-D0D0-5884-38FF927A7C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5148" y="1632656"/>
                <a:ext cx="17470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893291D-9251-BEAA-33F6-1D1EF798AB38}"/>
                  </a:ext>
                </a:extLst>
              </p14:cNvPr>
              <p14:cNvContentPartPr/>
              <p14:nvPr/>
            </p14:nvContentPartPr>
            <p14:xfrm>
              <a:off x="1442988" y="1883507"/>
              <a:ext cx="1851480" cy="576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893291D-9251-BEAA-33F6-1D1EF798AB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3988" y="1874507"/>
                <a:ext cx="18691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7BBFE46-15B9-F1EC-26EC-7B355DD90493}"/>
                  </a:ext>
                </a:extLst>
              </p14:cNvPr>
              <p14:cNvContentPartPr/>
              <p14:nvPr/>
            </p14:nvContentPartPr>
            <p14:xfrm>
              <a:off x="2897388" y="2093387"/>
              <a:ext cx="802800" cy="439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7BBFE46-15B9-F1EC-26EC-7B355DD904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8388" y="2084747"/>
                <a:ext cx="820440" cy="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69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77AA0-E78C-1E8F-976C-3F3B2750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28FFE-263A-DD4E-12D0-EB3D71F6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55207-DEBB-B4DA-6026-CC891A4E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63" y="284468"/>
            <a:ext cx="11250273" cy="62890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4DB7723-013A-ACBD-A1EF-6F65D8550FCC}"/>
                  </a:ext>
                </a:extLst>
              </p14:cNvPr>
              <p14:cNvContentPartPr/>
              <p14:nvPr/>
            </p14:nvContentPartPr>
            <p14:xfrm>
              <a:off x="3271428" y="4950707"/>
              <a:ext cx="6973560" cy="298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4DB7723-013A-ACBD-A1EF-6F65D8550F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2788" y="4941707"/>
                <a:ext cx="699120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76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1593-5CED-B4B4-12EC-DABEDF55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F99-D95E-ACBE-A74B-91060EFB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0B657D-2FC7-FABB-E23E-829F6DD5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66" y="-11548"/>
            <a:ext cx="6719041" cy="686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9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18A7D-CFD7-4016-9AE9-97D857A9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5C601-B302-ED3D-4FD7-A6D358DA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空缺值处理 使用未来信息（√）</a:t>
            </a:r>
            <a:endParaRPr lang="en-US" altLang="zh-CN" dirty="0"/>
          </a:p>
          <a:p>
            <a:r>
              <a:rPr lang="zh-CN" altLang="en-US" dirty="0"/>
              <a:t>原报告使用标准化（√）</a:t>
            </a:r>
            <a:endParaRPr lang="en-US" altLang="zh-CN" dirty="0"/>
          </a:p>
          <a:p>
            <a:r>
              <a:rPr lang="zh-CN" altLang="en-US" dirty="0"/>
              <a:t>月初月末交易日精进（月频，每个月月初购入，月末卖出）</a:t>
            </a:r>
            <a:endParaRPr lang="en-US" altLang="zh-CN" dirty="0"/>
          </a:p>
          <a:p>
            <a:r>
              <a:rPr lang="zh-CN" altLang="en-US" dirty="0"/>
              <a:t>市值行业中性化（√）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918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C8FC4-0BF9-A209-9A7F-829AC200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B8BED-1408-44D8-850B-85AC9EE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月初月末交易日精进（月频，每个月月初购入，月末卖出）</a:t>
            </a:r>
            <a:endParaRPr lang="en-US" altLang="zh-CN" dirty="0"/>
          </a:p>
          <a:p>
            <a:pPr lvl="1"/>
            <a:r>
              <a:rPr lang="zh-CN" altLang="en-US" dirty="0"/>
              <a:t>变频（因子为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月初的数据， 收益率和市值均为月频）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市值行业中性化（√）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93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F0CEE-0CF3-CBD4-8072-20BCB42D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3DE70-6914-8781-4445-44817E3E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58384B-00CF-4565-967C-2D75EDCF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75732"/>
            <a:ext cx="11698333" cy="67065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3EAB7F5-BA1C-16B5-B8AB-9AEEA5648989}"/>
                  </a:ext>
                </a:extLst>
              </p14:cNvPr>
              <p14:cNvContentPartPr/>
              <p14:nvPr/>
            </p14:nvContentPartPr>
            <p14:xfrm>
              <a:off x="1178388" y="2114267"/>
              <a:ext cx="550440" cy="568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3EAB7F5-BA1C-16B5-B8AB-9AEEA5648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9748" y="2105267"/>
                <a:ext cx="5680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272F6D12-8FB1-4B96-B931-A242AFCA369E}"/>
                  </a:ext>
                </a:extLst>
              </p14:cNvPr>
              <p14:cNvContentPartPr/>
              <p14:nvPr/>
            </p14:nvContentPartPr>
            <p14:xfrm>
              <a:off x="1167588" y="2577587"/>
              <a:ext cx="528480" cy="122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272F6D12-8FB1-4B96-B931-A242AFCA36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8948" y="2568587"/>
                <a:ext cx="5461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64E77DA-7ED8-46F9-5F11-B3732A831FA3}"/>
                  </a:ext>
                </a:extLst>
              </p14:cNvPr>
              <p14:cNvContentPartPr/>
              <p14:nvPr/>
            </p14:nvContentPartPr>
            <p14:xfrm>
              <a:off x="1233468" y="2985107"/>
              <a:ext cx="516600" cy="334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64E77DA-7ED8-46F9-5F11-B3732A831F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4468" y="2976467"/>
                <a:ext cx="53424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71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7FE5F-665F-CF9B-C5EC-409B6BC5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92EEA-41EA-C88F-3E81-EF04F470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B0E71-7884-5F06-AF39-C3AEE030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8" y="0"/>
            <a:ext cx="8939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3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08D4C-E7AF-F07A-ED3A-B8C4F263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填充其他月份数据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66E81-50D1-ADFF-FBC7-337F903D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 “</a:t>
            </a:r>
            <a:r>
              <a:rPr lang="en-US" altLang="zh-CN" dirty="0" err="1"/>
              <a:t>ffill</a:t>
            </a:r>
            <a:r>
              <a:rPr lang="en-US" altLang="zh-CN" dirty="0"/>
              <a:t>(3)”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/>
              <a:t>、</a:t>
            </a:r>
            <a:r>
              <a:rPr lang="en-US" altLang="zh-CN" dirty="0"/>
              <a:t>10  “</a:t>
            </a:r>
            <a:r>
              <a:rPr lang="en-US" altLang="zh-CN" dirty="0" err="1"/>
              <a:t>ffill</a:t>
            </a:r>
            <a:r>
              <a:rPr lang="en-US" altLang="zh-CN" dirty="0"/>
              <a:t>(1)”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“</a:t>
            </a:r>
            <a:r>
              <a:rPr lang="en-US" altLang="zh-CN" dirty="0" err="1"/>
              <a:t>ffill</a:t>
            </a:r>
            <a:r>
              <a:rPr lang="en-US" altLang="zh-CN" dirty="0"/>
              <a:t>(5)”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5906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D881F-D3FB-CCD3-5099-B0409721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EFFC4-AAFE-6FAA-B4B4-407DCAEF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D5D214-91C9-68C7-24F1-3BDD68E8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99" y="63347"/>
            <a:ext cx="11698401" cy="67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4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201DF-3054-E087-81E0-F7F1E2CD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14" y="32161"/>
            <a:ext cx="10515600" cy="1325563"/>
          </a:xfrm>
        </p:spPr>
        <p:txBody>
          <a:bodyPr/>
          <a:lstStyle/>
          <a:p>
            <a:r>
              <a:rPr lang="zh-CN" altLang="en-US" dirty="0"/>
              <a:t>行业市值中性化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04692A4D-5C8A-CB57-7B35-86820623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需要获取行业暴露值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13FF574-E87F-9B09-5A31-840BEE46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87" y="2714947"/>
            <a:ext cx="10762025" cy="38145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539A7F66-ACEF-D135-0A52-6EB8C3DED41A}"/>
                  </a:ext>
                </a:extLst>
              </p14:cNvPr>
              <p14:cNvContentPartPr/>
              <p14:nvPr/>
            </p14:nvContentPartPr>
            <p14:xfrm>
              <a:off x="1145628" y="4064027"/>
              <a:ext cx="9563760" cy="1566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539A7F66-ACEF-D135-0A52-6EB8C3DED4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6628" y="4055027"/>
                <a:ext cx="95814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5CEBAED5-AE6A-0A45-7A8C-F8D23D0053E4}"/>
                  </a:ext>
                </a:extLst>
              </p14:cNvPr>
              <p14:cNvContentPartPr/>
              <p14:nvPr/>
            </p14:nvContentPartPr>
            <p14:xfrm>
              <a:off x="1255428" y="3549587"/>
              <a:ext cx="5953320" cy="8712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5CEBAED5-AE6A-0A45-7A8C-F8D23D0053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6788" y="3540587"/>
                <a:ext cx="59709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11D3F42C-42B9-0ACD-5B37-76D34CDDB4E4}"/>
                  </a:ext>
                </a:extLst>
              </p14:cNvPr>
              <p14:cNvContentPartPr/>
              <p14:nvPr/>
            </p14:nvContentPartPr>
            <p14:xfrm>
              <a:off x="2026548" y="5815787"/>
              <a:ext cx="3634920" cy="453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11D3F42C-42B9-0ACD-5B37-76D34CDDB4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17908" y="5806787"/>
                <a:ext cx="36525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4B4833AF-896D-3B39-6EBF-8BB2B5930C56}"/>
                  </a:ext>
                </a:extLst>
              </p14:cNvPr>
              <p14:cNvContentPartPr/>
              <p14:nvPr/>
            </p14:nvContentPartPr>
            <p14:xfrm>
              <a:off x="1839708" y="6357227"/>
              <a:ext cx="3393360" cy="5472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4B4833AF-896D-3B39-6EBF-8BB2B5930C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708" y="6348587"/>
                <a:ext cx="341100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245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1EDF5-1F2A-8DDE-33E8-6E04C5DF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8ACDC-92DF-5135-0D66-10EE279B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CC9E6E-5175-CFC7-F9E4-CFCAC661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14" y="0"/>
            <a:ext cx="6900892" cy="67533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E3636613-DDE0-84BB-B0C1-C551E8B41A8D}"/>
                  </a:ext>
                </a:extLst>
              </p14:cNvPr>
              <p14:cNvContentPartPr/>
              <p14:nvPr/>
            </p14:nvContentPartPr>
            <p14:xfrm>
              <a:off x="3095388" y="4186067"/>
              <a:ext cx="4924800" cy="997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E3636613-DDE0-84BB-B0C1-C551E8B41A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6748" y="4177427"/>
                <a:ext cx="4942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BEEA86B4-2C1D-0DB7-5B91-7A8CE197C154}"/>
                  </a:ext>
                </a:extLst>
              </p14:cNvPr>
              <p14:cNvContentPartPr/>
              <p14:nvPr/>
            </p14:nvContentPartPr>
            <p14:xfrm>
              <a:off x="3139668" y="4674947"/>
              <a:ext cx="551160" cy="622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BEEA86B4-2C1D-0DB7-5B91-7A8CE197C1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0668" y="4666307"/>
                <a:ext cx="5688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0AA3B139-EC1F-3E69-72EA-3DE9DD11EA96}"/>
                  </a:ext>
                </a:extLst>
              </p14:cNvPr>
              <p14:cNvContentPartPr/>
              <p14:nvPr/>
            </p14:nvContentPartPr>
            <p14:xfrm>
              <a:off x="4009788" y="5043587"/>
              <a:ext cx="1277280" cy="3528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0AA3B139-EC1F-3E69-72EA-3DE9DD11EA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01148" y="5034587"/>
                <a:ext cx="1294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0A320A54-BC30-2B0F-29CD-42E848171082}"/>
                  </a:ext>
                </a:extLst>
              </p14:cNvPr>
              <p14:cNvContentPartPr/>
              <p14:nvPr/>
            </p14:nvContentPartPr>
            <p14:xfrm>
              <a:off x="3073428" y="6344267"/>
              <a:ext cx="1111680" cy="345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0A320A54-BC30-2B0F-29CD-42E8481710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4428" y="6335627"/>
                <a:ext cx="112932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90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1CFDD-16FD-9A23-2D1E-5DF4B3F6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A5B51CD-03E4-9454-E246-CFB8AC8C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52CE-92DE-DF8C-DD9C-87F8BE5B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19" y="1690688"/>
            <a:ext cx="8306487" cy="3187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2C16D7A-3140-6C31-33A1-79B47D863CBA}"/>
                  </a:ext>
                </a:extLst>
              </p14:cNvPr>
              <p14:cNvContentPartPr/>
              <p14:nvPr/>
            </p14:nvContentPartPr>
            <p14:xfrm>
              <a:off x="2962908" y="4339067"/>
              <a:ext cx="6313320" cy="349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2C16D7A-3140-6C31-33A1-79B47D863C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4268" y="4330427"/>
                <a:ext cx="6330960" cy="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247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E9311-ADAB-E9CF-F0FF-54BBE01F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503F3-FD47-AC6A-F18D-32195E7D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5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9AFD3-6870-3FF1-B0DA-BCC86A3A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2A6733-5CEF-C643-36AF-3B00C82A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34" y="338951"/>
            <a:ext cx="11393490" cy="66303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29E8D2-F0C8-8ECD-1CF2-3BF510FB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02" y="158520"/>
            <a:ext cx="9462572" cy="104503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F_GOV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368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64CD4-3B14-4E6B-8414-E3DFECDA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F_GOV mean IC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56383-D9D8-57A4-BD20-801F5A47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72D5F6-A54C-DF47-5A59-B9C12022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10" y="1318302"/>
            <a:ext cx="6843790" cy="55396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B40EDF4-4626-996B-3FD1-7E1882D74D2B}"/>
                  </a:ext>
                </a:extLst>
              </p14:cNvPr>
              <p14:cNvContentPartPr/>
              <p14:nvPr/>
            </p14:nvContentPartPr>
            <p14:xfrm>
              <a:off x="3403908" y="6541187"/>
              <a:ext cx="2224800" cy="925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B40EDF4-4626-996B-3FD1-7E1882D74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5268" y="6532187"/>
                <a:ext cx="224244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0CB14-1C3A-24F9-59BD-9FD2BAE6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E89A78-2581-F48D-C6DB-FD5ABF83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6" y="0"/>
            <a:ext cx="11214398" cy="6858000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9E2F1C6A-88D0-0D0F-FDDD-46DF5B78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94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6222A-D851-538F-3CFA-4557657C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7720E-93F0-9A40-ED8E-DF673D7B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41B684-C5C9-EB7A-C8BE-D25AC9E7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4284"/>
            <a:ext cx="10907647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D9ECD-DD74-47D1-6E2A-7517D293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C5ADB-8DBC-58F6-4118-F80C9678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D4E5E3-5F3D-D170-5C29-E3A9DB3A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37626"/>
            <a:ext cx="10869542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2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C72E3-605E-BD41-2C6A-9A40353D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6F177-86D9-2574-5CB0-2E638724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FEA804E-A57C-C0BF-D4E4-C8778D43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9047"/>
            <a:ext cx="11079121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52A79-911D-70CF-7E20-5F63B787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956E2-C7A0-0185-6D01-A8A290EA1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F2F896-B2F5-7CC9-7C61-1CA21184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56679"/>
            <a:ext cx="11241069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5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206</Words>
  <Application>Microsoft Office PowerPoint</Application>
  <PresentationFormat>宽屏</PresentationFormat>
  <Paragraphs>32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政府补助因子</vt:lpstr>
      <vt:lpstr>缺陷</vt:lpstr>
      <vt:lpstr>F_GOV</vt:lpstr>
      <vt:lpstr>F_GOV mean IC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空缺值处理(非经常性+利润）</vt:lpstr>
      <vt:lpstr>PowerPoint 演示文稿</vt:lpstr>
      <vt:lpstr>标准化</vt:lpstr>
      <vt:lpstr>PowerPoint 演示文稿</vt:lpstr>
      <vt:lpstr>PowerPoint 演示文稿</vt:lpstr>
      <vt:lpstr>PowerPoint 演示文稿</vt:lpstr>
      <vt:lpstr>Analysis</vt:lpstr>
      <vt:lpstr>PowerPoint 演示文稿</vt:lpstr>
      <vt:lpstr>PowerPoint 演示文稿</vt:lpstr>
      <vt:lpstr>填充其他月份数据</vt:lpstr>
      <vt:lpstr>PowerPoint 演示文稿</vt:lpstr>
      <vt:lpstr>行业市值中性化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政府补助因子</dc:title>
  <dc:creator>Jason Zhang</dc:creator>
  <cp:lastModifiedBy>Jason Zhang</cp:lastModifiedBy>
  <cp:revision>16</cp:revision>
  <dcterms:created xsi:type="dcterms:W3CDTF">2023-06-29T01:48:30Z</dcterms:created>
  <dcterms:modified xsi:type="dcterms:W3CDTF">2023-06-29T07:21:30Z</dcterms:modified>
</cp:coreProperties>
</file>