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6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321" r:id="rId13"/>
    <p:sldId id="322" r:id="rId14"/>
    <p:sldId id="323" r:id="rId15"/>
    <p:sldId id="325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800000"/>
    <a:srgbClr val="008000"/>
    <a:srgbClr val="0000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2624" autoAdjust="0"/>
  </p:normalViewPr>
  <p:slideViewPr>
    <p:cSldViewPr>
      <p:cViewPr varScale="1">
        <p:scale>
          <a:sx n="68" d="100"/>
          <a:sy n="6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JobSearch\Research%20files\INSO-results-final-forjob.xls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JobSearch\Research%20files\INSO-results-final-forjob.xls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44510035419128"/>
          <c:y val="0.0277777777777779"/>
          <c:w val="0.905548996458088"/>
          <c:h val="0.62760416666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'64-numbers'!$C$7</c:f>
              <c:strCache>
                <c:ptCount val="1"/>
                <c:pt idx="0">
                  <c:v>INSO-Oracle</c:v>
                </c:pt>
              </c:strCache>
            </c:strRef>
          </c:tx>
          <c:spPr>
            <a:solidFill>
              <a:srgbClr val="008000"/>
            </a:solidFill>
            <a:ln w="25400">
              <a:noFill/>
            </a:ln>
          </c:spPr>
          <c:invertIfNegative val="0"/>
          <c:cat>
            <c:strRef>
              <c:f>'64-numbers'!$B$8:$B$24</c:f>
              <c:strCache>
                <c:ptCount val="17"/>
                <c:pt idx="0">
                  <c:v>fft</c:v>
                </c:pt>
                <c:pt idx="1">
                  <c:v>lu-c</c:v>
                </c:pt>
                <c:pt idx="2">
                  <c:v>lu-nc</c:v>
                </c:pt>
                <c:pt idx="3">
                  <c:v>radix</c:v>
                </c:pt>
                <c:pt idx="4">
                  <c:v>water-nsq</c:v>
                </c:pt>
                <c:pt idx="5">
                  <c:v>fmm</c:v>
                </c:pt>
                <c:pt idx="7">
                  <c:v>blackscholes</c:v>
                </c:pt>
                <c:pt idx="8">
                  <c:v>swaptions</c:v>
                </c:pt>
                <c:pt idx="9">
                  <c:v>fluidanimate</c:v>
                </c:pt>
                <c:pt idx="10">
                  <c:v>vips</c:v>
                </c:pt>
                <c:pt idx="12">
                  <c:v>Average</c:v>
                </c:pt>
                <c:pt idx="14">
                  <c:v>splash avg</c:v>
                </c:pt>
                <c:pt idx="15">
                  <c:v>parsec avg</c:v>
                </c:pt>
                <c:pt idx="16">
                  <c:v>avg</c:v>
                </c:pt>
              </c:strCache>
            </c:strRef>
          </c:cat>
          <c:val>
            <c:numRef>
              <c:f>'64-numbers'!$C$8:$C$20</c:f>
              <c:numCache>
                <c:formatCode>General</c:formatCode>
                <c:ptCount val="13"/>
                <c:pt idx="0">
                  <c:v>0.79</c:v>
                </c:pt>
                <c:pt idx="1">
                  <c:v>0.690000000000001</c:v>
                </c:pt>
                <c:pt idx="2">
                  <c:v>0.680000000000001</c:v>
                </c:pt>
                <c:pt idx="3">
                  <c:v>0.75</c:v>
                </c:pt>
                <c:pt idx="4">
                  <c:v>0.680000000000001</c:v>
                </c:pt>
                <c:pt idx="5">
                  <c:v>0.73</c:v>
                </c:pt>
                <c:pt idx="7">
                  <c:v>0.79</c:v>
                </c:pt>
                <c:pt idx="8">
                  <c:v>0.77</c:v>
                </c:pt>
                <c:pt idx="9">
                  <c:v>0.81</c:v>
                </c:pt>
                <c:pt idx="10">
                  <c:v>0.76</c:v>
                </c:pt>
                <c:pt idx="12">
                  <c:v>0.785</c:v>
                </c:pt>
              </c:numCache>
            </c:numRef>
          </c:val>
        </c:ser>
        <c:ser>
          <c:idx val="1"/>
          <c:order val="1"/>
          <c:tx>
            <c:strRef>
              <c:f>'64-numbers'!$E$7</c:f>
              <c:strCache>
                <c:ptCount val="1"/>
                <c:pt idx="0">
                  <c:v>INSO</c:v>
                </c:pt>
              </c:strCache>
            </c:strRef>
          </c:tx>
          <c:spPr>
            <a:solidFill>
              <a:srgbClr val="800000"/>
            </a:solidFill>
            <a:ln w="25400">
              <a:noFill/>
            </a:ln>
          </c:spPr>
          <c:invertIfNegative val="0"/>
          <c:cat>
            <c:strRef>
              <c:f>'64-numbers'!$B$8:$B$24</c:f>
              <c:strCache>
                <c:ptCount val="17"/>
                <c:pt idx="0">
                  <c:v>fft</c:v>
                </c:pt>
                <c:pt idx="1">
                  <c:v>lu-c</c:v>
                </c:pt>
                <c:pt idx="2">
                  <c:v>lu-nc</c:v>
                </c:pt>
                <c:pt idx="3">
                  <c:v>radix</c:v>
                </c:pt>
                <c:pt idx="4">
                  <c:v>water-nsq</c:v>
                </c:pt>
                <c:pt idx="5">
                  <c:v>fmm</c:v>
                </c:pt>
                <c:pt idx="7">
                  <c:v>blackscholes</c:v>
                </c:pt>
                <c:pt idx="8">
                  <c:v>swaptions</c:v>
                </c:pt>
                <c:pt idx="9">
                  <c:v>fluidanimate</c:v>
                </c:pt>
                <c:pt idx="10">
                  <c:v>vips</c:v>
                </c:pt>
                <c:pt idx="12">
                  <c:v>Average</c:v>
                </c:pt>
                <c:pt idx="14">
                  <c:v>splash avg</c:v>
                </c:pt>
                <c:pt idx="15">
                  <c:v>parsec avg</c:v>
                </c:pt>
                <c:pt idx="16">
                  <c:v>avg</c:v>
                </c:pt>
              </c:strCache>
            </c:strRef>
          </c:cat>
          <c:val>
            <c:numRef>
              <c:f>'64-numbers'!$E$8:$E$20</c:f>
              <c:numCache>
                <c:formatCode>General</c:formatCode>
                <c:ptCount val="13"/>
                <c:pt idx="0">
                  <c:v>0.81</c:v>
                </c:pt>
                <c:pt idx="1">
                  <c:v>0.73</c:v>
                </c:pt>
                <c:pt idx="2">
                  <c:v>0.7</c:v>
                </c:pt>
                <c:pt idx="3">
                  <c:v>0.77</c:v>
                </c:pt>
                <c:pt idx="4">
                  <c:v>0.78</c:v>
                </c:pt>
                <c:pt idx="5">
                  <c:v>0.75</c:v>
                </c:pt>
                <c:pt idx="7">
                  <c:v>0.83</c:v>
                </c:pt>
                <c:pt idx="8">
                  <c:v>0.84</c:v>
                </c:pt>
                <c:pt idx="9">
                  <c:v>0.88</c:v>
                </c:pt>
                <c:pt idx="10">
                  <c:v>0.9</c:v>
                </c:pt>
                <c:pt idx="12">
                  <c:v>0.799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9718776"/>
        <c:axId val="1179722184"/>
      </c:barChart>
      <c:catAx>
        <c:axId val="117971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solidFill>
              <a:srgbClr val="808080"/>
            </a:solidFill>
            <a:prstDash val="solid"/>
          </a:ln>
        </c:spPr>
        <c:txPr>
          <a:bodyPr rot="-5400000" vert="horz"/>
          <a:lstStyle/>
          <a:p>
            <a:pPr>
              <a:defRPr sz="115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11797221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79722184"/>
        <c:scaling>
          <c:orientation val="minMax"/>
          <c:max val="1.0"/>
          <c:min val="0.600000000000001"/>
        </c:scaling>
        <c:delete val="0"/>
        <c:axPos val="l"/>
        <c:majorGridlines>
          <c:spPr>
            <a:ln w="12700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00" b="0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 dirty="0"/>
                  <a:t>Normalized Runtime</a:t>
                </a:r>
              </a:p>
            </c:rich>
          </c:tx>
          <c:layout>
            <c:manualLayout>
              <c:xMode val="edge"/>
              <c:yMode val="edge"/>
              <c:x val="0.00314836678473043"/>
              <c:y val="0.10416666666666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25400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1179718776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35340417158599"/>
          <c:y val="0.0607638205380578"/>
          <c:w val="0.328662718813042"/>
          <c:h val="0.0993689851268594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600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14639905548998"/>
          <c:y val="0.0225694444444444"/>
          <c:w val="0.885478158205431"/>
          <c:h val="0.6736111111111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'64-numbers'!$C$68</c:f>
              <c:strCache>
                <c:ptCount val="1"/>
                <c:pt idx="0">
                  <c:v>INSO-Oracle</c:v>
                </c:pt>
              </c:strCache>
            </c:strRef>
          </c:tx>
          <c:spPr>
            <a:solidFill>
              <a:srgbClr val="008000"/>
            </a:solidFill>
            <a:ln w="25400">
              <a:noFill/>
            </a:ln>
          </c:spPr>
          <c:invertIfNegative val="0"/>
          <c:cat>
            <c:strRef>
              <c:f>'64-numbers'!$H$70:$H$110</c:f>
              <c:strCache>
                <c:ptCount val="41"/>
                <c:pt idx="0">
                  <c:v>fft</c:v>
                </c:pt>
                <c:pt idx="4">
                  <c:v>lu-c</c:v>
                </c:pt>
                <c:pt idx="8">
                  <c:v>lu-nc</c:v>
                </c:pt>
                <c:pt idx="12">
                  <c:v>radix</c:v>
                </c:pt>
                <c:pt idx="16">
                  <c:v>water-nsq</c:v>
                </c:pt>
                <c:pt idx="20">
                  <c:v>fmm</c:v>
                </c:pt>
                <c:pt idx="26">
                  <c:v>blackscholes</c:v>
                </c:pt>
                <c:pt idx="29">
                  <c:v>swaptions</c:v>
                </c:pt>
                <c:pt idx="32">
                  <c:v>fluidanimate</c:v>
                </c:pt>
                <c:pt idx="35">
                  <c:v>vips</c:v>
                </c:pt>
                <c:pt idx="40">
                  <c:v>Average</c:v>
                </c:pt>
              </c:strCache>
            </c:strRef>
          </c:cat>
          <c:val>
            <c:numRef>
              <c:f>'64-numbers'!$C$70:$C$110</c:f>
              <c:numCache>
                <c:formatCode>General</c:formatCode>
                <c:ptCount val="41"/>
                <c:pt idx="0">
                  <c:v>2.56</c:v>
                </c:pt>
                <c:pt idx="4">
                  <c:v>2.84</c:v>
                </c:pt>
                <c:pt idx="8">
                  <c:v>2.77</c:v>
                </c:pt>
                <c:pt idx="12">
                  <c:v>3.2</c:v>
                </c:pt>
                <c:pt idx="16">
                  <c:v>2.51</c:v>
                </c:pt>
                <c:pt idx="20">
                  <c:v>2.06</c:v>
                </c:pt>
                <c:pt idx="26">
                  <c:v>2.86</c:v>
                </c:pt>
                <c:pt idx="29">
                  <c:v>2.91</c:v>
                </c:pt>
                <c:pt idx="32">
                  <c:v>3.12</c:v>
                </c:pt>
                <c:pt idx="35">
                  <c:v>2.88</c:v>
                </c:pt>
                <c:pt idx="40">
                  <c:v>2.771</c:v>
                </c:pt>
              </c:numCache>
            </c:numRef>
          </c:val>
        </c:ser>
        <c:ser>
          <c:idx val="1"/>
          <c:order val="1"/>
          <c:tx>
            <c:strRef>
              <c:f>'64-numbers'!$D$68</c:f>
              <c:strCache>
                <c:ptCount val="1"/>
                <c:pt idx="0">
                  <c:v>INSO</c:v>
                </c:pt>
              </c:strCache>
            </c:strRef>
          </c:tx>
          <c:spPr>
            <a:solidFill>
              <a:srgbClr val="800000"/>
            </a:solidFill>
            <a:ln w="25400">
              <a:noFill/>
            </a:ln>
          </c:spPr>
          <c:invertIfNegative val="0"/>
          <c:cat>
            <c:strRef>
              <c:f>'64-numbers'!$H$70:$H$110</c:f>
              <c:strCache>
                <c:ptCount val="41"/>
                <c:pt idx="0">
                  <c:v>fft</c:v>
                </c:pt>
                <c:pt idx="4">
                  <c:v>lu-c</c:v>
                </c:pt>
                <c:pt idx="8">
                  <c:v>lu-nc</c:v>
                </c:pt>
                <c:pt idx="12">
                  <c:v>radix</c:v>
                </c:pt>
                <c:pt idx="16">
                  <c:v>water-nsq</c:v>
                </c:pt>
                <c:pt idx="20">
                  <c:v>fmm</c:v>
                </c:pt>
                <c:pt idx="26">
                  <c:v>blackscholes</c:v>
                </c:pt>
                <c:pt idx="29">
                  <c:v>swaptions</c:v>
                </c:pt>
                <c:pt idx="32">
                  <c:v>fluidanimate</c:v>
                </c:pt>
                <c:pt idx="35">
                  <c:v>vips</c:v>
                </c:pt>
                <c:pt idx="40">
                  <c:v>Average</c:v>
                </c:pt>
              </c:strCache>
            </c:strRef>
          </c:cat>
          <c:val>
            <c:numRef>
              <c:f>'64-numbers'!$D$70:$D$111</c:f>
              <c:numCache>
                <c:formatCode>General</c:formatCode>
                <c:ptCount val="42"/>
                <c:pt idx="1">
                  <c:v>2.6</c:v>
                </c:pt>
                <c:pt idx="5">
                  <c:v>2.87</c:v>
                </c:pt>
                <c:pt idx="9">
                  <c:v>2.79</c:v>
                </c:pt>
                <c:pt idx="13">
                  <c:v>3.24</c:v>
                </c:pt>
                <c:pt idx="17">
                  <c:v>2.52</c:v>
                </c:pt>
                <c:pt idx="21">
                  <c:v>2.08</c:v>
                </c:pt>
                <c:pt idx="27">
                  <c:v>2.99</c:v>
                </c:pt>
                <c:pt idx="30">
                  <c:v>2.98</c:v>
                </c:pt>
                <c:pt idx="33">
                  <c:v>3.21</c:v>
                </c:pt>
                <c:pt idx="36">
                  <c:v>2.97</c:v>
                </c:pt>
                <c:pt idx="41">
                  <c:v>2.825</c:v>
                </c:pt>
              </c:numCache>
            </c:numRef>
          </c:val>
        </c:ser>
        <c:ser>
          <c:idx val="2"/>
          <c:order val="2"/>
          <c:tx>
            <c:strRef>
              <c:f>'64-numbers'!$E$68</c:f>
              <c:strCache>
                <c:ptCount val="1"/>
                <c:pt idx="0">
                  <c:v>Expiration Traffic</c:v>
                </c:pt>
              </c:strCache>
            </c:strRef>
          </c:tx>
          <c:spPr>
            <a:pattFill prst="wdUpDiag">
              <a:fgClr>
                <a:srgbClr val="808080"/>
              </a:fgClr>
              <a:bgClr>
                <a:srgbClr val="FFFFFF"/>
              </a:bgClr>
            </a:pattFill>
            <a:ln w="25400">
              <a:noFill/>
            </a:ln>
          </c:spPr>
          <c:invertIfNegative val="0"/>
          <c:cat>
            <c:strRef>
              <c:f>'64-numbers'!$H$70:$H$110</c:f>
              <c:strCache>
                <c:ptCount val="41"/>
                <c:pt idx="0">
                  <c:v>fft</c:v>
                </c:pt>
                <c:pt idx="4">
                  <c:v>lu-c</c:v>
                </c:pt>
                <c:pt idx="8">
                  <c:v>lu-nc</c:v>
                </c:pt>
                <c:pt idx="12">
                  <c:v>radix</c:v>
                </c:pt>
                <c:pt idx="16">
                  <c:v>water-nsq</c:v>
                </c:pt>
                <c:pt idx="20">
                  <c:v>fmm</c:v>
                </c:pt>
                <c:pt idx="26">
                  <c:v>blackscholes</c:v>
                </c:pt>
                <c:pt idx="29">
                  <c:v>swaptions</c:v>
                </c:pt>
                <c:pt idx="32">
                  <c:v>fluidanimate</c:v>
                </c:pt>
                <c:pt idx="35">
                  <c:v>vips</c:v>
                </c:pt>
                <c:pt idx="40">
                  <c:v>Average</c:v>
                </c:pt>
              </c:strCache>
            </c:strRef>
          </c:cat>
          <c:val>
            <c:numRef>
              <c:f>'64-numbers'!$E$70:$E$111</c:f>
              <c:numCache>
                <c:formatCode>General</c:formatCode>
                <c:ptCount val="42"/>
                <c:pt idx="1">
                  <c:v>1.03</c:v>
                </c:pt>
                <c:pt idx="5">
                  <c:v>1.170000000000001</c:v>
                </c:pt>
                <c:pt idx="9">
                  <c:v>1.159999999999999</c:v>
                </c:pt>
                <c:pt idx="13">
                  <c:v>1.32</c:v>
                </c:pt>
                <c:pt idx="17">
                  <c:v>1.01</c:v>
                </c:pt>
                <c:pt idx="21">
                  <c:v>0.87</c:v>
                </c:pt>
                <c:pt idx="27">
                  <c:v>1.4</c:v>
                </c:pt>
                <c:pt idx="30">
                  <c:v>1.43</c:v>
                </c:pt>
                <c:pt idx="33">
                  <c:v>1.49</c:v>
                </c:pt>
                <c:pt idx="36">
                  <c:v>1.54</c:v>
                </c:pt>
                <c:pt idx="41">
                  <c:v>1.242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42282536"/>
        <c:axId val="542216680"/>
      </c:barChart>
      <c:catAx>
        <c:axId val="54228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80808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542216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42216680"/>
        <c:scaling>
          <c:orientation val="minMax"/>
          <c:max val="6.0"/>
          <c:min val="0.0"/>
        </c:scaling>
        <c:delete val="0"/>
        <c:axPos val="l"/>
        <c:majorGridlines>
          <c:spPr>
            <a:ln w="12700">
              <a:solidFill>
                <a:srgbClr val="969696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Normalized Traffic</a:t>
                </a:r>
              </a:p>
            </c:rich>
          </c:tx>
          <c:layout>
            <c:manualLayout>
              <c:xMode val="edge"/>
              <c:yMode val="edge"/>
              <c:x val="0.0"/>
              <c:y val="0.16319444444444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25400">
            <a:solidFill>
              <a:srgbClr val="969696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542282536"/>
        <c:crosses val="autoZero"/>
        <c:crossBetween val="between"/>
        <c:majorUnit val="1.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1837859110586"/>
          <c:y val="0.0572916911505466"/>
          <c:w val="0.648170011806376"/>
          <c:h val="0.0381944444444444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28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0.14109</cdr:x>
      <cdr:y>0.9375</cdr:y>
    </cdr:from>
    <cdr:to>
      <cdr:x>0.45059</cdr:x>
      <cdr:y>1</cdr:y>
    </cdr:to>
    <cdr:sp macro="" textlink="">
      <cdr:nvSpPr>
        <cdr:cNvPr id="43009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38238" y="4648200"/>
          <a:ext cx="2496945" cy="304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500" b="0" i="0" u="none" strike="noStrike" baseline="0" dirty="0">
              <a:solidFill>
                <a:srgbClr val="000000"/>
              </a:solidFill>
              <a:latin typeface="Verdana"/>
            </a:rPr>
            <a:t>SPLASH-2 Benchmarks</a:t>
          </a:r>
        </a:p>
      </cdr:txBody>
    </cdr:sp>
  </cdr:relSizeAnchor>
  <cdr:relSizeAnchor xmlns:cdr="http://schemas.openxmlformats.org/drawingml/2006/chartDrawing">
    <cdr:from>
      <cdr:x>0.61334</cdr:x>
      <cdr:y>0.9375</cdr:y>
    </cdr:from>
    <cdr:to>
      <cdr:x>0.89384</cdr:x>
      <cdr:y>1</cdr:y>
    </cdr:to>
    <cdr:sp macro="" textlink="">
      <cdr:nvSpPr>
        <cdr:cNvPr id="43010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948238" y="4572000"/>
          <a:ext cx="2262983" cy="304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500" b="0" i="0" u="none" strike="noStrike" baseline="0" dirty="0">
              <a:solidFill>
                <a:srgbClr val="000000"/>
              </a:solidFill>
              <a:latin typeface="Verdana"/>
            </a:rPr>
            <a:t>PARSEC Benchmarks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0.12649</cdr:x>
      <cdr:y>0.93828</cdr:y>
    </cdr:from>
    <cdr:to>
      <cdr:x>0.42974</cdr:x>
      <cdr:y>0.99873</cdr:y>
    </cdr:to>
    <cdr:sp macro="" textlink="">
      <cdr:nvSpPr>
        <cdr:cNvPr id="4505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20475" y="5147796"/>
          <a:ext cx="2446522" cy="33163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550" b="0" i="0" u="none" strike="noStrike" baseline="0">
              <a:solidFill>
                <a:srgbClr val="000000"/>
              </a:solidFill>
              <a:latin typeface="Verdana"/>
            </a:rPr>
            <a:t>SPLASH-2 Benchmarks</a:t>
          </a:r>
        </a:p>
      </cdr:txBody>
    </cdr:sp>
  </cdr:relSizeAnchor>
  <cdr:relSizeAnchor xmlns:cdr="http://schemas.openxmlformats.org/drawingml/2006/chartDrawing">
    <cdr:from>
      <cdr:x>0.6476</cdr:x>
      <cdr:y>0.93642</cdr:y>
    </cdr:from>
    <cdr:to>
      <cdr:x>0.9241</cdr:x>
      <cdr:y>0.99873</cdr:y>
    </cdr:to>
    <cdr:sp macro="" textlink="">
      <cdr:nvSpPr>
        <cdr:cNvPr id="45058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24620" y="5137555"/>
          <a:ext cx="2230712" cy="3418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550" b="0" i="0" u="none" strike="noStrike" baseline="0">
              <a:solidFill>
                <a:srgbClr val="000000"/>
              </a:solidFill>
              <a:latin typeface="Verdana"/>
            </a:rPr>
            <a:t>PARSEC Benchmarks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691E3-701D-47DA-AA16-93C5F66E9B19}" type="datetimeFigureOut">
              <a:rPr lang="en-US" smtClean="0"/>
              <a:pPr/>
              <a:t>3/30/11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2358A-A67C-4AA2-BE29-A9178539E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17F-5F10-4265-BB4A-A3C0534E07AA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8DBF-0669-4F57-BF6B-2211FDC3A9B8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FCB-7DCB-4482-AB58-3D29B6691310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0295-AE20-4CE9-8D2C-5BD1B275F79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8512-9E08-447D-9ED9-3F3AFC3F4712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FE19-DCFF-4499-A997-4FC73C55E01E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DF4-814C-4CD0-A69F-224533EA0341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906D-D3E4-4515-86D6-97241A60F7AF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0DD-4614-4D45-81E1-7FCC4186024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367-CB82-4245-99BB-9487786A318F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1B99-E698-4F4D-9AA4-6F61425B1A40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4DB9-56B5-4468-84DA-9AF58A1FFDCA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143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C83E-C66D-442F-85B6-D7C5861A6553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4714-CCF3-4070-AB59-701C624CD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8025"/>
          </a:solidFill>
          <a:latin typeface="PrincetonMontiB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-107" charset="2"/>
        <a:buChar char="Ø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-107" charset="2"/>
        <a:buChar char="Ø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-107" charset="2"/>
        <a:buChar char="Ø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-107" charset="2"/>
        <a:buChar char="Ø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1470025"/>
          </a:xfrm>
        </p:spPr>
        <p:txBody>
          <a:bodyPr/>
          <a:lstStyle/>
          <a:p>
            <a:pPr algn="ctr"/>
            <a:r>
              <a:rPr lang="en-US" dirty="0" smtClean="0"/>
              <a:t>In-Network </a:t>
            </a:r>
            <a:r>
              <a:rPr lang="en-US" dirty="0" smtClean="0"/>
              <a:t>Snoop Ordering for </a:t>
            </a:r>
            <a:r>
              <a:rPr lang="en-US" dirty="0" smtClean="0"/>
              <a:t>Scalable Shared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0000"/>
            <a:ext cx="7315200" cy="175260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Niket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Agarwal</a:t>
            </a:r>
            <a:r>
              <a:rPr lang="en-US" sz="2800" dirty="0" smtClean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, Li-</a:t>
            </a:r>
            <a:r>
              <a:rPr lang="en-US" sz="2800" dirty="0" err="1" smtClean="0"/>
              <a:t>Shiuan</a:t>
            </a:r>
            <a:r>
              <a:rPr lang="en-US" sz="2800" dirty="0" smtClean="0"/>
              <a:t> </a:t>
            </a:r>
            <a:r>
              <a:rPr lang="en-US" sz="2800" dirty="0" err="1" smtClean="0"/>
              <a:t>Peh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, and  </a:t>
            </a:r>
            <a:r>
              <a:rPr lang="en-US" sz="2800" dirty="0" err="1" smtClean="0"/>
              <a:t>Niraj</a:t>
            </a:r>
            <a:r>
              <a:rPr lang="en-US" sz="2800" dirty="0" smtClean="0"/>
              <a:t> K. </a:t>
            </a:r>
            <a:r>
              <a:rPr lang="en-US" sz="2800" dirty="0" err="1" smtClean="0"/>
              <a:t>Jha</a:t>
            </a:r>
            <a:r>
              <a:rPr lang="en-US" sz="2800" dirty="0" smtClean="0"/>
              <a:t>*</a:t>
            </a:r>
          </a:p>
          <a:p>
            <a:r>
              <a:rPr lang="en-US" sz="2800" dirty="0" smtClean="0"/>
              <a:t>* Princeton University </a:t>
            </a:r>
          </a:p>
          <a:p>
            <a:r>
              <a:rPr lang="en-US" sz="2800" baseline="30000" dirty="0" smtClean="0">
                <a:solidFill>
                  <a:srgbClr val="000000"/>
                </a:solidFill>
              </a:rPr>
              <a:t>+ </a:t>
            </a:r>
            <a:r>
              <a:rPr lang="en-US" sz="2800" dirty="0" smtClean="0"/>
              <a:t>Massachusetts Institute of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001F-2715-42A4-9059-A9FEAC2CFD7F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GARNET: Detailed on-chip network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INSO: In-Network Snoop Ordering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INSO  Overview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Making INSO practical 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Related work	</a:t>
            </a:r>
          </a:p>
          <a:p>
            <a:r>
              <a:rPr lang="en-US" dirty="0" smtClean="0"/>
              <a:t>INCF: In-Network Coherence Filtering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INSO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2819400"/>
          </a:xfrm>
        </p:spPr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Described scheme has practicality issues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Finite Snoop-orders</a:t>
            </a:r>
            <a:r>
              <a:rPr lang="en-US" sz="2400" baseline="30000" dirty="0" smtClean="0">
                <a:ea typeface="ＭＳ Ｐゴシック" charset="-128"/>
              </a:rPr>
              <a:t> 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Finite destination buffering</a:t>
            </a:r>
            <a:r>
              <a:rPr lang="en-US" sz="2400" baseline="30000" dirty="0" smtClean="0">
                <a:ea typeface="ＭＳ Ｐゴシック" charset="-128"/>
              </a:rPr>
              <a:t>*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Deadlock avoidance</a:t>
            </a:r>
            <a:r>
              <a:rPr lang="en-US" sz="2400" baseline="30000" dirty="0" smtClean="0">
                <a:ea typeface="ＭＳ Ｐゴシック" charset="-128"/>
              </a:rPr>
              <a:t>*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Snoop-order expiration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4876800"/>
            <a:ext cx="7391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Calibri" charset="0"/>
              </a:rPr>
              <a:t>* Discussed in </a:t>
            </a:r>
            <a:r>
              <a:rPr lang="en-US" sz="2400" dirty="0" smtClean="0">
                <a:latin typeface="Calibri" charset="0"/>
              </a:rPr>
              <a:t>HPCA paper</a:t>
            </a:r>
            <a:endParaRPr lang="en-US" sz="2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Snoop-orders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685800" y="1219200"/>
            <a:ext cx="7620000" cy="4724400"/>
            <a:chOff x="457160" y="1371600"/>
            <a:chExt cx="4114437" cy="40386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8" name="Rectangle 87"/>
            <p:cNvSpPr/>
            <p:nvPr/>
          </p:nvSpPr>
          <p:spPr>
            <a:xfrm>
              <a:off x="457160" y="1371600"/>
              <a:ext cx="4114437" cy="403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1"/>
                  </a:solidFill>
                </a:ln>
              </a:endParaRPr>
            </a:p>
          </p:txBody>
        </p:sp>
        <p:grpSp>
          <p:nvGrpSpPr>
            <p:cNvPr id="89" name="Group 303"/>
            <p:cNvGrpSpPr/>
            <p:nvPr/>
          </p:nvGrpSpPr>
          <p:grpSpPr>
            <a:xfrm>
              <a:off x="609554" y="1477962"/>
              <a:ext cx="3843005" cy="3856038"/>
              <a:chOff x="4864092" y="2044693"/>
              <a:chExt cx="3843333" cy="3856027"/>
            </a:xfrm>
          </p:grpSpPr>
          <p:sp>
            <p:nvSpPr>
              <p:cNvPr id="96" name="Oval 4"/>
              <p:cNvSpPr>
                <a:spLocks noChangeArrowheads="1"/>
              </p:cNvSpPr>
              <p:nvPr/>
            </p:nvSpPr>
            <p:spPr bwMode="auto">
              <a:xfrm>
                <a:off x="4864092" y="2044694"/>
                <a:ext cx="349249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97" name="Oval 5"/>
              <p:cNvSpPr>
                <a:spLocks noChangeArrowheads="1"/>
              </p:cNvSpPr>
              <p:nvPr/>
            </p:nvSpPr>
            <p:spPr bwMode="auto">
              <a:xfrm>
                <a:off x="5907078" y="2044694"/>
                <a:ext cx="346075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98" name="Oval 6"/>
              <p:cNvSpPr>
                <a:spLocks noChangeArrowheads="1"/>
              </p:cNvSpPr>
              <p:nvPr/>
            </p:nvSpPr>
            <p:spPr bwMode="auto">
              <a:xfrm>
                <a:off x="6948476" y="2044694"/>
                <a:ext cx="347662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99" name="Oval 7"/>
              <p:cNvSpPr>
                <a:spLocks noChangeArrowheads="1"/>
              </p:cNvSpPr>
              <p:nvPr/>
            </p:nvSpPr>
            <p:spPr bwMode="auto">
              <a:xfrm>
                <a:off x="7991462" y="2044693"/>
                <a:ext cx="346075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4864092" y="3087678"/>
                <a:ext cx="349249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1" name="Oval 9"/>
              <p:cNvSpPr>
                <a:spLocks noChangeArrowheads="1"/>
              </p:cNvSpPr>
              <p:nvPr/>
            </p:nvSpPr>
            <p:spPr bwMode="auto">
              <a:xfrm>
                <a:off x="5907078" y="3087678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2" name="Oval 10"/>
              <p:cNvSpPr>
                <a:spLocks noChangeArrowheads="1"/>
              </p:cNvSpPr>
              <p:nvPr/>
            </p:nvSpPr>
            <p:spPr bwMode="auto">
              <a:xfrm>
                <a:off x="6948476" y="3087678"/>
                <a:ext cx="347662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3" name="Oval 11"/>
              <p:cNvSpPr>
                <a:spLocks noChangeArrowheads="1"/>
              </p:cNvSpPr>
              <p:nvPr/>
            </p:nvSpPr>
            <p:spPr bwMode="auto">
              <a:xfrm>
                <a:off x="7991462" y="3087678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4" name="Oval 12"/>
              <p:cNvSpPr>
                <a:spLocks noChangeArrowheads="1"/>
              </p:cNvSpPr>
              <p:nvPr/>
            </p:nvSpPr>
            <p:spPr bwMode="auto">
              <a:xfrm>
                <a:off x="4864092" y="4129076"/>
                <a:ext cx="349249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5" name="Oval 13"/>
              <p:cNvSpPr>
                <a:spLocks noChangeArrowheads="1"/>
              </p:cNvSpPr>
              <p:nvPr/>
            </p:nvSpPr>
            <p:spPr bwMode="auto">
              <a:xfrm>
                <a:off x="5907078" y="4129076"/>
                <a:ext cx="346075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6" name="Oval 14"/>
              <p:cNvSpPr>
                <a:spLocks noChangeArrowheads="1"/>
              </p:cNvSpPr>
              <p:nvPr/>
            </p:nvSpPr>
            <p:spPr bwMode="auto">
              <a:xfrm>
                <a:off x="6948476" y="4129076"/>
                <a:ext cx="347662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7" name="Oval 15"/>
              <p:cNvSpPr>
                <a:spLocks noChangeArrowheads="1"/>
              </p:cNvSpPr>
              <p:nvPr/>
            </p:nvSpPr>
            <p:spPr bwMode="auto">
              <a:xfrm>
                <a:off x="7991462" y="4129076"/>
                <a:ext cx="346075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8" name="Oval 16"/>
              <p:cNvSpPr>
                <a:spLocks noChangeArrowheads="1"/>
              </p:cNvSpPr>
              <p:nvPr/>
            </p:nvSpPr>
            <p:spPr bwMode="auto">
              <a:xfrm>
                <a:off x="4864092" y="5172060"/>
                <a:ext cx="349249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09" name="Oval 17"/>
              <p:cNvSpPr>
                <a:spLocks noChangeArrowheads="1"/>
              </p:cNvSpPr>
              <p:nvPr/>
            </p:nvSpPr>
            <p:spPr bwMode="auto">
              <a:xfrm>
                <a:off x="5907078" y="5172060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10" name="Oval 18"/>
              <p:cNvSpPr>
                <a:spLocks noChangeArrowheads="1"/>
              </p:cNvSpPr>
              <p:nvPr/>
            </p:nvSpPr>
            <p:spPr bwMode="auto">
              <a:xfrm>
                <a:off x="6948476" y="5172060"/>
                <a:ext cx="347662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11" name="Oval 19"/>
              <p:cNvSpPr>
                <a:spLocks noChangeArrowheads="1"/>
              </p:cNvSpPr>
              <p:nvPr/>
            </p:nvSpPr>
            <p:spPr bwMode="auto">
              <a:xfrm>
                <a:off x="7991461" y="5172060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cxnSp>
            <p:nvCxnSpPr>
              <p:cNvPr id="112" name="AutoShape 20"/>
              <p:cNvCxnSpPr>
                <a:cxnSpLocks noChangeShapeType="1"/>
                <a:stCxn id="96" idx="6"/>
                <a:endCxn id="97" idx="2"/>
              </p:cNvCxnSpPr>
              <p:nvPr/>
            </p:nvCxnSpPr>
            <p:spPr bwMode="auto">
              <a:xfrm>
                <a:off x="5213341" y="2219318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13" name="AutoShape 21"/>
              <p:cNvCxnSpPr>
                <a:cxnSpLocks noChangeShapeType="1"/>
                <a:stCxn id="97" idx="6"/>
                <a:endCxn id="98" idx="2"/>
              </p:cNvCxnSpPr>
              <p:nvPr/>
            </p:nvCxnSpPr>
            <p:spPr bwMode="auto">
              <a:xfrm>
                <a:off x="6253152" y="2219318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14" name="AutoShape 22"/>
              <p:cNvCxnSpPr>
                <a:cxnSpLocks noChangeShapeType="1"/>
                <a:stCxn id="98" idx="6"/>
                <a:endCxn id="99" idx="2"/>
              </p:cNvCxnSpPr>
              <p:nvPr/>
            </p:nvCxnSpPr>
            <p:spPr bwMode="auto">
              <a:xfrm>
                <a:off x="7296138" y="2219318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15" name="AutoShape 23"/>
              <p:cNvCxnSpPr>
                <a:cxnSpLocks noChangeShapeType="1"/>
                <a:stCxn id="100" idx="6"/>
                <a:endCxn id="101" idx="2"/>
              </p:cNvCxnSpPr>
              <p:nvPr/>
            </p:nvCxnSpPr>
            <p:spPr bwMode="auto">
              <a:xfrm>
                <a:off x="5213341" y="3260715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16" name="AutoShape 24"/>
              <p:cNvCxnSpPr>
                <a:cxnSpLocks noChangeShapeType="1"/>
                <a:stCxn id="101" idx="6"/>
                <a:endCxn id="102" idx="2"/>
              </p:cNvCxnSpPr>
              <p:nvPr/>
            </p:nvCxnSpPr>
            <p:spPr bwMode="auto">
              <a:xfrm>
                <a:off x="6253152" y="3260715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17" name="AutoShape 25"/>
              <p:cNvCxnSpPr>
                <a:cxnSpLocks noChangeShapeType="1"/>
                <a:stCxn id="102" idx="6"/>
                <a:endCxn id="103" idx="2"/>
              </p:cNvCxnSpPr>
              <p:nvPr/>
            </p:nvCxnSpPr>
            <p:spPr bwMode="auto">
              <a:xfrm>
                <a:off x="7296138" y="3260715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18" name="AutoShape 26"/>
              <p:cNvCxnSpPr>
                <a:cxnSpLocks noChangeShapeType="1"/>
                <a:stCxn id="104" idx="6"/>
                <a:endCxn id="105" idx="2"/>
              </p:cNvCxnSpPr>
              <p:nvPr/>
            </p:nvCxnSpPr>
            <p:spPr bwMode="auto">
              <a:xfrm>
                <a:off x="5213341" y="4303701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19" name="AutoShape 27"/>
              <p:cNvCxnSpPr>
                <a:cxnSpLocks noChangeShapeType="1"/>
                <a:stCxn id="105" idx="6"/>
                <a:endCxn id="106" idx="2"/>
              </p:cNvCxnSpPr>
              <p:nvPr/>
            </p:nvCxnSpPr>
            <p:spPr bwMode="auto">
              <a:xfrm>
                <a:off x="6253152" y="4303701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0" name="AutoShape 28"/>
              <p:cNvCxnSpPr>
                <a:cxnSpLocks noChangeShapeType="1"/>
                <a:stCxn id="106" idx="6"/>
                <a:endCxn id="107" idx="2"/>
              </p:cNvCxnSpPr>
              <p:nvPr/>
            </p:nvCxnSpPr>
            <p:spPr bwMode="auto">
              <a:xfrm>
                <a:off x="7296138" y="4303701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1" name="AutoShape 29"/>
              <p:cNvCxnSpPr>
                <a:cxnSpLocks noChangeShapeType="1"/>
                <a:stCxn id="108" idx="6"/>
                <a:endCxn id="109" idx="2"/>
              </p:cNvCxnSpPr>
              <p:nvPr/>
            </p:nvCxnSpPr>
            <p:spPr bwMode="auto">
              <a:xfrm>
                <a:off x="5213341" y="5345097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2" name="AutoShape 30"/>
              <p:cNvCxnSpPr>
                <a:cxnSpLocks noChangeShapeType="1"/>
                <a:stCxn id="109" idx="6"/>
                <a:endCxn id="110" idx="2"/>
              </p:cNvCxnSpPr>
              <p:nvPr/>
            </p:nvCxnSpPr>
            <p:spPr bwMode="auto">
              <a:xfrm>
                <a:off x="6253152" y="5345097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3" name="AutoShape 31"/>
              <p:cNvCxnSpPr>
                <a:cxnSpLocks noChangeShapeType="1"/>
                <a:stCxn id="110" idx="6"/>
                <a:endCxn id="111" idx="2"/>
              </p:cNvCxnSpPr>
              <p:nvPr/>
            </p:nvCxnSpPr>
            <p:spPr bwMode="auto">
              <a:xfrm>
                <a:off x="7296138" y="5345097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4" name="AutoShape 32"/>
              <p:cNvCxnSpPr>
                <a:cxnSpLocks noChangeShapeType="1"/>
                <a:stCxn id="108" idx="0"/>
                <a:endCxn id="104" idx="4"/>
              </p:cNvCxnSpPr>
              <p:nvPr/>
            </p:nvCxnSpPr>
            <p:spPr bwMode="auto">
              <a:xfrm flipV="1">
                <a:off x="5038717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5" name="AutoShape 33"/>
              <p:cNvCxnSpPr>
                <a:cxnSpLocks noChangeShapeType="1"/>
                <a:stCxn id="104" idx="0"/>
                <a:endCxn id="100" idx="4"/>
              </p:cNvCxnSpPr>
              <p:nvPr/>
            </p:nvCxnSpPr>
            <p:spPr bwMode="auto">
              <a:xfrm flipV="1">
                <a:off x="5038716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6" name="AutoShape 34"/>
              <p:cNvCxnSpPr>
                <a:cxnSpLocks noChangeShapeType="1"/>
                <a:stCxn id="100" idx="0"/>
                <a:endCxn id="96" idx="4"/>
              </p:cNvCxnSpPr>
              <p:nvPr/>
            </p:nvCxnSpPr>
            <p:spPr bwMode="auto">
              <a:xfrm flipV="1">
                <a:off x="5038717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7" name="AutoShape 35"/>
              <p:cNvCxnSpPr>
                <a:cxnSpLocks noChangeShapeType="1"/>
                <a:stCxn id="109" idx="0"/>
                <a:endCxn id="105" idx="4"/>
              </p:cNvCxnSpPr>
              <p:nvPr/>
            </p:nvCxnSpPr>
            <p:spPr bwMode="auto">
              <a:xfrm flipV="1">
                <a:off x="6080115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8" name="AutoShape 36"/>
              <p:cNvCxnSpPr>
                <a:cxnSpLocks noChangeShapeType="1"/>
                <a:stCxn id="105" idx="0"/>
                <a:endCxn id="101" idx="4"/>
              </p:cNvCxnSpPr>
              <p:nvPr/>
            </p:nvCxnSpPr>
            <p:spPr bwMode="auto">
              <a:xfrm flipV="1">
                <a:off x="6080115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9" name="AutoShape 37"/>
              <p:cNvCxnSpPr>
                <a:cxnSpLocks noChangeShapeType="1"/>
                <a:stCxn id="101" idx="0"/>
                <a:endCxn id="97" idx="4"/>
              </p:cNvCxnSpPr>
              <p:nvPr/>
            </p:nvCxnSpPr>
            <p:spPr bwMode="auto">
              <a:xfrm flipV="1">
                <a:off x="6080115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30" name="AutoShape 38"/>
              <p:cNvCxnSpPr>
                <a:cxnSpLocks noChangeShapeType="1"/>
                <a:stCxn id="110" idx="0"/>
                <a:endCxn id="106" idx="4"/>
              </p:cNvCxnSpPr>
              <p:nvPr/>
            </p:nvCxnSpPr>
            <p:spPr bwMode="auto">
              <a:xfrm flipV="1">
                <a:off x="7123101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31" name="AutoShape 39"/>
              <p:cNvCxnSpPr>
                <a:cxnSpLocks noChangeShapeType="1"/>
                <a:stCxn id="106" idx="0"/>
                <a:endCxn id="102" idx="4"/>
              </p:cNvCxnSpPr>
              <p:nvPr/>
            </p:nvCxnSpPr>
            <p:spPr bwMode="auto">
              <a:xfrm flipV="1">
                <a:off x="7123101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32" name="AutoShape 40"/>
              <p:cNvCxnSpPr>
                <a:cxnSpLocks noChangeShapeType="1"/>
                <a:stCxn id="102" idx="0"/>
                <a:endCxn id="98" idx="4"/>
              </p:cNvCxnSpPr>
              <p:nvPr/>
            </p:nvCxnSpPr>
            <p:spPr bwMode="auto">
              <a:xfrm flipV="1">
                <a:off x="7123101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33" name="AutoShape 41"/>
              <p:cNvCxnSpPr>
                <a:cxnSpLocks noChangeShapeType="1"/>
                <a:stCxn id="111" idx="0"/>
                <a:endCxn id="107" idx="4"/>
              </p:cNvCxnSpPr>
              <p:nvPr/>
            </p:nvCxnSpPr>
            <p:spPr bwMode="auto">
              <a:xfrm flipV="1">
                <a:off x="8164499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34" name="AutoShape 42"/>
              <p:cNvCxnSpPr>
                <a:cxnSpLocks noChangeShapeType="1"/>
                <a:stCxn id="107" idx="0"/>
                <a:endCxn id="103" idx="4"/>
              </p:cNvCxnSpPr>
              <p:nvPr/>
            </p:nvCxnSpPr>
            <p:spPr bwMode="auto">
              <a:xfrm flipV="1">
                <a:off x="8164499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35" name="AutoShape 43"/>
              <p:cNvCxnSpPr>
                <a:cxnSpLocks noChangeShapeType="1"/>
                <a:stCxn id="103" idx="0"/>
                <a:endCxn id="99" idx="4"/>
              </p:cNvCxnSpPr>
              <p:nvPr/>
            </p:nvCxnSpPr>
            <p:spPr bwMode="auto">
              <a:xfrm flipV="1">
                <a:off x="8164499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136" name="Rectangle 44"/>
              <p:cNvSpPr>
                <a:spLocks noChangeArrowheads="1"/>
              </p:cNvSpPr>
              <p:nvPr/>
            </p:nvSpPr>
            <p:spPr bwMode="auto">
              <a:xfrm>
                <a:off x="5270491" y="248919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37" name="Rectangle 45"/>
              <p:cNvSpPr>
                <a:spLocks noChangeArrowheads="1"/>
              </p:cNvSpPr>
              <p:nvPr/>
            </p:nvSpPr>
            <p:spPr bwMode="auto">
              <a:xfrm>
                <a:off x="6299190" y="248601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38" name="Rectangle 46"/>
              <p:cNvSpPr>
                <a:spLocks noChangeArrowheads="1"/>
              </p:cNvSpPr>
              <p:nvPr/>
            </p:nvSpPr>
            <p:spPr bwMode="auto">
              <a:xfrm>
                <a:off x="7365987" y="248601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39" name="Rectangle 47"/>
              <p:cNvSpPr>
                <a:spLocks noChangeArrowheads="1"/>
              </p:cNvSpPr>
              <p:nvPr/>
            </p:nvSpPr>
            <p:spPr bwMode="auto">
              <a:xfrm>
                <a:off x="8407386" y="248601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5295891" y="3530589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1" name="Rectangle 49"/>
              <p:cNvSpPr>
                <a:spLocks noChangeArrowheads="1"/>
              </p:cNvSpPr>
              <p:nvPr/>
            </p:nvSpPr>
            <p:spPr bwMode="auto">
              <a:xfrm>
                <a:off x="6324589" y="3527414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2" name="Rectangle 50"/>
              <p:cNvSpPr>
                <a:spLocks noChangeArrowheads="1"/>
              </p:cNvSpPr>
              <p:nvPr/>
            </p:nvSpPr>
            <p:spPr bwMode="auto">
              <a:xfrm>
                <a:off x="7391387" y="3527414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3" name="Rectangle 51"/>
              <p:cNvSpPr>
                <a:spLocks noChangeArrowheads="1"/>
              </p:cNvSpPr>
              <p:nvPr/>
            </p:nvSpPr>
            <p:spPr bwMode="auto">
              <a:xfrm>
                <a:off x="8432786" y="3527414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4" name="Rectangle 52"/>
              <p:cNvSpPr>
                <a:spLocks noChangeArrowheads="1"/>
              </p:cNvSpPr>
              <p:nvPr/>
            </p:nvSpPr>
            <p:spPr bwMode="auto">
              <a:xfrm>
                <a:off x="5295891" y="455928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5" name="Rectangle 53"/>
              <p:cNvSpPr>
                <a:spLocks noChangeArrowheads="1"/>
              </p:cNvSpPr>
              <p:nvPr/>
            </p:nvSpPr>
            <p:spPr bwMode="auto">
              <a:xfrm>
                <a:off x="6324589" y="455611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6" name="Rectangle 54"/>
              <p:cNvSpPr>
                <a:spLocks noChangeArrowheads="1"/>
              </p:cNvSpPr>
              <p:nvPr/>
            </p:nvSpPr>
            <p:spPr bwMode="auto">
              <a:xfrm>
                <a:off x="7391387" y="455611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7" name="Rectangle 55"/>
              <p:cNvSpPr>
                <a:spLocks noChangeArrowheads="1"/>
              </p:cNvSpPr>
              <p:nvPr/>
            </p:nvSpPr>
            <p:spPr bwMode="auto">
              <a:xfrm>
                <a:off x="8432787" y="455611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8" name="Rectangle 56"/>
              <p:cNvSpPr>
                <a:spLocks noChangeArrowheads="1"/>
              </p:cNvSpPr>
              <p:nvPr/>
            </p:nvSpPr>
            <p:spPr bwMode="auto">
              <a:xfrm>
                <a:off x="5283192" y="5626083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9" name="Rectangle 57"/>
              <p:cNvSpPr>
                <a:spLocks noChangeArrowheads="1"/>
              </p:cNvSpPr>
              <p:nvPr/>
            </p:nvSpPr>
            <p:spPr bwMode="auto">
              <a:xfrm>
                <a:off x="6311890" y="5622908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50" name="Rectangle 58"/>
              <p:cNvSpPr>
                <a:spLocks noChangeArrowheads="1"/>
              </p:cNvSpPr>
              <p:nvPr/>
            </p:nvSpPr>
            <p:spPr bwMode="auto">
              <a:xfrm>
                <a:off x="7378688" y="5622908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51" name="Rectangle 59"/>
              <p:cNvSpPr>
                <a:spLocks noChangeArrowheads="1"/>
              </p:cNvSpPr>
              <p:nvPr/>
            </p:nvSpPr>
            <p:spPr bwMode="auto">
              <a:xfrm>
                <a:off x="8420087" y="5622908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cxnSp>
            <p:nvCxnSpPr>
              <p:cNvPr id="152" name="AutoShape 60"/>
              <p:cNvCxnSpPr>
                <a:cxnSpLocks noChangeShapeType="1"/>
              </p:cNvCxnSpPr>
              <p:nvPr/>
            </p:nvCxnSpPr>
            <p:spPr bwMode="auto">
              <a:xfrm>
                <a:off x="5148255" y="2355843"/>
                <a:ext cx="131762" cy="142875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53" name="AutoShape 61"/>
              <p:cNvCxnSpPr>
                <a:cxnSpLocks noChangeShapeType="1"/>
              </p:cNvCxnSpPr>
              <p:nvPr/>
            </p:nvCxnSpPr>
            <p:spPr bwMode="auto">
              <a:xfrm>
                <a:off x="6176954" y="2351080"/>
                <a:ext cx="131762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54" name="AutoShape 62"/>
              <p:cNvCxnSpPr>
                <a:cxnSpLocks noChangeShapeType="1"/>
              </p:cNvCxnSpPr>
              <p:nvPr/>
            </p:nvCxnSpPr>
            <p:spPr bwMode="auto">
              <a:xfrm>
                <a:off x="7243752" y="2355843"/>
                <a:ext cx="131762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55" name="AutoShape 63"/>
              <p:cNvCxnSpPr>
                <a:cxnSpLocks noChangeShapeType="1"/>
              </p:cNvCxnSpPr>
              <p:nvPr/>
            </p:nvCxnSpPr>
            <p:spPr bwMode="auto">
              <a:xfrm>
                <a:off x="8281976" y="2351080"/>
                <a:ext cx="131762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56" name="AutoShape 64"/>
              <p:cNvCxnSpPr>
                <a:cxnSpLocks noChangeShapeType="1"/>
              </p:cNvCxnSpPr>
              <p:nvPr/>
            </p:nvCxnSpPr>
            <p:spPr bwMode="auto">
              <a:xfrm>
                <a:off x="5162542" y="339406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57" name="AutoShape 65"/>
              <p:cNvCxnSpPr>
                <a:cxnSpLocks noChangeShapeType="1"/>
              </p:cNvCxnSpPr>
              <p:nvPr/>
            </p:nvCxnSpPr>
            <p:spPr bwMode="auto">
              <a:xfrm>
                <a:off x="6191240" y="3389302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58" name="AutoShape 66"/>
              <p:cNvCxnSpPr>
                <a:cxnSpLocks noChangeShapeType="1"/>
              </p:cNvCxnSpPr>
              <p:nvPr/>
            </p:nvCxnSpPr>
            <p:spPr bwMode="auto">
              <a:xfrm>
                <a:off x="7258039" y="339406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59" name="AutoShape 67"/>
              <p:cNvCxnSpPr>
                <a:cxnSpLocks noChangeShapeType="1"/>
              </p:cNvCxnSpPr>
              <p:nvPr/>
            </p:nvCxnSpPr>
            <p:spPr bwMode="auto">
              <a:xfrm>
                <a:off x="8296262" y="3389303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0" name="AutoShape 68"/>
              <p:cNvCxnSpPr>
                <a:cxnSpLocks noChangeShapeType="1"/>
              </p:cNvCxnSpPr>
              <p:nvPr/>
            </p:nvCxnSpPr>
            <p:spPr bwMode="auto">
              <a:xfrm>
                <a:off x="5172067" y="442752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1" name="AutoShape 69"/>
              <p:cNvCxnSpPr>
                <a:cxnSpLocks noChangeShapeType="1"/>
              </p:cNvCxnSpPr>
              <p:nvPr/>
            </p:nvCxnSpPr>
            <p:spPr bwMode="auto">
              <a:xfrm>
                <a:off x="6200765" y="4422762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2" name="AutoShape 70"/>
              <p:cNvCxnSpPr>
                <a:cxnSpLocks noChangeShapeType="1"/>
              </p:cNvCxnSpPr>
              <p:nvPr/>
            </p:nvCxnSpPr>
            <p:spPr bwMode="auto">
              <a:xfrm>
                <a:off x="7267564" y="442752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3" name="AutoShape 71"/>
              <p:cNvCxnSpPr>
                <a:cxnSpLocks noChangeShapeType="1"/>
              </p:cNvCxnSpPr>
              <p:nvPr/>
            </p:nvCxnSpPr>
            <p:spPr bwMode="auto">
              <a:xfrm>
                <a:off x="8305788" y="4422761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4" name="AutoShape 72"/>
              <p:cNvCxnSpPr>
                <a:cxnSpLocks noChangeShapeType="1"/>
              </p:cNvCxnSpPr>
              <p:nvPr/>
            </p:nvCxnSpPr>
            <p:spPr bwMode="auto">
              <a:xfrm>
                <a:off x="5153017" y="5489558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5" name="AutoShape 73"/>
              <p:cNvCxnSpPr>
                <a:cxnSpLocks noChangeShapeType="1"/>
              </p:cNvCxnSpPr>
              <p:nvPr/>
            </p:nvCxnSpPr>
            <p:spPr bwMode="auto">
              <a:xfrm>
                <a:off x="6181715" y="5484807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6" name="AutoShape 74"/>
              <p:cNvCxnSpPr>
                <a:cxnSpLocks noChangeShapeType="1"/>
              </p:cNvCxnSpPr>
              <p:nvPr/>
            </p:nvCxnSpPr>
            <p:spPr bwMode="auto">
              <a:xfrm>
                <a:off x="7248512" y="5489559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167" name="AutoShape 75"/>
              <p:cNvCxnSpPr>
                <a:cxnSpLocks noChangeShapeType="1"/>
              </p:cNvCxnSpPr>
              <p:nvPr/>
            </p:nvCxnSpPr>
            <p:spPr bwMode="auto">
              <a:xfrm>
                <a:off x="8286750" y="5484813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</p:grpSp>
        <p:cxnSp>
          <p:nvCxnSpPr>
            <p:cNvPr id="90" name="Straight Connector 89"/>
            <p:cNvCxnSpPr/>
            <p:nvPr/>
          </p:nvCxnSpPr>
          <p:spPr>
            <a:xfrm rot="5400000">
              <a:off x="-646630" y="3390504"/>
              <a:ext cx="403780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57160" y="2286000"/>
              <a:ext cx="4114437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486782" y="3390504"/>
              <a:ext cx="403780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57160" y="3351212"/>
              <a:ext cx="4114437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57160" y="4343400"/>
              <a:ext cx="4114437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18702" y="3389709"/>
              <a:ext cx="403780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TextBox 167"/>
          <p:cNvSpPr txBox="1"/>
          <p:nvPr/>
        </p:nvSpPr>
        <p:spPr>
          <a:xfrm>
            <a:off x="1052939" y="138326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0,16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987484" y="138093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1,17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911146" y="138248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2,18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834808" y="138093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3,19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52939" y="259592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4,20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987484" y="25935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5,21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911146" y="259513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6,22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34808" y="25935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7,23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052939" y="381512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8,24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987484" y="38127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9,25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864491" y="381433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10,26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797484" y="38127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11,27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06284" y="503432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12,28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940829" y="50319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13,29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64491" y="503353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14,30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797484" y="50319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15,31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676400" y="18712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81400" y="18617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76248" y="18632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508544" y="18538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717344" y="30904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22344" y="30809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617192" y="30824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549488" y="30730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717344" y="428462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622344" y="427516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617192" y="427666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549488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717344" y="550382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622344" y="549436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617192" y="549586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549488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222" name="AutoShape 210"/>
          <p:cNvSpPr>
            <a:spLocks noChangeArrowheads="1"/>
          </p:cNvSpPr>
          <p:nvPr/>
        </p:nvSpPr>
        <p:spPr bwMode="auto">
          <a:xfrm>
            <a:off x="1988552" y="143671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AutoShape 212"/>
          <p:cNvSpPr>
            <a:spLocks noChangeArrowheads="1"/>
          </p:cNvSpPr>
          <p:nvPr/>
        </p:nvSpPr>
        <p:spPr bwMode="auto">
          <a:xfrm rot="5400000">
            <a:off x="992256" y="203255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24" name="AutoShape 215"/>
          <p:cNvSpPr>
            <a:spLocks noChangeArrowheads="1"/>
          </p:cNvSpPr>
          <p:nvPr/>
        </p:nvSpPr>
        <p:spPr bwMode="auto">
          <a:xfrm>
            <a:off x="3741152" y="143671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AutoShape 216"/>
          <p:cNvSpPr>
            <a:spLocks noChangeArrowheads="1"/>
          </p:cNvSpPr>
          <p:nvPr/>
        </p:nvSpPr>
        <p:spPr bwMode="auto">
          <a:xfrm rot="5400000">
            <a:off x="2910508" y="20955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26" name="AutoShape 217"/>
          <p:cNvSpPr>
            <a:spLocks noChangeArrowheads="1"/>
          </p:cNvSpPr>
          <p:nvPr/>
        </p:nvSpPr>
        <p:spPr bwMode="auto">
          <a:xfrm rot="5400000">
            <a:off x="995568" y="33147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27" name="AutoShape 215"/>
          <p:cNvSpPr>
            <a:spLocks noChangeArrowheads="1"/>
          </p:cNvSpPr>
          <p:nvPr/>
        </p:nvSpPr>
        <p:spPr bwMode="auto">
          <a:xfrm>
            <a:off x="5735604" y="143671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AutoShape 216"/>
          <p:cNvSpPr>
            <a:spLocks noChangeArrowheads="1"/>
          </p:cNvSpPr>
          <p:nvPr/>
        </p:nvSpPr>
        <p:spPr bwMode="auto">
          <a:xfrm rot="5400000">
            <a:off x="4862616" y="2077786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29" name="AutoShape 216"/>
          <p:cNvSpPr>
            <a:spLocks noChangeArrowheads="1"/>
          </p:cNvSpPr>
          <p:nvPr/>
        </p:nvSpPr>
        <p:spPr bwMode="auto">
          <a:xfrm rot="5400000">
            <a:off x="6777556" y="20512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30" name="AutoShape 217"/>
          <p:cNvSpPr>
            <a:spLocks noChangeArrowheads="1"/>
          </p:cNvSpPr>
          <p:nvPr/>
        </p:nvSpPr>
        <p:spPr bwMode="auto">
          <a:xfrm rot="5400000">
            <a:off x="4865204" y="449083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31" name="AutoShape 217"/>
          <p:cNvSpPr>
            <a:spLocks noChangeArrowheads="1"/>
          </p:cNvSpPr>
          <p:nvPr/>
        </p:nvSpPr>
        <p:spPr bwMode="auto">
          <a:xfrm rot="5400000">
            <a:off x="6780144" y="327163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32" name="AutoShape 217"/>
          <p:cNvSpPr>
            <a:spLocks noChangeArrowheads="1"/>
          </p:cNvSpPr>
          <p:nvPr/>
        </p:nvSpPr>
        <p:spPr bwMode="auto">
          <a:xfrm rot="5400000">
            <a:off x="6777556" y="4494144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42" name="AutoShape 217"/>
          <p:cNvSpPr>
            <a:spLocks noChangeArrowheads="1"/>
          </p:cNvSpPr>
          <p:nvPr/>
        </p:nvSpPr>
        <p:spPr bwMode="auto">
          <a:xfrm rot="5400000">
            <a:off x="4865204" y="3278256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43" name="AutoShape 217"/>
          <p:cNvSpPr>
            <a:spLocks noChangeArrowheads="1"/>
          </p:cNvSpPr>
          <p:nvPr/>
        </p:nvSpPr>
        <p:spPr bwMode="auto">
          <a:xfrm rot="5400000">
            <a:off x="2923760" y="3274944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44" name="AutoShape 217"/>
          <p:cNvSpPr>
            <a:spLocks noChangeArrowheads="1"/>
          </p:cNvSpPr>
          <p:nvPr/>
        </p:nvSpPr>
        <p:spPr bwMode="auto">
          <a:xfrm rot="5400000">
            <a:off x="992256" y="4497456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45" name="AutoShape 217"/>
          <p:cNvSpPr>
            <a:spLocks noChangeArrowheads="1"/>
          </p:cNvSpPr>
          <p:nvPr/>
        </p:nvSpPr>
        <p:spPr bwMode="auto">
          <a:xfrm rot="5400000">
            <a:off x="2917860" y="450076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46" name="AutoShape 115"/>
          <p:cNvSpPr>
            <a:spLocks noChangeArrowheads="1"/>
          </p:cNvSpPr>
          <p:nvPr/>
        </p:nvSpPr>
        <p:spPr bwMode="auto">
          <a:xfrm rot="13040593">
            <a:off x="1370188" y="168885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247" name="Cloud 246"/>
          <p:cNvSpPr/>
          <p:nvPr/>
        </p:nvSpPr>
        <p:spPr>
          <a:xfrm>
            <a:off x="5334000" y="990600"/>
            <a:ext cx="3276600" cy="14478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Request assigned lowest SO from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 bank, i.e. ‘0’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080052" y="1371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16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65" name="AutoShape 210"/>
          <p:cNvSpPr>
            <a:spLocks noChangeArrowheads="1"/>
          </p:cNvSpPr>
          <p:nvPr/>
        </p:nvSpPr>
        <p:spPr bwMode="auto">
          <a:xfrm>
            <a:off x="1981928" y="1430086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AutoShape 212"/>
          <p:cNvSpPr>
            <a:spLocks noChangeArrowheads="1"/>
          </p:cNvSpPr>
          <p:nvPr/>
        </p:nvSpPr>
        <p:spPr bwMode="auto">
          <a:xfrm rot="5400000">
            <a:off x="985632" y="202592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67" name="AutoShape 215"/>
          <p:cNvSpPr>
            <a:spLocks noChangeArrowheads="1"/>
          </p:cNvSpPr>
          <p:nvPr/>
        </p:nvSpPr>
        <p:spPr bwMode="auto">
          <a:xfrm>
            <a:off x="3734528" y="1430086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8" name="AutoShape 216"/>
          <p:cNvSpPr>
            <a:spLocks noChangeArrowheads="1"/>
          </p:cNvSpPr>
          <p:nvPr/>
        </p:nvSpPr>
        <p:spPr bwMode="auto">
          <a:xfrm rot="5400000">
            <a:off x="2903884" y="2088876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69" name="AutoShape 217"/>
          <p:cNvSpPr>
            <a:spLocks noChangeArrowheads="1"/>
          </p:cNvSpPr>
          <p:nvPr/>
        </p:nvSpPr>
        <p:spPr bwMode="auto">
          <a:xfrm rot="5400000">
            <a:off x="988944" y="3308076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0" name="AutoShape 215"/>
          <p:cNvSpPr>
            <a:spLocks noChangeArrowheads="1"/>
          </p:cNvSpPr>
          <p:nvPr/>
        </p:nvSpPr>
        <p:spPr bwMode="auto">
          <a:xfrm>
            <a:off x="5728980" y="1430086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AutoShape 216"/>
          <p:cNvSpPr>
            <a:spLocks noChangeArrowheads="1"/>
          </p:cNvSpPr>
          <p:nvPr/>
        </p:nvSpPr>
        <p:spPr bwMode="auto">
          <a:xfrm rot="5400000">
            <a:off x="4855992" y="207116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2" name="AutoShape 216"/>
          <p:cNvSpPr>
            <a:spLocks noChangeArrowheads="1"/>
          </p:cNvSpPr>
          <p:nvPr/>
        </p:nvSpPr>
        <p:spPr bwMode="auto">
          <a:xfrm rot="5400000">
            <a:off x="6770932" y="204465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3" name="AutoShape 217"/>
          <p:cNvSpPr>
            <a:spLocks noChangeArrowheads="1"/>
          </p:cNvSpPr>
          <p:nvPr/>
        </p:nvSpPr>
        <p:spPr bwMode="auto">
          <a:xfrm rot="5400000">
            <a:off x="4858580" y="448420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4" name="AutoShape 217"/>
          <p:cNvSpPr>
            <a:spLocks noChangeArrowheads="1"/>
          </p:cNvSpPr>
          <p:nvPr/>
        </p:nvSpPr>
        <p:spPr bwMode="auto">
          <a:xfrm rot="5400000">
            <a:off x="6773520" y="326500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5" name="AutoShape 217"/>
          <p:cNvSpPr>
            <a:spLocks noChangeArrowheads="1"/>
          </p:cNvSpPr>
          <p:nvPr/>
        </p:nvSpPr>
        <p:spPr bwMode="auto">
          <a:xfrm rot="5400000">
            <a:off x="6770932" y="448752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6" name="AutoShape 217"/>
          <p:cNvSpPr>
            <a:spLocks noChangeArrowheads="1"/>
          </p:cNvSpPr>
          <p:nvPr/>
        </p:nvSpPr>
        <p:spPr bwMode="auto">
          <a:xfrm rot="5400000">
            <a:off x="4858580" y="327163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7" name="AutoShape 217"/>
          <p:cNvSpPr>
            <a:spLocks noChangeArrowheads="1"/>
          </p:cNvSpPr>
          <p:nvPr/>
        </p:nvSpPr>
        <p:spPr bwMode="auto">
          <a:xfrm rot="5400000">
            <a:off x="2917136" y="326832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8" name="AutoShape 217"/>
          <p:cNvSpPr>
            <a:spLocks noChangeArrowheads="1"/>
          </p:cNvSpPr>
          <p:nvPr/>
        </p:nvSpPr>
        <p:spPr bwMode="auto">
          <a:xfrm rot="5400000">
            <a:off x="985632" y="449083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79" name="AutoShape 217"/>
          <p:cNvSpPr>
            <a:spLocks noChangeArrowheads="1"/>
          </p:cNvSpPr>
          <p:nvPr/>
        </p:nvSpPr>
        <p:spPr bwMode="auto">
          <a:xfrm rot="5400000">
            <a:off x="2911236" y="4494144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280" name="AutoShape 115"/>
          <p:cNvSpPr>
            <a:spLocks noChangeArrowheads="1"/>
          </p:cNvSpPr>
          <p:nvPr/>
        </p:nvSpPr>
        <p:spPr bwMode="auto">
          <a:xfrm rot="13040593">
            <a:off x="1363564" y="168222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281" name="Cloud 280"/>
          <p:cNvSpPr/>
          <p:nvPr/>
        </p:nvSpPr>
        <p:spPr>
          <a:xfrm>
            <a:off x="5334000" y="990600"/>
            <a:ext cx="3276600" cy="14478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Request assigned lowest SO from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 bank, i.e. ‘16’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066800" y="1371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0,16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/>
      <p:bldP spid="248" grpId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1" grpId="1" animBg="1"/>
      <p:bldP spid="2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Snoop-orders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Message class in which requests travel, supports point-to-point ordering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Hence, all routers and NICs receive the snoop-orders in the order in which they were broadcasted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In the previous example, the 2</a:t>
            </a:r>
            <a:r>
              <a:rPr lang="en-US" sz="2800" baseline="30000" dirty="0" smtClean="0">
                <a:ea typeface="ＭＳ Ｐゴシック" charset="-128"/>
              </a:rPr>
              <a:t>nd</a:t>
            </a:r>
            <a:r>
              <a:rPr lang="en-US" sz="2800" dirty="0" smtClean="0">
                <a:ea typeface="ＭＳ Ｐゴシック" charset="-128"/>
              </a:rPr>
              <a:t> ‘0’ is implicitly ‘32’, 3</a:t>
            </a:r>
            <a:r>
              <a:rPr lang="en-US" sz="2800" baseline="30000" dirty="0" smtClean="0">
                <a:ea typeface="ＭＳ Ｐゴシック" charset="-128"/>
              </a:rPr>
              <a:t>rd</a:t>
            </a:r>
            <a:r>
              <a:rPr lang="en-US" sz="2800" dirty="0" smtClean="0">
                <a:ea typeface="ＭＳ Ｐゴシック" charset="-128"/>
              </a:rPr>
              <a:t>  ‘0’ is ‘64’, and so on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Effect on routing: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Adaptive routing cannot be employed for the request message class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Snoop-order Expiration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Routers with lower snoop-orders might not receive requests very frequently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Could be a performance bottleneck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Solution: Expiration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Assign an expiration window (W)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A threshold (T) assigned to every router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Expire up to ‘T’ snoop-orders as</a:t>
            </a:r>
            <a:r>
              <a:rPr lang="en-US" sz="2400" i="1" dirty="0" smtClean="0">
                <a:ea typeface="ＭＳ Ｐゴシック" charset="-128"/>
              </a:rPr>
              <a:t> expiration messages </a:t>
            </a:r>
            <a:r>
              <a:rPr lang="en-US" sz="2400" dirty="0" smtClean="0">
                <a:ea typeface="ＭＳ Ｐゴシック" charset="-128"/>
              </a:rPr>
              <a:t>if not used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Microarchitecture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493963" y="2362200"/>
            <a:ext cx="3754437" cy="3733800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81525" y="3352800"/>
            <a:ext cx="1447800" cy="24923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81525" y="3352800"/>
            <a:ext cx="1447800" cy="2492375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156"/>
          <p:cNvGrpSpPr>
            <a:grpSpLocks/>
          </p:cNvGrpSpPr>
          <p:nvPr/>
        </p:nvGrpSpPr>
        <p:grpSpPr bwMode="auto">
          <a:xfrm>
            <a:off x="4111625" y="3543300"/>
            <a:ext cx="469900" cy="74613"/>
            <a:chOff x="2590" y="2094"/>
            <a:chExt cx="296" cy="47"/>
          </a:xfrm>
        </p:grpSpPr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590" y="2113"/>
              <a:ext cx="229" cy="4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2814" y="2094"/>
              <a:ext cx="72" cy="47"/>
            </a:xfrm>
            <a:custGeom>
              <a:avLst/>
              <a:gdLst>
                <a:gd name="T0" fmla="*/ 0 w 51"/>
                <a:gd name="T1" fmla="*/ 0 h 39"/>
                <a:gd name="T2" fmla="*/ 51 w 51"/>
                <a:gd name="T3" fmla="*/ 21 h 39"/>
                <a:gd name="T4" fmla="*/ 0 w 51"/>
                <a:gd name="T5" fmla="*/ 39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51" y="21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833688" y="3182938"/>
            <a:ext cx="1277937" cy="1179512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2833688" y="3182938"/>
            <a:ext cx="1277937" cy="1179512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3278188" y="3316288"/>
            <a:ext cx="714375" cy="17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3278188" y="3316288"/>
            <a:ext cx="714375" cy="177800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3813175" y="3316288"/>
            <a:ext cx="1588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3635375" y="3316288"/>
            <a:ext cx="1588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3455988" y="3316288"/>
            <a:ext cx="1587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278188" y="3995738"/>
            <a:ext cx="714375" cy="174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78188" y="3995738"/>
            <a:ext cx="714375" cy="174625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3813175" y="3995738"/>
            <a:ext cx="1588" cy="1746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3635375" y="3995738"/>
            <a:ext cx="1588" cy="1746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3455988" y="3995738"/>
            <a:ext cx="1587" cy="1746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3278188" y="3552825"/>
            <a:ext cx="714375" cy="17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3278188" y="3552825"/>
            <a:ext cx="714375" cy="177800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3813175" y="3552825"/>
            <a:ext cx="1588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3635375" y="3552825"/>
            <a:ext cx="1588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3455988" y="3552825"/>
            <a:ext cx="1587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2881313" y="3316288"/>
            <a:ext cx="2841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VC 1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2881313" y="3979863"/>
            <a:ext cx="2889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VC n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81313" y="3552825"/>
            <a:ext cx="2841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VC 2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3671888" y="3825875"/>
            <a:ext cx="42862" cy="28575"/>
          </a:xfrm>
          <a:prstGeom prst="ellipse">
            <a:avLst/>
          </a:prstGeom>
          <a:solidFill>
            <a:srgbClr val="1A1A1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55"/>
          <p:cNvSpPr>
            <a:spLocks noChangeArrowheads="1"/>
          </p:cNvSpPr>
          <p:nvPr/>
        </p:nvSpPr>
        <p:spPr bwMode="auto">
          <a:xfrm>
            <a:off x="3671888" y="3825875"/>
            <a:ext cx="42862" cy="28575"/>
          </a:xfrm>
          <a:prstGeom prst="ellips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Oval 56"/>
          <p:cNvSpPr>
            <a:spLocks noChangeArrowheads="1"/>
          </p:cNvSpPr>
          <p:nvPr/>
        </p:nvSpPr>
        <p:spPr bwMode="auto">
          <a:xfrm>
            <a:off x="3671888" y="3873500"/>
            <a:ext cx="42862" cy="28575"/>
          </a:xfrm>
          <a:prstGeom prst="ellipse">
            <a:avLst/>
          </a:prstGeom>
          <a:solidFill>
            <a:srgbClr val="1A1A1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Oval 57"/>
          <p:cNvSpPr>
            <a:spLocks noChangeArrowheads="1"/>
          </p:cNvSpPr>
          <p:nvPr/>
        </p:nvSpPr>
        <p:spPr bwMode="auto">
          <a:xfrm>
            <a:off x="3671888" y="3873500"/>
            <a:ext cx="42862" cy="28575"/>
          </a:xfrm>
          <a:prstGeom prst="ellips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58"/>
          <p:cNvSpPr>
            <a:spLocks noChangeArrowheads="1"/>
          </p:cNvSpPr>
          <p:nvPr/>
        </p:nvSpPr>
        <p:spPr bwMode="auto">
          <a:xfrm>
            <a:off x="3671888" y="3773488"/>
            <a:ext cx="42862" cy="31750"/>
          </a:xfrm>
          <a:prstGeom prst="ellipse">
            <a:avLst/>
          </a:prstGeom>
          <a:solidFill>
            <a:srgbClr val="1A1A1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9"/>
          <p:cNvSpPr>
            <a:spLocks noChangeArrowheads="1"/>
          </p:cNvSpPr>
          <p:nvPr/>
        </p:nvSpPr>
        <p:spPr bwMode="auto">
          <a:xfrm>
            <a:off x="3671888" y="3773488"/>
            <a:ext cx="42862" cy="31750"/>
          </a:xfrm>
          <a:prstGeom prst="ellips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2833688" y="4667250"/>
            <a:ext cx="1277937" cy="117792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2833688" y="4667250"/>
            <a:ext cx="1277937" cy="1177925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3217863" y="4799013"/>
            <a:ext cx="766762" cy="176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63"/>
          <p:cNvSpPr>
            <a:spLocks noChangeArrowheads="1"/>
          </p:cNvSpPr>
          <p:nvPr/>
        </p:nvSpPr>
        <p:spPr bwMode="auto">
          <a:xfrm>
            <a:off x="3217863" y="4799013"/>
            <a:ext cx="766762" cy="176212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>
            <a:off x="3792538" y="4799013"/>
            <a:ext cx="1587" cy="1762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3600450" y="4799013"/>
            <a:ext cx="1588" cy="1762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>
            <a:off x="3409950" y="4799013"/>
            <a:ext cx="1588" cy="1762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67"/>
          <p:cNvSpPr>
            <a:spLocks noChangeArrowheads="1"/>
          </p:cNvSpPr>
          <p:nvPr/>
        </p:nvSpPr>
        <p:spPr bwMode="auto">
          <a:xfrm>
            <a:off x="3217863" y="5476875"/>
            <a:ext cx="766762" cy="17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3217863" y="5476875"/>
            <a:ext cx="766762" cy="177800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69"/>
          <p:cNvSpPr>
            <a:spLocks noChangeShapeType="1"/>
          </p:cNvSpPr>
          <p:nvPr/>
        </p:nvSpPr>
        <p:spPr bwMode="auto">
          <a:xfrm>
            <a:off x="3792538" y="5476875"/>
            <a:ext cx="1587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70"/>
          <p:cNvSpPr>
            <a:spLocks noChangeShapeType="1"/>
          </p:cNvSpPr>
          <p:nvPr/>
        </p:nvSpPr>
        <p:spPr bwMode="auto">
          <a:xfrm>
            <a:off x="3600450" y="5476875"/>
            <a:ext cx="1588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71"/>
          <p:cNvSpPr>
            <a:spLocks noChangeShapeType="1"/>
          </p:cNvSpPr>
          <p:nvPr/>
        </p:nvSpPr>
        <p:spPr bwMode="auto">
          <a:xfrm>
            <a:off x="3409950" y="5476875"/>
            <a:ext cx="1588" cy="1778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72"/>
          <p:cNvSpPr>
            <a:spLocks noChangeArrowheads="1"/>
          </p:cNvSpPr>
          <p:nvPr/>
        </p:nvSpPr>
        <p:spPr bwMode="auto">
          <a:xfrm>
            <a:off x="3217863" y="5035550"/>
            <a:ext cx="766762" cy="176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73"/>
          <p:cNvSpPr>
            <a:spLocks noChangeArrowheads="1"/>
          </p:cNvSpPr>
          <p:nvPr/>
        </p:nvSpPr>
        <p:spPr bwMode="auto">
          <a:xfrm>
            <a:off x="3217863" y="5035550"/>
            <a:ext cx="766762" cy="176213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4"/>
          <p:cNvSpPr>
            <a:spLocks noChangeShapeType="1"/>
          </p:cNvSpPr>
          <p:nvPr/>
        </p:nvSpPr>
        <p:spPr bwMode="auto">
          <a:xfrm>
            <a:off x="3792538" y="5035550"/>
            <a:ext cx="1587" cy="176213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75"/>
          <p:cNvSpPr>
            <a:spLocks noChangeShapeType="1"/>
          </p:cNvSpPr>
          <p:nvPr/>
        </p:nvSpPr>
        <p:spPr bwMode="auto">
          <a:xfrm>
            <a:off x="3600450" y="5035550"/>
            <a:ext cx="1588" cy="176213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6"/>
          <p:cNvSpPr>
            <a:spLocks noChangeShapeType="1"/>
          </p:cNvSpPr>
          <p:nvPr/>
        </p:nvSpPr>
        <p:spPr bwMode="auto">
          <a:xfrm>
            <a:off x="3409950" y="5035550"/>
            <a:ext cx="1588" cy="176213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2889250" y="4797425"/>
            <a:ext cx="2841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VC 1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auto">
          <a:xfrm>
            <a:off x="2881313" y="5478463"/>
            <a:ext cx="2889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VC n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71" name="Rectangle 79"/>
          <p:cNvSpPr>
            <a:spLocks noChangeArrowheads="1"/>
          </p:cNvSpPr>
          <p:nvPr/>
        </p:nvSpPr>
        <p:spPr bwMode="auto">
          <a:xfrm>
            <a:off x="2881313" y="5032375"/>
            <a:ext cx="2841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VC 2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72" name="Oval 80"/>
          <p:cNvSpPr>
            <a:spLocks noChangeArrowheads="1"/>
          </p:cNvSpPr>
          <p:nvPr/>
        </p:nvSpPr>
        <p:spPr bwMode="auto">
          <a:xfrm>
            <a:off x="3640138" y="5307013"/>
            <a:ext cx="47625" cy="30162"/>
          </a:xfrm>
          <a:prstGeom prst="ellipse">
            <a:avLst/>
          </a:prstGeom>
          <a:solidFill>
            <a:srgbClr val="1A1A1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Oval 81"/>
          <p:cNvSpPr>
            <a:spLocks noChangeArrowheads="1"/>
          </p:cNvSpPr>
          <p:nvPr/>
        </p:nvSpPr>
        <p:spPr bwMode="auto">
          <a:xfrm>
            <a:off x="3640138" y="5307013"/>
            <a:ext cx="47625" cy="30162"/>
          </a:xfrm>
          <a:prstGeom prst="ellips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Oval 82"/>
          <p:cNvSpPr>
            <a:spLocks noChangeArrowheads="1"/>
          </p:cNvSpPr>
          <p:nvPr/>
        </p:nvSpPr>
        <p:spPr bwMode="auto">
          <a:xfrm>
            <a:off x="3640138" y="5354638"/>
            <a:ext cx="47625" cy="30162"/>
          </a:xfrm>
          <a:prstGeom prst="ellipse">
            <a:avLst/>
          </a:prstGeom>
          <a:solidFill>
            <a:srgbClr val="1A1A1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Oval 83"/>
          <p:cNvSpPr>
            <a:spLocks noChangeArrowheads="1"/>
          </p:cNvSpPr>
          <p:nvPr/>
        </p:nvSpPr>
        <p:spPr bwMode="auto">
          <a:xfrm>
            <a:off x="3640138" y="5354638"/>
            <a:ext cx="47625" cy="30162"/>
          </a:xfrm>
          <a:prstGeom prst="ellips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Oval 84"/>
          <p:cNvSpPr>
            <a:spLocks noChangeArrowheads="1"/>
          </p:cNvSpPr>
          <p:nvPr/>
        </p:nvSpPr>
        <p:spPr bwMode="auto">
          <a:xfrm>
            <a:off x="3640138" y="5257800"/>
            <a:ext cx="47625" cy="28575"/>
          </a:xfrm>
          <a:prstGeom prst="ellipse">
            <a:avLst/>
          </a:prstGeom>
          <a:solidFill>
            <a:srgbClr val="1A1A1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Oval 85"/>
          <p:cNvSpPr>
            <a:spLocks noChangeArrowheads="1"/>
          </p:cNvSpPr>
          <p:nvPr/>
        </p:nvSpPr>
        <p:spPr bwMode="auto">
          <a:xfrm>
            <a:off x="3640138" y="5257800"/>
            <a:ext cx="47625" cy="28575"/>
          </a:xfrm>
          <a:prstGeom prst="ellips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86"/>
          <p:cNvSpPr>
            <a:spLocks noChangeShapeType="1"/>
          </p:cNvSpPr>
          <p:nvPr/>
        </p:nvSpPr>
        <p:spPr bwMode="auto">
          <a:xfrm>
            <a:off x="4111625" y="5256213"/>
            <a:ext cx="363538" cy="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Freeform 87"/>
          <p:cNvSpPr>
            <a:spLocks/>
          </p:cNvSpPr>
          <p:nvPr/>
        </p:nvSpPr>
        <p:spPr bwMode="auto">
          <a:xfrm>
            <a:off x="4467225" y="5218113"/>
            <a:ext cx="114300" cy="76200"/>
          </a:xfrm>
          <a:custGeom>
            <a:avLst/>
            <a:gdLst>
              <a:gd name="T0" fmla="*/ 0 w 51"/>
              <a:gd name="T1" fmla="*/ 0 h 40"/>
              <a:gd name="T2" fmla="*/ 51 w 51"/>
              <a:gd name="T3" fmla="*/ 20 h 40"/>
              <a:gd name="T4" fmla="*/ 0 w 51"/>
              <a:gd name="T5" fmla="*/ 40 h 40"/>
              <a:gd name="T6" fmla="*/ 0 w 51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40"/>
              <a:gd name="T14" fmla="*/ 51 w 51"/>
              <a:gd name="T15" fmla="*/ 40 h 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40">
                <a:moveTo>
                  <a:pt x="0" y="0"/>
                </a:moveTo>
                <a:lnTo>
                  <a:pt x="51" y="20"/>
                </a:lnTo>
                <a:lnTo>
                  <a:pt x="0" y="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Rectangle 88"/>
          <p:cNvSpPr>
            <a:spLocks noChangeArrowheads="1"/>
          </p:cNvSpPr>
          <p:nvPr/>
        </p:nvSpPr>
        <p:spPr bwMode="auto">
          <a:xfrm>
            <a:off x="4624388" y="2491408"/>
            <a:ext cx="1303337" cy="422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Rectangle 89"/>
          <p:cNvSpPr>
            <a:spLocks noChangeArrowheads="1"/>
          </p:cNvSpPr>
          <p:nvPr/>
        </p:nvSpPr>
        <p:spPr bwMode="auto">
          <a:xfrm>
            <a:off x="4624388" y="2486646"/>
            <a:ext cx="1303337" cy="422275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117"/>
          <p:cNvSpPr>
            <a:spLocks noChangeArrowheads="1"/>
          </p:cNvSpPr>
          <p:nvPr/>
        </p:nvSpPr>
        <p:spPr bwMode="auto">
          <a:xfrm>
            <a:off x="2995613" y="4189413"/>
            <a:ext cx="8270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Input buffers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83" name="Rectangle 118"/>
          <p:cNvSpPr>
            <a:spLocks noChangeArrowheads="1"/>
          </p:cNvSpPr>
          <p:nvPr/>
        </p:nvSpPr>
        <p:spPr bwMode="auto">
          <a:xfrm>
            <a:off x="3059113" y="5668963"/>
            <a:ext cx="8270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Input buffers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84" name="Rectangle 119"/>
          <p:cNvSpPr>
            <a:spLocks noChangeArrowheads="1"/>
          </p:cNvSpPr>
          <p:nvPr/>
        </p:nvSpPr>
        <p:spPr bwMode="auto">
          <a:xfrm>
            <a:off x="4624388" y="2922173"/>
            <a:ext cx="1303337" cy="42068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Rectangle 120"/>
          <p:cNvSpPr>
            <a:spLocks noChangeArrowheads="1"/>
          </p:cNvSpPr>
          <p:nvPr/>
        </p:nvSpPr>
        <p:spPr bwMode="auto">
          <a:xfrm>
            <a:off x="4624388" y="2908921"/>
            <a:ext cx="1303337" cy="420687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Rectangle 123"/>
          <p:cNvSpPr>
            <a:spLocks noChangeArrowheads="1"/>
          </p:cNvSpPr>
          <p:nvPr/>
        </p:nvSpPr>
        <p:spPr bwMode="auto">
          <a:xfrm>
            <a:off x="4822825" y="2559671"/>
            <a:ext cx="892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VC allocator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7" name="Rectangle 124"/>
          <p:cNvSpPr>
            <a:spLocks noChangeArrowheads="1"/>
          </p:cNvSpPr>
          <p:nvPr/>
        </p:nvSpPr>
        <p:spPr bwMode="auto">
          <a:xfrm>
            <a:off x="4976813" y="2911475"/>
            <a:ext cx="4921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Switch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8" name="Rectangle 125"/>
          <p:cNvSpPr>
            <a:spLocks noChangeArrowheads="1"/>
          </p:cNvSpPr>
          <p:nvPr/>
        </p:nvSpPr>
        <p:spPr bwMode="auto">
          <a:xfrm>
            <a:off x="4935054" y="3069190"/>
            <a:ext cx="654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allocator</a:t>
            </a:r>
            <a:endParaRPr lang="en-US" sz="1400" dirty="0">
              <a:latin typeface="Calibri" pitchFamily="34" charset="0"/>
            </a:endParaRPr>
          </a:p>
        </p:txBody>
      </p:sp>
      <p:grpSp>
        <p:nvGrpSpPr>
          <p:cNvPr id="89" name="Group 160"/>
          <p:cNvGrpSpPr>
            <a:grpSpLocks/>
          </p:cNvGrpSpPr>
          <p:nvPr/>
        </p:nvGrpSpPr>
        <p:grpSpPr bwMode="auto">
          <a:xfrm>
            <a:off x="2940050" y="2490304"/>
            <a:ext cx="1022350" cy="508000"/>
            <a:chOff x="1624" y="1102"/>
            <a:chExt cx="644" cy="320"/>
          </a:xfrm>
        </p:grpSpPr>
        <p:sp>
          <p:nvSpPr>
            <p:cNvPr id="90" name="Rectangle 12"/>
            <p:cNvSpPr>
              <a:spLocks noChangeArrowheads="1"/>
            </p:cNvSpPr>
            <p:nvPr/>
          </p:nvSpPr>
          <p:spPr bwMode="auto">
            <a:xfrm>
              <a:off x="1624" y="1102"/>
              <a:ext cx="644" cy="318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1624" y="1104"/>
              <a:ext cx="644" cy="31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26"/>
            <p:cNvSpPr>
              <a:spLocks noChangeArrowheads="1"/>
            </p:cNvSpPr>
            <p:nvPr/>
          </p:nvSpPr>
          <p:spPr bwMode="auto">
            <a:xfrm>
              <a:off x="1807" y="1152"/>
              <a:ext cx="30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Route </a:t>
              </a:r>
              <a:endParaRPr lang="en-US" sz="2400" dirty="0"/>
            </a:p>
          </p:txBody>
        </p:sp>
        <p:sp>
          <p:nvSpPr>
            <p:cNvPr id="93" name="Rectangle 127"/>
            <p:cNvSpPr>
              <a:spLocks noChangeArrowheads="1"/>
            </p:cNvSpPr>
            <p:nvPr/>
          </p:nvSpPr>
          <p:spPr bwMode="auto">
            <a:xfrm>
              <a:off x="1655" y="1258"/>
              <a:ext cx="60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computation</a:t>
              </a:r>
              <a:endParaRPr lang="en-US" sz="2400" dirty="0"/>
            </a:p>
          </p:txBody>
        </p:sp>
      </p:grpSp>
      <p:sp>
        <p:nvSpPr>
          <p:cNvPr id="94" name="Line 132"/>
          <p:cNvSpPr>
            <a:spLocks noChangeShapeType="1"/>
          </p:cNvSpPr>
          <p:nvPr/>
        </p:nvSpPr>
        <p:spPr bwMode="auto">
          <a:xfrm>
            <a:off x="2012950" y="5281613"/>
            <a:ext cx="6810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133"/>
          <p:cNvSpPr>
            <a:spLocks/>
          </p:cNvSpPr>
          <p:nvPr/>
        </p:nvSpPr>
        <p:spPr bwMode="auto">
          <a:xfrm>
            <a:off x="2682875" y="5237163"/>
            <a:ext cx="136525" cy="90487"/>
          </a:xfrm>
          <a:custGeom>
            <a:avLst/>
            <a:gdLst>
              <a:gd name="T0" fmla="*/ 0 w 86"/>
              <a:gd name="T1" fmla="*/ 0 h 57"/>
              <a:gd name="T2" fmla="*/ 86 w 86"/>
              <a:gd name="T3" fmla="*/ 28 h 57"/>
              <a:gd name="T4" fmla="*/ 0 w 86"/>
              <a:gd name="T5" fmla="*/ 57 h 57"/>
              <a:gd name="T6" fmla="*/ 0 w 86"/>
              <a:gd name="T7" fmla="*/ 0 h 5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57"/>
              <a:gd name="T14" fmla="*/ 86 w 86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57">
                <a:moveTo>
                  <a:pt x="0" y="0"/>
                </a:moveTo>
                <a:lnTo>
                  <a:pt x="86" y="28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Oval 134"/>
          <p:cNvSpPr>
            <a:spLocks noChangeArrowheads="1"/>
          </p:cNvSpPr>
          <p:nvPr/>
        </p:nvSpPr>
        <p:spPr bwMode="auto">
          <a:xfrm>
            <a:off x="2232025" y="4368800"/>
            <a:ext cx="73025" cy="984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Oval 135"/>
          <p:cNvSpPr>
            <a:spLocks noChangeArrowheads="1"/>
          </p:cNvSpPr>
          <p:nvPr/>
        </p:nvSpPr>
        <p:spPr bwMode="auto">
          <a:xfrm>
            <a:off x="2232025" y="4368800"/>
            <a:ext cx="73025" cy="98425"/>
          </a:xfrm>
          <a:prstGeom prst="ellipse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Oval 136"/>
          <p:cNvSpPr>
            <a:spLocks noChangeArrowheads="1"/>
          </p:cNvSpPr>
          <p:nvPr/>
        </p:nvSpPr>
        <p:spPr bwMode="auto">
          <a:xfrm>
            <a:off x="2232025" y="4564063"/>
            <a:ext cx="73025" cy="984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Oval 137"/>
          <p:cNvSpPr>
            <a:spLocks noChangeArrowheads="1"/>
          </p:cNvSpPr>
          <p:nvPr/>
        </p:nvSpPr>
        <p:spPr bwMode="auto">
          <a:xfrm>
            <a:off x="2232025" y="4564063"/>
            <a:ext cx="73025" cy="98425"/>
          </a:xfrm>
          <a:prstGeom prst="ellipse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Oval 138"/>
          <p:cNvSpPr>
            <a:spLocks noChangeArrowheads="1"/>
          </p:cNvSpPr>
          <p:nvPr/>
        </p:nvSpPr>
        <p:spPr bwMode="auto">
          <a:xfrm>
            <a:off x="2232025" y="4759325"/>
            <a:ext cx="73025" cy="984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Oval 139"/>
          <p:cNvSpPr>
            <a:spLocks noChangeArrowheads="1"/>
          </p:cNvSpPr>
          <p:nvPr/>
        </p:nvSpPr>
        <p:spPr bwMode="auto">
          <a:xfrm>
            <a:off x="2232025" y="4759325"/>
            <a:ext cx="73025" cy="98425"/>
          </a:xfrm>
          <a:prstGeom prst="ellipse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" name="Group 182"/>
          <p:cNvGrpSpPr>
            <a:grpSpLocks/>
          </p:cNvGrpSpPr>
          <p:nvPr/>
        </p:nvGrpSpPr>
        <p:grpSpPr bwMode="auto">
          <a:xfrm>
            <a:off x="1905000" y="3541713"/>
            <a:ext cx="914400" cy="328612"/>
            <a:chOff x="1200" y="2195"/>
            <a:chExt cx="576" cy="207"/>
          </a:xfrm>
        </p:grpSpPr>
        <p:sp>
          <p:nvSpPr>
            <p:cNvPr id="103" name="Line 130"/>
            <p:cNvSpPr>
              <a:spLocks noChangeShapeType="1"/>
            </p:cNvSpPr>
            <p:nvPr/>
          </p:nvSpPr>
          <p:spPr bwMode="auto">
            <a:xfrm>
              <a:off x="1268" y="2224"/>
              <a:ext cx="42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31"/>
            <p:cNvSpPr>
              <a:spLocks/>
            </p:cNvSpPr>
            <p:nvPr/>
          </p:nvSpPr>
          <p:spPr bwMode="auto">
            <a:xfrm>
              <a:off x="1690" y="2195"/>
              <a:ext cx="86" cy="57"/>
            </a:xfrm>
            <a:custGeom>
              <a:avLst/>
              <a:gdLst>
                <a:gd name="T0" fmla="*/ 0 w 86"/>
                <a:gd name="T1" fmla="*/ 0 h 57"/>
                <a:gd name="T2" fmla="*/ 86 w 86"/>
                <a:gd name="T3" fmla="*/ 29 h 57"/>
                <a:gd name="T4" fmla="*/ 0 w 86"/>
                <a:gd name="T5" fmla="*/ 57 h 57"/>
                <a:gd name="T6" fmla="*/ 0 w 86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57"/>
                <a:gd name="T14" fmla="*/ 86 w 86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57">
                  <a:moveTo>
                    <a:pt x="0" y="0"/>
                  </a:moveTo>
                  <a:lnTo>
                    <a:pt x="86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40"/>
            <p:cNvSpPr>
              <a:spLocks noChangeArrowheads="1"/>
            </p:cNvSpPr>
            <p:nvPr/>
          </p:nvSpPr>
          <p:spPr bwMode="auto">
            <a:xfrm>
              <a:off x="1200" y="2268"/>
              <a:ext cx="3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Input 1 </a:t>
              </a:r>
              <a:endParaRPr lang="en-US" sz="1400">
                <a:latin typeface="Calibri" pitchFamily="34" charset="0"/>
              </a:endParaRPr>
            </a:p>
          </p:txBody>
        </p:sp>
      </p:grpSp>
      <p:sp>
        <p:nvSpPr>
          <p:cNvPr id="106" name="Rectangle 142"/>
          <p:cNvSpPr>
            <a:spLocks noChangeArrowheads="1"/>
          </p:cNvSpPr>
          <p:nvPr/>
        </p:nvSpPr>
        <p:spPr bwMode="auto">
          <a:xfrm>
            <a:off x="1905000" y="5351463"/>
            <a:ext cx="5302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Input P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107" name="Line 143"/>
          <p:cNvSpPr>
            <a:spLocks noChangeShapeType="1"/>
          </p:cNvSpPr>
          <p:nvPr/>
        </p:nvSpPr>
        <p:spPr bwMode="auto">
          <a:xfrm>
            <a:off x="6019800" y="3587750"/>
            <a:ext cx="8286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Freeform 144"/>
          <p:cNvSpPr>
            <a:spLocks/>
          </p:cNvSpPr>
          <p:nvPr/>
        </p:nvSpPr>
        <p:spPr bwMode="auto">
          <a:xfrm>
            <a:off x="6837363" y="3541713"/>
            <a:ext cx="136525" cy="90487"/>
          </a:xfrm>
          <a:custGeom>
            <a:avLst/>
            <a:gdLst>
              <a:gd name="T0" fmla="*/ 0 w 86"/>
              <a:gd name="T1" fmla="*/ 0 h 57"/>
              <a:gd name="T2" fmla="*/ 86 w 86"/>
              <a:gd name="T3" fmla="*/ 29 h 57"/>
              <a:gd name="T4" fmla="*/ 0 w 86"/>
              <a:gd name="T5" fmla="*/ 57 h 57"/>
              <a:gd name="T6" fmla="*/ 0 w 86"/>
              <a:gd name="T7" fmla="*/ 0 h 5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57"/>
              <a:gd name="T14" fmla="*/ 86 w 86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57">
                <a:moveTo>
                  <a:pt x="0" y="0"/>
                </a:moveTo>
                <a:lnTo>
                  <a:pt x="86" y="29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145"/>
          <p:cNvSpPr>
            <a:spLocks noChangeShapeType="1"/>
          </p:cNvSpPr>
          <p:nvPr/>
        </p:nvSpPr>
        <p:spPr bwMode="auto">
          <a:xfrm>
            <a:off x="6038850" y="5281613"/>
            <a:ext cx="7366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Freeform 146"/>
          <p:cNvSpPr>
            <a:spLocks/>
          </p:cNvSpPr>
          <p:nvPr/>
        </p:nvSpPr>
        <p:spPr bwMode="auto">
          <a:xfrm>
            <a:off x="6764338" y="5237163"/>
            <a:ext cx="136525" cy="90487"/>
          </a:xfrm>
          <a:custGeom>
            <a:avLst/>
            <a:gdLst>
              <a:gd name="T0" fmla="*/ 0 w 86"/>
              <a:gd name="T1" fmla="*/ 0 h 57"/>
              <a:gd name="T2" fmla="*/ 86 w 86"/>
              <a:gd name="T3" fmla="*/ 28 h 57"/>
              <a:gd name="T4" fmla="*/ 0 w 86"/>
              <a:gd name="T5" fmla="*/ 57 h 57"/>
              <a:gd name="T6" fmla="*/ 0 w 86"/>
              <a:gd name="T7" fmla="*/ 0 h 57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57"/>
              <a:gd name="T14" fmla="*/ 86 w 86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57">
                <a:moveTo>
                  <a:pt x="0" y="0"/>
                </a:moveTo>
                <a:lnTo>
                  <a:pt x="86" y="28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Oval 147"/>
          <p:cNvSpPr>
            <a:spLocks noChangeArrowheads="1"/>
          </p:cNvSpPr>
          <p:nvPr/>
        </p:nvSpPr>
        <p:spPr bwMode="auto">
          <a:xfrm>
            <a:off x="6753225" y="4368800"/>
            <a:ext cx="73025" cy="984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Oval 148"/>
          <p:cNvSpPr>
            <a:spLocks noChangeArrowheads="1"/>
          </p:cNvSpPr>
          <p:nvPr/>
        </p:nvSpPr>
        <p:spPr bwMode="auto">
          <a:xfrm>
            <a:off x="6753225" y="4368800"/>
            <a:ext cx="73025" cy="98425"/>
          </a:xfrm>
          <a:prstGeom prst="ellipse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Oval 149"/>
          <p:cNvSpPr>
            <a:spLocks noChangeArrowheads="1"/>
          </p:cNvSpPr>
          <p:nvPr/>
        </p:nvSpPr>
        <p:spPr bwMode="auto">
          <a:xfrm>
            <a:off x="6753225" y="4564063"/>
            <a:ext cx="73025" cy="984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Oval 150"/>
          <p:cNvSpPr>
            <a:spLocks noChangeArrowheads="1"/>
          </p:cNvSpPr>
          <p:nvPr/>
        </p:nvSpPr>
        <p:spPr bwMode="auto">
          <a:xfrm>
            <a:off x="6753225" y="4564063"/>
            <a:ext cx="73025" cy="98425"/>
          </a:xfrm>
          <a:prstGeom prst="ellipse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Oval 151"/>
          <p:cNvSpPr>
            <a:spLocks noChangeArrowheads="1"/>
          </p:cNvSpPr>
          <p:nvPr/>
        </p:nvSpPr>
        <p:spPr bwMode="auto">
          <a:xfrm>
            <a:off x="6753225" y="4759325"/>
            <a:ext cx="73025" cy="984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Oval 152"/>
          <p:cNvSpPr>
            <a:spLocks noChangeArrowheads="1"/>
          </p:cNvSpPr>
          <p:nvPr/>
        </p:nvSpPr>
        <p:spPr bwMode="auto">
          <a:xfrm>
            <a:off x="6753225" y="4759325"/>
            <a:ext cx="73025" cy="98425"/>
          </a:xfrm>
          <a:prstGeom prst="ellipse">
            <a:avLst/>
          </a:prstGeom>
          <a:noFill/>
          <a:ln w="793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153"/>
          <p:cNvSpPr>
            <a:spLocks noChangeArrowheads="1"/>
          </p:cNvSpPr>
          <p:nvPr/>
        </p:nvSpPr>
        <p:spPr bwMode="auto">
          <a:xfrm>
            <a:off x="6496050" y="3657600"/>
            <a:ext cx="660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Output 1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118" name="Rectangle 155"/>
          <p:cNvSpPr>
            <a:spLocks noChangeArrowheads="1"/>
          </p:cNvSpPr>
          <p:nvPr/>
        </p:nvSpPr>
        <p:spPr bwMode="auto">
          <a:xfrm>
            <a:off x="6526213" y="5351463"/>
            <a:ext cx="6651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Output P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119" name="Freeform 164"/>
          <p:cNvSpPr>
            <a:spLocks/>
          </p:cNvSpPr>
          <p:nvPr/>
        </p:nvSpPr>
        <p:spPr bwMode="auto">
          <a:xfrm>
            <a:off x="4837113" y="3498850"/>
            <a:ext cx="954087" cy="1892300"/>
          </a:xfrm>
          <a:custGeom>
            <a:avLst/>
            <a:gdLst>
              <a:gd name="T0" fmla="*/ 0 w 601"/>
              <a:gd name="T1" fmla="*/ 0 h 1478"/>
              <a:gd name="T2" fmla="*/ 139 w 601"/>
              <a:gd name="T3" fmla="*/ 0 h 1478"/>
              <a:gd name="T4" fmla="*/ 462 w 601"/>
              <a:gd name="T5" fmla="*/ 1478 h 1478"/>
              <a:gd name="T6" fmla="*/ 601 w 601"/>
              <a:gd name="T7" fmla="*/ 1478 h 1478"/>
              <a:gd name="T8" fmla="*/ 0 60000 65536"/>
              <a:gd name="T9" fmla="*/ 0 60000 65536"/>
              <a:gd name="T10" fmla="*/ 0 60000 65536"/>
              <a:gd name="T11" fmla="*/ 0 60000 65536"/>
              <a:gd name="T12" fmla="*/ 0 w 601"/>
              <a:gd name="T13" fmla="*/ 0 h 1478"/>
              <a:gd name="T14" fmla="*/ 601 w 601"/>
              <a:gd name="T15" fmla="*/ 1478 h 1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1" h="1478">
                <a:moveTo>
                  <a:pt x="0" y="0"/>
                </a:moveTo>
                <a:lnTo>
                  <a:pt x="139" y="0"/>
                </a:lnTo>
                <a:lnTo>
                  <a:pt x="462" y="1478"/>
                </a:lnTo>
                <a:lnTo>
                  <a:pt x="601" y="147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Freeform 165"/>
          <p:cNvSpPr>
            <a:spLocks/>
          </p:cNvSpPr>
          <p:nvPr/>
        </p:nvSpPr>
        <p:spPr bwMode="auto">
          <a:xfrm>
            <a:off x="4837113" y="3486150"/>
            <a:ext cx="954087" cy="1833563"/>
          </a:xfrm>
          <a:custGeom>
            <a:avLst/>
            <a:gdLst>
              <a:gd name="T0" fmla="*/ 0 w 601"/>
              <a:gd name="T1" fmla="*/ 1432 h 1432"/>
              <a:gd name="T2" fmla="*/ 139 w 601"/>
              <a:gd name="T3" fmla="*/ 1432 h 1432"/>
              <a:gd name="T4" fmla="*/ 462 w 601"/>
              <a:gd name="T5" fmla="*/ 0 h 1432"/>
              <a:gd name="T6" fmla="*/ 601 w 601"/>
              <a:gd name="T7" fmla="*/ 0 h 1432"/>
              <a:gd name="T8" fmla="*/ 0 60000 65536"/>
              <a:gd name="T9" fmla="*/ 0 60000 65536"/>
              <a:gd name="T10" fmla="*/ 0 60000 65536"/>
              <a:gd name="T11" fmla="*/ 0 60000 65536"/>
              <a:gd name="T12" fmla="*/ 0 w 601"/>
              <a:gd name="T13" fmla="*/ 0 h 1432"/>
              <a:gd name="T14" fmla="*/ 601 w 601"/>
              <a:gd name="T15" fmla="*/ 1432 h 1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1" h="1432">
                <a:moveTo>
                  <a:pt x="0" y="1432"/>
                </a:moveTo>
                <a:lnTo>
                  <a:pt x="139" y="1432"/>
                </a:lnTo>
                <a:lnTo>
                  <a:pt x="462" y="0"/>
                </a:lnTo>
                <a:lnTo>
                  <a:pt x="601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Rectangle 166"/>
          <p:cNvSpPr>
            <a:spLocks noChangeArrowheads="1"/>
          </p:cNvSpPr>
          <p:nvPr/>
        </p:nvSpPr>
        <p:spPr bwMode="auto">
          <a:xfrm>
            <a:off x="4800600" y="5467350"/>
            <a:ext cx="992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PxP Crossbar 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122" name="Rectangle 167"/>
          <p:cNvSpPr>
            <a:spLocks noChangeArrowheads="1"/>
          </p:cNvSpPr>
          <p:nvPr/>
        </p:nvSpPr>
        <p:spPr bwMode="auto">
          <a:xfrm>
            <a:off x="5006975" y="5611813"/>
            <a:ext cx="479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switch</a:t>
            </a:r>
            <a:endParaRPr lang="en-US" sz="1400">
              <a:latin typeface="Calibri" pitchFamily="34" charset="0"/>
            </a:endParaRPr>
          </a:p>
        </p:txBody>
      </p:sp>
      <p:grpSp>
        <p:nvGrpSpPr>
          <p:cNvPr id="123" name="Group 197"/>
          <p:cNvGrpSpPr>
            <a:grpSpLocks/>
          </p:cNvGrpSpPr>
          <p:nvPr/>
        </p:nvGrpSpPr>
        <p:grpSpPr bwMode="auto">
          <a:xfrm>
            <a:off x="2952750" y="1981200"/>
            <a:ext cx="998538" cy="428856"/>
            <a:chOff x="1632" y="1100"/>
            <a:chExt cx="629" cy="244"/>
          </a:xfrm>
        </p:grpSpPr>
        <p:sp>
          <p:nvSpPr>
            <p:cNvPr id="124" name="Rectangle 168"/>
            <p:cNvSpPr>
              <a:spLocks noChangeArrowheads="1"/>
            </p:cNvSpPr>
            <p:nvPr/>
          </p:nvSpPr>
          <p:spPr bwMode="auto">
            <a:xfrm>
              <a:off x="1632" y="1100"/>
              <a:ext cx="629" cy="211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5" name="Picture 16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2" y="1104"/>
              <a:ext cx="62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" name="Rectangle 170"/>
            <p:cNvSpPr>
              <a:spLocks noChangeArrowheads="1"/>
            </p:cNvSpPr>
            <p:nvPr/>
          </p:nvSpPr>
          <p:spPr bwMode="auto">
            <a:xfrm>
              <a:off x="1632" y="1100"/>
              <a:ext cx="629" cy="244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171"/>
            <p:cNvSpPr>
              <a:spLocks noChangeArrowheads="1"/>
            </p:cNvSpPr>
            <p:nvPr/>
          </p:nvSpPr>
          <p:spPr bwMode="auto">
            <a:xfrm>
              <a:off x="1632" y="1104"/>
              <a:ext cx="626" cy="24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72"/>
            <p:cNvSpPr>
              <a:spLocks noChangeArrowheads="1"/>
            </p:cNvSpPr>
            <p:nvPr/>
          </p:nvSpPr>
          <p:spPr bwMode="auto">
            <a:xfrm>
              <a:off x="1632" y="1100"/>
              <a:ext cx="622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Expiration 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logic</a:t>
              </a:r>
              <a:endParaRPr lang="en-US" sz="1400" dirty="0">
                <a:latin typeface="Calibri" pitchFamily="34" charset="0"/>
              </a:endParaRPr>
            </a:p>
          </p:txBody>
        </p:sp>
      </p:grpSp>
      <p:grpSp>
        <p:nvGrpSpPr>
          <p:cNvPr id="137" name="Group 200"/>
          <p:cNvGrpSpPr>
            <a:grpSpLocks/>
          </p:cNvGrpSpPr>
          <p:nvPr/>
        </p:nvGrpSpPr>
        <p:grpSpPr bwMode="auto">
          <a:xfrm>
            <a:off x="2438400" y="1116506"/>
            <a:ext cx="1027113" cy="80963"/>
            <a:chOff x="3744" y="1056"/>
            <a:chExt cx="647" cy="51"/>
          </a:xfrm>
        </p:grpSpPr>
        <p:sp>
          <p:nvSpPr>
            <p:cNvPr id="139" name="Line 195"/>
            <p:cNvSpPr>
              <a:spLocks noChangeShapeType="1"/>
            </p:cNvSpPr>
            <p:nvPr/>
          </p:nvSpPr>
          <p:spPr bwMode="auto">
            <a:xfrm>
              <a:off x="3744" y="1082"/>
              <a:ext cx="577" cy="0"/>
            </a:xfrm>
            <a:prstGeom prst="line">
              <a:avLst/>
            </a:prstGeom>
            <a:noFill/>
            <a:ln w="22225" cap="rnd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96"/>
            <p:cNvSpPr>
              <a:spLocks/>
            </p:cNvSpPr>
            <p:nvPr/>
          </p:nvSpPr>
          <p:spPr bwMode="auto">
            <a:xfrm>
              <a:off x="4315" y="1056"/>
              <a:ext cx="76" cy="51"/>
            </a:xfrm>
            <a:custGeom>
              <a:avLst/>
              <a:gdLst>
                <a:gd name="T0" fmla="*/ 0 w 76"/>
                <a:gd name="T1" fmla="*/ 0 h 51"/>
                <a:gd name="T2" fmla="*/ 76 w 76"/>
                <a:gd name="T3" fmla="*/ 26 h 51"/>
                <a:gd name="T4" fmla="*/ 0 w 76"/>
                <a:gd name="T5" fmla="*/ 51 h 51"/>
                <a:gd name="T6" fmla="*/ 0 w 76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51"/>
                <a:gd name="T14" fmla="*/ 76 w 76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51">
                  <a:moveTo>
                    <a:pt x="0" y="0"/>
                  </a:moveTo>
                  <a:lnTo>
                    <a:pt x="76" y="26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Rectangle 9"/>
          <p:cNvSpPr>
            <a:spLocks noChangeArrowheads="1"/>
          </p:cNvSpPr>
          <p:nvPr/>
        </p:nvSpPr>
        <p:spPr bwMode="auto">
          <a:xfrm>
            <a:off x="2500313" y="1447800"/>
            <a:ext cx="3748087" cy="4648200"/>
          </a:xfrm>
          <a:prstGeom prst="rect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7" name="Group 198"/>
          <p:cNvGrpSpPr>
            <a:grpSpLocks/>
          </p:cNvGrpSpPr>
          <p:nvPr/>
        </p:nvGrpSpPr>
        <p:grpSpPr bwMode="auto">
          <a:xfrm>
            <a:off x="4625008" y="1981200"/>
            <a:ext cx="1303337" cy="482318"/>
            <a:chOff x="2923" y="1008"/>
            <a:chExt cx="821" cy="288"/>
          </a:xfrm>
          <a:solidFill>
            <a:srgbClr val="C00000"/>
          </a:solidFill>
        </p:grpSpPr>
        <p:sp>
          <p:nvSpPr>
            <p:cNvPr id="148" name="Rectangle 179"/>
            <p:cNvSpPr>
              <a:spLocks noChangeArrowheads="1"/>
            </p:cNvSpPr>
            <p:nvPr/>
          </p:nvSpPr>
          <p:spPr bwMode="auto">
            <a:xfrm>
              <a:off x="2923" y="1008"/>
              <a:ext cx="82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180"/>
            <p:cNvSpPr>
              <a:spLocks noChangeArrowheads="1"/>
            </p:cNvSpPr>
            <p:nvPr/>
          </p:nvSpPr>
          <p:spPr bwMode="auto">
            <a:xfrm>
              <a:off x="2923" y="1008"/>
              <a:ext cx="821" cy="288"/>
            </a:xfrm>
            <a:prstGeom prst="rect">
              <a:avLst/>
            </a:prstGeom>
            <a:grp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177"/>
            <p:cNvSpPr>
              <a:spLocks noChangeArrowheads="1"/>
            </p:cNvSpPr>
            <p:nvPr/>
          </p:nvSpPr>
          <p:spPr bwMode="auto">
            <a:xfrm>
              <a:off x="3016" y="1024"/>
              <a:ext cx="587" cy="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Snoop-order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selector</a:t>
              </a:r>
              <a:endParaRPr lang="en-US" sz="1400" dirty="0">
                <a:latin typeface="Calibri" pitchFamily="34" charset="0"/>
              </a:endParaRPr>
            </a:p>
          </p:txBody>
        </p:sp>
      </p:grpSp>
      <p:grpSp>
        <p:nvGrpSpPr>
          <p:cNvPr id="151" name="Group 198"/>
          <p:cNvGrpSpPr>
            <a:grpSpLocks/>
          </p:cNvGrpSpPr>
          <p:nvPr/>
        </p:nvGrpSpPr>
        <p:grpSpPr bwMode="auto">
          <a:xfrm>
            <a:off x="4621696" y="1535874"/>
            <a:ext cx="1303337" cy="457200"/>
            <a:chOff x="2923" y="1008"/>
            <a:chExt cx="821" cy="288"/>
          </a:xfrm>
          <a:solidFill>
            <a:srgbClr val="C00000"/>
          </a:solidFill>
        </p:grpSpPr>
        <p:sp>
          <p:nvSpPr>
            <p:cNvPr id="152" name="Rectangle 179"/>
            <p:cNvSpPr>
              <a:spLocks noChangeArrowheads="1"/>
            </p:cNvSpPr>
            <p:nvPr/>
          </p:nvSpPr>
          <p:spPr bwMode="auto">
            <a:xfrm>
              <a:off x="2923" y="1008"/>
              <a:ext cx="82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80"/>
            <p:cNvSpPr>
              <a:spLocks noChangeArrowheads="1"/>
            </p:cNvSpPr>
            <p:nvPr/>
          </p:nvSpPr>
          <p:spPr bwMode="auto">
            <a:xfrm>
              <a:off x="2923" y="1008"/>
              <a:ext cx="821" cy="288"/>
            </a:xfrm>
            <a:prstGeom prst="rect">
              <a:avLst/>
            </a:prstGeom>
            <a:solidFill>
              <a:srgbClr val="006699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77"/>
            <p:cNvSpPr>
              <a:spLocks noChangeArrowheads="1"/>
            </p:cNvSpPr>
            <p:nvPr/>
          </p:nvSpPr>
          <p:spPr bwMode="auto">
            <a:xfrm>
              <a:off x="3016" y="1016"/>
              <a:ext cx="587" cy="27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Snoop-order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bank</a:t>
              </a:r>
              <a:endParaRPr lang="en-US" sz="1400" dirty="0">
                <a:latin typeface="Calibri" pitchFamily="34" charset="0"/>
              </a:endParaRPr>
            </a:p>
          </p:txBody>
        </p:sp>
      </p:grpSp>
      <p:grpSp>
        <p:nvGrpSpPr>
          <p:cNvPr id="156" name="Group 198"/>
          <p:cNvGrpSpPr>
            <a:grpSpLocks/>
          </p:cNvGrpSpPr>
          <p:nvPr/>
        </p:nvGrpSpPr>
        <p:grpSpPr bwMode="auto">
          <a:xfrm>
            <a:off x="3429000" y="990600"/>
            <a:ext cx="1752600" cy="417444"/>
            <a:chOff x="2923" y="1008"/>
            <a:chExt cx="821" cy="288"/>
          </a:xfrm>
          <a:solidFill>
            <a:schemeClr val="bg2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57" name="Rectangle 179"/>
            <p:cNvSpPr>
              <a:spLocks noChangeArrowheads="1"/>
            </p:cNvSpPr>
            <p:nvPr/>
          </p:nvSpPr>
          <p:spPr bwMode="auto">
            <a:xfrm>
              <a:off x="2923" y="1008"/>
              <a:ext cx="82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80"/>
            <p:cNvSpPr>
              <a:spLocks noChangeArrowheads="1"/>
            </p:cNvSpPr>
            <p:nvPr/>
          </p:nvSpPr>
          <p:spPr bwMode="auto">
            <a:xfrm>
              <a:off x="2923" y="1008"/>
              <a:ext cx="821" cy="288"/>
            </a:xfrm>
            <a:prstGeom prst="rect">
              <a:avLst/>
            </a:prstGeom>
            <a:grp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177"/>
            <p:cNvSpPr>
              <a:spLocks noChangeArrowheads="1"/>
            </p:cNvSpPr>
            <p:nvPr/>
          </p:nvSpPr>
          <p:spPr bwMode="auto">
            <a:xfrm>
              <a:off x="3022" y="1086"/>
              <a:ext cx="613" cy="1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Expiration network</a:t>
              </a:r>
            </a:p>
          </p:txBody>
        </p:sp>
      </p:grpSp>
      <p:grpSp>
        <p:nvGrpSpPr>
          <p:cNvPr id="161" name="Group 200"/>
          <p:cNvGrpSpPr>
            <a:grpSpLocks/>
          </p:cNvGrpSpPr>
          <p:nvPr/>
        </p:nvGrpSpPr>
        <p:grpSpPr bwMode="auto">
          <a:xfrm>
            <a:off x="5221356" y="1116496"/>
            <a:ext cx="1027113" cy="80963"/>
            <a:chOff x="3744" y="1056"/>
            <a:chExt cx="647" cy="51"/>
          </a:xfrm>
        </p:grpSpPr>
        <p:sp>
          <p:nvSpPr>
            <p:cNvPr id="162" name="Line 195"/>
            <p:cNvSpPr>
              <a:spLocks noChangeShapeType="1"/>
            </p:cNvSpPr>
            <p:nvPr/>
          </p:nvSpPr>
          <p:spPr bwMode="auto">
            <a:xfrm>
              <a:off x="3744" y="1082"/>
              <a:ext cx="577" cy="0"/>
            </a:xfrm>
            <a:prstGeom prst="line">
              <a:avLst/>
            </a:prstGeom>
            <a:noFill/>
            <a:ln w="22225" cap="rnd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96"/>
            <p:cNvSpPr>
              <a:spLocks/>
            </p:cNvSpPr>
            <p:nvPr/>
          </p:nvSpPr>
          <p:spPr bwMode="auto">
            <a:xfrm>
              <a:off x="4315" y="1056"/>
              <a:ext cx="76" cy="51"/>
            </a:xfrm>
            <a:custGeom>
              <a:avLst/>
              <a:gdLst>
                <a:gd name="T0" fmla="*/ 0 w 76"/>
                <a:gd name="T1" fmla="*/ 0 h 51"/>
                <a:gd name="T2" fmla="*/ 76 w 76"/>
                <a:gd name="T3" fmla="*/ 26 h 51"/>
                <a:gd name="T4" fmla="*/ 0 w 76"/>
                <a:gd name="T5" fmla="*/ 51 h 51"/>
                <a:gd name="T6" fmla="*/ 0 w 76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51"/>
                <a:gd name="T14" fmla="*/ 76 w 76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51">
                  <a:moveTo>
                    <a:pt x="0" y="0"/>
                  </a:moveTo>
                  <a:lnTo>
                    <a:pt x="76" y="26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" name="Straight Connector 167"/>
          <p:cNvCxnSpPr/>
          <p:nvPr/>
        </p:nvCxnSpPr>
        <p:spPr>
          <a:xfrm rot="5400000" flipH="1" flipV="1">
            <a:off x="2857500" y="1638300"/>
            <a:ext cx="685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200400" y="1295400"/>
            <a:ext cx="228600" cy="15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GARNET: Detailed on-chip network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INSO: In-Network Snoop Ordering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INSO  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Making INSO practical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Evaluation</a:t>
            </a:r>
          </a:p>
          <a:p>
            <a:pPr lvl="1"/>
            <a:r>
              <a:rPr lang="en-US" dirty="0" smtClean="0"/>
              <a:t>Related work	</a:t>
            </a:r>
          </a:p>
          <a:p>
            <a:r>
              <a:rPr lang="en-US" dirty="0" smtClean="0"/>
              <a:t>INCF: In-Network Coherence Filtering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345431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2576513"/>
                <a:gridCol w="5653087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Simulator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Wisconsin GEMS + Princeton GARNET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Full-system execution driven 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64 in-order SPARC cores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Caches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L1 – Split I&amp;D 32 KB, 2 cycle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L2 – 1 MB per-core, 10 cycle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On-chip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4x4 2D Mesh, 16-byte links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4-cycle router pipeline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Idealized VCTM (hardware multicast support)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 memory controllers, 275-cycle DRAM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Coherence Protocol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Snoopy INSO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INSO Oracle (ideal INSO)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Directory Protocol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INSO 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Number of SOs-per-router = 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Contention-less expiration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Normalized Runtime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33400" y="1066800"/>
          <a:ext cx="8067675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6705538" y="13716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</p:spPr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58000" y="1371600"/>
            <a:ext cx="640438" cy="46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576" tIns="36576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700" i="0" u="none" strike="noStrike" baseline="0" dirty="0">
                <a:solidFill>
                  <a:srgbClr val="000000"/>
                </a:solidFill>
                <a:latin typeface="Calibri"/>
              </a:rPr>
              <a:t>Better</a:t>
            </a:r>
          </a:p>
        </p:txBody>
      </p:sp>
      <p:sp>
        <p:nvSpPr>
          <p:cNvPr id="10" name="Straight Connector 9"/>
          <p:cNvSpPr/>
          <p:nvPr/>
        </p:nvSpPr>
        <p:spPr>
          <a:xfrm rot="5400000" flipH="1" flipV="1">
            <a:off x="6261714" y="2729885"/>
            <a:ext cx="3021373" cy="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8077200" y="2743200"/>
            <a:ext cx="381000" cy="2438400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 b="1">
              <a:latin typeface="Tahoma" pitchFamily="34" charset="0"/>
            </a:endParaRPr>
          </a:p>
        </p:txBody>
      </p:sp>
      <p:grpSp>
        <p:nvGrpSpPr>
          <p:cNvPr id="12" name="Rounded Rectangular Callout 17"/>
          <p:cNvGrpSpPr>
            <a:grpSpLocks/>
          </p:cNvGrpSpPr>
          <p:nvPr/>
        </p:nvGrpSpPr>
        <p:grpSpPr bwMode="auto">
          <a:xfrm>
            <a:off x="4953000" y="2819400"/>
            <a:ext cx="3048836" cy="1600200"/>
            <a:chOff x="953" y="2412"/>
            <a:chExt cx="2610" cy="906"/>
          </a:xfrm>
        </p:grpSpPr>
        <p:pic>
          <p:nvPicPr>
            <p:cNvPr id="13" name="Rounded Rectangular Callout 1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3" y="2412"/>
              <a:ext cx="2610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083" y="2757"/>
              <a:ext cx="22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ahoma" pitchFamily="34" charset="0"/>
                </a:rPr>
                <a:t>INSO-Oracle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ahoma" pitchFamily="34" charset="0"/>
                </a:rPr>
                <a:t> 22% better</a:t>
              </a:r>
              <a:endParaRPr lang="en-US" sz="24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</p:grp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8229600" y="2590800"/>
            <a:ext cx="533400" cy="2514600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 b="1">
              <a:latin typeface="Tahoma" pitchFamily="34" charset="0"/>
            </a:endParaRPr>
          </a:p>
        </p:txBody>
      </p:sp>
      <p:grpSp>
        <p:nvGrpSpPr>
          <p:cNvPr id="16" name="Rounded Rectangular Callout 17"/>
          <p:cNvGrpSpPr>
            <a:grpSpLocks/>
          </p:cNvGrpSpPr>
          <p:nvPr/>
        </p:nvGrpSpPr>
        <p:grpSpPr bwMode="auto">
          <a:xfrm>
            <a:off x="5638800" y="2971800"/>
            <a:ext cx="2595527" cy="1514475"/>
            <a:chOff x="1238" y="1915"/>
            <a:chExt cx="2610" cy="906"/>
          </a:xfrm>
        </p:grpSpPr>
        <p:pic>
          <p:nvPicPr>
            <p:cNvPr id="17" name="Rounded Rectangular Callout 1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38" y="1915"/>
              <a:ext cx="2610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391" y="2234"/>
              <a:ext cx="22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ahoma" pitchFamily="34" charset="0"/>
                </a:rPr>
                <a:t>INSO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ahoma" pitchFamily="34" charset="0"/>
                </a:rPr>
                <a:t> 20% better</a:t>
              </a:r>
              <a:endParaRPr lang="en-US" sz="24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</p:grpSp>
      <p:sp>
        <p:nvSpPr>
          <p:cNvPr id="19" name="Line 106"/>
          <p:cNvSpPr>
            <a:spLocks noChangeShapeType="1"/>
          </p:cNvSpPr>
          <p:nvPr/>
        </p:nvSpPr>
        <p:spPr bwMode="auto">
          <a:xfrm>
            <a:off x="1295400" y="1173162"/>
            <a:ext cx="7162800" cy="460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7467600" y="762000"/>
            <a:ext cx="137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Directory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Normalized Traffic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38162" y="1066800"/>
          <a:ext cx="80676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858000" y="124822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</p:spPr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10400" y="1266372"/>
            <a:ext cx="640438" cy="46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576" tIns="36576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700" i="0" u="none" strike="noStrike" baseline="0" dirty="0">
                <a:solidFill>
                  <a:srgbClr val="000000"/>
                </a:solidFill>
                <a:latin typeface="Calibri"/>
              </a:rPr>
              <a:t>Better</a:t>
            </a:r>
          </a:p>
        </p:txBody>
      </p:sp>
      <p:sp>
        <p:nvSpPr>
          <p:cNvPr id="9" name="Straight Connector 8"/>
          <p:cNvSpPr/>
          <p:nvPr/>
        </p:nvSpPr>
        <p:spPr>
          <a:xfrm rot="5400000" flipH="1" flipV="1">
            <a:off x="6057900" y="2886528"/>
            <a:ext cx="34289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06"/>
          <p:cNvSpPr>
            <a:spLocks noChangeShapeType="1"/>
          </p:cNvSpPr>
          <p:nvPr/>
        </p:nvSpPr>
        <p:spPr bwMode="auto">
          <a:xfrm>
            <a:off x="1205948" y="4019066"/>
            <a:ext cx="7162800" cy="460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Rounded Rectangular Callout 17"/>
          <p:cNvGrpSpPr>
            <a:grpSpLocks/>
          </p:cNvGrpSpPr>
          <p:nvPr/>
        </p:nvGrpSpPr>
        <p:grpSpPr bwMode="auto">
          <a:xfrm>
            <a:off x="3961842" y="3123149"/>
            <a:ext cx="3963100" cy="2124075"/>
            <a:chOff x="1204" y="2114"/>
            <a:chExt cx="2610" cy="906"/>
          </a:xfrm>
        </p:grpSpPr>
        <p:pic>
          <p:nvPicPr>
            <p:cNvPr id="12" name="Rounded Rectangular Callout 1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4" y="2114"/>
              <a:ext cx="2610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305" y="2407"/>
              <a:ext cx="22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ahoma" pitchFamily="34" charset="0"/>
                </a:rPr>
                <a:t>INSO has 2-3X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ahoma" pitchFamily="34" charset="0"/>
                </a:rPr>
                <a:t>more traffic due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ahoma" pitchFamily="34" charset="0"/>
                </a:rPr>
                <a:t>to broadcasts</a:t>
              </a:r>
              <a:endParaRPr lang="en-US" sz="24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</p:grp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925500" y="2819400"/>
            <a:ext cx="532700" cy="2667000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INSO</a:t>
            </a:r>
            <a:r>
              <a:rPr lang="en-US" dirty="0" smtClean="0">
                <a:solidFill>
                  <a:srgbClr val="FF0000"/>
                </a:solidFill>
              </a:rPr>
              <a:t>: In-Network Snoop Ordering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INSO  Overview</a:t>
            </a:r>
          </a:p>
          <a:p>
            <a:pPr lvl="1"/>
            <a:r>
              <a:rPr lang="en-US" dirty="0" smtClean="0"/>
              <a:t>Making INSO practical 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Related work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 Performance: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Average 20% (up to 30%) lower execution time than Directory protocol</a:t>
            </a:r>
          </a:p>
          <a:p>
            <a:r>
              <a:rPr lang="en-US" sz="2800" dirty="0" smtClean="0">
                <a:ea typeface="ＭＳ Ｐゴシック" charset="-128"/>
              </a:rPr>
              <a:t>2-3X network traffic compared to Directory protocol</a:t>
            </a:r>
          </a:p>
          <a:p>
            <a:r>
              <a:rPr lang="en-US" sz="2800" dirty="0" smtClean="0">
                <a:ea typeface="ＭＳ Ｐゴシック" charset="-128"/>
              </a:rPr>
              <a:t>Storage overhead = 64 nodes*64 SOs (12 bits) = 6 KB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GARNET: Detailed on-chip network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INSO: In-Network Snoop Ordering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INSO  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Making INSO practical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Related work	</a:t>
            </a:r>
          </a:p>
          <a:p>
            <a:r>
              <a:rPr lang="en-US" dirty="0" smtClean="0"/>
              <a:t>INCF: In-Network Coherence Filtering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Token Coherence [Martin et al., ISCA 2003]</a:t>
            </a:r>
          </a:p>
          <a:p>
            <a:pPr lvl="1"/>
            <a:r>
              <a:rPr lang="en-US" sz="2400" dirty="0" smtClean="0"/>
              <a:t>  Token storage overhead and expensive fallback mechanism</a:t>
            </a:r>
          </a:p>
          <a:p>
            <a:r>
              <a:rPr lang="en-US" sz="2800" dirty="0" err="1" smtClean="0"/>
              <a:t>UnCorq</a:t>
            </a:r>
            <a:r>
              <a:rPr lang="en-US" sz="2800" dirty="0" smtClean="0"/>
              <a:t> [Strauss et al., MICRO 2007]</a:t>
            </a:r>
          </a:p>
          <a:p>
            <a:pPr lvl="1"/>
            <a:r>
              <a:rPr lang="en-US" sz="2400" dirty="0" smtClean="0"/>
              <a:t>Response message ordered via logical ring</a:t>
            </a:r>
          </a:p>
          <a:p>
            <a:r>
              <a:rPr lang="en-US" sz="2800" dirty="0" smtClean="0"/>
              <a:t>Intel QPI </a:t>
            </a:r>
          </a:p>
          <a:p>
            <a:pPr lvl="1"/>
            <a:r>
              <a:rPr lang="en-US" sz="2400" dirty="0" smtClean="0"/>
              <a:t>Separate ordering agent at directories</a:t>
            </a:r>
          </a:p>
          <a:p>
            <a:r>
              <a:rPr lang="en-US" sz="2800" dirty="0" smtClean="0"/>
              <a:t>Timestamp Snooping [Martin et al., ASPLOS 2000]</a:t>
            </a:r>
          </a:p>
          <a:p>
            <a:pPr lvl="1"/>
            <a:r>
              <a:rPr lang="en-US" sz="2400" dirty="0" smtClean="0"/>
              <a:t>Huge destination buffering and complex router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charset="-128"/>
              </a:rPr>
              <a:t>INSO provides a scalable snoopy coherence protocol on unordered networks</a:t>
            </a:r>
          </a:p>
          <a:p>
            <a:r>
              <a:rPr lang="en-US" sz="2800" dirty="0" smtClean="0">
                <a:ea typeface="ＭＳ Ｐゴシック" charset="-128"/>
              </a:rPr>
              <a:t>Leverages simple snoop-order numbers to achieve logical global ordering</a:t>
            </a:r>
          </a:p>
          <a:p>
            <a:r>
              <a:rPr lang="en-US" sz="2800" dirty="0" smtClean="0">
                <a:ea typeface="ＭＳ Ｐゴシック" charset="-128"/>
              </a:rPr>
              <a:t>Average 20% (up to 30%) faster than directory protocols</a:t>
            </a:r>
          </a:p>
          <a:p>
            <a:r>
              <a:rPr lang="en-US" sz="2800" dirty="0" smtClean="0">
                <a:ea typeface="ＭＳ Ｐゴシック" charset="-128"/>
              </a:rPr>
              <a:t>Low storage overhead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4876800"/>
          </a:xfrm>
        </p:spPr>
        <p:txBody>
          <a:bodyPr/>
          <a:lstStyle/>
          <a:p>
            <a:r>
              <a:rPr lang="en-US" sz="2800" dirty="0" smtClean="0"/>
              <a:t>Snoopy protocols require </a:t>
            </a:r>
            <a:r>
              <a:rPr lang="en-US" sz="2800" dirty="0" smtClean="0">
                <a:solidFill>
                  <a:srgbClr val="FF0000"/>
                </a:solidFill>
              </a:rPr>
              <a:t>“totally-ordered broadcast”</a:t>
            </a:r>
          </a:p>
          <a:p>
            <a:r>
              <a:rPr lang="en-US" sz="2800" dirty="0" smtClean="0"/>
              <a:t>Physical networks</a:t>
            </a:r>
          </a:p>
          <a:p>
            <a:pPr lvl="1"/>
            <a:r>
              <a:rPr lang="en-US" sz="2400" dirty="0" smtClean="0"/>
              <a:t>Buses</a:t>
            </a:r>
          </a:p>
          <a:p>
            <a:pPr lvl="1"/>
            <a:r>
              <a:rPr lang="en-US" sz="2400" dirty="0" smtClean="0"/>
              <a:t>Split-transaction buses</a:t>
            </a:r>
          </a:p>
          <a:p>
            <a:pPr lvl="1"/>
            <a:r>
              <a:rPr lang="en-US" sz="2400" dirty="0" smtClean="0"/>
              <a:t>Hierarchical trees</a:t>
            </a:r>
          </a:p>
          <a:p>
            <a:pPr lvl="1"/>
            <a:r>
              <a:rPr lang="en-US" sz="2400" dirty="0" smtClean="0"/>
              <a:t>All have a </a:t>
            </a:r>
            <a:r>
              <a:rPr lang="en-US" sz="2400" dirty="0" smtClean="0">
                <a:solidFill>
                  <a:srgbClr val="FF0000"/>
                </a:solidFill>
              </a:rPr>
              <a:t>single ordering point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670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Totally Ordered Broadcast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447800" y="1047690"/>
            <a:ext cx="5486400" cy="4726275"/>
            <a:chOff x="1447800" y="1047690"/>
            <a:chExt cx="5486400" cy="4726275"/>
          </a:xfrm>
        </p:grpSpPr>
        <p:cxnSp>
          <p:nvCxnSpPr>
            <p:cNvPr id="11" name="Straight Connector 10"/>
            <p:cNvCxnSpPr>
              <a:endCxn id="12" idx="2"/>
            </p:cNvCxnSpPr>
            <p:nvPr/>
          </p:nvCxnSpPr>
          <p:spPr>
            <a:xfrm flipV="1">
              <a:off x="1905000" y="1638300"/>
              <a:ext cx="2362200" cy="1409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67200" y="1447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endCxn id="12" idx="3"/>
            </p:cNvCxnSpPr>
            <p:nvPr/>
          </p:nvCxnSpPr>
          <p:spPr>
            <a:xfrm rot="5400000" flipH="1" flipV="1">
              <a:off x="3390900" y="1887304"/>
              <a:ext cx="1046396" cy="8177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5"/>
            </p:cNvCxnSpPr>
            <p:nvPr/>
          </p:nvCxnSpPr>
          <p:spPr>
            <a:xfrm rot="16200000" flipV="1">
              <a:off x="4325704" y="2039704"/>
              <a:ext cx="1122596" cy="5891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6"/>
            </p:cNvCxnSpPr>
            <p:nvPr/>
          </p:nvCxnSpPr>
          <p:spPr>
            <a:xfrm rot="10800000">
              <a:off x="4648201" y="1638300"/>
              <a:ext cx="1761931" cy="13148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1047690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Ordering Point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0" y="5239138"/>
              <a:ext cx="8382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</a:t>
              </a:r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43200" y="5239138"/>
              <a:ext cx="8382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</a:t>
              </a:r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5240565"/>
              <a:ext cx="8382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</a:t>
              </a:r>
              <a:r>
                <a:rPr lang="en-US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n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1351504" y="4705738"/>
              <a:ext cx="1066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2636856" y="4745930"/>
              <a:ext cx="990600" cy="159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6033003" y="4731919"/>
              <a:ext cx="1039601" cy="7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loud 53"/>
          <p:cNvSpPr/>
          <p:nvPr/>
        </p:nvSpPr>
        <p:spPr>
          <a:xfrm>
            <a:off x="5867400" y="1295400"/>
            <a:ext cx="2667000" cy="1295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A ordered first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Cloud 56"/>
          <p:cNvSpPr/>
          <p:nvPr/>
        </p:nvSpPr>
        <p:spPr>
          <a:xfrm>
            <a:off x="5867400" y="1295400"/>
            <a:ext cx="2667000" cy="1295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B ordered next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5791200" y="1295400"/>
            <a:ext cx="2743200" cy="1295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A reaches processors first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5791200" y="1295400"/>
            <a:ext cx="2743200" cy="1295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B reaches processors next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22380" y="5442474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10960" y="5431716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11192" y="5431716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81200" y="3352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Totally Ordered Broadcast Network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43000" y="3124200"/>
            <a:ext cx="6477000" cy="990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An ordering point provides a simple way of providing a total order among coherence requests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02808" y="4800600"/>
            <a:ext cx="7423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err="1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</a:t>
            </a:r>
            <a:r>
              <a:rPr lang="en-US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</a:t>
            </a:r>
            <a:endParaRPr lang="en-US" b="1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62200" y="4800600"/>
            <a:ext cx="73270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</a:t>
            </a:r>
            <a:r>
              <a:rPr lang="en-US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</a:t>
            </a:r>
            <a:endParaRPr lang="en-US" b="1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561E-6 L 0.00105 -0.182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561E-6 L 0.00156 -0.160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8228 L 0.23056 -0.48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6008 L 0.27656 -0.48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56 -0.48208 L 0.51389 -0.0046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9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56 -0.48208 L 0.22222 -0.0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9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56 -0.48208 L -0.01944 -0.004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56 -0.48184 L 0.36823 -0.00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2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9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56 -0.48184 L 0.08489 -0.0046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2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56 -0.48184 L -0.15677 -0.0157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0" y="2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7" grpId="0" animBg="1"/>
      <p:bldP spid="5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2" grpId="6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6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600200"/>
            <a:ext cx="54864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955800" y="1682480"/>
            <a:ext cx="465667" cy="27017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46451" y="1682480"/>
            <a:ext cx="461433" cy="27017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734984" y="1682480"/>
            <a:ext cx="463549" cy="27017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125634" y="1682480"/>
            <a:ext cx="461433" cy="27017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1955800" y="2489320"/>
            <a:ext cx="465667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3346451" y="2489320"/>
            <a:ext cx="461433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4734984" y="2489320"/>
            <a:ext cx="463549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6125634" y="2489320"/>
            <a:ext cx="461433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1955800" y="3294931"/>
            <a:ext cx="465667" cy="268946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3346451" y="3294931"/>
            <a:ext cx="461433" cy="268946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4734984" y="3294931"/>
            <a:ext cx="463549" cy="268946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6125634" y="3294931"/>
            <a:ext cx="461433" cy="268946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1955800" y="4101770"/>
            <a:ext cx="465667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3346451" y="4101770"/>
            <a:ext cx="461433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auto">
          <a:xfrm>
            <a:off x="4734984" y="4101770"/>
            <a:ext cx="463549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6125634" y="4101770"/>
            <a:ext cx="461433" cy="267718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32" name="AutoShape 20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2421467" y="1817567"/>
            <a:ext cx="924984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3" name="AutoShape 21"/>
          <p:cNvCxnSpPr>
            <a:cxnSpLocks noChangeShapeType="1"/>
            <a:stCxn id="17" idx="6"/>
            <a:endCxn id="18" idx="2"/>
          </p:cNvCxnSpPr>
          <p:nvPr/>
        </p:nvCxnSpPr>
        <p:spPr bwMode="auto">
          <a:xfrm>
            <a:off x="3807884" y="1817567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4" name="AutoShape 22"/>
          <p:cNvCxnSpPr>
            <a:cxnSpLocks noChangeShapeType="1"/>
            <a:stCxn id="18" idx="6"/>
            <a:endCxn id="19" idx="2"/>
          </p:cNvCxnSpPr>
          <p:nvPr/>
        </p:nvCxnSpPr>
        <p:spPr bwMode="auto">
          <a:xfrm>
            <a:off x="5198534" y="1817567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5" name="AutoShape 23"/>
          <p:cNvCxnSpPr>
            <a:cxnSpLocks noChangeShapeType="1"/>
            <a:stCxn id="20" idx="6"/>
            <a:endCxn id="21" idx="2"/>
          </p:cNvCxnSpPr>
          <p:nvPr/>
        </p:nvCxnSpPr>
        <p:spPr bwMode="auto">
          <a:xfrm>
            <a:off x="2421467" y="2623179"/>
            <a:ext cx="924984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6" name="AutoShape 24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3807884" y="2623179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AutoShape 25"/>
          <p:cNvCxnSpPr>
            <a:cxnSpLocks noChangeShapeType="1"/>
            <a:stCxn id="22" idx="6"/>
            <a:endCxn id="23" idx="2"/>
          </p:cNvCxnSpPr>
          <p:nvPr/>
        </p:nvCxnSpPr>
        <p:spPr bwMode="auto">
          <a:xfrm>
            <a:off x="5198534" y="2623179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8" name="AutoShape 26"/>
          <p:cNvCxnSpPr>
            <a:cxnSpLocks noChangeShapeType="1"/>
            <a:stCxn id="24" idx="6"/>
            <a:endCxn id="25" idx="2"/>
          </p:cNvCxnSpPr>
          <p:nvPr/>
        </p:nvCxnSpPr>
        <p:spPr bwMode="auto">
          <a:xfrm>
            <a:off x="2421467" y="3430018"/>
            <a:ext cx="924984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9" name="AutoShape 27"/>
          <p:cNvCxnSpPr>
            <a:cxnSpLocks noChangeShapeType="1"/>
            <a:stCxn id="25" idx="6"/>
            <a:endCxn id="26" idx="2"/>
          </p:cNvCxnSpPr>
          <p:nvPr/>
        </p:nvCxnSpPr>
        <p:spPr bwMode="auto">
          <a:xfrm>
            <a:off x="3807884" y="3430018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0" name="AutoShape 28"/>
          <p:cNvCxnSpPr>
            <a:cxnSpLocks noChangeShapeType="1"/>
            <a:stCxn id="26" idx="6"/>
            <a:endCxn id="27" idx="2"/>
          </p:cNvCxnSpPr>
          <p:nvPr/>
        </p:nvCxnSpPr>
        <p:spPr bwMode="auto">
          <a:xfrm>
            <a:off x="5198534" y="3430018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1" name="AutoShape 29"/>
          <p:cNvCxnSpPr>
            <a:cxnSpLocks noChangeShapeType="1"/>
          </p:cNvCxnSpPr>
          <p:nvPr/>
        </p:nvCxnSpPr>
        <p:spPr bwMode="auto">
          <a:xfrm>
            <a:off x="2192867" y="7740830"/>
            <a:ext cx="924984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2" name="AutoShape 30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3807884" y="4235630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3" name="AutoShape 31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5198534" y="4235630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4" name="AutoShape 32"/>
          <p:cNvCxnSpPr>
            <a:cxnSpLocks noChangeShapeType="1"/>
            <a:stCxn id="28" idx="0"/>
            <a:endCxn id="24" idx="4"/>
          </p:cNvCxnSpPr>
          <p:nvPr/>
        </p:nvCxnSpPr>
        <p:spPr bwMode="auto">
          <a:xfrm flipV="1">
            <a:off x="2188633" y="3563877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5" name="AutoShape 33"/>
          <p:cNvCxnSpPr>
            <a:cxnSpLocks noChangeShapeType="1"/>
            <a:stCxn id="24" idx="0"/>
            <a:endCxn id="20" idx="4"/>
          </p:cNvCxnSpPr>
          <p:nvPr/>
        </p:nvCxnSpPr>
        <p:spPr bwMode="auto">
          <a:xfrm flipV="1">
            <a:off x="2188633" y="2757038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6" name="AutoShape 34"/>
          <p:cNvCxnSpPr>
            <a:cxnSpLocks noChangeShapeType="1"/>
            <a:stCxn id="20" idx="0"/>
            <a:endCxn id="16" idx="4"/>
          </p:cNvCxnSpPr>
          <p:nvPr/>
        </p:nvCxnSpPr>
        <p:spPr bwMode="auto">
          <a:xfrm flipV="1">
            <a:off x="2188633" y="1952655"/>
            <a:ext cx="0" cy="53666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7" name="AutoShape 35"/>
          <p:cNvCxnSpPr>
            <a:cxnSpLocks noChangeShapeType="1"/>
            <a:stCxn id="29" idx="0"/>
            <a:endCxn id="25" idx="4"/>
          </p:cNvCxnSpPr>
          <p:nvPr/>
        </p:nvCxnSpPr>
        <p:spPr bwMode="auto">
          <a:xfrm flipV="1">
            <a:off x="3577167" y="3563877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8" name="AutoShape 36"/>
          <p:cNvCxnSpPr>
            <a:cxnSpLocks noChangeShapeType="1"/>
            <a:stCxn id="25" idx="0"/>
            <a:endCxn id="21" idx="4"/>
          </p:cNvCxnSpPr>
          <p:nvPr/>
        </p:nvCxnSpPr>
        <p:spPr bwMode="auto">
          <a:xfrm flipV="1">
            <a:off x="3577167" y="2757038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49" name="AutoShape 37"/>
          <p:cNvCxnSpPr>
            <a:cxnSpLocks noChangeShapeType="1"/>
            <a:stCxn id="21" idx="0"/>
            <a:endCxn id="17" idx="4"/>
          </p:cNvCxnSpPr>
          <p:nvPr/>
        </p:nvCxnSpPr>
        <p:spPr bwMode="auto">
          <a:xfrm flipV="1">
            <a:off x="3577167" y="1952655"/>
            <a:ext cx="0" cy="53666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0" name="AutoShape 38"/>
          <p:cNvCxnSpPr>
            <a:cxnSpLocks noChangeShapeType="1"/>
            <a:stCxn id="30" idx="0"/>
            <a:endCxn id="26" idx="4"/>
          </p:cNvCxnSpPr>
          <p:nvPr/>
        </p:nvCxnSpPr>
        <p:spPr bwMode="auto">
          <a:xfrm flipV="1">
            <a:off x="4967818" y="3563877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1" name="AutoShape 39"/>
          <p:cNvCxnSpPr>
            <a:cxnSpLocks noChangeShapeType="1"/>
            <a:stCxn id="26" idx="0"/>
            <a:endCxn id="22" idx="4"/>
          </p:cNvCxnSpPr>
          <p:nvPr/>
        </p:nvCxnSpPr>
        <p:spPr bwMode="auto">
          <a:xfrm flipV="1">
            <a:off x="4967818" y="2757038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2" name="AutoShape 40"/>
          <p:cNvCxnSpPr>
            <a:cxnSpLocks noChangeShapeType="1"/>
            <a:stCxn id="22" idx="0"/>
            <a:endCxn id="18" idx="4"/>
          </p:cNvCxnSpPr>
          <p:nvPr/>
        </p:nvCxnSpPr>
        <p:spPr bwMode="auto">
          <a:xfrm flipV="1">
            <a:off x="4967818" y="1952655"/>
            <a:ext cx="0" cy="53666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3" name="AutoShape 41"/>
          <p:cNvCxnSpPr>
            <a:cxnSpLocks noChangeShapeType="1"/>
            <a:stCxn id="31" idx="0"/>
            <a:endCxn id="27" idx="4"/>
          </p:cNvCxnSpPr>
          <p:nvPr/>
        </p:nvCxnSpPr>
        <p:spPr bwMode="auto">
          <a:xfrm flipV="1">
            <a:off x="6356351" y="3563877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AutoShape 42"/>
          <p:cNvCxnSpPr>
            <a:cxnSpLocks noChangeShapeType="1"/>
            <a:stCxn id="27" idx="0"/>
            <a:endCxn id="23" idx="4"/>
          </p:cNvCxnSpPr>
          <p:nvPr/>
        </p:nvCxnSpPr>
        <p:spPr bwMode="auto">
          <a:xfrm flipV="1">
            <a:off x="6356351" y="2757038"/>
            <a:ext cx="0" cy="537893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5" name="AutoShape 43"/>
          <p:cNvCxnSpPr>
            <a:cxnSpLocks noChangeShapeType="1"/>
            <a:stCxn id="23" idx="0"/>
            <a:endCxn id="19" idx="4"/>
          </p:cNvCxnSpPr>
          <p:nvPr/>
        </p:nvCxnSpPr>
        <p:spPr bwMode="auto">
          <a:xfrm flipV="1">
            <a:off x="6356351" y="1952655"/>
            <a:ext cx="0" cy="536665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2497667" y="2026339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3869267" y="2023882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auto">
          <a:xfrm>
            <a:off x="5291667" y="2023882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59" name="Rectangle 47"/>
          <p:cNvSpPr>
            <a:spLocks noChangeArrowheads="1"/>
          </p:cNvSpPr>
          <p:nvPr/>
        </p:nvSpPr>
        <p:spPr bwMode="auto">
          <a:xfrm>
            <a:off x="6680200" y="2023882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2531533" y="2831950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3903133" y="2829494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5325534" y="2829494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6714067" y="2829494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2531533" y="3627737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3903133" y="3625281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5325534" y="3625281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7" name="Rectangle 55"/>
          <p:cNvSpPr>
            <a:spLocks noChangeArrowheads="1"/>
          </p:cNvSpPr>
          <p:nvPr/>
        </p:nvSpPr>
        <p:spPr bwMode="auto">
          <a:xfrm>
            <a:off x="6714067" y="3625281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2514600" y="4452997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9" name="Rectangle 57"/>
          <p:cNvSpPr>
            <a:spLocks noChangeArrowheads="1"/>
          </p:cNvSpPr>
          <p:nvPr/>
        </p:nvSpPr>
        <p:spPr bwMode="auto">
          <a:xfrm>
            <a:off x="3886200" y="4450541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5308600" y="4450541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1" name="Rectangle 59"/>
          <p:cNvSpPr>
            <a:spLocks noChangeArrowheads="1"/>
          </p:cNvSpPr>
          <p:nvPr/>
        </p:nvSpPr>
        <p:spPr bwMode="auto">
          <a:xfrm>
            <a:off x="6697134" y="4450541"/>
            <a:ext cx="366184" cy="212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72" name="AutoShape 60"/>
          <p:cNvCxnSpPr>
            <a:cxnSpLocks noChangeShapeType="1"/>
          </p:cNvCxnSpPr>
          <p:nvPr/>
        </p:nvCxnSpPr>
        <p:spPr bwMode="auto">
          <a:xfrm>
            <a:off x="2334684" y="1923181"/>
            <a:ext cx="175683" cy="11052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73" name="AutoShape 61"/>
          <p:cNvCxnSpPr>
            <a:cxnSpLocks noChangeShapeType="1"/>
          </p:cNvCxnSpPr>
          <p:nvPr/>
        </p:nvCxnSpPr>
        <p:spPr bwMode="auto">
          <a:xfrm>
            <a:off x="3706284" y="1919497"/>
            <a:ext cx="175683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74" name="AutoShape 62"/>
          <p:cNvCxnSpPr>
            <a:cxnSpLocks noChangeShapeType="1"/>
          </p:cNvCxnSpPr>
          <p:nvPr/>
        </p:nvCxnSpPr>
        <p:spPr bwMode="auto">
          <a:xfrm>
            <a:off x="5128684" y="1923181"/>
            <a:ext cx="175683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75" name="AutoShape 63"/>
          <p:cNvCxnSpPr>
            <a:cxnSpLocks noChangeShapeType="1"/>
          </p:cNvCxnSpPr>
          <p:nvPr/>
        </p:nvCxnSpPr>
        <p:spPr bwMode="auto">
          <a:xfrm>
            <a:off x="6512984" y="1919497"/>
            <a:ext cx="175683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76" name="AutoShape 64"/>
          <p:cNvCxnSpPr>
            <a:cxnSpLocks noChangeShapeType="1"/>
          </p:cNvCxnSpPr>
          <p:nvPr/>
        </p:nvCxnSpPr>
        <p:spPr bwMode="auto">
          <a:xfrm>
            <a:off x="2353733" y="2726336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77" name="AutoShape 65"/>
          <p:cNvCxnSpPr>
            <a:cxnSpLocks noChangeShapeType="1"/>
          </p:cNvCxnSpPr>
          <p:nvPr/>
        </p:nvCxnSpPr>
        <p:spPr bwMode="auto">
          <a:xfrm>
            <a:off x="3725333" y="2722652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78" name="AutoShape 66"/>
          <p:cNvCxnSpPr>
            <a:cxnSpLocks noChangeShapeType="1"/>
          </p:cNvCxnSpPr>
          <p:nvPr/>
        </p:nvCxnSpPr>
        <p:spPr bwMode="auto">
          <a:xfrm>
            <a:off x="5147734" y="2726336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79" name="AutoShape 67"/>
          <p:cNvCxnSpPr>
            <a:cxnSpLocks noChangeShapeType="1"/>
          </p:cNvCxnSpPr>
          <p:nvPr/>
        </p:nvCxnSpPr>
        <p:spPr bwMode="auto">
          <a:xfrm>
            <a:off x="6532034" y="2722652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0" name="AutoShape 68"/>
          <p:cNvCxnSpPr>
            <a:cxnSpLocks noChangeShapeType="1"/>
          </p:cNvCxnSpPr>
          <p:nvPr/>
        </p:nvCxnSpPr>
        <p:spPr bwMode="auto">
          <a:xfrm>
            <a:off x="2366433" y="3525808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1" name="AutoShape 69"/>
          <p:cNvCxnSpPr>
            <a:cxnSpLocks noChangeShapeType="1"/>
          </p:cNvCxnSpPr>
          <p:nvPr/>
        </p:nvCxnSpPr>
        <p:spPr bwMode="auto">
          <a:xfrm>
            <a:off x="3738033" y="3522123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2" name="AutoShape 70"/>
          <p:cNvCxnSpPr>
            <a:cxnSpLocks noChangeShapeType="1"/>
          </p:cNvCxnSpPr>
          <p:nvPr/>
        </p:nvCxnSpPr>
        <p:spPr bwMode="auto">
          <a:xfrm>
            <a:off x="5160434" y="3525808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3" name="AutoShape 71"/>
          <p:cNvCxnSpPr>
            <a:cxnSpLocks noChangeShapeType="1"/>
          </p:cNvCxnSpPr>
          <p:nvPr/>
        </p:nvCxnSpPr>
        <p:spPr bwMode="auto">
          <a:xfrm>
            <a:off x="6544734" y="3522123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4" name="AutoShape 72"/>
          <p:cNvCxnSpPr>
            <a:cxnSpLocks noChangeShapeType="1"/>
          </p:cNvCxnSpPr>
          <p:nvPr/>
        </p:nvCxnSpPr>
        <p:spPr bwMode="auto">
          <a:xfrm>
            <a:off x="2341033" y="4347383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5" name="AutoShape 73"/>
          <p:cNvCxnSpPr>
            <a:cxnSpLocks noChangeShapeType="1"/>
          </p:cNvCxnSpPr>
          <p:nvPr/>
        </p:nvCxnSpPr>
        <p:spPr bwMode="auto">
          <a:xfrm>
            <a:off x="3712633" y="4343700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6" name="AutoShape 74"/>
          <p:cNvCxnSpPr>
            <a:cxnSpLocks noChangeShapeType="1"/>
          </p:cNvCxnSpPr>
          <p:nvPr/>
        </p:nvCxnSpPr>
        <p:spPr bwMode="auto">
          <a:xfrm>
            <a:off x="5135034" y="4347383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87" name="AutoShape 75"/>
          <p:cNvCxnSpPr>
            <a:cxnSpLocks noChangeShapeType="1"/>
          </p:cNvCxnSpPr>
          <p:nvPr/>
        </p:nvCxnSpPr>
        <p:spPr bwMode="auto">
          <a:xfrm>
            <a:off x="6519334" y="4343700"/>
            <a:ext cx="175684" cy="11052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sm"/>
            <a:tailEnd type="triangle" w="lg" len="sm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rot="5400000">
            <a:off x="1411066" y="3161548"/>
            <a:ext cx="3123586" cy="21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2307566"/>
            <a:ext cx="5486400" cy="122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55866" y="3161548"/>
            <a:ext cx="3123586" cy="21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3131598"/>
            <a:ext cx="5486400" cy="122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2600" y="3899140"/>
            <a:ext cx="5486400" cy="122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831347" y="3160934"/>
            <a:ext cx="3123586" cy="21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AutoShape 43"/>
          <p:cNvCxnSpPr>
            <a:cxnSpLocks noChangeShapeType="1"/>
            <a:stCxn id="24" idx="0"/>
            <a:endCxn id="16" idx="4"/>
          </p:cNvCxnSpPr>
          <p:nvPr/>
        </p:nvCxnSpPr>
        <p:spPr bwMode="auto">
          <a:xfrm rot="5400000" flipH="1" flipV="1">
            <a:off x="1517496" y="2623793"/>
            <a:ext cx="1342276" cy="15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98" name="AutoShape 43"/>
          <p:cNvCxnSpPr>
            <a:cxnSpLocks noChangeShapeType="1"/>
          </p:cNvCxnSpPr>
          <p:nvPr/>
        </p:nvCxnSpPr>
        <p:spPr bwMode="auto">
          <a:xfrm rot="5400000" flipH="1" flipV="1">
            <a:off x="2900298" y="2619270"/>
            <a:ext cx="1342276" cy="15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99" name="AutoShape 43"/>
          <p:cNvCxnSpPr>
            <a:cxnSpLocks noChangeShapeType="1"/>
          </p:cNvCxnSpPr>
          <p:nvPr/>
        </p:nvCxnSpPr>
        <p:spPr bwMode="auto">
          <a:xfrm rot="5400000" flipH="1" flipV="1">
            <a:off x="4304172" y="2630028"/>
            <a:ext cx="1342276" cy="15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00" name="AutoShape 43"/>
          <p:cNvCxnSpPr>
            <a:cxnSpLocks noChangeShapeType="1"/>
          </p:cNvCxnSpPr>
          <p:nvPr/>
        </p:nvCxnSpPr>
        <p:spPr bwMode="auto">
          <a:xfrm rot="5400000" flipH="1" flipV="1">
            <a:off x="5687424" y="2618376"/>
            <a:ext cx="1342276" cy="15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1741842" y="4528074"/>
            <a:ext cx="838200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152318" y="4515639"/>
            <a:ext cx="838200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932842" y="4507860"/>
            <a:ext cx="838200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r>
              <a:rPr lang="en-US" sz="14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8" name="AutoShape 32"/>
          <p:cNvCxnSpPr>
            <a:cxnSpLocks noChangeShapeType="1"/>
          </p:cNvCxnSpPr>
          <p:nvPr/>
        </p:nvCxnSpPr>
        <p:spPr bwMode="auto">
          <a:xfrm rot="5400000" flipH="1" flipV="1">
            <a:off x="1723201" y="4031225"/>
            <a:ext cx="933817" cy="792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14" name="AutoShape 32"/>
          <p:cNvCxnSpPr>
            <a:cxnSpLocks noChangeShapeType="1"/>
          </p:cNvCxnSpPr>
          <p:nvPr/>
        </p:nvCxnSpPr>
        <p:spPr bwMode="auto">
          <a:xfrm rot="5400000" flipH="1" flipV="1">
            <a:off x="3104130" y="4030427"/>
            <a:ext cx="933817" cy="792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15" name="AutoShape 32"/>
          <p:cNvCxnSpPr>
            <a:cxnSpLocks noChangeShapeType="1"/>
          </p:cNvCxnSpPr>
          <p:nvPr/>
        </p:nvCxnSpPr>
        <p:spPr bwMode="auto">
          <a:xfrm rot="5400000" flipH="1" flipV="1">
            <a:off x="5895537" y="4030427"/>
            <a:ext cx="933817" cy="792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sp>
        <p:nvSpPr>
          <p:cNvPr id="116" name="Oval 115"/>
          <p:cNvSpPr/>
          <p:nvPr/>
        </p:nvSpPr>
        <p:spPr>
          <a:xfrm>
            <a:off x="4334430" y="4699011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823010" y="4688253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323242" y="4688253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loud 122"/>
          <p:cNvSpPr/>
          <p:nvPr/>
        </p:nvSpPr>
        <p:spPr>
          <a:xfrm>
            <a:off x="4876800" y="838200"/>
            <a:ext cx="3810000" cy="14478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Requests are ordered  at interconnect routers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4" name="AutoShape 30"/>
          <p:cNvCxnSpPr>
            <a:cxnSpLocks noChangeShapeType="1"/>
          </p:cNvCxnSpPr>
          <p:nvPr/>
        </p:nvCxnSpPr>
        <p:spPr bwMode="auto">
          <a:xfrm>
            <a:off x="2415990" y="4234032"/>
            <a:ext cx="927100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sp>
        <p:nvSpPr>
          <p:cNvPr id="125" name="Cloud 124"/>
          <p:cNvSpPr/>
          <p:nvPr/>
        </p:nvSpPr>
        <p:spPr>
          <a:xfrm>
            <a:off x="4876800" y="838200"/>
            <a:ext cx="3810000" cy="14478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Let’s assume </a:t>
            </a:r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A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is ordered ahead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6" name="Cloud 125"/>
          <p:cNvSpPr/>
          <p:nvPr/>
        </p:nvSpPr>
        <p:spPr>
          <a:xfrm>
            <a:off x="5181600" y="838200"/>
            <a:ext cx="3276600" cy="14478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A reaches all processors first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5181600" y="838200"/>
            <a:ext cx="3276600" cy="14478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r>
              <a:rPr lang="en-US" sz="2000" dirty="0" smtClean="0">
                <a:solidFill>
                  <a:schemeClr val="tx1"/>
                </a:solidFill>
              </a:rPr>
              <a:t> B reaches all processors next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1295400" y="2438400"/>
            <a:ext cx="6477000" cy="990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INSO implements a virtually ordered network on top of a physically unordered network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371600" y="4038600"/>
            <a:ext cx="7423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err="1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</a:t>
            </a:r>
            <a:r>
              <a:rPr lang="en-US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</a:t>
            </a:r>
            <a:endParaRPr lang="en-US" b="1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743200" y="4038600"/>
            <a:ext cx="73270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</a:t>
            </a:r>
            <a:r>
              <a:rPr lang="en-US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</a:t>
            </a:r>
            <a:endParaRPr lang="en-US" b="1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3974E-6 L 0.00104 -0.1156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43974E-6 L 0.00157 -0.10455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1566 L 0.00104 -0.00462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49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1566 L 0.14271 -0.00462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"/>
                            </p:stCondLst>
                            <p:childTnLst>
                              <p:par>
                                <p:cTn id="205" presetID="49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1566 L 0.45938 -0.00462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10455 L -0.15677 -0.01573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49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10455 L 0.00157 -0.00462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49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10455 L 0.30157 -0.01573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2" grpId="0" animBg="1"/>
      <p:bldP spid="103" grpId="0" animBg="1"/>
      <p:bldP spid="104" grpId="0" animBg="1"/>
      <p:bldP spid="116" grpId="0" animBg="1"/>
      <p:bldP spid="117" grpId="0" animBg="1"/>
      <p:bldP spid="118" grpId="0" animBg="1"/>
      <p:bldP spid="123" grpId="0" animBg="1"/>
      <p:bldP spid="123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0" grpId="0" animBg="1"/>
      <p:bldP spid="120" grpId="1" animBg="1"/>
      <p:bldP spid="120" grpId="2" animBg="1"/>
      <p:bldP spid="120" grpId="3" animBg="1"/>
      <p:bldP spid="120" grpId="4" animBg="1"/>
      <p:bldP spid="120" grpId="5" animBg="1"/>
      <p:bldP spid="122" grpId="0" animBg="1"/>
      <p:bldP spid="122" grpId="1" animBg="1"/>
      <p:bldP spid="122" grpId="2" animBg="1"/>
      <p:bldP spid="122" grpId="3" animBg="1"/>
      <p:bldP spid="122" grpId="4" animBg="1"/>
      <p:bldP spid="122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INSO: Snoop-order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Snoop-order (SO): SOs are disjoint monotonically increasing numbers	</a:t>
            </a:r>
          </a:p>
          <a:p>
            <a:pPr lvl="1"/>
            <a:r>
              <a:rPr lang="en-US" sz="2400" dirty="0" smtClean="0"/>
              <a:t>E.g. 0, 1, 2, ..</a:t>
            </a:r>
          </a:p>
          <a:p>
            <a:r>
              <a:rPr lang="en-US" sz="2800" dirty="0" smtClean="0"/>
              <a:t>Each router in the network has a </a:t>
            </a:r>
            <a:r>
              <a:rPr lang="en-US" sz="2800" i="1" dirty="0" smtClean="0">
                <a:solidFill>
                  <a:srgbClr val="FF0000"/>
                </a:solidFill>
              </a:rPr>
              <a:t>snoop-order bank</a:t>
            </a:r>
            <a:r>
              <a:rPr lang="en-US" sz="2800" dirty="0" smtClean="0"/>
              <a:t> containing a disjoint set of SOs	</a:t>
            </a:r>
          </a:p>
          <a:p>
            <a:r>
              <a:rPr lang="en-US" sz="2800" dirty="0" smtClean="0"/>
              <a:t>Various possibilities of distributing SOs among routers</a:t>
            </a:r>
          </a:p>
          <a:p>
            <a:pPr lvl="1"/>
            <a:r>
              <a:rPr lang="en-US" sz="2400" dirty="0" smtClean="0"/>
              <a:t>This talk will present a simple technique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1219200"/>
            <a:ext cx="7620000" cy="4724400"/>
            <a:chOff x="457160" y="1371600"/>
            <a:chExt cx="4114437" cy="40386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457160" y="1371600"/>
              <a:ext cx="4114437" cy="403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1"/>
                  </a:solidFill>
                </a:ln>
              </a:endParaRPr>
            </a:p>
          </p:txBody>
        </p:sp>
        <p:grpSp>
          <p:nvGrpSpPr>
            <p:cNvPr id="8" name="Group 303"/>
            <p:cNvGrpSpPr/>
            <p:nvPr/>
          </p:nvGrpSpPr>
          <p:grpSpPr>
            <a:xfrm>
              <a:off x="609546" y="1477962"/>
              <a:ext cx="3842999" cy="3856038"/>
              <a:chOff x="4864092" y="2044693"/>
              <a:chExt cx="3843333" cy="3856027"/>
            </a:xfrm>
          </p:grpSpPr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4864092" y="2044694"/>
                <a:ext cx="349249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5907078" y="2044694"/>
                <a:ext cx="346075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6948476" y="2044694"/>
                <a:ext cx="347662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7991462" y="2044693"/>
                <a:ext cx="346075" cy="3492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4864092" y="3087678"/>
                <a:ext cx="349249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5907078" y="3087678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6948476" y="3087678"/>
                <a:ext cx="347662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7991462" y="3087678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4864092" y="4129076"/>
                <a:ext cx="349249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5907078" y="4129076"/>
                <a:ext cx="346075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6948476" y="4129076"/>
                <a:ext cx="347662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auto">
              <a:xfrm>
                <a:off x="7991462" y="4129076"/>
                <a:ext cx="346075" cy="347661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auto">
              <a:xfrm>
                <a:off x="4864092" y="5172060"/>
                <a:ext cx="349249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auto">
              <a:xfrm>
                <a:off x="5907078" y="5172060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auto">
              <a:xfrm>
                <a:off x="6948476" y="5172060"/>
                <a:ext cx="347662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auto">
              <a:xfrm>
                <a:off x="7991461" y="5172060"/>
                <a:ext cx="346075" cy="34607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cxnSp>
            <p:nvCxnSpPr>
              <p:cNvPr id="31" name="AutoShape 20"/>
              <p:cNvCxnSpPr>
                <a:cxnSpLocks noChangeShapeType="1"/>
                <a:stCxn id="15" idx="6"/>
                <a:endCxn id="16" idx="2"/>
              </p:cNvCxnSpPr>
              <p:nvPr/>
            </p:nvCxnSpPr>
            <p:spPr bwMode="auto">
              <a:xfrm>
                <a:off x="5213341" y="2219318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2" name="AutoShape 21"/>
              <p:cNvCxnSpPr>
                <a:cxnSpLocks noChangeShapeType="1"/>
                <a:stCxn id="16" idx="6"/>
                <a:endCxn id="17" idx="2"/>
              </p:cNvCxnSpPr>
              <p:nvPr/>
            </p:nvCxnSpPr>
            <p:spPr bwMode="auto">
              <a:xfrm>
                <a:off x="6253152" y="2219318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3" name="AutoShape 22"/>
              <p:cNvCxnSpPr>
                <a:cxnSpLocks noChangeShapeType="1"/>
                <a:stCxn id="17" idx="6"/>
                <a:endCxn id="18" idx="2"/>
              </p:cNvCxnSpPr>
              <p:nvPr/>
            </p:nvCxnSpPr>
            <p:spPr bwMode="auto">
              <a:xfrm>
                <a:off x="7296138" y="2219318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4" name="AutoShape 23"/>
              <p:cNvCxnSpPr>
                <a:cxnSpLocks noChangeShapeType="1"/>
                <a:stCxn id="19" idx="6"/>
                <a:endCxn id="20" idx="2"/>
              </p:cNvCxnSpPr>
              <p:nvPr/>
            </p:nvCxnSpPr>
            <p:spPr bwMode="auto">
              <a:xfrm>
                <a:off x="5213341" y="3260715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5" name="AutoShape 24"/>
              <p:cNvCxnSpPr>
                <a:cxnSpLocks noChangeShapeType="1"/>
                <a:stCxn id="20" idx="6"/>
                <a:endCxn id="21" idx="2"/>
              </p:cNvCxnSpPr>
              <p:nvPr/>
            </p:nvCxnSpPr>
            <p:spPr bwMode="auto">
              <a:xfrm>
                <a:off x="6253152" y="3260715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6" name="AutoShape 25"/>
              <p:cNvCxnSpPr>
                <a:cxnSpLocks noChangeShapeType="1"/>
                <a:stCxn id="21" idx="6"/>
                <a:endCxn id="22" idx="2"/>
              </p:cNvCxnSpPr>
              <p:nvPr/>
            </p:nvCxnSpPr>
            <p:spPr bwMode="auto">
              <a:xfrm>
                <a:off x="7296138" y="3260715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7" name="AutoShape 26"/>
              <p:cNvCxnSpPr>
                <a:cxnSpLocks noChangeShapeType="1"/>
                <a:stCxn id="23" idx="6"/>
                <a:endCxn id="24" idx="2"/>
              </p:cNvCxnSpPr>
              <p:nvPr/>
            </p:nvCxnSpPr>
            <p:spPr bwMode="auto">
              <a:xfrm>
                <a:off x="5213341" y="4303701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8" name="AutoShape 27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6253152" y="4303701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9" name="AutoShape 28"/>
              <p:cNvCxnSpPr>
                <a:cxnSpLocks noChangeShapeType="1"/>
                <a:stCxn id="25" idx="6"/>
                <a:endCxn id="26" idx="2"/>
              </p:cNvCxnSpPr>
              <p:nvPr/>
            </p:nvCxnSpPr>
            <p:spPr bwMode="auto">
              <a:xfrm>
                <a:off x="7296138" y="4303701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0" name="AutoShape 29"/>
              <p:cNvCxnSpPr>
                <a:cxnSpLocks noChangeShapeType="1"/>
                <a:stCxn id="27" idx="6"/>
                <a:endCxn id="28" idx="2"/>
              </p:cNvCxnSpPr>
              <p:nvPr/>
            </p:nvCxnSpPr>
            <p:spPr bwMode="auto">
              <a:xfrm>
                <a:off x="5213341" y="5345097"/>
                <a:ext cx="693737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1" name="AutoShape 30"/>
              <p:cNvCxnSpPr>
                <a:cxnSpLocks noChangeShapeType="1"/>
                <a:stCxn id="28" idx="6"/>
                <a:endCxn id="29" idx="2"/>
              </p:cNvCxnSpPr>
              <p:nvPr/>
            </p:nvCxnSpPr>
            <p:spPr bwMode="auto">
              <a:xfrm>
                <a:off x="6253152" y="5345097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2" name="AutoShape 31"/>
              <p:cNvCxnSpPr>
                <a:cxnSpLocks noChangeShapeType="1"/>
                <a:stCxn id="29" idx="6"/>
                <a:endCxn id="30" idx="2"/>
              </p:cNvCxnSpPr>
              <p:nvPr/>
            </p:nvCxnSpPr>
            <p:spPr bwMode="auto">
              <a:xfrm>
                <a:off x="7296138" y="5345097"/>
                <a:ext cx="695324" cy="0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3" name="AutoShape 32"/>
              <p:cNvCxnSpPr>
                <a:cxnSpLocks noChangeShapeType="1"/>
                <a:stCxn id="27" idx="0"/>
                <a:endCxn id="23" idx="4"/>
              </p:cNvCxnSpPr>
              <p:nvPr/>
            </p:nvCxnSpPr>
            <p:spPr bwMode="auto">
              <a:xfrm flipV="1">
                <a:off x="5038717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4" name="AutoShape 33"/>
              <p:cNvCxnSpPr>
                <a:cxnSpLocks noChangeShapeType="1"/>
                <a:stCxn id="23" idx="0"/>
                <a:endCxn id="19" idx="4"/>
              </p:cNvCxnSpPr>
              <p:nvPr/>
            </p:nvCxnSpPr>
            <p:spPr bwMode="auto">
              <a:xfrm flipV="1">
                <a:off x="5038716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5" name="AutoShape 34"/>
              <p:cNvCxnSpPr>
                <a:cxnSpLocks noChangeShapeType="1"/>
                <a:stCxn id="19" idx="0"/>
                <a:endCxn id="15" idx="4"/>
              </p:cNvCxnSpPr>
              <p:nvPr/>
            </p:nvCxnSpPr>
            <p:spPr bwMode="auto">
              <a:xfrm flipV="1">
                <a:off x="5038717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6" name="AutoShape 35"/>
              <p:cNvCxnSpPr>
                <a:cxnSpLocks noChangeShapeType="1"/>
                <a:stCxn id="28" idx="0"/>
                <a:endCxn id="24" idx="4"/>
              </p:cNvCxnSpPr>
              <p:nvPr/>
            </p:nvCxnSpPr>
            <p:spPr bwMode="auto">
              <a:xfrm flipV="1">
                <a:off x="6080115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7" name="AutoShape 36"/>
              <p:cNvCxnSpPr>
                <a:cxnSpLocks noChangeShapeType="1"/>
                <a:stCxn id="24" idx="0"/>
                <a:endCxn id="20" idx="4"/>
              </p:cNvCxnSpPr>
              <p:nvPr/>
            </p:nvCxnSpPr>
            <p:spPr bwMode="auto">
              <a:xfrm flipV="1">
                <a:off x="6080115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8" name="AutoShape 37"/>
              <p:cNvCxnSpPr>
                <a:cxnSpLocks noChangeShapeType="1"/>
                <a:stCxn id="20" idx="0"/>
                <a:endCxn id="16" idx="4"/>
              </p:cNvCxnSpPr>
              <p:nvPr/>
            </p:nvCxnSpPr>
            <p:spPr bwMode="auto">
              <a:xfrm flipV="1">
                <a:off x="6080115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9" name="AutoShape 38"/>
              <p:cNvCxnSpPr>
                <a:cxnSpLocks noChangeShapeType="1"/>
                <a:stCxn id="29" idx="0"/>
                <a:endCxn id="25" idx="4"/>
              </p:cNvCxnSpPr>
              <p:nvPr/>
            </p:nvCxnSpPr>
            <p:spPr bwMode="auto">
              <a:xfrm flipV="1">
                <a:off x="7123101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0" name="AutoShape 39"/>
              <p:cNvCxnSpPr>
                <a:cxnSpLocks noChangeShapeType="1"/>
                <a:stCxn id="25" idx="0"/>
                <a:endCxn id="21" idx="4"/>
              </p:cNvCxnSpPr>
              <p:nvPr/>
            </p:nvCxnSpPr>
            <p:spPr bwMode="auto">
              <a:xfrm flipV="1">
                <a:off x="7123101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1" name="AutoShape 40"/>
              <p:cNvCxnSpPr>
                <a:cxnSpLocks noChangeShapeType="1"/>
                <a:stCxn id="21" idx="0"/>
                <a:endCxn id="17" idx="4"/>
              </p:cNvCxnSpPr>
              <p:nvPr/>
            </p:nvCxnSpPr>
            <p:spPr bwMode="auto">
              <a:xfrm flipV="1">
                <a:off x="7123101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2" name="AutoShape 41"/>
              <p:cNvCxnSpPr>
                <a:cxnSpLocks noChangeShapeType="1"/>
                <a:stCxn id="30" idx="0"/>
                <a:endCxn id="26" idx="4"/>
              </p:cNvCxnSpPr>
              <p:nvPr/>
            </p:nvCxnSpPr>
            <p:spPr bwMode="auto">
              <a:xfrm flipV="1">
                <a:off x="8164499" y="4476737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3" name="AutoShape 42"/>
              <p:cNvCxnSpPr>
                <a:cxnSpLocks noChangeShapeType="1"/>
                <a:stCxn id="26" idx="0"/>
                <a:endCxn id="22" idx="4"/>
              </p:cNvCxnSpPr>
              <p:nvPr/>
            </p:nvCxnSpPr>
            <p:spPr bwMode="auto">
              <a:xfrm flipV="1">
                <a:off x="8164499" y="3433753"/>
                <a:ext cx="0" cy="695323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4" name="AutoShape 43"/>
              <p:cNvCxnSpPr>
                <a:cxnSpLocks noChangeShapeType="1"/>
                <a:stCxn id="22" idx="0"/>
                <a:endCxn id="18" idx="4"/>
              </p:cNvCxnSpPr>
              <p:nvPr/>
            </p:nvCxnSpPr>
            <p:spPr bwMode="auto">
              <a:xfrm flipV="1">
                <a:off x="8164499" y="2393943"/>
                <a:ext cx="0" cy="693736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5270491" y="248919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6299190" y="248601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57" name="Rectangle 46"/>
              <p:cNvSpPr>
                <a:spLocks noChangeArrowheads="1"/>
              </p:cNvSpPr>
              <p:nvPr/>
            </p:nvSpPr>
            <p:spPr bwMode="auto">
              <a:xfrm>
                <a:off x="7365987" y="248601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58" name="Rectangle 47"/>
              <p:cNvSpPr>
                <a:spLocks noChangeArrowheads="1"/>
              </p:cNvSpPr>
              <p:nvPr/>
            </p:nvSpPr>
            <p:spPr bwMode="auto">
              <a:xfrm>
                <a:off x="8407386" y="248601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>
                <a:off x="5295891" y="3530589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0" name="Rectangle 49"/>
              <p:cNvSpPr>
                <a:spLocks noChangeArrowheads="1"/>
              </p:cNvSpPr>
              <p:nvPr/>
            </p:nvSpPr>
            <p:spPr bwMode="auto">
              <a:xfrm>
                <a:off x="6324589" y="3527414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1" name="Rectangle 50"/>
              <p:cNvSpPr>
                <a:spLocks noChangeArrowheads="1"/>
              </p:cNvSpPr>
              <p:nvPr/>
            </p:nvSpPr>
            <p:spPr bwMode="auto">
              <a:xfrm>
                <a:off x="7391387" y="3527414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8432786" y="3527414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5295891" y="4559287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4" name="Rectangle 53"/>
              <p:cNvSpPr>
                <a:spLocks noChangeArrowheads="1"/>
              </p:cNvSpPr>
              <p:nvPr/>
            </p:nvSpPr>
            <p:spPr bwMode="auto">
              <a:xfrm>
                <a:off x="6324589" y="455611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5" name="Rectangle 54"/>
              <p:cNvSpPr>
                <a:spLocks noChangeArrowheads="1"/>
              </p:cNvSpPr>
              <p:nvPr/>
            </p:nvSpPr>
            <p:spPr bwMode="auto">
              <a:xfrm>
                <a:off x="7391387" y="455611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6" name="Rectangle 55"/>
              <p:cNvSpPr>
                <a:spLocks noChangeArrowheads="1"/>
              </p:cNvSpPr>
              <p:nvPr/>
            </p:nvSpPr>
            <p:spPr bwMode="auto">
              <a:xfrm>
                <a:off x="8432787" y="4556112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5283192" y="5626083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8" name="Rectangle 57"/>
              <p:cNvSpPr>
                <a:spLocks noChangeArrowheads="1"/>
              </p:cNvSpPr>
              <p:nvPr/>
            </p:nvSpPr>
            <p:spPr bwMode="auto">
              <a:xfrm>
                <a:off x="6311890" y="5622908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69" name="Rectangle 58"/>
              <p:cNvSpPr>
                <a:spLocks noChangeArrowheads="1"/>
              </p:cNvSpPr>
              <p:nvPr/>
            </p:nvSpPr>
            <p:spPr bwMode="auto">
              <a:xfrm>
                <a:off x="7378688" y="5622908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70" name="Rectangle 59"/>
              <p:cNvSpPr>
                <a:spLocks noChangeArrowheads="1"/>
              </p:cNvSpPr>
              <p:nvPr/>
            </p:nvSpPr>
            <p:spPr bwMode="auto">
              <a:xfrm>
                <a:off x="8420087" y="5622908"/>
                <a:ext cx="274638" cy="27463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cxnSp>
            <p:nvCxnSpPr>
              <p:cNvPr id="71" name="AutoShape 60"/>
              <p:cNvCxnSpPr>
                <a:cxnSpLocks noChangeShapeType="1"/>
              </p:cNvCxnSpPr>
              <p:nvPr/>
            </p:nvCxnSpPr>
            <p:spPr bwMode="auto">
              <a:xfrm>
                <a:off x="5148255" y="2355843"/>
                <a:ext cx="131762" cy="142875"/>
              </a:xfrm>
              <a:prstGeom prst="straightConnector1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2" name="AutoShape 61"/>
              <p:cNvCxnSpPr>
                <a:cxnSpLocks noChangeShapeType="1"/>
              </p:cNvCxnSpPr>
              <p:nvPr/>
            </p:nvCxnSpPr>
            <p:spPr bwMode="auto">
              <a:xfrm>
                <a:off x="6176954" y="2351080"/>
                <a:ext cx="131762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3" name="AutoShape 62"/>
              <p:cNvCxnSpPr>
                <a:cxnSpLocks noChangeShapeType="1"/>
              </p:cNvCxnSpPr>
              <p:nvPr/>
            </p:nvCxnSpPr>
            <p:spPr bwMode="auto">
              <a:xfrm>
                <a:off x="7243752" y="2355843"/>
                <a:ext cx="131762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4" name="AutoShape 63"/>
              <p:cNvCxnSpPr>
                <a:cxnSpLocks noChangeShapeType="1"/>
              </p:cNvCxnSpPr>
              <p:nvPr/>
            </p:nvCxnSpPr>
            <p:spPr bwMode="auto">
              <a:xfrm>
                <a:off x="8281976" y="2351080"/>
                <a:ext cx="131762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5" name="AutoShape 64"/>
              <p:cNvCxnSpPr>
                <a:cxnSpLocks noChangeShapeType="1"/>
              </p:cNvCxnSpPr>
              <p:nvPr/>
            </p:nvCxnSpPr>
            <p:spPr bwMode="auto">
              <a:xfrm>
                <a:off x="5162542" y="339406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6" name="AutoShape 65"/>
              <p:cNvCxnSpPr>
                <a:cxnSpLocks noChangeShapeType="1"/>
              </p:cNvCxnSpPr>
              <p:nvPr/>
            </p:nvCxnSpPr>
            <p:spPr bwMode="auto">
              <a:xfrm>
                <a:off x="6191240" y="3389302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7" name="AutoShape 66"/>
              <p:cNvCxnSpPr>
                <a:cxnSpLocks noChangeShapeType="1"/>
              </p:cNvCxnSpPr>
              <p:nvPr/>
            </p:nvCxnSpPr>
            <p:spPr bwMode="auto">
              <a:xfrm>
                <a:off x="7258039" y="339406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8" name="AutoShape 67"/>
              <p:cNvCxnSpPr>
                <a:cxnSpLocks noChangeShapeType="1"/>
              </p:cNvCxnSpPr>
              <p:nvPr/>
            </p:nvCxnSpPr>
            <p:spPr bwMode="auto">
              <a:xfrm>
                <a:off x="8296262" y="3389303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79" name="AutoShape 68"/>
              <p:cNvCxnSpPr>
                <a:cxnSpLocks noChangeShapeType="1"/>
              </p:cNvCxnSpPr>
              <p:nvPr/>
            </p:nvCxnSpPr>
            <p:spPr bwMode="auto">
              <a:xfrm>
                <a:off x="5172067" y="442752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80" name="AutoShape 69"/>
              <p:cNvCxnSpPr>
                <a:cxnSpLocks noChangeShapeType="1"/>
              </p:cNvCxnSpPr>
              <p:nvPr/>
            </p:nvCxnSpPr>
            <p:spPr bwMode="auto">
              <a:xfrm>
                <a:off x="6200765" y="4422762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81" name="AutoShape 70"/>
              <p:cNvCxnSpPr>
                <a:cxnSpLocks noChangeShapeType="1"/>
              </p:cNvCxnSpPr>
              <p:nvPr/>
            </p:nvCxnSpPr>
            <p:spPr bwMode="auto">
              <a:xfrm>
                <a:off x="7267564" y="4427525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82" name="AutoShape 71"/>
              <p:cNvCxnSpPr>
                <a:cxnSpLocks noChangeShapeType="1"/>
              </p:cNvCxnSpPr>
              <p:nvPr/>
            </p:nvCxnSpPr>
            <p:spPr bwMode="auto">
              <a:xfrm>
                <a:off x="8305788" y="4422761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83" name="AutoShape 72"/>
              <p:cNvCxnSpPr>
                <a:cxnSpLocks noChangeShapeType="1"/>
              </p:cNvCxnSpPr>
              <p:nvPr/>
            </p:nvCxnSpPr>
            <p:spPr bwMode="auto">
              <a:xfrm>
                <a:off x="5153017" y="5489558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84" name="AutoShape 73"/>
              <p:cNvCxnSpPr>
                <a:cxnSpLocks noChangeShapeType="1"/>
              </p:cNvCxnSpPr>
              <p:nvPr/>
            </p:nvCxnSpPr>
            <p:spPr bwMode="auto">
              <a:xfrm>
                <a:off x="6181715" y="5484807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85" name="AutoShape 74"/>
              <p:cNvCxnSpPr>
                <a:cxnSpLocks noChangeShapeType="1"/>
              </p:cNvCxnSpPr>
              <p:nvPr/>
            </p:nvCxnSpPr>
            <p:spPr bwMode="auto">
              <a:xfrm>
                <a:off x="7248512" y="5489559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  <p:cxnSp>
            <p:nvCxnSpPr>
              <p:cNvPr id="86" name="AutoShape 75"/>
              <p:cNvCxnSpPr>
                <a:cxnSpLocks noChangeShapeType="1"/>
              </p:cNvCxnSpPr>
              <p:nvPr/>
            </p:nvCxnSpPr>
            <p:spPr bwMode="auto">
              <a:xfrm>
                <a:off x="8286750" y="5484813"/>
                <a:ext cx="131763" cy="142875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lg" len="sm"/>
                <a:tailEnd type="triangle" w="lg" len="sm"/>
              </a:ln>
              <a:effectLst/>
            </p:spPr>
          </p:cxnSp>
        </p:grpSp>
        <p:cxnSp>
          <p:nvCxnSpPr>
            <p:cNvPr id="9" name="Straight Connector 8"/>
            <p:cNvCxnSpPr/>
            <p:nvPr/>
          </p:nvCxnSpPr>
          <p:spPr>
            <a:xfrm rot="5400000">
              <a:off x="-646630" y="3390504"/>
              <a:ext cx="403780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160" y="2286000"/>
              <a:ext cx="4114437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486782" y="3390504"/>
              <a:ext cx="403780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160" y="3351212"/>
              <a:ext cx="4114437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160" y="4343400"/>
              <a:ext cx="4114437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8702" y="3389709"/>
              <a:ext cx="403780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942393" y="138326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0,16,..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76938" y="138093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1,17,..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00600" y="138248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2,18,..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24262" y="138093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3,19,..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2393" y="259592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4,20,..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76938" y="25935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5,21,..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0600" y="259513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6,22,..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724262" y="25935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7,23,..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42393" y="381512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8,24,..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6938" y="38127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9,25,..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53945" y="381433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10,26,..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686938" y="38127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11,27,..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5738" y="503432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12,28,..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30283" y="50319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13,29,..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53945" y="503353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14,30,..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686938" y="50319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15,31,..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76400" y="18712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81400" y="18617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76248" y="18632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08544" y="18538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17344" y="30904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22344" y="30809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17192" y="30824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49488" y="30730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17344" y="428462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22344" y="427516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17192" y="427666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549488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717344" y="550382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22344" y="549436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17192" y="549586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549488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99"/>
                </a:solidFill>
              </a:rPr>
              <a:t>P/M</a:t>
            </a:r>
            <a:endParaRPr lang="en-US" sz="1600" dirty="0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80886"/>
            <a:ext cx="233542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 in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9592" y="1066800"/>
            <a:ext cx="22098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Cache/Memory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AutoShape 37"/>
          <p:cNvCxnSpPr>
            <a:cxnSpLocks noChangeShapeType="1"/>
          </p:cNvCxnSpPr>
          <p:nvPr/>
        </p:nvCxnSpPr>
        <p:spPr bwMode="auto">
          <a:xfrm rot="5400000" flipH="1" flipV="1">
            <a:off x="1819987" y="2095291"/>
            <a:ext cx="686219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lg" len="med"/>
            <a:tailEnd type="triangle" w="lg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838200" y="2438400"/>
            <a:ext cx="2667000" cy="1371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5800" y="2362200"/>
            <a:ext cx="3352800" cy="3733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25908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Snoop-order Bank - 0, 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3276600"/>
            <a:ext cx="1600200" cy="6096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Snoop-order Allocator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AutoShape 37"/>
          <p:cNvCxnSpPr>
            <a:cxnSpLocks noChangeShapeType="1"/>
          </p:cNvCxnSpPr>
          <p:nvPr/>
        </p:nvCxnSpPr>
        <p:spPr bwMode="auto">
          <a:xfrm rot="16200000" flipV="1">
            <a:off x="5272340" y="3291138"/>
            <a:ext cx="610019" cy="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  <a:effectLst/>
        </p:spPr>
      </p:cxnSp>
      <p:cxnSp>
        <p:nvCxnSpPr>
          <p:cNvPr id="24" name="AutoShape 37"/>
          <p:cNvCxnSpPr>
            <a:cxnSpLocks noChangeShapeType="1"/>
          </p:cNvCxnSpPr>
          <p:nvPr/>
        </p:nvCxnSpPr>
        <p:spPr bwMode="auto">
          <a:xfrm rot="10800000">
            <a:off x="5562601" y="3581401"/>
            <a:ext cx="533403" cy="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6096000" y="4038600"/>
            <a:ext cx="1600200" cy="1905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248400" y="4343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285270" y="4685070"/>
            <a:ext cx="122166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60340" y="557576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48052" y="4343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324600" y="4724400"/>
            <a:ext cx="1219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4600" y="55626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AutoShape 37"/>
          <p:cNvCxnSpPr>
            <a:cxnSpLocks noChangeShapeType="1"/>
          </p:cNvCxnSpPr>
          <p:nvPr/>
        </p:nvCxnSpPr>
        <p:spPr bwMode="auto">
          <a:xfrm rot="10800000">
            <a:off x="7848601" y="4343400"/>
            <a:ext cx="533403" cy="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AutoShape 37"/>
          <p:cNvCxnSpPr>
            <a:cxnSpLocks noChangeShapeType="1"/>
          </p:cNvCxnSpPr>
          <p:nvPr/>
        </p:nvCxnSpPr>
        <p:spPr bwMode="auto">
          <a:xfrm rot="10800000">
            <a:off x="7848601" y="5562600"/>
            <a:ext cx="533403" cy="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med"/>
          </a:ln>
          <a:effectLst/>
        </p:spPr>
      </p:cxn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8644" y="4038600"/>
            <a:ext cx="762000" cy="1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Rectangle 50"/>
          <p:cNvSpPr/>
          <p:nvPr/>
        </p:nvSpPr>
        <p:spPr>
          <a:xfrm>
            <a:off x="4648200" y="3962400"/>
            <a:ext cx="9906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356" y="4480821"/>
            <a:ext cx="762000" cy="1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Oval 52"/>
          <p:cNvSpPr/>
          <p:nvPr/>
        </p:nvSpPr>
        <p:spPr>
          <a:xfrm>
            <a:off x="5090652" y="48006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88192" y="50292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090652" y="422295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090652" y="436060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8644" y="5334000"/>
            <a:ext cx="762000" cy="1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4648200" y="5257800"/>
            <a:ext cx="9906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356" y="5776221"/>
            <a:ext cx="762000" cy="1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Oval 59"/>
          <p:cNvSpPr/>
          <p:nvPr/>
        </p:nvSpPr>
        <p:spPr>
          <a:xfrm>
            <a:off x="5090652" y="551835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90652" y="565600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077200" y="4724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4740" y="4953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AutoShape 37"/>
          <p:cNvCxnSpPr>
            <a:cxnSpLocks noChangeShapeType="1"/>
          </p:cNvCxnSpPr>
          <p:nvPr/>
        </p:nvCxnSpPr>
        <p:spPr bwMode="auto">
          <a:xfrm rot="10800000">
            <a:off x="1386350" y="4328652"/>
            <a:ext cx="3109450" cy="1474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med"/>
          </a:ln>
          <a:effectLst/>
        </p:spPr>
      </p:cxnSp>
      <p:cxnSp>
        <p:nvCxnSpPr>
          <p:cNvPr id="65" name="AutoShape 37"/>
          <p:cNvCxnSpPr>
            <a:cxnSpLocks noChangeShapeType="1"/>
          </p:cNvCxnSpPr>
          <p:nvPr/>
        </p:nvCxnSpPr>
        <p:spPr bwMode="auto">
          <a:xfrm rot="10800000">
            <a:off x="3962401" y="5562600"/>
            <a:ext cx="533403" cy="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med"/>
          </a:ln>
          <a:effectLst/>
        </p:spPr>
      </p:cxnSp>
      <p:sp>
        <p:nvSpPr>
          <p:cNvPr id="66" name="Oval 65"/>
          <p:cNvSpPr/>
          <p:nvPr/>
        </p:nvSpPr>
        <p:spPr>
          <a:xfrm>
            <a:off x="4191000" y="4724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88540" y="4953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AutoShape 37"/>
          <p:cNvCxnSpPr>
            <a:cxnSpLocks noChangeShapeType="1"/>
          </p:cNvCxnSpPr>
          <p:nvPr/>
        </p:nvCxnSpPr>
        <p:spPr bwMode="auto">
          <a:xfrm rot="16200000" flipV="1">
            <a:off x="1113506" y="4068094"/>
            <a:ext cx="530940" cy="14751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</p:cxnSp>
      <p:grpSp>
        <p:nvGrpSpPr>
          <p:cNvPr id="85" name="Group 84"/>
          <p:cNvGrpSpPr/>
          <p:nvPr/>
        </p:nvGrpSpPr>
        <p:grpSpPr>
          <a:xfrm>
            <a:off x="2819400" y="2971800"/>
            <a:ext cx="609600" cy="762000"/>
            <a:chOff x="1295400" y="4343400"/>
            <a:chExt cx="762000" cy="990600"/>
          </a:xfrm>
        </p:grpSpPr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1523885" y="4768529"/>
              <a:ext cx="762000" cy="152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Rectangle 79"/>
            <p:cNvSpPr/>
            <p:nvPr/>
          </p:nvSpPr>
          <p:spPr>
            <a:xfrm rot="5400000">
              <a:off x="1181100" y="4457700"/>
              <a:ext cx="990600" cy="76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1081664" y="4756241"/>
              <a:ext cx="762000" cy="152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" name="Oval 81"/>
            <p:cNvSpPr/>
            <p:nvPr/>
          </p:nvSpPr>
          <p:spPr>
            <a:xfrm rot="5400000">
              <a:off x="1720644" y="478585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>
              <a:off x="1582992" y="478585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209800" y="2514600"/>
            <a:ext cx="1219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 CTR = 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AutoShape 37"/>
          <p:cNvCxnSpPr>
            <a:cxnSpLocks noChangeShapeType="1"/>
          </p:cNvCxnSpPr>
          <p:nvPr/>
        </p:nvCxnSpPr>
        <p:spPr bwMode="auto">
          <a:xfrm rot="5400000" flipH="1" flipV="1">
            <a:off x="2301978" y="3108221"/>
            <a:ext cx="410497" cy="1475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  <a:effectLst/>
        </p:spPr>
      </p:cxnSp>
      <p:cxnSp>
        <p:nvCxnSpPr>
          <p:cNvPr id="88" name="AutoShape 37"/>
          <p:cNvCxnSpPr>
            <a:cxnSpLocks noChangeShapeType="1"/>
          </p:cNvCxnSpPr>
          <p:nvPr/>
        </p:nvCxnSpPr>
        <p:spPr bwMode="auto">
          <a:xfrm rot="10800000">
            <a:off x="2499854" y="3306096"/>
            <a:ext cx="30479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lg" len="lg"/>
            <a:tailEnd type="none" w="lg" len="med"/>
          </a:ln>
          <a:effectLst/>
        </p:spPr>
      </p:cxnSp>
      <p:grpSp>
        <p:nvGrpSpPr>
          <p:cNvPr id="92" name="Group 91"/>
          <p:cNvGrpSpPr/>
          <p:nvPr/>
        </p:nvGrpSpPr>
        <p:grpSpPr>
          <a:xfrm>
            <a:off x="990600" y="2971800"/>
            <a:ext cx="609600" cy="762000"/>
            <a:chOff x="1295400" y="4343400"/>
            <a:chExt cx="762000" cy="990600"/>
          </a:xfrm>
        </p:grpSpPr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1523885" y="4768529"/>
              <a:ext cx="762000" cy="152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4" name="Rectangle 93"/>
            <p:cNvSpPr/>
            <p:nvPr/>
          </p:nvSpPr>
          <p:spPr>
            <a:xfrm rot="5400000">
              <a:off x="1181100" y="4457700"/>
              <a:ext cx="990600" cy="76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pic>
          <p:nvPicPr>
            <p:cNvPr id="9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1081664" y="4756241"/>
              <a:ext cx="762000" cy="152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6" name="Oval 95"/>
            <p:cNvSpPr/>
            <p:nvPr/>
          </p:nvSpPr>
          <p:spPr>
            <a:xfrm rot="5400000">
              <a:off x="1720644" y="478585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5400000">
              <a:off x="1582992" y="478585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AutoShape 37"/>
          <p:cNvCxnSpPr>
            <a:cxnSpLocks noChangeShapeType="1"/>
          </p:cNvCxnSpPr>
          <p:nvPr/>
        </p:nvCxnSpPr>
        <p:spPr bwMode="auto">
          <a:xfrm rot="5400000" flipH="1" flipV="1">
            <a:off x="7218109" y="3204084"/>
            <a:ext cx="2295829" cy="24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AutoShape 37"/>
          <p:cNvCxnSpPr>
            <a:cxnSpLocks noChangeShapeType="1"/>
          </p:cNvCxnSpPr>
          <p:nvPr/>
        </p:nvCxnSpPr>
        <p:spPr bwMode="auto">
          <a:xfrm rot="5400000" flipH="1" flipV="1">
            <a:off x="3003759" y="3077497"/>
            <a:ext cx="2057397" cy="17211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AutoShape 37"/>
          <p:cNvCxnSpPr>
            <a:cxnSpLocks noChangeShapeType="1"/>
          </p:cNvCxnSpPr>
          <p:nvPr/>
        </p:nvCxnSpPr>
        <p:spPr bwMode="auto">
          <a:xfrm rot="10800000" flipV="1">
            <a:off x="3048001" y="4114798"/>
            <a:ext cx="975851" cy="1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AutoShape 37"/>
          <p:cNvCxnSpPr>
            <a:cxnSpLocks noChangeShapeType="1"/>
          </p:cNvCxnSpPr>
          <p:nvPr/>
        </p:nvCxnSpPr>
        <p:spPr bwMode="auto">
          <a:xfrm rot="16200000" flipV="1">
            <a:off x="2902976" y="3955024"/>
            <a:ext cx="304800" cy="1475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lg" len="lg"/>
            <a:tailEnd type="triangle" w="lg" len="lg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1086481" y="1676400"/>
            <a:ext cx="97091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200" b="1" dirty="0" err="1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</a:t>
            </a:r>
            <a:r>
              <a:rPr lang="en-US" sz="2200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</a:t>
            </a:r>
            <a:endParaRPr lang="en-US" sz="2200" b="1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48200" y="2438400"/>
            <a:ext cx="25908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Snoop-order Bank - .., 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972681" y="4114800"/>
            <a:ext cx="97091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200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- 0</a:t>
            </a:r>
            <a:endParaRPr lang="en-US" sz="2200" b="1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209800" y="2514600"/>
            <a:ext cx="1219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 CTR =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752600" y="3048000"/>
            <a:ext cx="97091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200" b="1" dirty="0" err="1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</a:t>
            </a:r>
            <a:r>
              <a:rPr lang="en-US" sz="2200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</a:t>
            </a:r>
            <a:endParaRPr lang="en-US" sz="2200" b="1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1143000" y="2971800"/>
            <a:ext cx="6477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Distributed SO assignment at routers and in-order request processing by NIC  enables  total order of requests in INSO </a:t>
            </a:r>
          </a:p>
        </p:txBody>
      </p:sp>
      <p:cxnSp>
        <p:nvCxnSpPr>
          <p:cNvPr id="116" name="AutoShape 37"/>
          <p:cNvCxnSpPr>
            <a:cxnSpLocks noChangeShapeType="1"/>
          </p:cNvCxnSpPr>
          <p:nvPr/>
        </p:nvCxnSpPr>
        <p:spPr bwMode="auto">
          <a:xfrm rot="10800000">
            <a:off x="4038600" y="2057400"/>
            <a:ext cx="11430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AutoShape 37"/>
          <p:cNvCxnSpPr>
            <a:cxnSpLocks noChangeShapeType="1"/>
          </p:cNvCxnSpPr>
          <p:nvPr/>
        </p:nvCxnSpPr>
        <p:spPr bwMode="auto">
          <a:xfrm rot="10800000">
            <a:off x="7010400" y="2057400"/>
            <a:ext cx="13716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439228" y="158568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136" name="Cloud 135"/>
          <p:cNvSpPr/>
          <p:nvPr/>
        </p:nvSpPr>
        <p:spPr>
          <a:xfrm>
            <a:off x="4114800" y="381000"/>
            <a:ext cx="4433456" cy="19050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Requests matching SO counter forwarded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 counter incremented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2" name="Cloud 131"/>
          <p:cNvSpPr/>
          <p:nvPr/>
        </p:nvSpPr>
        <p:spPr>
          <a:xfrm>
            <a:off x="5257800" y="457200"/>
            <a:ext cx="3276600" cy="14478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Requests assigned lowest SO from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 bank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71800" y="2057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99"/>
                </a:solidFill>
              </a:rPr>
              <a:t>NIC</a:t>
            </a:r>
            <a:endParaRPr lang="en-US" sz="2000" b="1" dirty="0">
              <a:solidFill>
                <a:srgbClr val="006699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34200" y="6096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99"/>
                </a:solidFill>
              </a:rPr>
              <a:t>Router</a:t>
            </a:r>
            <a:endParaRPr lang="en-US" sz="2000" b="1" dirty="0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0313 0.1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10486 L 0.00625 0.360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6 0.36041 L 0.4198 0.35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-3.33333E-6 L 0.32292 -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8 -3.33333E-6 L 0.3198 -0.3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8 -0.33333 L -0.16355 -0.333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0.33333 L -0.16354 -0.0333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5 -0.03333 L -0.26355 -0.0333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55 -0.03333 L -0.26355 -0.155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312 -0.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6" grpId="0" animBg="1"/>
      <p:bldP spid="130" grpId="0" animBg="1"/>
      <p:bldP spid="130" grpId="1" animBg="1"/>
      <p:bldP spid="130" grpId="2" animBg="1"/>
      <p:bldP spid="130" grpId="3" animBg="1"/>
      <p:bldP spid="130" grpId="4" animBg="1"/>
      <p:bldP spid="133" grpId="0" animBg="1"/>
      <p:bldP spid="134" grpId="0" animBg="1"/>
      <p:bldP spid="134" grpId="1" animBg="1"/>
      <p:bldP spid="134" grpId="2" animBg="1"/>
      <p:bldP spid="134" grpId="3" animBg="1"/>
      <p:bldP spid="134" grpId="4" animBg="1"/>
      <p:bldP spid="134" grpId="5" animBg="1"/>
      <p:bldP spid="134" grpId="6" animBg="1"/>
      <p:bldP spid="134" grpId="7" animBg="1"/>
      <p:bldP spid="139" grpId="0" animBg="1"/>
      <p:bldP spid="140" grpId="0" animBg="1"/>
      <p:bldP spid="140" grpId="1" animBg="1"/>
      <p:bldP spid="141" grpId="0" animBg="1"/>
      <p:bldP spid="136" grpId="0" animBg="1"/>
      <p:bldP spid="136" grpId="1" animBg="1"/>
      <p:bldP spid="132" grpId="0" animBg="1"/>
      <p:bldP spid="1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 Correctness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Properties of INSO that ensure correctness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ea typeface="ＭＳ Ｐゴシック" charset="-128"/>
              </a:rPr>
              <a:t>All requests have distinct snoop-orders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Snoop-order counters are incremented only after receiving the snoop-order they are waiting for</a:t>
            </a:r>
          </a:p>
          <a:p>
            <a:pPr lvl="1"/>
            <a:r>
              <a:rPr lang="en-US" sz="2400" dirty="0" smtClean="0">
                <a:ea typeface="ＭＳ Ｐゴシック" charset="-128"/>
              </a:rPr>
              <a:t>Unused snoop-orders periodically expire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4A60-BF53-4846-9714-88470F5B9B87}" type="datetime1">
              <a:rPr lang="en-US" smtClean="0"/>
              <a:pPr/>
              <a:t>3/30/11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74714-CCF3-4070-AB59-701C624CD6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iketPPT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PrincetonMontiB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NiketPPT</Template>
  <TotalTime>4443</TotalTime>
  <Words>1153</Words>
  <Application>Microsoft Macintosh PowerPoint</Application>
  <PresentationFormat>On-screen Show (4:3)</PresentationFormat>
  <Paragraphs>321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NiketPPT</vt:lpstr>
      <vt:lpstr>In-Network Snoop Ordering for Scalable Shared Memory</vt:lpstr>
      <vt:lpstr>Outline</vt:lpstr>
      <vt:lpstr>Snoopy Protocols</vt:lpstr>
      <vt:lpstr>Totally Ordered Broadcast</vt:lpstr>
      <vt:lpstr>INSO Overview</vt:lpstr>
      <vt:lpstr>INSO: Snoop-order </vt:lpstr>
      <vt:lpstr>Simple SO distribution</vt:lpstr>
      <vt:lpstr>INSO in Action</vt:lpstr>
      <vt:lpstr>INSO Correctness </vt:lpstr>
      <vt:lpstr>Outline</vt:lpstr>
      <vt:lpstr>Making INSO Practical</vt:lpstr>
      <vt:lpstr>Finite Snoop-orders</vt:lpstr>
      <vt:lpstr>Finite Snoop-orders</vt:lpstr>
      <vt:lpstr>Snoop-order Expiration</vt:lpstr>
      <vt:lpstr>Router Microarchitecture</vt:lpstr>
      <vt:lpstr>Outline</vt:lpstr>
      <vt:lpstr>System Configuration</vt:lpstr>
      <vt:lpstr>Results: Normalized Runtime</vt:lpstr>
      <vt:lpstr>Results: Normalized Traffic</vt:lpstr>
      <vt:lpstr>INSO Performance: Summary</vt:lpstr>
      <vt:lpstr>Outline</vt:lpstr>
      <vt:lpstr>Related Work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In-Network Coherence Techniques to Provide a Scalable Shared Memory Substrate</dc:title>
  <dc:creator>Niket</dc:creator>
  <cp:lastModifiedBy>Li-Shiuan Peh</cp:lastModifiedBy>
  <cp:revision>447</cp:revision>
  <dcterms:created xsi:type="dcterms:W3CDTF">2010-01-07T23:22:20Z</dcterms:created>
  <dcterms:modified xsi:type="dcterms:W3CDTF">2011-03-30T01:13:15Z</dcterms:modified>
</cp:coreProperties>
</file>