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62" r:id="rId6"/>
    <p:sldId id="268" r:id="rId7"/>
    <p:sldId id="264" r:id="rId8"/>
    <p:sldId id="265" r:id="rId9"/>
    <p:sldId id="266" r:id="rId10"/>
    <p:sldId id="272" r:id="rId11"/>
    <p:sldId id="273" r:id="rId12"/>
    <p:sldId id="269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70" r:id="rId23"/>
    <p:sldId id="260" r:id="rId24"/>
    <p:sldId id="26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82389" autoAdjust="0"/>
  </p:normalViewPr>
  <p:slideViewPr>
    <p:cSldViewPr snapToGrid="0">
      <p:cViewPr varScale="1">
        <p:scale>
          <a:sx n="88" d="100"/>
          <a:sy n="8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songraalum/github/CS533_Spring2018_Group2_Project/data/simple_data_move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8899662155761858E-2"/>
          <c:y val="6.1273897440482089E-2"/>
          <c:w val="0.71589040098311407"/>
          <c:h val="0.85720973813555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Sheet1!$B$59:$B$61</c:f>
              <c:strCache>
                <c:ptCount val="1"/>
                <c:pt idx="0">
                  <c:v>out_case1 - Sum of Power_per_L1Load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Sheet1!$B$62:$B$66</c:f>
              <c:numCache>
                <c:formatCode>General</c:formatCode>
                <c:ptCount val="4"/>
                <c:pt idx="0">
                  <c:v>2.61058542272637E-10</c:v>
                </c:pt>
                <c:pt idx="1">
                  <c:v>2.3911779503415692E-10</c:v>
                </c:pt>
                <c:pt idx="2">
                  <c:v>2.3033266298944767E-10</c:v>
                </c:pt>
                <c:pt idx="3">
                  <c:v>2.186233871165153E-10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66-174B-8BD9-4E7E26D9FF61}"/>
            </c:ext>
          </c:extLst>
        </c:ser>
        <c:ser>
          <c:idx val="2"/>
          <c:order val="2"/>
          <c:tx>
            <c:strRef>
              <c:f>Sheet1!$D$59:$D$61</c:f>
              <c:strCache>
                <c:ptCount val="1"/>
                <c:pt idx="0">
                  <c:v>out_case2 - Sum of Power_per_L1Load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Sheet1!$D$62:$D$66</c:f>
              <c:numCache>
                <c:formatCode>General</c:formatCode>
                <c:ptCount val="4"/>
                <c:pt idx="0">
                  <c:v>4.3939876795775502E-10</c:v>
                </c:pt>
                <c:pt idx="1">
                  <c:v>3.8801839853367655E-10</c:v>
                </c:pt>
                <c:pt idx="2">
                  <c:v>3.4772828302639479E-10</c:v>
                </c:pt>
                <c:pt idx="3">
                  <c:v>3.4935348430342454E-10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66-174B-8BD9-4E7E26D9FF61}"/>
            </c:ext>
          </c:extLst>
        </c:ser>
        <c:ser>
          <c:idx val="4"/>
          <c:order val="4"/>
          <c:tx>
            <c:strRef>
              <c:f>Sheet1!$F$59:$F$61</c:f>
              <c:strCache>
                <c:ptCount val="1"/>
                <c:pt idx="0">
                  <c:v>out_case3 - Sum of Power_per_L1Load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Sheet1!$F$62:$F$66</c:f>
              <c:numCache>
                <c:formatCode>General</c:formatCode>
                <c:ptCount val="4"/>
                <c:pt idx="0">
                  <c:v>4.0419751256776795E-10</c:v>
                </c:pt>
                <c:pt idx="1">
                  <c:v>4.1509077237475957E-10</c:v>
                </c:pt>
                <c:pt idx="2">
                  <c:v>4.0425916206203883E-10</c:v>
                </c:pt>
                <c:pt idx="3">
                  <c:v>4.1886744060415979E-10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71695"/>
        <c:axId val="156328095"/>
      </c:barChart>
      <c:lineChart>
        <c:grouping val="standard"/>
        <c:varyColors val="0"/>
        <c:ser>
          <c:idx val="1"/>
          <c:order val="1"/>
          <c:tx>
            <c:strRef>
              <c:f>Sheet1!$C$59:$C$61</c:f>
              <c:strCache>
                <c:ptCount val="1"/>
                <c:pt idx="0">
                  <c:v>out_case1 - Sum of  L1-dcache-loads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Sheet1!$C$62:$C$66</c:f>
              <c:numCache>
                <c:formatCode>General</c:formatCode>
                <c:ptCount val="4"/>
                <c:pt idx="0">
                  <c:v>22983350584</c:v>
                </c:pt>
                <c:pt idx="1">
                  <c:v>92004863113</c:v>
                </c:pt>
                <c:pt idx="2">
                  <c:v>369031464738</c:v>
                </c:pt>
                <c:pt idx="3">
                  <c:v>1472852489603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66-174B-8BD9-4E7E26D9FF61}"/>
            </c:ext>
          </c:extLst>
        </c:ser>
        <c:ser>
          <c:idx val="3"/>
          <c:order val="3"/>
          <c:tx>
            <c:strRef>
              <c:f>Sheet1!$E$59:$E$61</c:f>
              <c:strCache>
                <c:ptCount val="1"/>
                <c:pt idx="0">
                  <c:v>out_case2 - Sum of  L1-dcache-loads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Sheet1!$E$62:$E$66</c:f>
              <c:numCache>
                <c:formatCode>General</c:formatCode>
                <c:ptCount val="4"/>
                <c:pt idx="0">
                  <c:v>29585881773</c:v>
                </c:pt>
                <c:pt idx="1">
                  <c:v>118551079469</c:v>
                </c:pt>
                <c:pt idx="2">
                  <c:v>474508425268</c:v>
                </c:pt>
                <c:pt idx="3">
                  <c:v>1894928860721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66-174B-8BD9-4E7E26D9FF61}"/>
            </c:ext>
          </c:extLst>
        </c:ser>
        <c:ser>
          <c:idx val="5"/>
          <c:order val="5"/>
          <c:tx>
            <c:strRef>
              <c:f>Sheet1!$G$59:$G$61</c:f>
              <c:strCache>
                <c:ptCount val="1"/>
                <c:pt idx="0">
                  <c:v>out_case3 - Sum of  L1-dcache-loads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Sheet1!$A$62:$A$66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Sheet1!$G$62:$G$66</c:f>
              <c:numCache>
                <c:formatCode>General</c:formatCode>
                <c:ptCount val="4"/>
                <c:pt idx="0">
                  <c:v>49480759723</c:v>
                </c:pt>
                <c:pt idx="1">
                  <c:v>197547152231</c:v>
                </c:pt>
                <c:pt idx="2">
                  <c:v>791571422569</c:v>
                </c:pt>
                <c:pt idx="3">
                  <c:v>3163291942885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366-174B-8BD9-4E7E26D9F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019919"/>
        <c:axId val="212913791"/>
      </c:lineChart>
      <c:catAx>
        <c:axId val="15607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28095"/>
        <c:crosses val="autoZero"/>
        <c:auto val="1"/>
        <c:lblAlgn val="ctr"/>
        <c:lblOffset val="100"/>
        <c:noMultiLvlLbl val="0"/>
      </c:catAx>
      <c:valAx>
        <c:axId val="1563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71695"/>
        <c:crosses val="autoZero"/>
        <c:crossBetween val="between"/>
      </c:valAx>
      <c:valAx>
        <c:axId val="212913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19919"/>
        <c:crosses val="max"/>
        <c:crossBetween val="between"/>
      </c:valAx>
      <c:catAx>
        <c:axId val="213019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913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[simple_data_move_data.csv]Sheet1!PivotTable5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Sheet1!$B$76:$B$78</c:f>
              <c:strCache>
                <c:ptCount val="1"/>
                <c:pt idx="0">
                  <c:v>out_case1 - Sum of Power_per_LLCLoad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Sheet1!$B$79:$B$83</c:f>
              <c:numCache>
                <c:formatCode>General</c:formatCode>
                <c:ptCount val="4"/>
                <c:pt idx="0">
                  <c:v>9.7153027676954517E-7</c:v>
                </c:pt>
                <c:pt idx="1">
                  <c:v>1.7570163051911766E-6</c:v>
                </c:pt>
                <c:pt idx="2">
                  <c:v>1.1609596213599853E-6</c:v>
                </c:pt>
                <c:pt idx="3">
                  <c:v>2.1022527649226619E-6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3-5847-94B7-1E4FD1201F13}"/>
            </c:ext>
          </c:extLst>
        </c:ser>
        <c:ser>
          <c:idx val="2"/>
          <c:order val="2"/>
          <c:tx>
            <c:strRef>
              <c:f>Sheet1!$D$76:$D$78</c:f>
              <c:strCache>
                <c:ptCount val="1"/>
                <c:pt idx="0">
                  <c:v>out_case2 - Sum of Power_per_LLCLoad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Sheet1!$D$79:$D$83</c:f>
              <c:numCache>
                <c:formatCode>General</c:formatCode>
                <c:ptCount val="4"/>
                <c:pt idx="0">
                  <c:v>1.5427809599942656E-6</c:v>
                </c:pt>
                <c:pt idx="1">
                  <c:v>1.8875144774412066E-6</c:v>
                </c:pt>
                <c:pt idx="2">
                  <c:v>1.6752953175049131E-6</c:v>
                </c:pt>
                <c:pt idx="3">
                  <c:v>2.1506307634346119E-6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E3-5847-94B7-1E4FD1201F13}"/>
            </c:ext>
          </c:extLst>
        </c:ser>
        <c:ser>
          <c:idx val="4"/>
          <c:order val="4"/>
          <c:tx>
            <c:strRef>
              <c:f>Sheet1!$F$76:$F$78</c:f>
              <c:strCache>
                <c:ptCount val="1"/>
                <c:pt idx="0">
                  <c:v>out_case3 - Sum of Power_per_LLCLoad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Sheet1!$F$79:$F$83</c:f>
              <c:numCache>
                <c:formatCode>General</c:formatCode>
                <c:ptCount val="4"/>
                <c:pt idx="0">
                  <c:v>1.1695459132732585E-6</c:v>
                </c:pt>
                <c:pt idx="1">
                  <c:v>1.8116898225297372E-6</c:v>
                </c:pt>
                <c:pt idx="2">
                  <c:v>1.3901729646251722E-6</c:v>
                </c:pt>
                <c:pt idx="3">
                  <c:v>1.8776405240976795E-6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040063"/>
        <c:axId val="156041759"/>
      </c:barChart>
      <c:lineChart>
        <c:grouping val="standard"/>
        <c:varyColors val="0"/>
        <c:ser>
          <c:idx val="1"/>
          <c:order val="1"/>
          <c:tx>
            <c:strRef>
              <c:f>Sheet1!$C$76:$C$78</c:f>
              <c:strCache>
                <c:ptCount val="1"/>
                <c:pt idx="0">
                  <c:v>out_case1 - Sum of  LLC-loads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Sheet1!$C$79:$C$83</c:f>
              <c:numCache>
                <c:formatCode>General</c:formatCode>
                <c:ptCount val="4"/>
                <c:pt idx="0">
                  <c:v>6175824</c:v>
                </c:pt>
                <c:pt idx="1">
                  <c:v>12521227</c:v>
                </c:pt>
                <c:pt idx="2">
                  <c:v>73215294</c:v>
                </c:pt>
                <c:pt idx="3">
                  <c:v>153169022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E3-5847-94B7-1E4FD1201F13}"/>
            </c:ext>
          </c:extLst>
        </c:ser>
        <c:ser>
          <c:idx val="3"/>
          <c:order val="3"/>
          <c:tx>
            <c:strRef>
              <c:f>Sheet1!$E$76:$E$78</c:f>
              <c:strCache>
                <c:ptCount val="1"/>
                <c:pt idx="0">
                  <c:v>out_case2 - Sum of  LLC-loads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Sheet1!$E$79:$E$83</c:f>
              <c:numCache>
                <c:formatCode>General</c:formatCode>
                <c:ptCount val="4"/>
                <c:pt idx="0">
                  <c:v>8426342</c:v>
                </c:pt>
                <c:pt idx="1">
                  <c:v>24370674</c:v>
                </c:pt>
                <c:pt idx="2">
                  <c:v>98490098</c:v>
                </c:pt>
                <c:pt idx="3">
                  <c:v>307816670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E3-5847-94B7-1E4FD1201F13}"/>
            </c:ext>
          </c:extLst>
        </c:ser>
        <c:ser>
          <c:idx val="5"/>
          <c:order val="5"/>
          <c:tx>
            <c:strRef>
              <c:f>Sheet1!$G$76:$G$78</c:f>
              <c:strCache>
                <c:ptCount val="1"/>
                <c:pt idx="0">
                  <c:v>out_case3 - Sum of  LLC-loads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Sheet1!$A$79:$A$83</c:f>
              <c:strCache>
                <c:ptCount val="4"/>
                <c:pt idx="0">
                  <c:v>800</c:v>
                </c:pt>
                <c:pt idx="1">
                  <c:v>1600</c:v>
                </c:pt>
                <c:pt idx="2">
                  <c:v>3200</c:v>
                </c:pt>
                <c:pt idx="3">
                  <c:v>6400</c:v>
                </c:pt>
              </c:strCache>
            </c:strRef>
          </c:cat>
          <c:val>
            <c:numRef>
              <c:f>Sheet1!$G$79:$G$83</c:f>
              <c:numCache>
                <c:formatCode>General</c:formatCode>
                <c:ptCount val="4"/>
                <c:pt idx="0">
                  <c:v>17100654</c:v>
                </c:pt>
                <c:pt idx="1">
                  <c:v>45261611</c:v>
                </c:pt>
                <c:pt idx="2">
                  <c:v>230187184</c:v>
                </c:pt>
                <c:pt idx="3">
                  <c:v>705672882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E3-5847-94B7-1E4FD1201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8332975"/>
        <c:axId val="218533135"/>
      </c:lineChart>
      <c:catAx>
        <c:axId val="15604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1759"/>
        <c:crosses val="autoZero"/>
        <c:auto val="1"/>
        <c:lblAlgn val="ctr"/>
        <c:lblOffset val="100"/>
        <c:noMultiLvlLbl val="0"/>
      </c:catAx>
      <c:valAx>
        <c:axId val="1560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0063"/>
        <c:crosses val="autoZero"/>
        <c:crossBetween val="between"/>
      </c:valAx>
      <c:valAx>
        <c:axId val="21853313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32975"/>
        <c:crosses val="max"/>
        <c:crossBetween val="between"/>
      </c:valAx>
      <c:catAx>
        <c:axId val="21833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85331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1B268-C9FF-4089-8ABA-723CED188B46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E167-3ED7-47DE-A306-F708F42BD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90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88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500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8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257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700" cy="3771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07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3E167-3ED7-47DE-A306-F708F42BD9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60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8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6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06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8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0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92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8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4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81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7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0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81B753-FD06-4893-9BB6-752E512FD13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702D-1A51-47DA-84DA-58D68A95E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23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E887-89B3-4257-8DC3-2C50722B6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550941"/>
            <a:ext cx="11037045" cy="2399941"/>
          </a:xfrm>
        </p:spPr>
        <p:txBody>
          <a:bodyPr/>
          <a:lstStyle/>
          <a:p>
            <a:r>
              <a:rPr lang="en-US" dirty="0"/>
              <a:t>Power And Data Movement</a:t>
            </a:r>
            <a:br>
              <a:rPr lang="en-US" dirty="0"/>
            </a:br>
            <a:r>
              <a:rPr lang="en-US" sz="2000" dirty="0"/>
              <a:t>GitHub: https://github.com/jasongraalum/CS533_Spring2018_Group2_Project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DBFB-E120-4139-832D-C80B1BD1E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3713" y="4220175"/>
            <a:ext cx="3678287" cy="1690014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- Alex Kelly</a:t>
            </a:r>
          </a:p>
          <a:p>
            <a:r>
              <a:rPr lang="en-US" cap="none" dirty="0"/>
              <a:t>-Ajinkya Shinde</a:t>
            </a:r>
          </a:p>
          <a:p>
            <a:r>
              <a:rPr lang="en-US" cap="none" dirty="0"/>
              <a:t>-Jason Graalum</a:t>
            </a:r>
          </a:p>
          <a:p>
            <a:r>
              <a:rPr lang="en-US" cap="none" dirty="0"/>
              <a:t>-Shikha Shah</a:t>
            </a:r>
          </a:p>
        </p:txBody>
      </p:sp>
    </p:spTree>
    <p:extLst>
      <p:ext uri="{BB962C8B-B14F-4D97-AF65-F5344CB8AC3E}">
        <p14:creationId xmlns:p14="http://schemas.microsoft.com/office/powerpoint/2010/main" val="346519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“Realistic” test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 a big corpus of data (Tweets)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 and Map to generate n-grams, then stack them with a reduce step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simplistic markov-chain bigram model with all the data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new text from the model and feed it right back through the first step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9030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Why?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Moves a whole bunch of data around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kinds of data processing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Aggregation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Highly entropic data, so likely to cause cause cache misses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73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Cases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Baseline: Do it on one core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much power does just spinning up the python runtime take?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Parallel: Split the data, put it on 4 cores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full processor utilization, how much more power do we use?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Cascading: Move the data between cores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moving the data around increase power consumption?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19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Details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 the size/amount of data matter?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Cache vs Memory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about complexity?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Will the power usage go down if the models regulaize the data?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Controlling for the disk read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kind of processing do you cascade?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steps?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864000" marR="0" lvl="1" indent="-323279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“Juggling” data?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6928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Markov Ouroboros: “Results”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test case, but...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monitor stopped working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subjective results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Spoilers: Different processes are a hard test case to get right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 working test code which we will make available if anyone’s curious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2654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21025" y="1165200"/>
            <a:ext cx="89460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perform the actual analysis , we use the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tool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statistics - vary loop iterations i. e 100, 400, 800 etc.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Identified key metrics for the analysis  and plotted as 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1.  Power consumed per instruct. in all of the cases.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2.  Power consumed while data movement Main mem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3. Power consumed while storing data back to L1( on cache miss) 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4. Power consumed while data movement Mem -&gt; LLC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5. 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consumed while storing data back to LLC (on cache miss)</a:t>
            </a:r>
            <a:endParaRPr sz="2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272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- 1 : Power consumed  per instructions after  incr. in loop iteration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 increase exponentially. Same are the results as shown below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8" name="Shape 3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75" y="2548475"/>
            <a:ext cx="7124328" cy="4092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6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482725" y="133175"/>
            <a:ext cx="44112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- 2 : Power consumed  while moving data from main mem -&gt; 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case 1 , there shouldn't be any change. With exp. incr. for case 2 &amp; 3 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75725"/>
            <a:ext cx="7107676" cy="386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76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- 3 : Power consumed  while storing data back to L1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Here, on cache miss , there shouldn't be any change in case 1 , with exp. incr for other cases.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900" y="2460675"/>
            <a:ext cx="6441849" cy="424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36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- 4 : Power consumed  while data movement from Mem-&gt;LLC-&gt;L1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case 1, 2 there shouldn’t be any relative change , with exp. incr. in case 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850" y="2476600"/>
            <a:ext cx="6873302" cy="420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2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858-2BE2-4189-B785-84C42B9B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60681"/>
            <a:ext cx="9404723" cy="855577"/>
          </a:xfrm>
        </p:spPr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CB1-AD16-47E5-82D3-1CB82460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0576"/>
            <a:ext cx="8946541" cy="1693295"/>
          </a:xfrm>
        </p:spPr>
        <p:txBody>
          <a:bodyPr/>
          <a:lstStyle/>
          <a:p>
            <a:r>
              <a:rPr lang="en-US" dirty="0"/>
              <a:t>Write benchmark codes that target specific configurations expected to be power efficient or power inefficient.</a:t>
            </a:r>
          </a:p>
          <a:p>
            <a:r>
              <a:rPr lang="en-US" dirty="0"/>
              <a:t>Conduct a study using the benchmarks to actually measure the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40928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432775" y="233050"/>
            <a:ext cx="52266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- Analysis</a:t>
            </a:r>
            <a:endParaRPr sz="4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532650" y="1381575"/>
            <a:ext cx="10786500" cy="4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Analysis - 5 : Power consumed  while getting data back at LLC -&gt;Main Mem.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Similar to analysis -4, for case 1, 2 there shouldn’t be any relative change , with exp. incr. in case 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3080" lvl="0" indent="-342360" rtl="0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the results  are : -   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75" y="2455125"/>
            <a:ext cx="6924575" cy="430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64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37EB-D442-3345-A665-382CE70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4A6E-70C5-754A-80EC-CFD91C7F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power is easy. Measuring power </a:t>
            </a:r>
            <a:r>
              <a:rPr lang="en-US" u="sng" dirty="0"/>
              <a:t>accurately</a:t>
            </a:r>
            <a:r>
              <a:rPr lang="en-US" dirty="0"/>
              <a:t> is </a:t>
            </a:r>
            <a:r>
              <a:rPr lang="en-US" b="1" dirty="0"/>
              <a:t>hard</a:t>
            </a:r>
            <a:r>
              <a:rPr lang="en-US" dirty="0"/>
              <a:t>!</a:t>
            </a:r>
          </a:p>
          <a:p>
            <a:r>
              <a:rPr lang="en-US" dirty="0"/>
              <a:t>To measure the power of internal data movements, large amounts of data movement is needed.</a:t>
            </a:r>
          </a:p>
          <a:p>
            <a:r>
              <a:rPr lang="en-US" dirty="0"/>
              <a:t>But, the OS gets in the way – time outs and context switches – which adds noise to the data</a:t>
            </a:r>
          </a:p>
          <a:p>
            <a:r>
              <a:rPr lang="en-US" dirty="0"/>
              <a:t>Overall, the benchmarks did what they were designed to do – move data between the core, L1 cache and LLC.</a:t>
            </a:r>
          </a:p>
          <a:p>
            <a:r>
              <a:rPr lang="en-US" dirty="0"/>
              <a:t>Future work would include modifications to the kernel to limit time-outs and context switches as well as move to a system which allowed more access to power data</a:t>
            </a:r>
          </a:p>
        </p:txBody>
      </p:sp>
    </p:spTree>
    <p:extLst>
      <p:ext uri="{BB962C8B-B14F-4D97-AF65-F5344CB8AC3E}">
        <p14:creationId xmlns:p14="http://schemas.microsoft.com/office/powerpoint/2010/main" val="236660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DB5-B319-634D-9829-F3B2DAE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141035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EEE6-BDA6-48B8-88A8-61A88D34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Raspberry Pi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C9BA-EE68-4589-9677-ED852D1C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70" y="1544918"/>
            <a:ext cx="6110287" cy="4195481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Why did we use a Raspberry Pi 3?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Ease of use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Access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Easy Configuration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Power measurement through USB power supply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Was it a good decision?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9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AC-C6B2-124A-A9C0-05E9974F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539946" cy="868082"/>
          </a:xfrm>
        </p:spPr>
        <p:txBody>
          <a:bodyPr/>
          <a:lstStyle/>
          <a:p>
            <a:r>
              <a:rPr lang="en-US" dirty="0"/>
              <a:t>Power per L1 Cache Load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F67E0D-4845-DF48-8F2C-FC33FF062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58772"/>
              </p:ext>
            </p:extLst>
          </p:nvPr>
        </p:nvGraphicFramePr>
        <p:xfrm>
          <a:off x="646112" y="1161142"/>
          <a:ext cx="10398579" cy="5447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458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7A1F-5C8A-3748-A0E8-BF76EE44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per LLC Cache Load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A39F0E-C232-FB4D-9AFE-248A062EB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938688"/>
              </p:ext>
            </p:extLst>
          </p:nvPr>
        </p:nvGraphicFramePr>
        <p:xfrm>
          <a:off x="646111" y="1177924"/>
          <a:ext cx="9666289" cy="523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22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2B51-BC06-4E73-85A2-EABBA280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1946"/>
            <a:ext cx="9404723" cy="1000526"/>
          </a:xfrm>
        </p:spPr>
        <p:txBody>
          <a:bodyPr/>
          <a:lstStyle/>
          <a:p>
            <a:r>
              <a:rPr lang="en-US" dirty="0"/>
              <a:t>Hypothesis &amp;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6DDC-36A5-486D-A9E9-3FE854A0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93474"/>
            <a:ext cx="8946541" cy="4195481"/>
          </a:xfrm>
        </p:spPr>
        <p:txBody>
          <a:bodyPr/>
          <a:lstStyle/>
          <a:p>
            <a:r>
              <a:rPr lang="en-US" dirty="0"/>
              <a:t>Assumed that power consumption increases with the increase in data movement and makes code less efficient with degradation in performance.</a:t>
            </a:r>
          </a:p>
          <a:p>
            <a:r>
              <a:rPr lang="en-US" dirty="0"/>
              <a:t>Well, How to measure?</a:t>
            </a:r>
          </a:p>
        </p:txBody>
      </p:sp>
    </p:spTree>
    <p:extLst>
      <p:ext uri="{BB962C8B-B14F-4D97-AF65-F5344CB8AC3E}">
        <p14:creationId xmlns:p14="http://schemas.microsoft.com/office/powerpoint/2010/main" val="39409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CCFD-B1FF-4D91-A563-C93632F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55" y="249516"/>
            <a:ext cx="3940403" cy="81002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E1FED-47BC-4C1C-B0A3-2867CE4B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168" y="1059541"/>
            <a:ext cx="6457978" cy="512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65DD9-9575-AF41-A61C-89BD43EAEA0F}"/>
              </a:ext>
            </a:extLst>
          </p:cNvPr>
          <p:cNvSpPr txBox="1"/>
          <p:nvPr/>
        </p:nvSpPr>
        <p:spPr>
          <a:xfrm>
            <a:off x="414355" y="1378846"/>
            <a:ext cx="505705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Three Cases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Baseline(red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into core and operate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L1 Cache Loads(orange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L1 to core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LLC Cache Loads(green 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 each operation, load data from LLC to L1 to core</a:t>
            </a:r>
          </a:p>
        </p:txBody>
      </p:sp>
    </p:spTree>
    <p:extLst>
      <p:ext uri="{BB962C8B-B14F-4D97-AF65-F5344CB8AC3E}">
        <p14:creationId xmlns:p14="http://schemas.microsoft.com/office/powerpoint/2010/main" val="117621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79B-4655-4044-A1F2-34F653CF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D9C-C48C-4E5D-B173-66A30B25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7886"/>
            <a:ext cx="8946541" cy="4840513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For all cases, we need a consistent configuration cost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Memory allocation and initialization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Array size == 2X L1 Cache Size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Baseline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Simple operation(addition) on value in core registers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L1 Cache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Alternate between two L1 cache lines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LLC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Load from a new cache line on each access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Twice as many cache lines in the array as in L1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  <a:cs typeface="+mn-cs"/>
              </a:rPr>
              <a:t>Guarantees that every load causes a L1 cache miss</a:t>
            </a:r>
          </a:p>
        </p:txBody>
      </p:sp>
    </p:spTree>
    <p:extLst>
      <p:ext uri="{BB962C8B-B14F-4D97-AF65-F5344CB8AC3E}">
        <p14:creationId xmlns:p14="http://schemas.microsoft.com/office/powerpoint/2010/main" val="377789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78E-F8F5-8E4A-9E0C-B05269E0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8" y="363071"/>
            <a:ext cx="3621087" cy="1400530"/>
          </a:xfrm>
        </p:spPr>
        <p:txBody>
          <a:bodyPr/>
          <a:lstStyle/>
          <a:p>
            <a:r>
              <a:rPr lang="en-US" dirty="0"/>
              <a:t>Experimental Setup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37173-1CE3-8C41-927C-C5778A3B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9" y="582706"/>
            <a:ext cx="7172617" cy="537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9D8C9-561F-8040-A47F-F863A607B0E5}"/>
              </a:ext>
            </a:extLst>
          </p:cNvPr>
          <p:cNvSpPr txBox="1"/>
          <p:nvPr/>
        </p:nvSpPr>
        <p:spPr>
          <a:xfrm>
            <a:off x="367878" y="1763601"/>
            <a:ext cx="3812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bash script to run multiple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Took photo of power meter in between each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Found good use for Algorithms Textbook</a:t>
            </a:r>
          </a:p>
        </p:txBody>
      </p:sp>
    </p:spTree>
    <p:extLst>
      <p:ext uri="{BB962C8B-B14F-4D97-AF65-F5344CB8AC3E}">
        <p14:creationId xmlns:p14="http://schemas.microsoft.com/office/powerpoint/2010/main" val="410312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Real-World(ish) Data-Flow Cases: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kind of data-intensive applications are common in the wild?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Analytics / Machine Learning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743040" marR="0" lvl="1" indent="-28476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 traffic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different data-flow patterns in these cases affect power/performance?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can we test something like this?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40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Big Data: Map, Filter, Reduce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high-level algorithms for dealing with massive data asynchronously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of the most popular cases of functional programming used in practice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and Amazon like these a lot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everywhere all the time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897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NLP: Markov-chain N-Gram</a:t>
            </a:r>
            <a:endParaRPr sz="4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1103400" y="1407960"/>
            <a:ext cx="8945640" cy="483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 simple but powerful probabilistic natural language model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a probability model of all possible next words given a sequence of N words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Underpins a lot of machine translation, text synthesis, and sentiment analysis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343080" marR="0" lvl="0" indent="-34200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FFFFFF"/>
              </a:buClr>
              <a:buSzPts val="256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Lots of data to crunch: Needs huge corpuses to be even remotely useful</a:t>
            </a:r>
            <a:endParaRPr sz="32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5318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513</TotalTime>
  <Words>1092</Words>
  <Application>Microsoft Macintosh PowerPoint</Application>
  <PresentationFormat>Widescreen</PresentationFormat>
  <Paragraphs>215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Noto Sans Symbols</vt:lpstr>
      <vt:lpstr>Verdana</vt:lpstr>
      <vt:lpstr>Wingdings 3</vt:lpstr>
      <vt:lpstr>Ion</vt:lpstr>
      <vt:lpstr>Power And Data Movement GitHub: https://github.com/jasongraalum/CS533_Spring2018_Group2_Project </vt:lpstr>
      <vt:lpstr>Goals:</vt:lpstr>
      <vt:lpstr>Hypothesis &amp; Decision</vt:lpstr>
      <vt:lpstr>Methodology</vt:lpstr>
      <vt:lpstr>Data Movement</vt:lpstr>
      <vt:lpstr>Experimental Setup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Back up slides</vt:lpstr>
      <vt:lpstr>Raspberry Pi 3 </vt:lpstr>
      <vt:lpstr>Power per L1 Cache Load</vt:lpstr>
      <vt:lpstr>Power per LLC Cache Load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Data Movement</dc:title>
  <dc:creator>Shikha Shah</dc:creator>
  <cp:lastModifiedBy>Jason Graalum</cp:lastModifiedBy>
  <cp:revision>18</cp:revision>
  <dcterms:created xsi:type="dcterms:W3CDTF">2018-06-08T12:19:14Z</dcterms:created>
  <dcterms:modified xsi:type="dcterms:W3CDTF">2018-06-11T12:31:20Z</dcterms:modified>
</cp:coreProperties>
</file>