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6"/>
  </p:notesMasterIdLst>
  <p:sldIdLst>
    <p:sldId id="256" r:id="rId2"/>
    <p:sldId id="257" r:id="rId3"/>
    <p:sldId id="259" r:id="rId4"/>
    <p:sldId id="263" r:id="rId5"/>
    <p:sldId id="262" r:id="rId6"/>
    <p:sldId id="268" r:id="rId7"/>
    <p:sldId id="267" r:id="rId8"/>
    <p:sldId id="271" r:id="rId9"/>
    <p:sldId id="261" r:id="rId10"/>
    <p:sldId id="264" r:id="rId11"/>
    <p:sldId id="265" r:id="rId12"/>
    <p:sldId id="266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82325" autoAdjust="0"/>
  </p:normalViewPr>
  <p:slideViewPr>
    <p:cSldViewPr snapToGrid="0">
      <p:cViewPr varScale="1">
        <p:scale>
          <a:sx n="88" d="100"/>
          <a:sy n="88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graalum/github/CS533_Spring2018_Group2_Project/data/simple_data_mov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graalum/github/CS533_Spring2018_Group2_Project/data/simple_data_move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[simple_data_move_data.csv]Sheet1!PivotTable4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8899662155761858E-2"/>
          <c:y val="6.1273897440482089E-2"/>
          <c:w val="0.71589040098311407"/>
          <c:h val="0.857209738135551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Sheet1!$B$59:$B$61</c:f>
              <c:strCache>
                <c:ptCount val="1"/>
                <c:pt idx="0">
                  <c:v>out_case1 - Sum of Power_per_L1Load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Sheet1!$B$62:$B$66</c:f>
              <c:numCache>
                <c:formatCode>General</c:formatCode>
                <c:ptCount val="4"/>
                <c:pt idx="0">
                  <c:v>2.61058542272637E-10</c:v>
                </c:pt>
                <c:pt idx="1">
                  <c:v>2.3911779503415692E-10</c:v>
                </c:pt>
                <c:pt idx="2">
                  <c:v>2.3033266298944767E-10</c:v>
                </c:pt>
                <c:pt idx="3">
                  <c:v>2.186233871165153E-10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66-174B-8BD9-4E7E26D9FF61}"/>
            </c:ext>
          </c:extLst>
        </c:ser>
        <c:ser>
          <c:idx val="2"/>
          <c:order val="2"/>
          <c:tx>
            <c:strRef>
              <c:f>Sheet1!$D$59:$D$61</c:f>
              <c:strCache>
                <c:ptCount val="1"/>
                <c:pt idx="0">
                  <c:v>out_case2 - Sum of Power_per_L1Load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Sheet1!$D$62:$D$66</c:f>
              <c:numCache>
                <c:formatCode>General</c:formatCode>
                <c:ptCount val="4"/>
                <c:pt idx="0">
                  <c:v>4.3939876795775502E-10</c:v>
                </c:pt>
                <c:pt idx="1">
                  <c:v>3.8801839853367655E-10</c:v>
                </c:pt>
                <c:pt idx="2">
                  <c:v>3.4772828302639479E-10</c:v>
                </c:pt>
                <c:pt idx="3">
                  <c:v>3.4935348430342454E-10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66-174B-8BD9-4E7E26D9FF61}"/>
            </c:ext>
          </c:extLst>
        </c:ser>
        <c:ser>
          <c:idx val="4"/>
          <c:order val="4"/>
          <c:tx>
            <c:strRef>
              <c:f>Sheet1!$F$59:$F$61</c:f>
              <c:strCache>
                <c:ptCount val="1"/>
                <c:pt idx="0">
                  <c:v>out_case3 - Sum of Power_per_L1Load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Sheet1!$F$62:$F$66</c:f>
              <c:numCache>
                <c:formatCode>General</c:formatCode>
                <c:ptCount val="4"/>
                <c:pt idx="0">
                  <c:v>4.0419751256776795E-10</c:v>
                </c:pt>
                <c:pt idx="1">
                  <c:v>4.1509077237475957E-10</c:v>
                </c:pt>
                <c:pt idx="2">
                  <c:v>4.0425916206203883E-10</c:v>
                </c:pt>
                <c:pt idx="3">
                  <c:v>4.1886744060415979E-10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66-174B-8BD9-4E7E26D9F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71695"/>
        <c:axId val="156328095"/>
      </c:barChart>
      <c:lineChart>
        <c:grouping val="standard"/>
        <c:varyColors val="0"/>
        <c:ser>
          <c:idx val="1"/>
          <c:order val="1"/>
          <c:tx>
            <c:strRef>
              <c:f>Sheet1!$C$59:$C$61</c:f>
              <c:strCache>
                <c:ptCount val="1"/>
                <c:pt idx="0">
                  <c:v>out_case1 - Sum of  L1-dcache-loads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Sheet1!$C$62:$C$66</c:f>
              <c:numCache>
                <c:formatCode>General</c:formatCode>
                <c:ptCount val="4"/>
                <c:pt idx="0">
                  <c:v>22983350584</c:v>
                </c:pt>
                <c:pt idx="1">
                  <c:v>92004863113</c:v>
                </c:pt>
                <c:pt idx="2">
                  <c:v>369031464738</c:v>
                </c:pt>
                <c:pt idx="3">
                  <c:v>1472852489603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66-174B-8BD9-4E7E26D9FF61}"/>
            </c:ext>
          </c:extLst>
        </c:ser>
        <c:ser>
          <c:idx val="3"/>
          <c:order val="3"/>
          <c:tx>
            <c:strRef>
              <c:f>Sheet1!$E$59:$E$61</c:f>
              <c:strCache>
                <c:ptCount val="1"/>
                <c:pt idx="0">
                  <c:v>out_case2 - Sum of  L1-dcache-loads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Sheet1!$E$62:$E$66</c:f>
              <c:numCache>
                <c:formatCode>General</c:formatCode>
                <c:ptCount val="4"/>
                <c:pt idx="0">
                  <c:v>29585881773</c:v>
                </c:pt>
                <c:pt idx="1">
                  <c:v>118551079469</c:v>
                </c:pt>
                <c:pt idx="2">
                  <c:v>474508425268</c:v>
                </c:pt>
                <c:pt idx="3">
                  <c:v>1894928860721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66-174B-8BD9-4E7E26D9FF61}"/>
            </c:ext>
          </c:extLst>
        </c:ser>
        <c:ser>
          <c:idx val="5"/>
          <c:order val="5"/>
          <c:tx>
            <c:strRef>
              <c:f>Sheet1!$G$59:$G$61</c:f>
              <c:strCache>
                <c:ptCount val="1"/>
                <c:pt idx="0">
                  <c:v>out_case3 - Sum of  L1-dcache-loads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Sheet1!$G$62:$G$66</c:f>
              <c:numCache>
                <c:formatCode>General</c:formatCode>
                <c:ptCount val="4"/>
                <c:pt idx="0">
                  <c:v>49480759723</c:v>
                </c:pt>
                <c:pt idx="1">
                  <c:v>197547152231</c:v>
                </c:pt>
                <c:pt idx="2">
                  <c:v>791571422569</c:v>
                </c:pt>
                <c:pt idx="3">
                  <c:v>3163291942885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366-174B-8BD9-4E7E26D9F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019919"/>
        <c:axId val="212913791"/>
      </c:lineChart>
      <c:catAx>
        <c:axId val="15607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28095"/>
        <c:crosses val="autoZero"/>
        <c:auto val="1"/>
        <c:lblAlgn val="ctr"/>
        <c:lblOffset val="100"/>
        <c:noMultiLvlLbl val="0"/>
      </c:catAx>
      <c:valAx>
        <c:axId val="156328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71695"/>
        <c:crosses val="autoZero"/>
        <c:crossBetween val="between"/>
      </c:valAx>
      <c:valAx>
        <c:axId val="21291379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19919"/>
        <c:crosses val="max"/>
        <c:crossBetween val="between"/>
      </c:valAx>
      <c:catAx>
        <c:axId val="2130199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9137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[simple_data_move_data.csv]Sheet1!PivotTable5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Sheet1!$B$76:$B$78</c:f>
              <c:strCache>
                <c:ptCount val="1"/>
                <c:pt idx="0">
                  <c:v>out_case1 - Sum of Power_per_LLCLoad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Sheet1!$B$79:$B$83</c:f>
              <c:numCache>
                <c:formatCode>General</c:formatCode>
                <c:ptCount val="4"/>
                <c:pt idx="0">
                  <c:v>9.7153027676954517E-7</c:v>
                </c:pt>
                <c:pt idx="1">
                  <c:v>1.7570163051911766E-6</c:v>
                </c:pt>
                <c:pt idx="2">
                  <c:v>1.1609596213599853E-6</c:v>
                </c:pt>
                <c:pt idx="3">
                  <c:v>2.1022527649226619E-6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E3-5847-94B7-1E4FD1201F13}"/>
            </c:ext>
          </c:extLst>
        </c:ser>
        <c:ser>
          <c:idx val="2"/>
          <c:order val="2"/>
          <c:tx>
            <c:strRef>
              <c:f>Sheet1!$D$76:$D$78</c:f>
              <c:strCache>
                <c:ptCount val="1"/>
                <c:pt idx="0">
                  <c:v>out_case2 - Sum of Power_per_LLCLoad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Sheet1!$D$79:$D$83</c:f>
              <c:numCache>
                <c:formatCode>General</c:formatCode>
                <c:ptCount val="4"/>
                <c:pt idx="0">
                  <c:v>1.5427809599942656E-6</c:v>
                </c:pt>
                <c:pt idx="1">
                  <c:v>1.8875144774412066E-6</c:v>
                </c:pt>
                <c:pt idx="2">
                  <c:v>1.6752953175049131E-6</c:v>
                </c:pt>
                <c:pt idx="3">
                  <c:v>2.1506307634346119E-6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E3-5847-94B7-1E4FD1201F13}"/>
            </c:ext>
          </c:extLst>
        </c:ser>
        <c:ser>
          <c:idx val="4"/>
          <c:order val="4"/>
          <c:tx>
            <c:strRef>
              <c:f>Sheet1!$F$76:$F$78</c:f>
              <c:strCache>
                <c:ptCount val="1"/>
                <c:pt idx="0">
                  <c:v>out_case3 - Sum of Power_per_LLCLoad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Sheet1!$F$79:$F$83</c:f>
              <c:numCache>
                <c:formatCode>General</c:formatCode>
                <c:ptCount val="4"/>
                <c:pt idx="0">
                  <c:v>1.1695459132732585E-6</c:v>
                </c:pt>
                <c:pt idx="1">
                  <c:v>1.8116898225297372E-6</c:v>
                </c:pt>
                <c:pt idx="2">
                  <c:v>1.3901729646251722E-6</c:v>
                </c:pt>
                <c:pt idx="3">
                  <c:v>1.8776405240976795E-6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E3-5847-94B7-1E4FD1201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40063"/>
        <c:axId val="156041759"/>
      </c:barChart>
      <c:lineChart>
        <c:grouping val="standard"/>
        <c:varyColors val="0"/>
        <c:ser>
          <c:idx val="1"/>
          <c:order val="1"/>
          <c:tx>
            <c:strRef>
              <c:f>Sheet1!$C$76:$C$78</c:f>
              <c:strCache>
                <c:ptCount val="1"/>
                <c:pt idx="0">
                  <c:v>out_case1 - Sum of  LLC-loads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Sheet1!$C$79:$C$83</c:f>
              <c:numCache>
                <c:formatCode>General</c:formatCode>
                <c:ptCount val="4"/>
                <c:pt idx="0">
                  <c:v>6175824</c:v>
                </c:pt>
                <c:pt idx="1">
                  <c:v>12521227</c:v>
                </c:pt>
                <c:pt idx="2">
                  <c:v>73215294</c:v>
                </c:pt>
                <c:pt idx="3">
                  <c:v>153169022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E3-5847-94B7-1E4FD1201F13}"/>
            </c:ext>
          </c:extLst>
        </c:ser>
        <c:ser>
          <c:idx val="3"/>
          <c:order val="3"/>
          <c:tx>
            <c:strRef>
              <c:f>Sheet1!$E$76:$E$78</c:f>
              <c:strCache>
                <c:ptCount val="1"/>
                <c:pt idx="0">
                  <c:v>out_case2 - Sum of  LLC-loads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Sheet1!$E$79:$E$83</c:f>
              <c:numCache>
                <c:formatCode>General</c:formatCode>
                <c:ptCount val="4"/>
                <c:pt idx="0">
                  <c:v>8426342</c:v>
                </c:pt>
                <c:pt idx="1">
                  <c:v>24370674</c:v>
                </c:pt>
                <c:pt idx="2">
                  <c:v>98490098</c:v>
                </c:pt>
                <c:pt idx="3">
                  <c:v>307816670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E3-5847-94B7-1E4FD1201F13}"/>
            </c:ext>
          </c:extLst>
        </c:ser>
        <c:ser>
          <c:idx val="5"/>
          <c:order val="5"/>
          <c:tx>
            <c:strRef>
              <c:f>Sheet1!$G$76:$G$78</c:f>
              <c:strCache>
                <c:ptCount val="1"/>
                <c:pt idx="0">
                  <c:v>out_case3 - Sum of  LLC-loads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Sheet1!$G$79:$G$83</c:f>
              <c:numCache>
                <c:formatCode>General</c:formatCode>
                <c:ptCount val="4"/>
                <c:pt idx="0">
                  <c:v>17100654</c:v>
                </c:pt>
                <c:pt idx="1">
                  <c:v>45261611</c:v>
                </c:pt>
                <c:pt idx="2">
                  <c:v>230187184</c:v>
                </c:pt>
                <c:pt idx="3">
                  <c:v>705672882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E3-5847-94B7-1E4FD1201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8332975"/>
        <c:axId val="218533135"/>
      </c:lineChart>
      <c:catAx>
        <c:axId val="156040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41759"/>
        <c:crosses val="autoZero"/>
        <c:auto val="1"/>
        <c:lblAlgn val="ctr"/>
        <c:lblOffset val="100"/>
        <c:noMultiLvlLbl val="0"/>
      </c:catAx>
      <c:valAx>
        <c:axId val="15604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40063"/>
        <c:crosses val="autoZero"/>
        <c:crossBetween val="between"/>
      </c:valAx>
      <c:valAx>
        <c:axId val="21853313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332975"/>
        <c:crosses val="max"/>
        <c:crossBetween val="between"/>
      </c:valAx>
      <c:catAx>
        <c:axId val="21833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85331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1B268-C9FF-4089-8ABA-723CED188B46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3E167-3ED7-47DE-A306-F708F42B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was it chosen , what motivated us to do that</a:t>
            </a:r>
          </a:p>
          <a:p>
            <a:r>
              <a:rPr lang="en-US" dirty="0"/>
              <a:t>Process of testing :</a:t>
            </a:r>
          </a:p>
          <a:p>
            <a:r>
              <a:rPr lang="en-US" dirty="0"/>
              <a:t>a. Baseline</a:t>
            </a:r>
          </a:p>
          <a:p>
            <a:r>
              <a:rPr lang="en-US" dirty="0" err="1"/>
              <a:t>i</a:t>
            </a:r>
            <a:r>
              <a:rPr lang="en-US" dirty="0"/>
              <a:t>. Move all data into L1 cache and LCC from main memory</a:t>
            </a:r>
          </a:p>
          <a:p>
            <a:r>
              <a:rPr lang="en-US" dirty="0"/>
              <a:t>ii. Data set should be large enough that multiple cache misses will occur</a:t>
            </a:r>
          </a:p>
          <a:p>
            <a:r>
              <a:rPr lang="en-US" dirty="0"/>
              <a:t>iii. Execute 4 operations on all the data on a single core.</a:t>
            </a:r>
          </a:p>
          <a:p>
            <a:r>
              <a:rPr lang="en-US" dirty="0" err="1"/>
              <a:t>iiii</a:t>
            </a:r>
            <a:r>
              <a:rPr lang="en-US" dirty="0"/>
              <a:t>. Store data in main memory from single core L1</a:t>
            </a:r>
          </a:p>
          <a:p>
            <a:r>
              <a:rPr lang="en-US" dirty="0"/>
              <a:t>b. Split Data</a:t>
            </a:r>
          </a:p>
          <a:p>
            <a:r>
              <a:rPr lang="en-US" dirty="0" err="1"/>
              <a:t>i</a:t>
            </a:r>
            <a:r>
              <a:rPr lang="en-US" dirty="0"/>
              <a:t>. Move ¼ of the data from main memory into L1 cache of each core</a:t>
            </a:r>
          </a:p>
          <a:p>
            <a:r>
              <a:rPr lang="en-US" dirty="0"/>
              <a:t>ii. Execute 4 operations on all the data in each core</a:t>
            </a:r>
          </a:p>
          <a:p>
            <a:r>
              <a:rPr lang="en-US" dirty="0"/>
              <a:t>1. Large data – multiple fills of L1 cache</a:t>
            </a:r>
          </a:p>
          <a:p>
            <a:r>
              <a:rPr lang="en-US" dirty="0"/>
              <a:t>iii. Store data in main memory from each core L1 cache</a:t>
            </a:r>
          </a:p>
          <a:p>
            <a:r>
              <a:rPr lang="en-US" dirty="0"/>
              <a:t>c. Core to Core</a:t>
            </a:r>
          </a:p>
          <a:p>
            <a:r>
              <a:rPr lang="en-US" dirty="0" err="1"/>
              <a:t>i</a:t>
            </a:r>
            <a:r>
              <a:rPr lang="en-US" dirty="0"/>
              <a:t>. Move ¼ of the data into each L1 cache of each core</a:t>
            </a:r>
          </a:p>
          <a:p>
            <a:r>
              <a:rPr lang="en-US" dirty="0"/>
              <a:t>ii. Execute 1 operation in each core</a:t>
            </a:r>
          </a:p>
          <a:p>
            <a:r>
              <a:rPr lang="en-US" dirty="0"/>
              <a:t>iii. Store data back in main memory</a:t>
            </a:r>
          </a:p>
          <a:p>
            <a:r>
              <a:rPr lang="en-US" dirty="0"/>
              <a:t>iv. Shift data to each core and repeat for each of the 3 remaining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3E167-3ED7-47DE-A306-F708F42BD9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3E167-3ED7-47DE-A306-F708F42BD9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5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47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817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6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6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7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47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9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9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0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81B753-FD06-4893-9BB6-752E512FD13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3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E887-89B3-4257-8DC3-2C50722B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550941"/>
            <a:ext cx="11037045" cy="2399941"/>
          </a:xfrm>
        </p:spPr>
        <p:txBody>
          <a:bodyPr/>
          <a:lstStyle/>
          <a:p>
            <a:r>
              <a:rPr lang="en-US" dirty="0"/>
              <a:t>Power And Data Movement</a:t>
            </a:r>
            <a:br>
              <a:rPr lang="en-US" dirty="0"/>
            </a:br>
            <a:r>
              <a:rPr lang="en-US" sz="2000" dirty="0"/>
              <a:t>GitHub: https://github.com/jasongraalum/CS533_Spring2018_Group2_Project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FDBFB-E120-4139-832D-C80B1BD1E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3713" y="4220175"/>
            <a:ext cx="3678287" cy="1690014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- Alex Kelly</a:t>
            </a:r>
          </a:p>
          <a:p>
            <a:r>
              <a:rPr lang="en-US" cap="none" dirty="0"/>
              <a:t>-Ajinkya Shinde</a:t>
            </a:r>
          </a:p>
          <a:p>
            <a:r>
              <a:rPr lang="en-US" cap="none" dirty="0"/>
              <a:t>-Jason Graalum</a:t>
            </a:r>
          </a:p>
          <a:p>
            <a:r>
              <a:rPr lang="en-US" cap="none" dirty="0"/>
              <a:t>-Shikha Shah</a:t>
            </a:r>
          </a:p>
        </p:txBody>
      </p:sp>
    </p:spTree>
    <p:extLst>
      <p:ext uri="{BB962C8B-B14F-4D97-AF65-F5344CB8AC3E}">
        <p14:creationId xmlns:p14="http://schemas.microsoft.com/office/powerpoint/2010/main" val="346519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D5C6-711D-4EEC-BE2F-9935D4DE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3D49-2E7E-447D-A007-5C9B0CA4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Graphs</a:t>
            </a:r>
          </a:p>
        </p:txBody>
      </p:sp>
    </p:spTree>
    <p:extLst>
      <p:ext uri="{BB962C8B-B14F-4D97-AF65-F5344CB8AC3E}">
        <p14:creationId xmlns:p14="http://schemas.microsoft.com/office/powerpoint/2010/main" val="77680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8F58-E0D1-4AD3-9626-E30353D4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811B-EA06-44A0-BEDB-BCCDB444C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Result</a:t>
            </a:r>
          </a:p>
        </p:txBody>
      </p:sp>
    </p:spTree>
    <p:extLst>
      <p:ext uri="{BB962C8B-B14F-4D97-AF65-F5344CB8AC3E}">
        <p14:creationId xmlns:p14="http://schemas.microsoft.com/office/powerpoint/2010/main" val="317960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BB05-16D1-4B53-9C8E-708F33C1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94D4-F698-451F-9BC1-A975DD0F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9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DB5-B319-634D-9829-F3B2DAE6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141035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EEE6-BDA6-48B8-88A8-61A88D34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C9BA-EE68-4589-9677-ED852D1CA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70" y="1544918"/>
            <a:ext cx="6110287" cy="4195481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Why did we use a Raspberry Pi 3?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Ease of use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Easy Access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Easy Configuration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Power measurement through USB power supply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+mn-lt"/>
              <a:ea typeface="+mn-ea"/>
              <a:cs typeface="+mn-c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Was it a good decision?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9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7858-2BE2-4189-B785-84C42B9B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60681"/>
            <a:ext cx="9404723" cy="855577"/>
          </a:xfrm>
        </p:spPr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CCB1-AD16-47E5-82D3-1CB82460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20576"/>
            <a:ext cx="8946541" cy="1693295"/>
          </a:xfrm>
        </p:spPr>
        <p:txBody>
          <a:bodyPr/>
          <a:lstStyle/>
          <a:p>
            <a:r>
              <a:rPr lang="en-US" dirty="0"/>
              <a:t>Write benchmark codes that target specific configurations expected to be power efficient or power inefficient.</a:t>
            </a:r>
          </a:p>
          <a:p>
            <a:r>
              <a:rPr lang="en-US" dirty="0"/>
              <a:t>Conduct a study using the benchmarks to actually measure the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409286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2B51-BC06-4E73-85A2-EABBA280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11946"/>
            <a:ext cx="9404723" cy="1000526"/>
          </a:xfrm>
        </p:spPr>
        <p:txBody>
          <a:bodyPr/>
          <a:lstStyle/>
          <a:p>
            <a:r>
              <a:rPr lang="en-US" dirty="0"/>
              <a:t>Hypothesis &amp;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6DDC-36A5-486D-A9E9-3FE854A0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93474"/>
            <a:ext cx="8946541" cy="4195481"/>
          </a:xfrm>
        </p:spPr>
        <p:txBody>
          <a:bodyPr/>
          <a:lstStyle/>
          <a:p>
            <a:r>
              <a:rPr lang="en-US" dirty="0"/>
              <a:t>Assumed that power consumption increases with the increase in data movement and makes code less efficient with degradation in performance.</a:t>
            </a:r>
          </a:p>
          <a:p>
            <a:r>
              <a:rPr lang="en-US" dirty="0"/>
              <a:t>Well, How to measure?</a:t>
            </a:r>
          </a:p>
        </p:txBody>
      </p:sp>
    </p:spTree>
    <p:extLst>
      <p:ext uri="{BB962C8B-B14F-4D97-AF65-F5344CB8AC3E}">
        <p14:creationId xmlns:p14="http://schemas.microsoft.com/office/powerpoint/2010/main" val="394096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CCFD-B1FF-4D91-A563-C93632FD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55" y="249516"/>
            <a:ext cx="3940403" cy="810025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E1FED-47BC-4C1C-B0A3-2867CE4BE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168" y="1059541"/>
            <a:ext cx="6457978" cy="5123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65DD9-9575-AF41-A61C-89BD43EAEA0F}"/>
              </a:ext>
            </a:extLst>
          </p:cNvPr>
          <p:cNvSpPr txBox="1"/>
          <p:nvPr/>
        </p:nvSpPr>
        <p:spPr>
          <a:xfrm>
            <a:off x="414355" y="1378846"/>
            <a:ext cx="505705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Three Cases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Baseline(red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Load data into core and operate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L1 Cache Loads(orange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 each operation, load data from L1 to core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LLC Cache Loads(green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 each operation, load data from LLC to L1 to core</a:t>
            </a:r>
          </a:p>
        </p:txBody>
      </p:sp>
    </p:spTree>
    <p:extLst>
      <p:ext uri="{BB962C8B-B14F-4D97-AF65-F5344CB8AC3E}">
        <p14:creationId xmlns:p14="http://schemas.microsoft.com/office/powerpoint/2010/main" val="117621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379B-4655-4044-A1F2-34F653CF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6D9C-C48C-4E5D-B173-66A30B25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7886"/>
            <a:ext cx="8946541" cy="4840513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Initialization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For all cases, we need a consistent configuration cost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Memory allocation and initialization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Array size == 2X L1 Cache Size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Baseline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Simple operation(addition) on value in core registers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L1 Cache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Alternate between two L1 cache lines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LLC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Load from a new cache line on each access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Twice as many cache lines in the array as in L1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Guarantees that every load causes a L1 cache miss</a:t>
            </a:r>
          </a:p>
        </p:txBody>
      </p:sp>
    </p:spTree>
    <p:extLst>
      <p:ext uri="{BB962C8B-B14F-4D97-AF65-F5344CB8AC3E}">
        <p14:creationId xmlns:p14="http://schemas.microsoft.com/office/powerpoint/2010/main" val="377789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78E-F8F5-8E4A-9E0C-B05269E0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18" y="363071"/>
            <a:ext cx="3621087" cy="1400530"/>
          </a:xfrm>
        </p:spPr>
        <p:txBody>
          <a:bodyPr/>
          <a:lstStyle/>
          <a:p>
            <a:r>
              <a:rPr lang="en-US" dirty="0"/>
              <a:t>Experimental Setup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37173-1CE3-8C41-927C-C5778A3B3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29" y="582706"/>
            <a:ext cx="7172617" cy="5379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9D8C9-561F-8040-A47F-F863A607B0E5}"/>
              </a:ext>
            </a:extLst>
          </p:cNvPr>
          <p:cNvSpPr txBox="1"/>
          <p:nvPr/>
        </p:nvSpPr>
        <p:spPr>
          <a:xfrm>
            <a:off x="367878" y="1763601"/>
            <a:ext cx="38122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Used bash script to run multiple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Took photo of power meter in between each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Found good use for Algorithms Textbook</a:t>
            </a:r>
          </a:p>
        </p:txBody>
      </p:sp>
    </p:spTree>
    <p:extLst>
      <p:ext uri="{BB962C8B-B14F-4D97-AF65-F5344CB8AC3E}">
        <p14:creationId xmlns:p14="http://schemas.microsoft.com/office/powerpoint/2010/main" val="410312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87AC-C6B2-124A-A9C0-05E9974F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7539946" cy="868082"/>
          </a:xfrm>
        </p:spPr>
        <p:txBody>
          <a:bodyPr/>
          <a:lstStyle/>
          <a:p>
            <a:r>
              <a:rPr lang="en-US" dirty="0"/>
              <a:t>Power per L1 Cache Load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3F67E0D-4845-DF48-8F2C-FC33FF062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358772"/>
              </p:ext>
            </p:extLst>
          </p:nvPr>
        </p:nvGraphicFramePr>
        <p:xfrm>
          <a:off x="646112" y="1161142"/>
          <a:ext cx="10398579" cy="5447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458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7A1F-5C8A-3748-A0E8-BF76EE44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per LLC Cache Load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7A39F0E-C232-FB4D-9AFE-248A062EB1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938688"/>
              </p:ext>
            </p:extLst>
          </p:nvPr>
        </p:nvGraphicFramePr>
        <p:xfrm>
          <a:off x="646111" y="1177924"/>
          <a:ext cx="9666289" cy="5237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227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0CEE-305A-4FCC-BD64-21CBC497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38" y="452717"/>
            <a:ext cx="12085151" cy="2079467"/>
          </a:xfrm>
        </p:spPr>
        <p:txBody>
          <a:bodyPr/>
          <a:lstStyle/>
          <a:p>
            <a:r>
              <a:rPr lang="en-US" dirty="0"/>
              <a:t>Map / Reduce &amp; Markov Model </a:t>
            </a:r>
            <a:br>
              <a:rPr lang="en-US" dirty="0"/>
            </a:br>
            <a:r>
              <a:rPr lang="en-US" dirty="0"/>
              <a:t>(Application – Core to Core Data Movement)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C7A73-AE4D-4B6A-B8B2-94682D77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5" y="2095121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Baseline</a:t>
            </a:r>
          </a:p>
          <a:p>
            <a:r>
              <a:rPr lang="en-US" dirty="0"/>
              <a:t>Split Data</a:t>
            </a:r>
          </a:p>
          <a:p>
            <a:r>
              <a:rPr lang="en-US" dirty="0"/>
              <a:t>Core to Core </a:t>
            </a:r>
          </a:p>
        </p:txBody>
      </p:sp>
    </p:spTree>
    <p:extLst>
      <p:ext uri="{BB962C8B-B14F-4D97-AF65-F5344CB8AC3E}">
        <p14:creationId xmlns:p14="http://schemas.microsoft.com/office/powerpoint/2010/main" val="542569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475</TotalTime>
  <Words>464</Words>
  <Application>Microsoft Macintosh PowerPoint</Application>
  <PresentationFormat>Widescreen</PresentationFormat>
  <Paragraphs>80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Power And Data Movement GitHub: https://github.com/jasongraalum/CS533_Spring2018_Group2_Project </vt:lpstr>
      <vt:lpstr>Goals:</vt:lpstr>
      <vt:lpstr>Hypothesis &amp; Decision</vt:lpstr>
      <vt:lpstr>Methodology</vt:lpstr>
      <vt:lpstr>Data Movement</vt:lpstr>
      <vt:lpstr>Experimental Setup </vt:lpstr>
      <vt:lpstr>Power per L1 Cache Load</vt:lpstr>
      <vt:lpstr>Power per LLC Cache Load</vt:lpstr>
      <vt:lpstr>Map / Reduce &amp; Markov Model  (Application – Core to Core Data Movement) </vt:lpstr>
      <vt:lpstr>Results</vt:lpstr>
      <vt:lpstr>Conclusion</vt:lpstr>
      <vt:lpstr>References</vt:lpstr>
      <vt:lpstr>Back up slides</vt:lpstr>
      <vt:lpstr>Raspberry Pi 3 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And Data Movement</dc:title>
  <dc:creator>Shikha Shah</dc:creator>
  <cp:lastModifiedBy>Jason Graalum</cp:lastModifiedBy>
  <cp:revision>17</cp:revision>
  <dcterms:created xsi:type="dcterms:W3CDTF">2018-06-08T12:19:14Z</dcterms:created>
  <dcterms:modified xsi:type="dcterms:W3CDTF">2018-06-11T04:46:13Z</dcterms:modified>
</cp:coreProperties>
</file>