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59" r:id="rId4"/>
    <p:sldId id="263" r:id="rId5"/>
    <p:sldId id="262" r:id="rId6"/>
    <p:sldId id="268" r:id="rId7"/>
    <p:sldId id="284" r:id="rId8"/>
    <p:sldId id="264" r:id="rId9"/>
    <p:sldId id="265" r:id="rId10"/>
    <p:sldId id="266" r:id="rId11"/>
    <p:sldId id="272" r:id="rId12"/>
    <p:sldId id="273" r:id="rId13"/>
    <p:sldId id="26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70" r:id="rId24"/>
    <p:sldId id="260" r:id="rId25"/>
    <p:sldId id="267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82404" autoAdjust="0"/>
  </p:normalViewPr>
  <p:slideViewPr>
    <p:cSldViewPr snapToGrid="0">
      <p:cViewPr varScale="1">
        <p:scale>
          <a:sx n="88" d="100"/>
          <a:sy n="8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8899662155761858E-2"/>
          <c:y val="6.1273897440482089E-2"/>
          <c:w val="0.71589040098311407"/>
          <c:h val="0.85720973813555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Sheet1!$B$59:$B$61</c:f>
              <c:strCache>
                <c:ptCount val="1"/>
                <c:pt idx="0">
                  <c:v>out_case1 - Sum of Power_per_L1Load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Sheet1!$B$62:$B$66</c:f>
              <c:numCache>
                <c:formatCode>General</c:formatCode>
                <c:ptCount val="4"/>
                <c:pt idx="0">
                  <c:v>2.61058542272637E-10</c:v>
                </c:pt>
                <c:pt idx="1">
                  <c:v>2.3911779503415692E-10</c:v>
                </c:pt>
                <c:pt idx="2">
                  <c:v>2.3033266298944767E-10</c:v>
                </c:pt>
                <c:pt idx="3">
                  <c:v>2.186233871165153E-10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6-174B-8BD9-4E7E26D9FF61}"/>
            </c:ext>
          </c:extLst>
        </c:ser>
        <c:ser>
          <c:idx val="2"/>
          <c:order val="2"/>
          <c:tx>
            <c:strRef>
              <c:f>Sheet1!$D$59:$D$61</c:f>
              <c:strCache>
                <c:ptCount val="1"/>
                <c:pt idx="0">
                  <c:v>out_case2 - Sum of Power_per_L1Load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Sheet1!$D$62:$D$66</c:f>
              <c:numCache>
                <c:formatCode>General</c:formatCode>
                <c:ptCount val="4"/>
                <c:pt idx="0">
                  <c:v>4.3939876795775502E-10</c:v>
                </c:pt>
                <c:pt idx="1">
                  <c:v>3.8801839853367655E-10</c:v>
                </c:pt>
                <c:pt idx="2">
                  <c:v>3.4772828302639479E-10</c:v>
                </c:pt>
                <c:pt idx="3">
                  <c:v>3.4935348430342454E-10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6-174B-8BD9-4E7E26D9FF61}"/>
            </c:ext>
          </c:extLst>
        </c:ser>
        <c:ser>
          <c:idx val="4"/>
          <c:order val="4"/>
          <c:tx>
            <c:strRef>
              <c:f>Sheet1!$F$59:$F$61</c:f>
              <c:strCache>
                <c:ptCount val="1"/>
                <c:pt idx="0">
                  <c:v>out_case3 - Sum of Power_per_L1Load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Sheet1!$F$62:$F$66</c:f>
              <c:numCache>
                <c:formatCode>General</c:formatCode>
                <c:ptCount val="4"/>
                <c:pt idx="0">
                  <c:v>4.0419751256776795E-10</c:v>
                </c:pt>
                <c:pt idx="1">
                  <c:v>4.1509077237475957E-10</c:v>
                </c:pt>
                <c:pt idx="2">
                  <c:v>4.0425916206203883E-10</c:v>
                </c:pt>
                <c:pt idx="3">
                  <c:v>4.1886744060415979E-10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71695"/>
        <c:axId val="156328095"/>
      </c:barChart>
      <c:lineChart>
        <c:grouping val="standard"/>
        <c:varyColors val="0"/>
        <c:ser>
          <c:idx val="1"/>
          <c:order val="1"/>
          <c:tx>
            <c:strRef>
              <c:f>Sheet1!$C$59:$C$61</c:f>
              <c:strCache>
                <c:ptCount val="1"/>
                <c:pt idx="0">
                  <c:v>out_case1 - Sum of  L1-dcache-loads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Sheet1!$C$62:$C$66</c:f>
              <c:numCache>
                <c:formatCode>General</c:formatCode>
                <c:ptCount val="4"/>
                <c:pt idx="0">
                  <c:v>22983350584</c:v>
                </c:pt>
                <c:pt idx="1">
                  <c:v>92004863113</c:v>
                </c:pt>
                <c:pt idx="2">
                  <c:v>369031464738</c:v>
                </c:pt>
                <c:pt idx="3">
                  <c:v>1472852489603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66-174B-8BD9-4E7E26D9FF61}"/>
            </c:ext>
          </c:extLst>
        </c:ser>
        <c:ser>
          <c:idx val="3"/>
          <c:order val="3"/>
          <c:tx>
            <c:strRef>
              <c:f>Sheet1!$E$59:$E$61</c:f>
              <c:strCache>
                <c:ptCount val="1"/>
                <c:pt idx="0">
                  <c:v>out_case2 - Sum of  L1-dcache-loads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Sheet1!$E$62:$E$66</c:f>
              <c:numCache>
                <c:formatCode>General</c:formatCode>
                <c:ptCount val="4"/>
                <c:pt idx="0">
                  <c:v>29585881773</c:v>
                </c:pt>
                <c:pt idx="1">
                  <c:v>118551079469</c:v>
                </c:pt>
                <c:pt idx="2">
                  <c:v>474508425268</c:v>
                </c:pt>
                <c:pt idx="3">
                  <c:v>1894928860721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66-174B-8BD9-4E7E26D9FF61}"/>
            </c:ext>
          </c:extLst>
        </c:ser>
        <c:ser>
          <c:idx val="5"/>
          <c:order val="5"/>
          <c:tx>
            <c:strRef>
              <c:f>Sheet1!$G$59:$G$61</c:f>
              <c:strCache>
                <c:ptCount val="1"/>
                <c:pt idx="0">
                  <c:v>out_case3 - Sum of  L1-dcache-loads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Sheet1!$G$62:$G$66</c:f>
              <c:numCache>
                <c:formatCode>General</c:formatCode>
                <c:ptCount val="4"/>
                <c:pt idx="0">
                  <c:v>49480759723</c:v>
                </c:pt>
                <c:pt idx="1">
                  <c:v>197547152231</c:v>
                </c:pt>
                <c:pt idx="2">
                  <c:v>791571422569</c:v>
                </c:pt>
                <c:pt idx="3">
                  <c:v>3163291942885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19919"/>
        <c:axId val="212913791"/>
      </c:lineChart>
      <c:catAx>
        <c:axId val="15607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8095"/>
        <c:crosses val="autoZero"/>
        <c:auto val="1"/>
        <c:lblAlgn val="ctr"/>
        <c:lblOffset val="100"/>
        <c:noMultiLvlLbl val="0"/>
      </c:catAx>
      <c:valAx>
        <c:axId val="1563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71695"/>
        <c:crosses val="autoZero"/>
        <c:crossBetween val="between"/>
      </c:valAx>
      <c:valAx>
        <c:axId val="2129137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9919"/>
        <c:crosses val="max"/>
        <c:crossBetween val="between"/>
      </c:valAx>
      <c:catAx>
        <c:axId val="21301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913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[simple_data_move_data.csv]Sheet1!PivotTable5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Sheet1!$B$76:$B$78</c:f>
              <c:strCache>
                <c:ptCount val="1"/>
                <c:pt idx="0">
                  <c:v>out_case1 - Sum of Power_per_LLCLoad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Sheet1!$B$79:$B$83</c:f>
              <c:numCache>
                <c:formatCode>General</c:formatCode>
                <c:ptCount val="4"/>
                <c:pt idx="0">
                  <c:v>9.7153027676954517E-7</c:v>
                </c:pt>
                <c:pt idx="1">
                  <c:v>1.7570163051911766E-6</c:v>
                </c:pt>
                <c:pt idx="2">
                  <c:v>1.1609596213599853E-6</c:v>
                </c:pt>
                <c:pt idx="3">
                  <c:v>2.1022527649226619E-6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3-5847-94B7-1E4FD1201F13}"/>
            </c:ext>
          </c:extLst>
        </c:ser>
        <c:ser>
          <c:idx val="2"/>
          <c:order val="2"/>
          <c:tx>
            <c:strRef>
              <c:f>Sheet1!$D$76:$D$78</c:f>
              <c:strCache>
                <c:ptCount val="1"/>
                <c:pt idx="0">
                  <c:v>out_case2 - Sum of Power_per_LLCLoad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Sheet1!$D$79:$D$83</c:f>
              <c:numCache>
                <c:formatCode>General</c:formatCode>
                <c:ptCount val="4"/>
                <c:pt idx="0">
                  <c:v>1.5427809599942656E-6</c:v>
                </c:pt>
                <c:pt idx="1">
                  <c:v>1.8875144774412066E-6</c:v>
                </c:pt>
                <c:pt idx="2">
                  <c:v>1.6752953175049131E-6</c:v>
                </c:pt>
                <c:pt idx="3">
                  <c:v>2.1506307634346119E-6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3-5847-94B7-1E4FD1201F13}"/>
            </c:ext>
          </c:extLst>
        </c:ser>
        <c:ser>
          <c:idx val="4"/>
          <c:order val="4"/>
          <c:tx>
            <c:strRef>
              <c:f>Sheet1!$F$76:$F$78</c:f>
              <c:strCache>
                <c:ptCount val="1"/>
                <c:pt idx="0">
                  <c:v>out_case3 - Sum of Power_per_LLCLoad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Sheet1!$F$79:$F$83</c:f>
              <c:numCache>
                <c:formatCode>General</c:formatCode>
                <c:ptCount val="4"/>
                <c:pt idx="0">
                  <c:v>1.1695459132732585E-6</c:v>
                </c:pt>
                <c:pt idx="1">
                  <c:v>1.8116898225297372E-6</c:v>
                </c:pt>
                <c:pt idx="2">
                  <c:v>1.3901729646251722E-6</c:v>
                </c:pt>
                <c:pt idx="3">
                  <c:v>1.8776405240976795E-6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40063"/>
        <c:axId val="156041759"/>
      </c:barChart>
      <c:lineChart>
        <c:grouping val="standard"/>
        <c:varyColors val="0"/>
        <c:ser>
          <c:idx val="1"/>
          <c:order val="1"/>
          <c:tx>
            <c:strRef>
              <c:f>Sheet1!$C$76:$C$78</c:f>
              <c:strCache>
                <c:ptCount val="1"/>
                <c:pt idx="0">
                  <c:v>out_case1 - Sum of  LLC-loads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Sheet1!$C$79:$C$83</c:f>
              <c:numCache>
                <c:formatCode>General</c:formatCode>
                <c:ptCount val="4"/>
                <c:pt idx="0">
                  <c:v>6175824</c:v>
                </c:pt>
                <c:pt idx="1">
                  <c:v>12521227</c:v>
                </c:pt>
                <c:pt idx="2">
                  <c:v>73215294</c:v>
                </c:pt>
                <c:pt idx="3">
                  <c:v>153169022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E3-5847-94B7-1E4FD1201F13}"/>
            </c:ext>
          </c:extLst>
        </c:ser>
        <c:ser>
          <c:idx val="3"/>
          <c:order val="3"/>
          <c:tx>
            <c:strRef>
              <c:f>Sheet1!$E$76:$E$78</c:f>
              <c:strCache>
                <c:ptCount val="1"/>
                <c:pt idx="0">
                  <c:v>out_case2 - Sum of  LLC-loads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Sheet1!$E$79:$E$83</c:f>
              <c:numCache>
                <c:formatCode>General</c:formatCode>
                <c:ptCount val="4"/>
                <c:pt idx="0">
                  <c:v>8426342</c:v>
                </c:pt>
                <c:pt idx="1">
                  <c:v>24370674</c:v>
                </c:pt>
                <c:pt idx="2">
                  <c:v>98490098</c:v>
                </c:pt>
                <c:pt idx="3">
                  <c:v>307816670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E3-5847-94B7-1E4FD1201F13}"/>
            </c:ext>
          </c:extLst>
        </c:ser>
        <c:ser>
          <c:idx val="5"/>
          <c:order val="5"/>
          <c:tx>
            <c:strRef>
              <c:f>Sheet1!$G$76:$G$78</c:f>
              <c:strCache>
                <c:ptCount val="1"/>
                <c:pt idx="0">
                  <c:v>out_case3 - Sum of  LLC-loads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Sheet1!$G$79:$G$83</c:f>
              <c:numCache>
                <c:formatCode>General</c:formatCode>
                <c:ptCount val="4"/>
                <c:pt idx="0">
                  <c:v>17100654</c:v>
                </c:pt>
                <c:pt idx="1">
                  <c:v>45261611</c:v>
                </c:pt>
                <c:pt idx="2">
                  <c:v>230187184</c:v>
                </c:pt>
                <c:pt idx="3">
                  <c:v>705672882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332975"/>
        <c:axId val="218533135"/>
      </c:lineChart>
      <c:catAx>
        <c:axId val="15604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1759"/>
        <c:crosses val="autoZero"/>
        <c:auto val="1"/>
        <c:lblAlgn val="ctr"/>
        <c:lblOffset val="100"/>
        <c:noMultiLvlLbl val="0"/>
      </c:catAx>
      <c:valAx>
        <c:axId val="1560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0063"/>
        <c:crosses val="autoZero"/>
        <c:crossBetween val="between"/>
      </c:valAx>
      <c:valAx>
        <c:axId val="2185331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32975"/>
        <c:crosses val="max"/>
        <c:crossBetween val="between"/>
      </c:valAx>
      <c:catAx>
        <c:axId val="21833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8533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89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88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00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8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57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07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60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82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6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0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8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01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2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635F-C416-ED47-B348-B07B908CE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EB8B-646E-8E45-9BCD-BD539891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FE95-ABAF-D843-9C89-35B041F7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55B-743B-5A44-8728-4022A4A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FE34-7313-6640-A737-F1EDDCC1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950-2CE2-7E40-A562-80E99C77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20E6E-4419-774A-80A7-29BAE54A3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E6B5-D768-AA44-BBC3-588A0F5F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4DB8-CAAC-4345-B82B-C19F36F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95D66-5237-7E45-AB5C-5CD23E8F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9FE04-7058-6147-B947-FF62A78E3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4897-AE84-564F-81DA-934FED487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41AC-7ED5-9E40-9E39-789AD298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82A1-EF50-E746-AF77-86AF536B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5146-B6E0-CB40-9B20-848FF564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75F0-9FAD-8A4D-B685-DA948929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C8A2-C585-514D-9CEA-0D7A71CF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6093-CDA3-754C-8800-AFE0F6A5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B3F8-76A4-1541-9534-4DFC8EA2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9D99-0DB4-984A-A44A-2A503800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25F1-6118-FD40-864F-0CB2C39F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3CF49-46E1-8241-A840-F0546BDD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19EE-BB45-D248-81D8-326915D4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5886-1849-AF46-9338-63B6473A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DE01-2C46-8644-B02E-4FB5E02B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0B07-8D51-CA4D-901F-77019A40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9F38-84A0-684E-991E-37C55F7B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31F7-DC00-A945-8749-A5850F8BD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1BE5-E214-C747-B4D9-8F653F4F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43994-FC33-D243-8C20-2D58F0C6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7080-AA75-4045-B836-18EA790B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DDD3-E5E8-7947-9C77-72D1A0E8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E35B0-94B7-864F-B2CA-539858B5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3B6A4-B45F-604A-BE79-07DCC41A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10CB6-7658-CB49-A0E8-4171B657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283BF-E7A5-2048-A4EA-D8AAA1F51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8C247-9D86-4B4E-8B01-2C1B5507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92978-3633-B64F-975B-8A6FACC5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D8000-A8C6-FE44-B4E0-4340A10B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4F05-FE69-F748-AB2F-59C0B2A1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BDFBC-9B8B-ED41-91B6-A646FA8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C3F2-208D-AE41-A40C-330F4DCE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B6FAF-EFA6-8147-8ED1-05B92890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D844-272F-D249-BF22-9F47866A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DCE9-1AA3-6841-9D84-24580A75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E254F-F7AC-3F48-8EA3-1B8F3C52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2CB8-0AB2-1F4B-8852-E7924523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3413-DA31-E541-B19D-AF7EEB6B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0FED9-ECA4-4848-BC4E-92DA9C777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776E-1778-9B4C-87B7-E43B6AD7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6AE8-4624-A046-B2CC-F2074FB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3531-6413-B340-AAD5-89E4A5E5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F814-2684-7540-A9BE-21173366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D8D1D-4E38-2048-AA59-7E06BD8CD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F37C-F3EF-9744-946B-AC23D5C6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B999F-5983-D745-AF1C-41330086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4B05-B0DA-8340-BDEF-889C11E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B32F6-236C-9B46-95E5-BD42B21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7AA82-D332-EF41-BE86-76A8A7D0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015F-DB42-4E40-AEA7-F10EE0BC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3CF7-3300-A149-8331-4202903F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FB62-0390-4B4F-B80E-783D8FF0E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191B-A8E7-C545-AFA7-96A3A8D8E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NLP: Markov-chain N-Gram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Very simple but powerful probabilistic natural language model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Build a probability model of all possible next words given a sequence of N words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Underpins a lot of machine translation, text synthesis, and sentiment analysis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Lots of data to crunch: Needs huge corpuses to be even remotely useful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5318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Markov Ouroboros: “Realistic” test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Process a big corpus of data (Tweets)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Filter and Map to generate n-grams, then stack them with a reduce step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Build a simplistic </a:t>
            </a:r>
            <a:r>
              <a:rPr lang="en-US" sz="32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markov</a:t>
            </a: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-chain bigram model with all the data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Sample new text from the model and feed it right back through the first step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03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Markov Ouroboros: Why?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Moves a whole bunch of data around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Different kinds of data processing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Aggregation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Filtering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Comparisons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Highly entropic data, so likely to cause cause cache misses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73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Markov Ouroboros: Cases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Baseline: Do it on one core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How much power does just spinning up the python runtime take?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Parallel: Split the data, put it on 4 cores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With full processor utilization, how much more power do we use?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Cascading: Move the data between cores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Does moving the data around increase power consumption?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190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Markov Ouroboros: Details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Does the size/amount of data matter?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Cache vs Memory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What about complexity?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Will the power usage go down if the models </a:t>
            </a:r>
            <a:r>
              <a:rPr lang="en-US" sz="32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regulaize</a:t>
            </a: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the data?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Controlling for the disk read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What kind of processing do you cascade?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Different steps?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“Juggling” data?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6928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Markov Ouroboros: “Results”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Working test case, but...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Power monitor stopped working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Only subjective results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Spoilers: Different processes are a hard test case to get right 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But working test code which we will make available if anyone’s curious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654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21025" y="1165200"/>
            <a:ext cx="89460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To perform the actual analysis , we use the </a:t>
            </a:r>
            <a:r>
              <a:rPr lang="en-US" sz="2000" b="1" dirty="0">
                <a:latin typeface="Century Gothic"/>
                <a:ea typeface="Century Gothic"/>
                <a:cs typeface="Century Gothic"/>
                <a:sym typeface="Century Gothic"/>
              </a:rPr>
              <a:t>perf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tool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Collect statistics - vary loop iterations </a:t>
            </a:r>
            <a:r>
              <a:rPr lang="en-US" sz="2000" dirty="0" err="1"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. e 100, 400, 800 etc.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Identified key metrics for the analysis  and plotted as :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1.  Power consumed per instruct. in all of the cases.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2.  Power consumed while data movement Main mem -&gt; L1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3. Power consumed while storing data back to L1( on cache miss) 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4. Power consumed while data movement Mem -&gt; LLC -&gt; L1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5. Power consumed while storing data back to LLC (on cache miss)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272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82725" y="133175"/>
            <a:ext cx="4411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Analysis - 1 : Power consumed  per instructions after  incr. in loop iteration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Should increase exponentially. Same are the results as shown below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75" y="2548475"/>
            <a:ext cx="7124328" cy="4092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46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482725" y="133175"/>
            <a:ext cx="4411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Analysis - 2 : Power consumed  while moving data from main mem -&gt; L1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For case 1 , there shouldn't be any change. With exp. incr. for case 2 &amp; 3 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However, the results  are : -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75" y="2475725"/>
            <a:ext cx="7107676" cy="3866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76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Analysis - 3 : Power consumed  while storing data back to L1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Here, on cache miss , there shouldn't be any change in case 1 , with exp. </a:t>
            </a:r>
            <a:r>
              <a:rPr lang="en-US" sz="2000" dirty="0" err="1">
                <a:latin typeface="Century Gothic"/>
                <a:ea typeface="Century Gothic"/>
                <a:cs typeface="Century Gothic"/>
                <a:sym typeface="Century Gothic"/>
              </a:rPr>
              <a:t>incr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for other cases.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900" y="2460675"/>
            <a:ext cx="6441849" cy="424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36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Analysis - 4 : Power consumed  while data movement from Mem-&gt;LLC-&gt;L1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For case 1, 2 there shouldn’t be any relative change , with exp. incr. in case 3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50" y="2476600"/>
            <a:ext cx="6873302" cy="42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25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Analysis - 5 : Power consumed  while getting data back at LLC -&gt;Main Mem.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Similar to analysis -4, for case 1, 2 there shouldn’t be any relative change , with exp. incr. in case 3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75" y="2455125"/>
            <a:ext cx="6924575" cy="430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647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37EB-D442-3345-A665-382CE70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4A6E-70C5-754A-80EC-CFD91C7F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8230"/>
            <a:ext cx="9403742" cy="5000170"/>
          </a:xfrm>
        </p:spPr>
        <p:txBody>
          <a:bodyPr>
            <a:normAutofit/>
          </a:bodyPr>
          <a:lstStyle/>
          <a:p>
            <a:r>
              <a:rPr lang="en-US" sz="2600" dirty="0"/>
              <a:t>Measuring power is easy. Measuring power </a:t>
            </a:r>
            <a:r>
              <a:rPr lang="en-US" sz="2600" u="sng" dirty="0"/>
              <a:t>accurately</a:t>
            </a:r>
            <a:r>
              <a:rPr lang="en-US" sz="2600" dirty="0"/>
              <a:t> is </a:t>
            </a:r>
            <a:r>
              <a:rPr lang="en-US" sz="2600" b="1" dirty="0"/>
              <a:t>hard</a:t>
            </a:r>
            <a:r>
              <a:rPr lang="en-US" sz="2600" dirty="0"/>
              <a:t>!</a:t>
            </a:r>
          </a:p>
          <a:p>
            <a:r>
              <a:rPr lang="en-US" sz="2600" dirty="0"/>
              <a:t>To measure the power of internal data movements, large amounts of data movement is needed.</a:t>
            </a:r>
          </a:p>
          <a:p>
            <a:r>
              <a:rPr lang="en-US" sz="2600" dirty="0"/>
              <a:t>Overall, the benchmarks did what they were designed to do – move data between the core, L1 cache and LLC.</a:t>
            </a:r>
          </a:p>
          <a:p>
            <a:r>
              <a:rPr lang="en-US" sz="2600" dirty="0"/>
              <a:t>But, the OS gets in the way – time outs and context switches – which adds noise to the data</a:t>
            </a:r>
          </a:p>
          <a:p>
            <a:r>
              <a:rPr lang="en-US" sz="2600" dirty="0"/>
              <a:t>Future work would include modifications to the kernel to limit time-outs and context switches as well as move to a system which allowed more access to power data</a:t>
            </a:r>
          </a:p>
        </p:txBody>
      </p:sp>
    </p:spTree>
    <p:extLst>
      <p:ext uri="{BB962C8B-B14F-4D97-AF65-F5344CB8AC3E}">
        <p14:creationId xmlns:p14="http://schemas.microsoft.com/office/powerpoint/2010/main" val="236660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DB5-B319-634D-9829-F3B2DAE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141035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70" y="1544918"/>
            <a:ext cx="6110287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Why did we use a Raspberry Pi 3?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Ease of use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Access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Configuration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Power measurement through USB power supply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39946" cy="868082"/>
          </a:xfrm>
        </p:spPr>
        <p:txBody>
          <a:bodyPr/>
          <a:lstStyle/>
          <a:p>
            <a:r>
              <a:rPr lang="en-US" dirty="0"/>
              <a:t>Power per L1 Cache Load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F67E0D-4845-DF48-8F2C-FC33FF062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58772"/>
              </p:ext>
            </p:extLst>
          </p:nvPr>
        </p:nvGraphicFramePr>
        <p:xfrm>
          <a:off x="646112" y="1161142"/>
          <a:ext cx="10398579" cy="544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7A1F-5C8A-3748-A0E8-BF76EE4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per LLC Cache Load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A39F0E-C232-FB4D-9AFE-248A062EB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938688"/>
              </p:ext>
            </p:extLst>
          </p:nvPr>
        </p:nvGraphicFramePr>
        <p:xfrm>
          <a:off x="646111" y="1177924"/>
          <a:ext cx="9666289" cy="52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22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1946"/>
            <a:ext cx="9404723" cy="1000526"/>
          </a:xfrm>
        </p:spPr>
        <p:txBody>
          <a:bodyPr/>
          <a:lstStyle/>
          <a:p>
            <a:r>
              <a:rPr lang="en-US" dirty="0"/>
              <a:t>Hypothesis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93474"/>
            <a:ext cx="8946541" cy="4195481"/>
          </a:xfrm>
        </p:spPr>
        <p:txBody>
          <a:bodyPr/>
          <a:lstStyle/>
          <a:p>
            <a:r>
              <a:rPr lang="en-US" dirty="0"/>
              <a:t>Assumed that power consumption increases with the increase in data movement and makes code less efficient with degradation in performance.</a:t>
            </a:r>
          </a:p>
          <a:p>
            <a:r>
              <a:rPr lang="en-US" dirty="0"/>
              <a:t>Well, How to measure?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55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341592" y="1199551"/>
            <a:ext cx="40859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Cases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623E7F-37D9-2147-9190-60E9FAF1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99" y="508954"/>
            <a:ext cx="7292760" cy="5793515"/>
          </a:xfrm>
        </p:spPr>
      </p:pic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7886"/>
            <a:ext cx="8946541" cy="484051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For all cases, we need a consistent configuration cost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Memory allocation and 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Array size == 2X L1 Cache Size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Baseline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Simple operation(addition) on value in core registers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L1 Cache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Alternate between two L1 cache lines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LLC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Load from a new cache line on each access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Twice as many cache lines in the array as in L1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78E-F8F5-8E4A-9E0C-B05269E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8" y="363071"/>
            <a:ext cx="3621087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Setup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7173-1CE3-8C41-927C-C5778A3B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582706"/>
            <a:ext cx="7172617" cy="537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9D8C9-561F-8040-A47F-F863A607B0E5}"/>
              </a:ext>
            </a:extLst>
          </p:cNvPr>
          <p:cNvSpPr txBox="1"/>
          <p:nvPr/>
        </p:nvSpPr>
        <p:spPr>
          <a:xfrm>
            <a:off x="367878" y="1763601"/>
            <a:ext cx="3812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bash script to run multiple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Took photo of power meter in between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Found good use for my old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41031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78E-F8F5-8E4A-9E0C-B05269E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8" y="363071"/>
            <a:ext cx="3621087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Setup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7173-1CE3-8C41-927C-C5778A3B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582706"/>
            <a:ext cx="7172617" cy="537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9D8C9-561F-8040-A47F-F863A607B0E5}"/>
              </a:ext>
            </a:extLst>
          </p:cNvPr>
          <p:cNvSpPr txBox="1"/>
          <p:nvPr/>
        </p:nvSpPr>
        <p:spPr>
          <a:xfrm>
            <a:off x="367878" y="1763601"/>
            <a:ext cx="3812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bash script to run multiple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Took photo of power meter in between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Found good use for my old Algorithms Textbook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682DD-D865-2C42-8CF0-DE5D7A78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582705"/>
            <a:ext cx="7172617" cy="53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Real-World(</a:t>
            </a:r>
            <a:r>
              <a:rPr lang="en-US" sz="4200" b="0" i="0" u="none" strike="noStrike" cap="none" dirty="0" err="1">
                <a:latin typeface="Century Gothic"/>
                <a:ea typeface="Century Gothic"/>
                <a:cs typeface="Century Gothic"/>
                <a:sym typeface="Century Gothic"/>
              </a:rPr>
              <a:t>ish</a:t>
            </a: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) Data-Flow Cases: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What kind of data-intensive applications are common in the wild?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Databases 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Analytics / Machine Learning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Network traffic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How do different data-flow patterns in these cases affect power/performance?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How can we test something like this?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03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Big Data: Map, Filter, Reduce</a:t>
            </a:r>
            <a:endParaRPr sz="4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Simple high-level algorithms for dealing with massive data asynchronously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One of the most popular cases of functional programming used in practice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Google and Amazon like these a lot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Used everywhere all the time</a:t>
            </a:r>
            <a:endParaRPr sz="3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897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1121</Words>
  <Application>Microsoft Macintosh PowerPoint</Application>
  <PresentationFormat>Widescreen</PresentationFormat>
  <Paragraphs>222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Noto Sans Symbols</vt:lpstr>
      <vt:lpstr>Verdana</vt:lpstr>
      <vt:lpstr>Office Theme</vt:lpstr>
      <vt:lpstr>Power And Data Movement GitHub: https://github.com/jasongraalum/CS533_Spring2018_Group2_Project </vt:lpstr>
      <vt:lpstr>Goals:</vt:lpstr>
      <vt:lpstr>Hypothesis &amp; Decision</vt:lpstr>
      <vt:lpstr>Methodology</vt:lpstr>
      <vt:lpstr>Data Movement</vt:lpstr>
      <vt:lpstr>Experimental Setup </vt:lpstr>
      <vt:lpstr>Experimental Setup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Back up slides</vt:lpstr>
      <vt:lpstr>Raspberry Pi 3 </vt:lpstr>
      <vt:lpstr>Power per L1 Cache Load</vt:lpstr>
      <vt:lpstr>Power per LLC Cache Load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Jason Graalum</cp:lastModifiedBy>
  <cp:revision>23</cp:revision>
  <cp:lastPrinted>2018-06-11T21:57:13Z</cp:lastPrinted>
  <dcterms:created xsi:type="dcterms:W3CDTF">2018-06-08T12:19:14Z</dcterms:created>
  <dcterms:modified xsi:type="dcterms:W3CDTF">2018-06-12T00:22:33Z</dcterms:modified>
</cp:coreProperties>
</file>