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19" r:id="rId3"/>
    <p:sldId id="271" r:id="rId4"/>
    <p:sldId id="269" r:id="rId5"/>
    <p:sldId id="276" r:id="rId6"/>
    <p:sldId id="309" r:id="rId7"/>
    <p:sldId id="321" r:id="rId8"/>
    <p:sldId id="322" r:id="rId9"/>
    <p:sldId id="291" r:id="rId10"/>
    <p:sldId id="323" r:id="rId11"/>
    <p:sldId id="324" r:id="rId12"/>
    <p:sldId id="325" r:id="rId13"/>
    <p:sldId id="257" r:id="rId14"/>
    <p:sldId id="327" r:id="rId15"/>
    <p:sldId id="277" r:id="rId16"/>
    <p:sldId id="330" r:id="rId17"/>
    <p:sldId id="328" r:id="rId18"/>
    <p:sldId id="289" r:id="rId19"/>
    <p:sldId id="290" r:id="rId20"/>
    <p:sldId id="333" r:id="rId21"/>
    <p:sldId id="334" r:id="rId22"/>
    <p:sldId id="335" r:id="rId23"/>
    <p:sldId id="331" r:id="rId24"/>
    <p:sldId id="336" r:id="rId25"/>
    <p:sldId id="338" r:id="rId26"/>
    <p:sldId id="337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2FC"/>
    <a:srgbClr val="FFFF99"/>
    <a:srgbClr val="FC42A3"/>
    <a:srgbClr val="8E6EA6"/>
    <a:srgbClr val="FF6600"/>
    <a:srgbClr val="080808"/>
    <a:srgbClr val="EAB200"/>
    <a:srgbClr val="1D2229"/>
    <a:srgbClr val="008DF6"/>
    <a:srgbClr val="7F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51E7-E16F-47C7-B376-D734022C0EFA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3916D-714B-4C7C-8697-3D74E8C4F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AAAD5-7BD3-4C7C-8CB9-68729EB773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49" y="1122363"/>
            <a:ext cx="9921551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9" y="3602038"/>
            <a:ext cx="9921551" cy="1655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4BDD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18523" b="24116"/>
          <a:stretch/>
        </p:blipFill>
        <p:spPr>
          <a:xfrm>
            <a:off x="171645" y="115887"/>
            <a:ext cx="3800475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37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3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4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4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7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1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>
              <a:lumMod val="95000"/>
            </a:schemeClr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Clr>
          <a:schemeClr val="bg2"/>
        </a:buClr>
        <a:buSzPct val="100000"/>
        <a:buFont typeface="Open Sans" panose="020B0606030504020204" pitchFamily="34" charset="0"/>
        <a:buChar char="–"/>
        <a:defRPr sz="28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Grafmiller@bham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R for language research </a:t>
            </a:r>
            <a:endParaRPr lang="en-GB" sz="27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49" y="3602038"/>
            <a:ext cx="9921551" cy="2276248"/>
          </a:xfrm>
        </p:spPr>
        <p:txBody>
          <a:bodyPr anchor="t">
            <a:normAutofit/>
          </a:bodyPr>
          <a:lstStyle/>
          <a:p>
            <a:r>
              <a:rPr lang="en-GB" sz="2800" dirty="0">
                <a:solidFill>
                  <a:schemeClr val="bg2"/>
                </a:solidFill>
              </a:rPr>
              <a:t>A case study in corpus-based sociolinguistics</a:t>
            </a:r>
          </a:p>
          <a:p>
            <a:endParaRPr lang="en-GB" dirty="0">
              <a:solidFill>
                <a:srgbClr val="9AD2FC"/>
              </a:solidFill>
            </a:endParaRPr>
          </a:p>
          <a:p>
            <a:r>
              <a:rPr lang="en-GB" b="0" dirty="0">
                <a:solidFill>
                  <a:schemeClr val="bg1"/>
                </a:solidFill>
              </a:rPr>
              <a:t>Dr Jason Grafmiller </a:t>
            </a:r>
            <a:br>
              <a:rPr lang="en-GB" dirty="0">
                <a:solidFill>
                  <a:srgbClr val="9AD2FC"/>
                </a:solidFill>
              </a:rPr>
            </a:br>
            <a:r>
              <a:rPr lang="en-GB" b="0" dirty="0">
                <a:solidFill>
                  <a:srgbClr val="9AD2FC"/>
                </a:solidFill>
                <a:latin typeface="Consolas" panose="020B0609020204030204" pitchFamily="49" charset="0"/>
                <a:hlinkClick r:id="rId3"/>
              </a:rPr>
              <a:t>j.grafmiller@bham.ac.uk</a:t>
            </a:r>
            <a:endParaRPr lang="en-GB" dirty="0">
              <a:solidFill>
                <a:srgbClr val="9AD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944-A2C5-40CB-9B96-4CB1AD14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&amp; feature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58CD-45EC-466D-AAD8-81A533F86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combine datasets from corpora</a:t>
            </a:r>
          </a:p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remove POS-tags for readability</a:t>
            </a:r>
          </a:p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extract grammatical information:</a:t>
            </a:r>
          </a:p>
          <a:p>
            <a:pPr lvl="1"/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Tense </a:t>
            </a:r>
          </a:p>
          <a:p>
            <a:pPr lvl="1"/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Subject person</a:t>
            </a:r>
          </a:p>
          <a:p>
            <a:pPr lvl="1"/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negation</a:t>
            </a:r>
          </a:p>
          <a:p>
            <a:pPr lvl="1"/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post-modification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1E22F-F52F-4B57-843A-5D9FCFAB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20145" cy="4351338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9AD2FC"/>
                </a:solidFill>
              </a:rPr>
              <a:t>R packages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janitor</a:t>
            </a:r>
            <a:r>
              <a:rPr lang="en-GB" sz="2400" dirty="0"/>
              <a:t>   (cleaning data)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vroom</a:t>
            </a:r>
            <a:r>
              <a:rPr lang="en-GB" sz="2400" dirty="0"/>
              <a:t>   (fast reading/writing data)</a:t>
            </a:r>
          </a:p>
          <a:p>
            <a:r>
              <a:rPr lang="en-GB" sz="2400" dirty="0" err="1">
                <a:latin typeface="Lucida Console" panose="020B0609040504020204" pitchFamily="49" charset="0"/>
              </a:rPr>
              <a:t>stringr</a:t>
            </a:r>
            <a:r>
              <a:rPr lang="en-GB" sz="2400" dirty="0"/>
              <a:t>   (string manipulations)</a:t>
            </a:r>
          </a:p>
          <a:p>
            <a:r>
              <a:rPr lang="en-GB" sz="2400" dirty="0" err="1">
                <a:latin typeface="Lucida Console" panose="020B0609040504020204" pitchFamily="49" charset="0"/>
              </a:rPr>
              <a:t>purrr</a:t>
            </a:r>
            <a:r>
              <a:rPr lang="en-GB" sz="2400" dirty="0"/>
              <a:t>   (functional programming)</a:t>
            </a:r>
          </a:p>
          <a:p>
            <a:r>
              <a:rPr lang="en-GB" sz="2400" dirty="0" err="1">
                <a:latin typeface="Lucida Console" panose="020B0609040504020204" pitchFamily="49" charset="0"/>
              </a:rPr>
              <a:t>dplyr</a:t>
            </a:r>
            <a:r>
              <a:rPr lang="en-GB" sz="2400" dirty="0"/>
              <a:t>   (data wrangling)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8F25F-68C8-497B-8035-24ED91BB7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01" y="1825625"/>
            <a:ext cx="1067143" cy="1067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E04540-B83B-40D8-A80A-09D92924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34" y="5031265"/>
            <a:ext cx="916276" cy="10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0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86D8FF-F58D-4839-81E9-36495D0C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74" y="3959756"/>
            <a:ext cx="10167534" cy="2479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5238E-3A1D-45BF-AA4A-FEB4F186DD0D}"/>
              </a:ext>
            </a:extLst>
          </p:cNvPr>
          <p:cNvSpPr txBox="1"/>
          <p:nvPr/>
        </p:nvSpPr>
        <p:spPr>
          <a:xfrm>
            <a:off x="673259" y="337051"/>
            <a:ext cx="987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Raw data is in the form of multiple files downloaded from several corpora. Use custom function to collect related files into single </a:t>
            </a:r>
            <a:r>
              <a:rPr lang="en-GB" sz="2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dataframe</a:t>
            </a:r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7086ED-AEB9-4C4E-9E45-6E1E97389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4" y="1714501"/>
            <a:ext cx="10388488" cy="2068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45733B-D247-4F2D-B8CF-A27EC3476E2C}"/>
              </a:ext>
            </a:extLst>
          </p:cNvPr>
          <p:cNvSpPr txBox="1"/>
          <p:nvPr/>
        </p:nvSpPr>
        <p:spPr>
          <a:xfrm>
            <a:off x="7105205" y="6402420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GitHub: 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plot_functions.R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9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944-A2C5-40CB-9B96-4CB1AD14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58CD-45EC-466D-AAD8-81A533F86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Charts frequencies across global varieties</a:t>
            </a:r>
          </a:p>
          <a:p>
            <a:r>
              <a:rPr lang="en-GB" sz="2400" dirty="0"/>
              <a:t>Map proportions of </a:t>
            </a:r>
            <a:r>
              <a:rPr lang="en-GB" sz="2400" b="1" i="1" dirty="0">
                <a:solidFill>
                  <a:srgbClr val="FFFF99"/>
                </a:solidFill>
              </a:rPr>
              <a:t>sat</a:t>
            </a:r>
            <a:r>
              <a:rPr lang="en-GB" sz="2400" dirty="0"/>
              <a:t> / </a:t>
            </a:r>
            <a:r>
              <a:rPr lang="en-GB" sz="2400" b="1" i="1" dirty="0">
                <a:solidFill>
                  <a:srgbClr val="FFFF99"/>
                </a:solidFill>
              </a:rPr>
              <a:t>sitting</a:t>
            </a:r>
            <a:r>
              <a:rPr lang="en-GB" sz="2400" dirty="0"/>
              <a:t> in UK Twitter data</a:t>
            </a:r>
          </a:p>
          <a:p>
            <a:r>
              <a:rPr lang="en-GB" sz="2400" dirty="0"/>
              <a:t>Build predictive models of variation between </a:t>
            </a:r>
            <a:r>
              <a:rPr lang="en-GB" sz="2400" b="1" i="1" dirty="0">
                <a:solidFill>
                  <a:srgbClr val="FFFF99"/>
                </a:solidFill>
              </a:rPr>
              <a:t>sat</a:t>
            </a:r>
            <a:r>
              <a:rPr lang="en-GB" sz="2400" dirty="0"/>
              <a:t> / </a:t>
            </a:r>
            <a:r>
              <a:rPr lang="en-GB" sz="2400" b="1" i="1" dirty="0">
                <a:solidFill>
                  <a:srgbClr val="FFFF99"/>
                </a:solidFill>
              </a:rPr>
              <a:t>sitting</a:t>
            </a:r>
            <a:r>
              <a:rPr lang="en-GB" sz="24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1E22F-F52F-4B57-843A-5D9FCFAB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20145" cy="4351338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9AD2FC"/>
                </a:solidFill>
              </a:rPr>
              <a:t>R packages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ggplot2</a:t>
            </a:r>
            <a:r>
              <a:rPr lang="en-GB" sz="2400" dirty="0"/>
              <a:t>   (basic plotting)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patchwork</a:t>
            </a:r>
            <a:r>
              <a:rPr lang="en-GB" sz="2400" dirty="0"/>
              <a:t> (combine plots)</a:t>
            </a:r>
          </a:p>
          <a:p>
            <a:r>
              <a:rPr lang="en-GB" sz="2400" dirty="0" err="1">
                <a:latin typeface="Lucida Console" panose="020B0609040504020204" pitchFamily="49" charset="0"/>
              </a:rPr>
              <a:t>rgdal</a:t>
            </a:r>
            <a:r>
              <a:rPr lang="en-GB" sz="2400" dirty="0">
                <a:latin typeface="Consolas" panose="020B0609020204030204" pitchFamily="49" charset="0"/>
              </a:rPr>
              <a:t>, </a:t>
            </a:r>
            <a:r>
              <a:rPr lang="en-GB" sz="2400" dirty="0" err="1">
                <a:latin typeface="Lucida Console" panose="020B0609040504020204" pitchFamily="49" charset="0"/>
              </a:rPr>
              <a:t>sp</a:t>
            </a:r>
            <a:r>
              <a:rPr lang="en-GB" sz="2400" dirty="0"/>
              <a:t>   (spatial plotting)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lme4</a:t>
            </a:r>
            <a:r>
              <a:rPr lang="en-GB" sz="2400" dirty="0"/>
              <a:t>   (regression </a:t>
            </a:r>
            <a:r>
              <a:rPr lang="en-GB" sz="2400" dirty="0" err="1"/>
              <a:t>modeling</a:t>
            </a:r>
            <a:r>
              <a:rPr lang="en-GB" sz="2400" dirty="0"/>
              <a:t>)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effects</a:t>
            </a:r>
            <a:r>
              <a:rPr lang="en-GB" sz="2400" dirty="0"/>
              <a:t>   (partial effects plots)</a:t>
            </a: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8F25F-68C8-497B-8035-24ED91BB7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01" y="1825625"/>
            <a:ext cx="1067143" cy="10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7" y="166255"/>
            <a:ext cx="9690471" cy="6594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4510" y="188421"/>
            <a:ext cx="713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solidFill>
                  <a:srgbClr val="FFFF99"/>
                </a:solidFill>
              </a:rPr>
              <a:t>Global corpus of Web-based English (</a:t>
            </a:r>
            <a:r>
              <a:rPr lang="en-GB" sz="2400" b="1" dirty="0" err="1">
                <a:solidFill>
                  <a:srgbClr val="FFFF99"/>
                </a:solidFill>
              </a:rPr>
              <a:t>GloWbE</a:t>
            </a:r>
            <a:r>
              <a:rPr lang="en-GB" sz="2400" b="1" dirty="0">
                <a:solidFill>
                  <a:srgbClr val="FFFF99"/>
                </a:solidFill>
              </a:rPr>
              <a:t>)</a:t>
            </a:r>
            <a:br>
              <a:rPr lang="en-GB" sz="2400" b="1" dirty="0">
                <a:solidFill>
                  <a:srgbClr val="FFFF99"/>
                </a:solidFill>
              </a:rPr>
            </a:br>
            <a:r>
              <a:rPr lang="en-GB" sz="2400" b="1" dirty="0">
                <a:solidFill>
                  <a:srgbClr val="FFFF99"/>
                </a:solidFill>
              </a:rPr>
              <a:t>2012 - 2013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1178" y="5639807"/>
            <a:ext cx="1620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values beside bars show raw counts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164" y="3828009"/>
            <a:ext cx="304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3x more frequent in the UK than anywhere else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1826026" y="3268288"/>
            <a:ext cx="587435" cy="390699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6200000">
            <a:off x="1584804" y="4855486"/>
            <a:ext cx="1011686" cy="390699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88AFF-D496-4F55-8E00-284B5972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22" y="0"/>
            <a:ext cx="594797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5238E-3A1D-45BF-AA4A-FEB4F186DD0D}"/>
              </a:ext>
            </a:extLst>
          </p:cNvPr>
          <p:cNvSpPr txBox="1"/>
          <p:nvPr/>
        </p:nvSpPr>
        <p:spPr>
          <a:xfrm>
            <a:off x="673259" y="835815"/>
            <a:ext cx="527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Create custom functions for plotting that I can change the colour palette quickly for, e.g. printing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I can also re-use them for other 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6523C-9F61-4A76-8183-AC8D72D8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9" y="3626427"/>
            <a:ext cx="4800950" cy="15941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DE91C5-1DD2-4AED-B6E8-E76EE6F554A8}"/>
              </a:ext>
            </a:extLst>
          </p:cNvPr>
          <p:cNvSpPr txBox="1"/>
          <p:nvPr/>
        </p:nvSpPr>
        <p:spPr>
          <a:xfrm>
            <a:off x="2520982" y="640242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AD2FC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R/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plot_functions.R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54000" y="-874007"/>
            <a:ext cx="5130799" cy="79812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05445"/>
            <a:ext cx="5181600" cy="4171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 has lots of tools for spatial analysis and plotting (though some can be tricky to work with)</a:t>
            </a:r>
            <a:endParaRPr lang="en-GB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indent="0">
              <a:buNone/>
            </a:pPr>
            <a:endParaRPr lang="en-GB" sz="2000" i="1" baseline="-25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1423" y="188421"/>
            <a:ext cx="569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rgbClr val="FFFF99"/>
                </a:solidFill>
              </a:rPr>
              <a:t>UK Twitter Dialect corpus 2014</a:t>
            </a:r>
            <a:endParaRPr lang="en-GB" sz="2000" b="1" baseline="30000" dirty="0">
              <a:solidFill>
                <a:srgbClr val="FFFF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3C282-5D62-4C9B-9D78-53ADD6EE3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3429000"/>
            <a:ext cx="4471555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5238E-3A1D-45BF-AA4A-FEB4F186DD0D}"/>
              </a:ext>
            </a:extLst>
          </p:cNvPr>
          <p:cNvSpPr txBox="1"/>
          <p:nvPr/>
        </p:nvSpPr>
        <p:spPr>
          <a:xfrm>
            <a:off x="673259" y="1349930"/>
            <a:ext cx="527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 has lots of tools for spatial analysis and plotting maps (though some can be tricky to work with)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ED4F1-DF31-412A-9A89-A9F71AA15B76}"/>
              </a:ext>
            </a:extLst>
          </p:cNvPr>
          <p:cNvSpPr txBox="1"/>
          <p:nvPr/>
        </p:nvSpPr>
        <p:spPr>
          <a:xfrm>
            <a:off x="2336247" y="6402420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9AD2FC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R/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map_functions.R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8A0DF-714E-41A6-A94E-E1AA8A70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79" y="93429"/>
            <a:ext cx="6207307" cy="66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58444-2324-47F5-9E12-A913289C5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9" y="2919590"/>
            <a:ext cx="4471555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82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solidFill>
                  <a:srgbClr val="FFFF99"/>
                </a:solidFill>
              </a:rPr>
              <a:t>sat</a:t>
            </a:r>
            <a:r>
              <a:rPr lang="en-GB" dirty="0"/>
              <a:t> vs. </a:t>
            </a:r>
            <a:r>
              <a:rPr lang="en-GB" i="1" dirty="0">
                <a:solidFill>
                  <a:srgbClr val="9AD2FC"/>
                </a:solidFill>
              </a:rPr>
              <a:t>sitting</a:t>
            </a:r>
            <a:r>
              <a:rPr lang="en-GB" dirty="0"/>
              <a:t>: Repetition avoidance?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2736" cy="4351338"/>
          </a:xfrm>
        </p:spPr>
        <p:txBody>
          <a:bodyPr>
            <a:normAutofit/>
          </a:bodyPr>
          <a:lstStyle/>
          <a:p>
            <a:r>
              <a:rPr lang="en-GB" sz="2400" dirty="0"/>
              <a:t>We coded for the presence of a post-modifying </a:t>
            </a:r>
            <a:r>
              <a:rPr lang="en-GB" sz="2400" i="1" dirty="0"/>
              <a:t>-</a:t>
            </a:r>
            <a:r>
              <a:rPr lang="en-GB" sz="2400" i="1" dirty="0" err="1"/>
              <a:t>ing</a:t>
            </a:r>
            <a:r>
              <a:rPr lang="en-GB" sz="2400" i="1" dirty="0"/>
              <a:t> </a:t>
            </a:r>
            <a:r>
              <a:rPr lang="en-GB" sz="2400" dirty="0"/>
              <a:t>form following the main verb within a 4-word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77049" y="3467100"/>
            <a:ext cx="4943475" cy="31292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427" y="3710821"/>
            <a:ext cx="59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drunk teenagers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are sat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in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the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dunes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playing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guitar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6625" y="328243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sitting</a:t>
            </a:r>
            <a:endParaRPr lang="en-GB" b="1" dirty="0">
              <a:solidFill>
                <a:schemeClr val="bg1"/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9182" y="32824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sat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497" y="4335780"/>
            <a:ext cx="461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when they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are sat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at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home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chilling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7358" y="4960739"/>
            <a:ext cx="5501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I've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been sat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there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watching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you all these years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017" y="5585698"/>
            <a:ext cx="632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Sheppard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was stood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watching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as she pleaded for help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5204" y="2814856"/>
            <a:ext cx="3898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b="1" dirty="0">
                <a:solidFill>
                  <a:srgbClr val="FFFF99"/>
                </a:solidFill>
              </a:rPr>
              <a:t>UK data from </a:t>
            </a:r>
            <a:r>
              <a:rPr lang="en-GB" sz="2000" b="1" dirty="0" err="1">
                <a:solidFill>
                  <a:srgbClr val="FFFF99"/>
                </a:solidFill>
              </a:rPr>
              <a:t>GloWbE</a:t>
            </a:r>
            <a:r>
              <a:rPr lang="en-GB" sz="2000" b="1" dirty="0">
                <a:solidFill>
                  <a:srgbClr val="FFFF99"/>
                </a:solidFill>
              </a:rPr>
              <a:t> Corpus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16597" y="6596390"/>
            <a:ext cx="2501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values inside bars show raw counts</a:t>
            </a:r>
          </a:p>
        </p:txBody>
      </p:sp>
    </p:spTree>
    <p:extLst>
      <p:ext uri="{BB962C8B-B14F-4D97-AF65-F5344CB8AC3E}">
        <p14:creationId xmlns:p14="http://schemas.microsoft.com/office/powerpoint/2010/main" val="15601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solidFill>
                  <a:srgbClr val="FFFF99"/>
                </a:solidFill>
              </a:rPr>
              <a:t>sat</a:t>
            </a:r>
            <a:r>
              <a:rPr lang="en-GB" dirty="0"/>
              <a:t> vs. </a:t>
            </a:r>
            <a:r>
              <a:rPr lang="en-GB" i="1" dirty="0">
                <a:solidFill>
                  <a:srgbClr val="9AD2FC"/>
                </a:solidFill>
              </a:rPr>
              <a:t>sitting</a:t>
            </a:r>
            <a:r>
              <a:rPr lang="en-GB" dirty="0"/>
              <a:t>: Repetition avoidance?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77049" y="3429000"/>
            <a:ext cx="5000625" cy="3333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427" y="3710821"/>
            <a:ext cx="59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drunk teenagers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are sat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in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the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dunes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playing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guitar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0842" y="3294063"/>
            <a:ext cx="564578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sat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497" y="4335780"/>
            <a:ext cx="461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when they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are sat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at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home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chilling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7358" y="4960739"/>
            <a:ext cx="5501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I've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been sat </a:t>
            </a:r>
            <a:r>
              <a:rPr lang="en-GB" sz="2000" u="sng" dirty="0">
                <a:solidFill>
                  <a:schemeClr val="bg1"/>
                </a:solidFill>
                <a:latin typeface="Palatino Linotype" panose="02040502050505030304" pitchFamily="18" charset="0"/>
              </a:rPr>
              <a:t>there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watching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you all these years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017" y="5585698"/>
            <a:ext cx="632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Sheppard </a:t>
            </a:r>
            <a:r>
              <a:rPr lang="en-GB" sz="20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was stood </a:t>
            </a:r>
            <a:r>
              <a:rPr lang="en-GB" sz="2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watching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 as she pleaded for help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4973" y="3288824"/>
            <a:ext cx="86594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stood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322321" y="5097156"/>
            <a:ext cx="128184" cy="680668"/>
          </a:xfrm>
          <a:prstGeom prst="leftBrace">
            <a:avLst>
              <a:gd name="adj1" fmla="val 0"/>
              <a:gd name="adj2" fmla="val 4866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0505" y="5252824"/>
            <a:ext cx="6238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***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963A57-817C-4B2C-A4B2-42449D5C89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550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Open Sans" panose="020B0606030504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We coded for the presence of a post-modifying </a:t>
            </a:r>
            <a:r>
              <a:rPr lang="en-GB" sz="2400" i="1" dirty="0"/>
              <a:t>-</a:t>
            </a:r>
            <a:r>
              <a:rPr lang="en-GB" sz="2400" i="1" dirty="0" err="1"/>
              <a:t>ing</a:t>
            </a:r>
            <a:r>
              <a:rPr lang="en-GB" sz="2400" i="1" dirty="0"/>
              <a:t> </a:t>
            </a:r>
            <a:r>
              <a:rPr lang="en-GB" sz="2400" dirty="0"/>
              <a:t>form following the main verb within a 4-word window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7457E-70EB-4987-826B-97F1634BD6F2}"/>
              </a:ext>
            </a:extLst>
          </p:cNvPr>
          <p:cNvSpPr txBox="1"/>
          <p:nvPr/>
        </p:nvSpPr>
        <p:spPr>
          <a:xfrm>
            <a:off x="7655204" y="2814856"/>
            <a:ext cx="3898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b="1" dirty="0">
                <a:solidFill>
                  <a:srgbClr val="FFFF99"/>
                </a:solidFill>
              </a:rPr>
              <a:t>UK data from </a:t>
            </a:r>
            <a:r>
              <a:rPr lang="en-GB" sz="2000" b="1" dirty="0" err="1">
                <a:solidFill>
                  <a:srgbClr val="FFFF99"/>
                </a:solidFill>
              </a:rPr>
              <a:t>GloWbE</a:t>
            </a:r>
            <a:r>
              <a:rPr lang="en-GB" sz="2000" b="1" dirty="0">
                <a:solidFill>
                  <a:srgbClr val="FFFF99"/>
                </a:solidFill>
              </a:rPr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25876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2" y="301785"/>
            <a:ext cx="1900725" cy="190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08" y="3528087"/>
            <a:ext cx="2006600" cy="200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59532" y="4796743"/>
            <a:ext cx="1905465" cy="1905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77" y="1777390"/>
            <a:ext cx="2496015" cy="2496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00559" y="438980"/>
            <a:ext cx="367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2"/>
                </a:solidFill>
              </a:rPr>
              <a:t>Basic workflow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6828" y="238925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1651" y="1577335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0817" y="3028890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visualisation &amp; analysis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53627" y="439663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writing up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5" y="2379404"/>
            <a:ext cx="1310754" cy="9510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4" y="3797876"/>
            <a:ext cx="1310754" cy="951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00A972-CD2D-471B-8375-0441B41FEC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0" y="5467962"/>
            <a:ext cx="1310754" cy="9510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04674B-208B-4017-A4A5-57C214120E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5" y="4151663"/>
            <a:ext cx="1632953" cy="1632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8D2507-6F76-4014-BE1B-48D0F5FF8570}"/>
              </a:ext>
            </a:extLst>
          </p:cNvPr>
          <p:cNvSpPr txBox="1"/>
          <p:nvPr/>
        </p:nvSpPr>
        <p:spPr>
          <a:xfrm>
            <a:off x="329325" y="5971440"/>
            <a:ext cx="4150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38AAE7"/>
                </a:solidFill>
              </a:rPr>
              <a:t>R all the way down!</a:t>
            </a:r>
          </a:p>
        </p:txBody>
      </p:sp>
    </p:spTree>
    <p:extLst>
      <p:ext uri="{BB962C8B-B14F-4D97-AF65-F5344CB8AC3E}">
        <p14:creationId xmlns:p14="http://schemas.microsoft.com/office/powerpoint/2010/main" val="18026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D5238E-3A1D-45BF-AA4A-FEB4F186DD0D}"/>
              </a:ext>
            </a:extLst>
          </p:cNvPr>
          <p:cNvSpPr txBox="1"/>
          <p:nvPr/>
        </p:nvSpPr>
        <p:spPr>
          <a:xfrm>
            <a:off x="673259" y="1349930"/>
            <a:ext cx="527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 has </a:t>
            </a:r>
            <a:r>
              <a:rPr lang="en-GB" sz="2400" i="1" u="sng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tons</a:t>
            </a: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of tools for machine learning and statistical </a:t>
            </a:r>
            <a:r>
              <a:rPr lang="en-GB" sz="24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modeling</a:t>
            </a:r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ED4F1-DF31-412A-9A89-A9F71AA15B76}"/>
              </a:ext>
            </a:extLst>
          </p:cNvPr>
          <p:cNvSpPr txBox="1"/>
          <p:nvPr/>
        </p:nvSpPr>
        <p:spPr>
          <a:xfrm>
            <a:off x="2143887" y="6402420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9AD2FC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R/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model_functions.R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8A0DF-714E-41A6-A94E-E1AA8A70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79" y="93429"/>
            <a:ext cx="6207307" cy="66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58444-2324-47F5-9E12-A913289C5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9" y="2919590"/>
            <a:ext cx="4471555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l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70AE5E3B-E704-4EA2-92F0-6A856763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17" y="-319314"/>
            <a:ext cx="7396740" cy="7707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BA2B-F4D5-4B63-A69B-8898F760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520" y="653143"/>
            <a:ext cx="6345777" cy="555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4BF79-EA9A-442D-B149-77EE88894D5F}"/>
              </a:ext>
            </a:extLst>
          </p:cNvPr>
          <p:cNvSpPr txBox="1"/>
          <p:nvPr/>
        </p:nvSpPr>
        <p:spPr>
          <a:xfrm>
            <a:off x="610860" y="2133702"/>
            <a:ext cx="4077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 Studio provides tools to create dynamic documents fully integrating data, analysis, visualizations, and text </a:t>
            </a:r>
          </a:p>
          <a:p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Word, LaTeX,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Dashboards</a:t>
            </a:r>
            <a:b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RStudio Logo Usage Guidelines - RStudio">
            <a:extLst>
              <a:ext uri="{FF2B5EF4-FFF2-40B4-BE49-F238E27FC236}">
                <a16:creationId xmlns:a16="http://schemas.microsoft.com/office/drawing/2014/main" id="{85D85962-BDCE-4823-8E7D-63130B13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3" y="653143"/>
            <a:ext cx="2944018" cy="103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4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l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70AE5E3B-E704-4EA2-92F0-6A856763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17" y="-319314"/>
            <a:ext cx="7396740" cy="7707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F9CF8D-5276-4684-853E-F1A20D52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15" y="716643"/>
            <a:ext cx="6438421" cy="5424713"/>
          </a:xfrm>
          <a:prstGeom prst="rect">
            <a:avLst/>
          </a:prstGeom>
        </p:spPr>
      </p:pic>
      <p:pic>
        <p:nvPicPr>
          <p:cNvPr id="7" name="Picture 2" descr="RStudio Logo Usage Guidelines - RStudio">
            <a:extLst>
              <a:ext uri="{FF2B5EF4-FFF2-40B4-BE49-F238E27FC236}">
                <a16:creationId xmlns:a16="http://schemas.microsoft.com/office/drawing/2014/main" id="{D99A27D9-FCE4-48A5-A97E-A3052C7A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3" y="653143"/>
            <a:ext cx="2944018" cy="103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9ED7A-27D2-4E16-BE50-DF6892D2334A}"/>
              </a:ext>
            </a:extLst>
          </p:cNvPr>
          <p:cNvSpPr txBox="1"/>
          <p:nvPr/>
        </p:nvSpPr>
        <p:spPr>
          <a:xfrm>
            <a:off x="610860" y="2133702"/>
            <a:ext cx="4077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 Studio provides tools to create dynamic documents fully integrating data, analysis, visualizations, and text </a:t>
            </a:r>
          </a:p>
          <a:p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Word, LaTeX,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Dashboards</a:t>
            </a:r>
            <a:br>
              <a:rPr lang="en-GB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GB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76F17-CF1B-4E7E-A17F-609D8BCD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38" y="0"/>
            <a:ext cx="10146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1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9136D-A946-4849-B1C0-E8892B06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3" y="0"/>
            <a:ext cx="10145714" cy="6357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B3D84-E04B-4938-8ED5-688E29A98DE9}"/>
              </a:ext>
            </a:extLst>
          </p:cNvPr>
          <p:cNvSpPr txBox="1"/>
          <p:nvPr/>
        </p:nvSpPr>
        <p:spPr>
          <a:xfrm>
            <a:off x="1545886" y="6488668"/>
            <a:ext cx="9622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https://timotheenivalis.github.io/workshops/RforRSB/rmarkdown_notes.html </a:t>
            </a:r>
          </a:p>
        </p:txBody>
      </p:sp>
    </p:spTree>
    <p:extLst>
      <p:ext uri="{BB962C8B-B14F-4D97-AF65-F5344CB8AC3E}">
        <p14:creationId xmlns:p14="http://schemas.microsoft.com/office/powerpoint/2010/main" val="307073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AC7B3-3619-4A27-A0B9-851E01DF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988002"/>
            <a:ext cx="11753850" cy="572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00A56-4D87-4AC4-90E3-9C90F5E86B29}"/>
              </a:ext>
            </a:extLst>
          </p:cNvPr>
          <p:cNvSpPr txBox="1"/>
          <p:nvPr/>
        </p:nvSpPr>
        <p:spPr>
          <a:xfrm>
            <a:off x="426027" y="339006"/>
            <a:ext cx="1154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{targets}</a:t>
            </a:r>
            <a:r>
              <a:rPr lang="en-GB" sz="2800" b="1" dirty="0">
                <a:solidFill>
                  <a:schemeClr val="bg1"/>
                </a:solidFill>
              </a:rPr>
              <a:t> : </a:t>
            </a:r>
            <a:r>
              <a:rPr lang="en-GB" sz="2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pipeline toolkit for reproducible workflow 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91498-AFF1-4703-9772-E650898C90FC}"/>
              </a:ext>
            </a:extLst>
          </p:cNvPr>
          <p:cNvSpPr txBox="1"/>
          <p:nvPr/>
        </p:nvSpPr>
        <p:spPr>
          <a:xfrm>
            <a:off x="8967353" y="5687997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latin typeface="Lucida Console" panose="020B0609040504020204" pitchFamily="49" charset="0"/>
              </a:rPr>
              <a:t>tar_make</a:t>
            </a:r>
            <a:r>
              <a:rPr lang="en-GB" sz="2400" dirty="0">
                <a:latin typeface="Lucida Console" panose="020B0609040504020204" pitchFamily="49" charset="0"/>
              </a:rPr>
              <a:t>()</a:t>
            </a:r>
            <a:br>
              <a:rPr lang="en-GB" sz="2400" dirty="0">
                <a:latin typeface="Lucida Console" panose="020B0609040504020204" pitchFamily="49" charset="0"/>
              </a:rPr>
            </a:br>
            <a:r>
              <a:rPr lang="en-GB" sz="2400" dirty="0" err="1">
                <a:latin typeface="Lucida Console" panose="020B0609040504020204" pitchFamily="49" charset="0"/>
              </a:rPr>
              <a:t>tar_glimpse</a:t>
            </a:r>
            <a:r>
              <a:rPr lang="en-GB" sz="24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8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C6AC-3349-4245-A7A3-1DD41E0F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C62-C4CC-4EB1-AFF7-35DBC8B85D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105C-363A-4CC2-9822-B9FD65666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7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Slides, datasets and code for this presentation available on GitHub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9AD2FC"/>
                </a:solidFill>
                <a:latin typeface="Lucida Console" panose="020B0609040504020204" pitchFamily="49" charset="0"/>
              </a:rPr>
              <a:t>jasongraf1/</a:t>
            </a:r>
            <a:r>
              <a:rPr lang="en-GB" sz="2400" dirty="0" err="1">
                <a:solidFill>
                  <a:srgbClr val="9AD2FC"/>
                </a:solidFill>
                <a:latin typeface="Lucida Console" panose="020B0609040504020204" pitchFamily="49" charset="0"/>
              </a:rPr>
              <a:t>r_coding_talk_case_study</a:t>
            </a:r>
            <a:endParaRPr lang="en-GB" sz="2400" dirty="0">
              <a:solidFill>
                <a:srgbClr val="9AD2F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More information on the case study is available at our </a:t>
            </a:r>
            <a:br>
              <a:rPr lang="en-GB" sz="2400" dirty="0"/>
            </a:br>
            <a:r>
              <a:rPr lang="en-GB" sz="2400" b="1" dirty="0"/>
              <a:t>Open Science Framework </a:t>
            </a:r>
            <a:r>
              <a:rPr lang="en-GB" sz="2400" dirty="0"/>
              <a:t>repository: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9AD2FC"/>
                </a:solidFill>
                <a:latin typeface="Lucida Console" panose="020B0609040504020204" pitchFamily="49" charset="0"/>
              </a:rPr>
              <a:t>https://osf.io/gst74/ 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53BBE64-E979-4656-9128-3A9988E6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2" y="2926779"/>
            <a:ext cx="502221" cy="5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6383" y="3000375"/>
            <a:ext cx="11179233" cy="2733675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‘BE </a:t>
            </a:r>
            <a:r>
              <a:rPr lang="en-GB" i="1" dirty="0"/>
              <a:t>sat/stood</a:t>
            </a:r>
            <a:r>
              <a:rPr lang="en-GB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5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Alternation between present -</a:t>
            </a:r>
            <a:r>
              <a:rPr lang="en-GB" sz="2400" i="1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ing</a:t>
            </a:r>
            <a:r>
              <a:rPr lang="en-GB" sz="2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and past participle forms of </a:t>
            </a:r>
            <a:r>
              <a:rPr lang="en-GB" sz="2400" b="1" i="1" dirty="0">
                <a:solidFill>
                  <a:srgbClr val="FFFF9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sit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and </a:t>
            </a:r>
            <a:r>
              <a:rPr lang="en-GB" sz="2400" b="1" i="1" dirty="0">
                <a:solidFill>
                  <a:srgbClr val="FFFF9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stand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with progressive meaning</a:t>
            </a:r>
            <a:br>
              <a:rPr lang="en-GB" sz="2000" dirty="0"/>
            </a:br>
            <a:endParaRPr lang="en-GB" dirty="0"/>
          </a:p>
          <a:p>
            <a:r>
              <a:rPr lang="en-GB" dirty="0">
                <a:latin typeface="Palatino Linotype" panose="02040502050505030304" pitchFamily="18" charset="0"/>
              </a:rPr>
              <a:t>"I</a:t>
            </a:r>
            <a:r>
              <a:rPr lang="en-GB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'm sat </a:t>
            </a:r>
            <a:r>
              <a:rPr lang="en-GB" dirty="0">
                <a:latin typeface="Palatino Linotype" panose="02040502050505030304" pitchFamily="18" charset="0"/>
              </a:rPr>
              <a:t>on the bus next to him and it's not real," he tweeted. 	</a:t>
            </a:r>
          </a:p>
          <a:p>
            <a:r>
              <a:rPr lang="en-GB" dirty="0">
                <a:latin typeface="Palatino Linotype" panose="02040502050505030304" pitchFamily="18" charset="0"/>
              </a:rPr>
              <a:t>I</a:t>
            </a:r>
            <a:r>
              <a:rPr lang="en-GB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'm stood</a:t>
            </a:r>
            <a:r>
              <a:rPr lang="en-GB" dirty="0">
                <a:latin typeface="Palatino Linotype" panose="02040502050505030304" pitchFamily="18" charset="0"/>
              </a:rPr>
              <a:t> in the kitchen and there is a glare on my laptop screen.</a:t>
            </a:r>
            <a:br>
              <a:rPr lang="en-GB" dirty="0">
                <a:latin typeface="Palatino Linotype" panose="02040502050505030304" pitchFamily="18" charset="0"/>
              </a:rPr>
            </a:br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"I</a:t>
            </a:r>
            <a:r>
              <a:rPr lang="en-GB" b="1" i="1" dirty="0">
                <a:solidFill>
                  <a:srgbClr val="9AD2FC"/>
                </a:solidFill>
                <a:latin typeface="Palatino Linotype" panose="02040502050505030304" pitchFamily="18" charset="0"/>
              </a:rPr>
              <a:t>’m sitting </a:t>
            </a:r>
            <a:r>
              <a:rPr lang="en-GB" dirty="0">
                <a:latin typeface="Palatino Linotype" panose="02040502050505030304" pitchFamily="18" charset="0"/>
              </a:rPr>
              <a:t>on the bus next to him and it's not real," he tweeted. 	</a:t>
            </a:r>
          </a:p>
          <a:p>
            <a:r>
              <a:rPr lang="en-GB" dirty="0">
                <a:latin typeface="Palatino Linotype" panose="02040502050505030304" pitchFamily="18" charset="0"/>
              </a:rPr>
              <a:t>I</a:t>
            </a:r>
            <a:r>
              <a:rPr lang="en-GB" b="1" i="1" dirty="0">
                <a:solidFill>
                  <a:srgbClr val="9AD2FC"/>
                </a:solidFill>
                <a:latin typeface="Palatino Linotype" panose="02040502050505030304" pitchFamily="18" charset="0"/>
              </a:rPr>
              <a:t>’m standing</a:t>
            </a:r>
            <a:r>
              <a:rPr lang="en-GB" dirty="0">
                <a:solidFill>
                  <a:srgbClr val="9AD2FC"/>
                </a:solidFill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in the kitchen and there is a glare on my laptop screen.</a:t>
            </a:r>
          </a:p>
          <a:p>
            <a:pPr marL="457200" indent="-457200">
              <a:buFont typeface="+mj-lt"/>
              <a:buAutoNum type="arabicParenR"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0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Use large-scale language data sources, e.g. Twitter and other corpora, to explore the following questions:</a:t>
            </a:r>
          </a:p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is the geographical distribution of </a:t>
            </a:r>
            <a:r>
              <a:rPr lang="en-GB" sz="2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 sat/stood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in UK (and beyond)?</a:t>
            </a:r>
          </a:p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factors predict when a person uses </a:t>
            </a:r>
            <a:r>
              <a:rPr lang="en-GB" sz="2400" b="1" dirty="0">
                <a:solidFill>
                  <a:srgbClr val="FFFF9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“</a:t>
            </a:r>
            <a:r>
              <a:rPr lang="en-GB" sz="2400" b="1" i="1" dirty="0">
                <a:solidFill>
                  <a:srgbClr val="FFFF9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I’m sat”</a:t>
            </a:r>
            <a:r>
              <a:rPr lang="en-GB" sz="2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versus</a:t>
            </a:r>
            <a:r>
              <a:rPr lang="en-GB" sz="2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GB" sz="2400" b="1" i="1" dirty="0">
                <a:solidFill>
                  <a:srgbClr val="9AD2F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“I’m sitting”</a:t>
            </a:r>
            <a:endParaRPr lang="en-GB" sz="2400" b="1" dirty="0">
              <a:solidFill>
                <a:srgbClr val="9AD2FC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When and where is </a:t>
            </a:r>
            <a:r>
              <a:rPr lang="en-GB" sz="2400" i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 sat/stood</a:t>
            </a:r>
            <a:r>
              <a:rPr lang="en-GB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likely to have originated, and why?</a:t>
            </a:r>
          </a:p>
          <a:p>
            <a:endParaRPr lang="en-GB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GB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Contemporary data sources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835"/>
              </p:ext>
            </p:extLst>
          </p:nvPr>
        </p:nvGraphicFramePr>
        <p:xfrm>
          <a:off x="838200" y="1778924"/>
          <a:ext cx="10146144" cy="40503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82048">
                  <a:extLst>
                    <a:ext uri="{9D8B030D-6E8A-4147-A177-3AD203B41FA5}">
                      <a16:colId xmlns:a16="http://schemas.microsoft.com/office/drawing/2014/main" val="3471193628"/>
                    </a:ext>
                  </a:extLst>
                </a:gridCol>
                <a:gridCol w="2151977">
                  <a:extLst>
                    <a:ext uri="{9D8B030D-6E8A-4147-A177-3AD203B41FA5}">
                      <a16:colId xmlns:a16="http://schemas.microsoft.com/office/drawing/2014/main" val="1809280268"/>
                    </a:ext>
                  </a:extLst>
                </a:gridCol>
                <a:gridCol w="4612119">
                  <a:extLst>
                    <a:ext uri="{9D8B030D-6E8A-4147-A177-3AD203B41FA5}">
                      <a16:colId xmlns:a16="http://schemas.microsoft.com/office/drawing/2014/main" val="3389578539"/>
                    </a:ext>
                  </a:extLst>
                </a:gridCol>
              </a:tblGrid>
              <a:tr h="51565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Time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span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191818"/>
                  </a:ext>
                </a:extLst>
              </a:tr>
              <a:tr h="890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UK Twitter Dialect Corpus</a:t>
                      </a:r>
                      <a:r>
                        <a:rPr lang="en-GB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1.8 billion words from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180 million tweets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44648"/>
                  </a:ext>
                </a:extLst>
              </a:tr>
              <a:tr h="890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Global Web-based English (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GloWbE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GB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2012-2013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1.9 billion words from web domains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in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 countries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23509"/>
                  </a:ext>
                </a:extLst>
              </a:tr>
              <a:tr h="795136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Spoken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British National Corpus (BNC) 2014</a:t>
                      </a:r>
                      <a:r>
                        <a:rPr lang="en-GB" baseline="30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2012-2016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11.5 million words of spoken conversations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around the UK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484431"/>
                  </a:ext>
                </a:extLst>
              </a:tr>
              <a:tr h="959529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Bank of English</a:t>
                      </a:r>
                      <a:r>
                        <a:rPr lang="en-GB" baseline="30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1960-2004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550 million words of spoken and written English from 8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countries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016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7485" y="6424459"/>
            <a:ext cx="1015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aseline="30000" dirty="0">
                <a:solidFill>
                  <a:schemeClr val="bg2"/>
                </a:solidFill>
              </a:rPr>
              <a:t>1</a:t>
            </a:r>
            <a:r>
              <a:rPr lang="en-GB" sz="1400" dirty="0">
                <a:solidFill>
                  <a:schemeClr val="bg2"/>
                </a:solidFill>
              </a:rPr>
              <a:t>Grieve at al. (2019); </a:t>
            </a:r>
            <a:r>
              <a:rPr lang="en-GB" sz="1400" baseline="30000" dirty="0">
                <a:solidFill>
                  <a:schemeClr val="bg2"/>
                </a:solidFill>
              </a:rPr>
              <a:t>2</a:t>
            </a:r>
            <a:r>
              <a:rPr lang="en-GB" sz="1400" dirty="0">
                <a:solidFill>
                  <a:schemeClr val="bg2"/>
                </a:solidFill>
              </a:rPr>
              <a:t>Davies (2013); </a:t>
            </a:r>
            <a:r>
              <a:rPr lang="en-GB" sz="1400" baseline="30000" dirty="0">
                <a:solidFill>
                  <a:schemeClr val="bg2"/>
                </a:solidFill>
              </a:rPr>
              <a:t>3</a:t>
            </a:r>
            <a:r>
              <a:rPr lang="en-GB" sz="1400" dirty="0">
                <a:solidFill>
                  <a:schemeClr val="bg2"/>
                </a:solidFill>
              </a:rPr>
              <a:t>Love et al. (2017)</a:t>
            </a:r>
          </a:p>
        </p:txBody>
      </p:sp>
    </p:spTree>
    <p:extLst>
      <p:ext uri="{BB962C8B-B14F-4D97-AF65-F5344CB8AC3E}">
        <p14:creationId xmlns:p14="http://schemas.microsoft.com/office/powerpoint/2010/main" val="7617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383" y="1690689"/>
            <a:ext cx="11179233" cy="4486274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from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latin typeface="Palatino Linotype" panose="02040502050505030304" pitchFamily="18" charset="0"/>
              </a:rPr>
              <a:t>i'm</a:t>
            </a:r>
            <a:r>
              <a:rPr lang="en-GB" sz="2400" dirty="0">
                <a:latin typeface="Palatino Linotype" panose="02040502050505030304" pitchFamily="18" charset="0"/>
              </a:rPr>
              <a:t> 27 and </a:t>
            </a:r>
            <a:r>
              <a:rPr lang="en-GB" sz="2400" b="1" i="1" u="sng" dirty="0" err="1">
                <a:solidFill>
                  <a:srgbClr val="FFFF99"/>
                </a:solidFill>
                <a:latin typeface="Palatino Linotype" panose="02040502050505030304" pitchFamily="18" charset="0"/>
              </a:rPr>
              <a:t>i'm</a:t>
            </a:r>
            <a:r>
              <a:rPr lang="en-GB" sz="2400" u="sng" dirty="0">
                <a:latin typeface="Palatino Linotype" panose="02040502050505030304" pitchFamily="18" charset="0"/>
              </a:rPr>
              <a:t> </a:t>
            </a:r>
            <a:r>
              <a:rPr lang="en-GB" sz="2400" b="1" i="1" u="sng" dirty="0">
                <a:solidFill>
                  <a:srgbClr val="FFFF99"/>
                </a:solidFill>
                <a:latin typeface="Palatino Linotype" panose="02040502050505030304" pitchFamily="18" charset="0"/>
              </a:rPr>
              <a:t>sat</a:t>
            </a:r>
            <a:r>
              <a:rPr lang="en-GB" sz="2400" dirty="0">
                <a:latin typeface="Palatino Linotype" panose="02040502050505030304" pitchFamily="18" charset="0"/>
              </a:rPr>
              <a:t> in a toilet getting drunk and talking to my little sister</a:t>
            </a:r>
          </a:p>
          <a:p>
            <a:r>
              <a:rPr lang="en-GB" sz="2400" dirty="0">
                <a:latin typeface="Palatino Linotype" panose="02040502050505030304" pitchFamily="18" charset="0"/>
              </a:rPr>
              <a:t>Completely forgot about pancake day 🙃 I </a:t>
            </a:r>
            <a:r>
              <a:rPr lang="en-GB" sz="2400" b="1" i="1" u="sng" dirty="0">
                <a:solidFill>
                  <a:srgbClr val="FFFF99"/>
                </a:solidFill>
                <a:latin typeface="Palatino Linotype" panose="02040502050505030304" pitchFamily="18" charset="0"/>
              </a:rPr>
              <a:t>was sat</a:t>
            </a:r>
            <a:r>
              <a:rPr lang="en-GB" sz="24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 </a:t>
            </a:r>
            <a:r>
              <a:rPr lang="en-GB" sz="2400" dirty="0">
                <a:latin typeface="Palatino Linotype" panose="02040502050505030304" pitchFamily="18" charset="0"/>
              </a:rPr>
              <a:t>eating curry for lunch when my wife notified me of this glorious event.</a:t>
            </a: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r>
              <a:rPr lang="en-GB" sz="2400" dirty="0">
                <a:latin typeface="Palatino Linotype" panose="02040502050505030304" pitchFamily="18" charset="0"/>
              </a:rPr>
              <a:t>had a great view of this goal from where I </a:t>
            </a:r>
            <a:r>
              <a:rPr lang="en-GB" sz="2400" b="1" i="1" u="sng" dirty="0">
                <a:solidFill>
                  <a:srgbClr val="FFFF99"/>
                </a:solidFill>
                <a:latin typeface="Palatino Linotype" panose="02040502050505030304" pitchFamily="18" charset="0"/>
              </a:rPr>
              <a:t>was stood</a:t>
            </a:r>
            <a:r>
              <a:rPr lang="en-GB" sz="24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 </a:t>
            </a:r>
            <a:r>
              <a:rPr lang="en-GB" sz="2400" dirty="0">
                <a:latin typeface="Palatino Linotype" panose="02040502050505030304" pitchFamily="18" charset="0"/>
              </a:rPr>
              <a:t>yesterday </a:t>
            </a:r>
          </a:p>
          <a:p>
            <a:r>
              <a:rPr lang="en-GB" sz="2400" dirty="0" err="1">
                <a:latin typeface="Palatino Linotype" panose="02040502050505030304" pitchFamily="18" charset="0"/>
              </a:rPr>
              <a:t>i</a:t>
            </a:r>
            <a:r>
              <a:rPr lang="en-GB" sz="2400" dirty="0">
                <a:latin typeface="Palatino Linotype" panose="02040502050505030304" pitchFamily="18" charset="0"/>
              </a:rPr>
              <a:t> died when you </a:t>
            </a:r>
            <a:r>
              <a:rPr lang="en-GB" sz="2400" b="1" i="1" u="sng" dirty="0">
                <a:solidFill>
                  <a:srgbClr val="FFFF99"/>
                </a:solidFill>
                <a:latin typeface="Palatino Linotype" panose="02040502050505030304" pitchFamily="18" charset="0"/>
              </a:rPr>
              <a:t>were stood</a:t>
            </a:r>
            <a:r>
              <a:rPr lang="en-GB" sz="24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 </a:t>
            </a:r>
            <a:r>
              <a:rPr lang="en-GB" sz="2400" dirty="0">
                <a:latin typeface="Palatino Linotype" panose="02040502050505030304" pitchFamily="18" charset="0"/>
              </a:rPr>
              <a:t>behind her doing those faces 😂😭</a:t>
            </a:r>
          </a:p>
          <a:p>
            <a:r>
              <a:rPr lang="en-GB" sz="2400" dirty="0">
                <a:latin typeface="Palatino Linotype" panose="02040502050505030304" pitchFamily="18" charset="0"/>
              </a:rPr>
              <a:t>fuck school now </a:t>
            </a:r>
            <a:r>
              <a:rPr lang="en-GB" sz="2400" dirty="0" err="1">
                <a:latin typeface="Palatino Linotype" panose="02040502050505030304" pitchFamily="18" charset="0"/>
              </a:rPr>
              <a:t>i've</a:t>
            </a:r>
            <a:r>
              <a:rPr lang="en-GB" sz="2400" dirty="0">
                <a:latin typeface="Palatino Linotype" panose="02040502050505030304" pitchFamily="18" charset="0"/>
              </a:rPr>
              <a:t> </a:t>
            </a:r>
            <a:r>
              <a:rPr lang="en-GB" sz="2400" b="1" i="1" u="sng" dirty="0">
                <a:solidFill>
                  <a:srgbClr val="FFFF99"/>
                </a:solidFill>
                <a:latin typeface="Palatino Linotype" panose="02040502050505030304" pitchFamily="18" charset="0"/>
              </a:rPr>
              <a:t>been stood</a:t>
            </a:r>
            <a:r>
              <a:rPr lang="en-GB" sz="2400" b="1" i="1" dirty="0">
                <a:solidFill>
                  <a:srgbClr val="FFFF99"/>
                </a:solidFill>
                <a:latin typeface="Palatino Linotype" panose="02040502050505030304" pitchFamily="18" charset="0"/>
              </a:rPr>
              <a:t> </a:t>
            </a:r>
            <a:r>
              <a:rPr lang="en-GB" sz="2400" dirty="0">
                <a:latin typeface="Palatino Linotype" panose="02040502050505030304" pitchFamily="18" charset="0"/>
              </a:rPr>
              <a:t>in the rain for 15 </a:t>
            </a:r>
            <a:r>
              <a:rPr lang="en-GB" sz="2400" dirty="0" err="1">
                <a:latin typeface="Palatino Linotype" panose="02040502050505030304" pitchFamily="18" charset="0"/>
              </a:rPr>
              <a:t>mins</a:t>
            </a:r>
            <a:r>
              <a:rPr lang="en-GB" sz="2400" dirty="0">
                <a:latin typeface="Palatino Linotype" panose="02040502050505030304" pitchFamily="18" charset="0"/>
              </a:rPr>
              <a:t> and </a:t>
            </a:r>
            <a:r>
              <a:rPr lang="en-GB" sz="2400" dirty="0" err="1">
                <a:latin typeface="Palatino Linotype" panose="02040502050505030304" pitchFamily="18" charset="0"/>
              </a:rPr>
              <a:t>i'm</a:t>
            </a:r>
            <a:r>
              <a:rPr lang="en-GB" sz="2400" dirty="0">
                <a:latin typeface="Palatino Linotype" panose="02040502050505030304" pitchFamily="18" charset="0"/>
              </a:rPr>
              <a:t> soaked</a:t>
            </a:r>
          </a:p>
        </p:txBody>
      </p:sp>
    </p:spTree>
    <p:extLst>
      <p:ext uri="{BB962C8B-B14F-4D97-AF65-F5344CB8AC3E}">
        <p14:creationId xmlns:p14="http://schemas.microsoft.com/office/powerpoint/2010/main" val="22020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D566C-D453-41BC-B421-5A0F98EB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26" y="1205670"/>
            <a:ext cx="11399547" cy="36422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3C2D2-351D-4234-A037-7EA7F742915F}"/>
              </a:ext>
            </a:extLst>
          </p:cNvPr>
          <p:cNvSpPr txBox="1"/>
          <p:nvPr/>
        </p:nvSpPr>
        <p:spPr>
          <a:xfrm>
            <a:off x="495279" y="64024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GitHub: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R/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twitter_examples.R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8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851052-645F-4D00-929E-03601788F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81052"/>
            <a:ext cx="1790700" cy="179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FE63-8808-45ED-B637-CF925C95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79" y="1378185"/>
            <a:ext cx="11201441" cy="2589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C0C31-E276-4F5D-B75F-3A23F8A152D3}"/>
              </a:ext>
            </a:extLst>
          </p:cNvPr>
          <p:cNvSpPr txBox="1"/>
          <p:nvPr/>
        </p:nvSpPr>
        <p:spPr>
          <a:xfrm>
            <a:off x="495279" y="6402420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GitHub: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R/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twitter_examples.R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4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93728"/>
              </p:ext>
            </p:extLst>
          </p:nvPr>
        </p:nvGraphicFramePr>
        <p:xfrm>
          <a:off x="838199" y="1778923"/>
          <a:ext cx="10182225" cy="448238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0185">
                  <a:extLst>
                    <a:ext uri="{9D8B030D-6E8A-4147-A177-3AD203B41FA5}">
                      <a16:colId xmlns:a16="http://schemas.microsoft.com/office/drawing/2014/main" val="3471193628"/>
                    </a:ext>
                  </a:extLst>
                </a:gridCol>
                <a:gridCol w="1417014">
                  <a:extLst>
                    <a:ext uri="{9D8B030D-6E8A-4147-A177-3AD203B41FA5}">
                      <a16:colId xmlns:a16="http://schemas.microsoft.com/office/drawing/2014/main" val="2010242991"/>
                    </a:ext>
                  </a:extLst>
                </a:gridCol>
                <a:gridCol w="1723088">
                  <a:extLst>
                    <a:ext uri="{9D8B030D-6E8A-4147-A177-3AD203B41FA5}">
                      <a16:colId xmlns:a16="http://schemas.microsoft.com/office/drawing/2014/main" val="4058971584"/>
                    </a:ext>
                  </a:extLst>
                </a:gridCol>
                <a:gridCol w="2009364">
                  <a:extLst>
                    <a:ext uri="{9D8B030D-6E8A-4147-A177-3AD203B41FA5}">
                      <a16:colId xmlns:a16="http://schemas.microsoft.com/office/drawing/2014/main" val="2767452439"/>
                    </a:ext>
                  </a:extLst>
                </a:gridCol>
                <a:gridCol w="1552574">
                  <a:extLst>
                    <a:ext uri="{9D8B030D-6E8A-4147-A177-3AD203B41FA5}">
                      <a16:colId xmlns:a16="http://schemas.microsoft.com/office/drawing/2014/main" val="1295472221"/>
                    </a:ext>
                  </a:extLst>
                </a:gridCol>
              </a:tblGrid>
              <a:tr h="548392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BE 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BE sitting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BE</a:t>
                      </a:r>
                      <a:r>
                        <a:rPr lang="en-GB" i="1" baseline="0" dirty="0">
                          <a:solidFill>
                            <a:schemeClr val="bg1"/>
                          </a:solidFill>
                        </a:rPr>
                        <a:t> stood</a:t>
                      </a:r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chemeClr val="bg1"/>
                          </a:solidFill>
                        </a:rPr>
                        <a:t>BE</a:t>
                      </a:r>
                      <a:r>
                        <a:rPr lang="en-GB" i="1" baseline="0" dirty="0">
                          <a:solidFill>
                            <a:schemeClr val="bg1"/>
                          </a:solidFill>
                        </a:rPr>
                        <a:t> standing</a:t>
                      </a:r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191818"/>
                  </a:ext>
                </a:extLst>
              </a:tr>
              <a:tr h="946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UK Twitter Dialect Corpus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64,785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(59.9%)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43,348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(40.1%)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9361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(40.2%)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13,931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(59.8%)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44648"/>
                  </a:ext>
                </a:extLst>
              </a:tr>
              <a:tr h="946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Global Web-based English (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GloWbE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2236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(6.4%)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32,461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(93.6%)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827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(4.1%)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19,450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(95.9%)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23509"/>
                  </a:ext>
                </a:extLst>
              </a:tr>
              <a:tr h="102045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Bank of English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479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(1.5%)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31,774 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(98.5%)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259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(1.1%)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22,849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(98.9%)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001660"/>
                  </a:ext>
                </a:extLst>
              </a:tr>
              <a:tr h="1020454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Spoken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 British National Corpus (BNC) 2014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273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(33.7%)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537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(66.3%)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66</a:t>
                      </a:r>
                      <a:br>
                        <a:rPr lang="en-GB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(27.5%)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174</a:t>
                      </a:r>
                    </a:p>
                    <a:p>
                      <a:pPr algn="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(72.5%)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35933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1269" y="1211586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FFFF99"/>
                </a:solidFill>
              </a:rPr>
              <a:t>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9577" y="121158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FFFF99"/>
                </a:solidFill>
              </a:rPr>
              <a:t>stand</a:t>
            </a:r>
          </a:p>
        </p:txBody>
      </p:sp>
    </p:spTree>
    <p:extLst>
      <p:ext uri="{BB962C8B-B14F-4D97-AF65-F5344CB8AC3E}">
        <p14:creationId xmlns:p14="http://schemas.microsoft.com/office/powerpoint/2010/main" val="10241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rk">
      <a:dk1>
        <a:srgbClr val="13161B"/>
      </a:dk1>
      <a:lt1>
        <a:srgbClr val="FFFFFF"/>
      </a:lt1>
      <a:dk2>
        <a:srgbClr val="393E46"/>
      </a:dk2>
      <a:lt2>
        <a:srgbClr val="CCCCCC"/>
      </a:lt2>
      <a:accent1>
        <a:srgbClr val="4ECCA3"/>
      </a:accent1>
      <a:accent2>
        <a:srgbClr val="EEEEEE"/>
      </a:accent2>
      <a:accent3>
        <a:srgbClr val="FFFFFF"/>
      </a:accent3>
      <a:accent4>
        <a:srgbClr val="FFAFAF"/>
      </a:accent4>
      <a:accent5>
        <a:srgbClr val="00B0F0"/>
      </a:accent5>
      <a:accent6>
        <a:srgbClr val="E5C39E"/>
      </a:accent6>
      <a:hlink>
        <a:srgbClr val="00B0F0"/>
      </a:hlink>
      <a:folHlink>
        <a:srgbClr val="00B0F0"/>
      </a:folHlink>
    </a:clrScheme>
    <a:fontScheme name="Bham 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m_simple_black.potx" id="{B54612E6-20E7-4A54-9801-229EB53676EA}" vid="{5B7FE510-A21E-4CB9-A3C4-725073F8E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Bham_simple_black</Template>
  <TotalTime>6288</TotalTime>
  <Words>1063</Words>
  <Application>Microsoft Office PowerPoint</Application>
  <PresentationFormat>Widescreen</PresentationFormat>
  <Paragraphs>161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Lucida Console</vt:lpstr>
      <vt:lpstr>Open Sans</vt:lpstr>
      <vt:lpstr>Open Sans Light</vt:lpstr>
      <vt:lpstr>Open Sans SemiBold</vt:lpstr>
      <vt:lpstr>Palatino Linotype</vt:lpstr>
      <vt:lpstr>Office Theme</vt:lpstr>
      <vt:lpstr>Using R for language research </vt:lpstr>
      <vt:lpstr>PowerPoint Presentation</vt:lpstr>
      <vt:lpstr>Case study: ‘BE sat/stood’</vt:lpstr>
      <vt:lpstr>Aim of the study</vt:lpstr>
      <vt:lpstr>Contemporary data sources</vt:lpstr>
      <vt:lpstr>Examples from Twitter</vt:lpstr>
      <vt:lpstr>PowerPoint Presentation</vt:lpstr>
      <vt:lpstr>PowerPoint Presentation</vt:lpstr>
      <vt:lpstr>Datasets</vt:lpstr>
      <vt:lpstr>Data cleaning &amp; feature annotation</vt:lpstr>
      <vt:lpstr>PowerPoint Presentation</vt:lpstr>
      <vt:lpstr>Visualization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sat vs. sitting: Repetition avoidance?</vt:lpstr>
      <vt:lpstr>sat vs. sitting: Repetition avoidance?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sat/sitting here</dc:title>
  <dc:creator>Jason Grafmiller (Department of English Language and Applied Linguistics)</dc:creator>
  <cp:lastModifiedBy>Jason Grafmiller (English Language and Linguistics)</cp:lastModifiedBy>
  <cp:revision>253</cp:revision>
  <dcterms:created xsi:type="dcterms:W3CDTF">2021-09-19T15:20:28Z</dcterms:created>
  <dcterms:modified xsi:type="dcterms:W3CDTF">2022-03-04T17:12:04Z</dcterms:modified>
</cp:coreProperties>
</file>