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4B87DB-661F-4C7F-AEE2-DC4E89C1AADF}">
  <a:tblStyle styleId="{524B87DB-661F-4C7F-AEE2-DC4E89C1A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a62d2e1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8a62d2e1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8a62d2e1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8a62d2e1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8a62d2e1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8a62d2e1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8a62d2e1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8a62d2e1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8a62d2e1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8a62d2e1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Non-Invasive Lactate Monitor Startup Valuation {TEST}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27,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Reality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Estimating the potential value of a startup (and in our case an idea as we are still in </a:t>
            </a:r>
            <a:r>
              <a:rPr lang="en" i="1"/>
              <a:t>very </a:t>
            </a:r>
            <a:r>
              <a:rPr lang="en"/>
              <a:t>early stages) is difficult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any financial metrics such as revenue, arriving at an accurate valuation becomes more of an art than a science, leaning into subjective metrics as opposed to objective ones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this is common; many startups (especially in the pre seed round) have to be evaluated on non-revenue factors such as experience, the management team, competitive advantage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our purposes, we will utilize the </a:t>
            </a:r>
            <a:r>
              <a:rPr lang="en" b="1"/>
              <a:t>Scorecard Method</a:t>
            </a:r>
            <a:r>
              <a:rPr lang="en"/>
              <a:t> to provide a baseline valuation of our product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Scorecard Method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method compares a seed-stage startup to other startups of a similar size, with a similar product, and at a similar stage in the startup journey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i="1"/>
              <a:t>For our purposes, do not worry about the “seed-stage” lingo as I think our journey will be a bit different; the main focus here is how this method compares one’s startup to other “similar” startups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This Method Works: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1: Determine the median pre-seed valuation of similar companies within the region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2: Evaluate the startup according to a list of weighted criteria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Team: 30%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Size of the Market: 20%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Product: 15%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Marketing: 15%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Competitive Environment: 10%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Other: 10%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3: Determine how the startup stacks up against its competitors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4: Calculate the product of the weighted criteria and how the startup stacks up to its competitors. Multiple that number to the median pre-seed valuation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Startup Profile</a:t>
            </a:r>
            <a:endParaRPr/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952513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{524B87DB-661F-4C7F-AEE2-DC4E89C1AADF}</a:tableStyleId>
              </a:tblPr>
              <a:tblGrid>
                <a:gridCol w="19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PKvitality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company's sensor is a wearable tracker that requires no calibration, shows a complete data history of blood, and sends alerts to remind users to check their glucose levels, enabling diabetic patients to self-monitor their glucose levels without the need for cumbersome and painful blood-based tests.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 develops wearable medical devices able to accurately diagnose and manage respiratory conditions at home.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Valuation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$10M - $15M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$48M - $73M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Why is it included?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PKvitality is the most similar to us, as they are aiming to solve the same problem and seem to have the same solution in mind.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 is less of a direct competitor, but represents a place I think this startup could get to. However, in the way that it develops new ways of monitoring health metrics, it is similar.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Less far along; feels like we can easily replace them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Much further along; can use as inspiration for what we could do as they are less of a fitness based thing and more for general healthcare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Valuation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53350" y="937150"/>
            <a:ext cx="7038900" cy="1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Given the previous slide, our valuation could be somewhere between $10M - $48M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i="1"/>
              <a:t>I capped the range at Acurable’s lower valuation estimate as Acurable is further along and want to play it conservative</a:t>
            </a:r>
            <a:endParaRPr i="1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Given this, let’s go with a median valuation for startups similar to ours as $29M</a:t>
            </a:r>
            <a:endParaRPr b="1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we apply the Scorecard Method, we get the following:</a:t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1153313" y="19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{524B87DB-661F-4C7F-AEE2-DC4E89C1AADF}</a:tableStyleId>
              </a:tblPr>
              <a:tblGrid>
                <a:gridCol w="145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Criteria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Weight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How We Stack Up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How We Stack Up Weighted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Entrepreneurs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 of the Opportunity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Product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0.1875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Strength of the Competition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Sales and Marketing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0.125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Factors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Sum</a:t>
                      </a: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1.1125</a:t>
                      </a: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4559525"/>
            <a:ext cx="703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Our Valuation = $29M * 1.1125 = ~$32.3M</a:t>
            </a:r>
            <a:endParaRPr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Valuation Deep Dive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valuation serves as a </a:t>
            </a:r>
            <a:r>
              <a:rPr lang="en" b="1"/>
              <a:t>rough estimate based on assumptions that could very well change after Phase 1 is complete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Additionally, this valuation </a:t>
            </a:r>
            <a:r>
              <a:rPr lang="en" b="1" u="sng"/>
              <a:t>does not</a:t>
            </a:r>
            <a:r>
              <a:rPr lang="en"/>
              <a:t> measure the value of the full potential of what we are trying to do. Rather, this is a valuation that reflects a stripped down version of our ultimate goal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Patented technology and even generated revenue, which are things I’d like to have prior to even asking for external investors, could very well increase this valuation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continuous glucose monitor market is huge. “According to GlobalData analysis, the CGM market is currently valued at $8.9bn.” With the major players reporting, “...ales of almost $1bn in the third quarter (Q3) of the year, mainly driven by new customer growth.”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Phase 1 provides us an opportunity to understand optical spectroscopy in the context of lactate, and then reflect and see how best to leverage knowledge gained into a solution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Macintosh PowerPoint</Application>
  <PresentationFormat>On-screen Show (16:9)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Montserrat</vt:lpstr>
      <vt:lpstr>Focus</vt:lpstr>
      <vt:lpstr>Non-Invasive Lactate Monitor Startup Valuation {TEST}</vt:lpstr>
      <vt:lpstr>The Reality</vt:lpstr>
      <vt:lpstr>The Scorecard Method</vt:lpstr>
      <vt:lpstr>Comparison Startup Profile</vt:lpstr>
      <vt:lpstr>Our Valuation</vt:lpstr>
      <vt:lpstr>Our Valuation Deep Dive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Jason Anderson</cp:lastModifiedBy>
  <cp:revision>1</cp:revision>
  <dcterms:modified xsi:type="dcterms:W3CDTF">2025-02-18T02:41:28Z</dcterms:modified>
</cp:coreProperties>
</file>