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E35DC7-408C-49D9-905C-D238C85588D5}">
  <a:tblStyle styleId="{ABE35DC7-408C-49D9-905C-D238C85588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1fa16c04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1fa16c04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1fa16c04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1fa16c04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1fa16c04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1fa16c04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1fa16c04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1fa16c04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1fa16c04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1fa16c04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1fa16c04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1fa16c04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1fa16c04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1fa16c04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1fa16c04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1fa16c04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1fa16c04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1fa16c04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fa16c0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fa16c0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1fa16c04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1fa16c04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1fa16c04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1fa16c04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1fa16c04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1fa16c04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1fa16c04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1fa16c04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document/d/12OEz6X70HGakmapQC9t4De84Xok9e-wH5KeqTm-DgYI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ZooSC4jYnnGNE5CpO-jYS00JBBmWF4Bt?usp=drive_link" TargetMode="External"/><Relationship Id="rId4" Type="http://schemas.openxmlformats.org/officeDocument/2006/relationships/hyperlink" Target="https://docs.google.com/document/d/12OEz6X70HGakmapQC9t4De84Xok9e-wH5KeqTm-DgYI/edit?usp=sharing" TargetMode="External"/><Relationship Id="rId5" Type="http://schemas.openxmlformats.org/officeDocument/2006/relationships/hyperlink" Target="https://docs.google.com/document/d/1LHaL6aP0f3hAXu5sTC6_51DYXIkXjBLcJMuiieR_uX4/edit?usp=sharing" TargetMode="External"/><Relationship Id="rId6" Type="http://schemas.openxmlformats.org/officeDocument/2006/relationships/hyperlink" Target="https://docs.google.com/document/d/1IlYbQ9jxP5LM6Xh75hd6H9HWG8Dn8pBEDaFWJ9lEgnc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nogacare.co/cog-hybrid-glucometer" TargetMode="External"/><Relationship Id="rId4" Type="http://schemas.openxmlformats.org/officeDocument/2006/relationships/hyperlink" Target="https://www.cnogacare.co/cog-hybrid-glucome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Intelligence Report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Combo Glucometer (CoG) by Cnoga Medical is one of the </a:t>
            </a:r>
            <a:r>
              <a:rPr b="1" lang="en"/>
              <a:t>best performing non-invasive blood glucose monitors commercially available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uses near-infrared spectroscopy technology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consists of four LEDs and four sensors to analyze absorption and scattering patterns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sensor data is analyzed using a neural network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Even though it is one of the best performing devices, it has a MARD of 17.1% which is still much higher than the FDA requirement.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SugerBEAT, Symphony, Wizmi, and Eversense are minimally invasive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Advantage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Hardware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NSP32m seems like it could be a differentiating piece of hardware, along with the data produced from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Processing &amp; </a:t>
            </a:r>
            <a:r>
              <a:rPr lang="en"/>
              <a:t>Machine</a:t>
            </a:r>
            <a:r>
              <a:rPr lang="en"/>
              <a:t> Learning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need to develop a process and model that is differentiated from what has been tested. This will be a </a:t>
            </a:r>
            <a:r>
              <a:rPr lang="en"/>
              <a:t>combination</a:t>
            </a:r>
            <a:r>
              <a:rPr lang="en"/>
              <a:t> of robust artifact removal and a </a:t>
            </a:r>
            <a:r>
              <a:rPr lang="en"/>
              <a:t>personalized</a:t>
            </a:r>
            <a:r>
              <a:rPr lang="en"/>
              <a:t>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Robust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 addition to PPG signals, absorption spectrum data, IMU data, and the like, we will have data collected in real-world </a:t>
            </a:r>
            <a:r>
              <a:rPr lang="en"/>
              <a:t>scenarios</a:t>
            </a:r>
            <a:r>
              <a:rPr lang="en"/>
              <a:t> with a variety of different body types and physiological states (from the pre-order). This will give us a major data advantage.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Market Knowledge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We need to ensure we learn about the customer through qualitative interviews, so that we can know them better than any competitor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Brand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Vibes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Gluco Data Processing Flow:</a:t>
            </a:r>
            <a:endParaRPr b="1" u="sng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Collection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Gluco sends data to Gluco App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Raw Data to Cloud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 Processing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Within the Gluco App, the data goes through the following process: Signal Preprocessing (filtering, normalization/standardization) → Noise and Artifact Reduction (motion artifacts) → Signal Smoothing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Processed Data to Cloud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Feature Extraction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Within the Gluco App, the processed data is used to extract the following features: [INSERT FEATURES TO EXTRACT]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Extracted Features to Cloud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Predicts Blood Sugar from Extracted Features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Gluco App Sends Blood Sugar Estimates to Cloud (Along with Relevant Features)</a:t>
            </a:r>
            <a:endParaRPr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(cont.)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Generalized Fine-Tuning Approach for Personalization: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Overview:</a:t>
            </a:r>
            <a:endParaRPr u="sng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to develop a robust machine learning model (Model A) using a general set of features (X) and then personalize it for specific users by incorporating additional features (X + additional features) to create Model B. This approach ensures that Model B is tailored to individual users while leveraging the broad knowledge captured by Model 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(cont.)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Generalized Fine-Tuning Approach for Personalization: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Step-by-Step Process: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Preparation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Training Model 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Expanding for Personalization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Fine-Tuning Model 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Validation and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See this document for more detail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&amp; ML Model Development (cont.)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High-Level Development Roadmap: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Collection and Management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Synthetic Data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Exploration and Understanding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Data Pre-processing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Feature Engineering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Selection and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Training and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Model Optimization and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Applications to Real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report is a (quick) </a:t>
            </a:r>
            <a:r>
              <a:rPr lang="en"/>
              <a:t>consolidation</a:t>
            </a:r>
            <a:r>
              <a:rPr lang="en"/>
              <a:t> of the </a:t>
            </a:r>
            <a:r>
              <a:rPr lang="en"/>
              <a:t>findings</a:t>
            </a:r>
            <a:r>
              <a:rPr lang="en"/>
              <a:t> from researching </a:t>
            </a:r>
            <a:r>
              <a:rPr lang="en"/>
              <a:t>the following </a:t>
            </a:r>
            <a:r>
              <a:rPr lang="en"/>
              <a:t>topics over the past couple weeks: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Blood Sugar Prediction Tablestakes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Competitors &amp; Competitive Advantage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Data Processing &amp; ML Model Development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objective</a:t>
            </a:r>
            <a:r>
              <a:rPr lang="en"/>
              <a:t> of the research was to obtain a deeper understanding of </a:t>
            </a:r>
            <a:r>
              <a:rPr b="1" lang="en"/>
              <a:t>1) the requirements to obtain FDA </a:t>
            </a:r>
            <a:r>
              <a:rPr b="1" lang="en"/>
              <a:t>approval, 2) what our competitors are doing &amp; how we are differentiated, and 3) what processes should we develop to process data and obtain an accurate glucose prediction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See the following documents for my detailed notes: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Research Paper Folder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Gluco Data Processing + Personalization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Background + Competitive Research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General Notes &amp; Thoughts Regarding Non-Invasive Glucose 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</a:t>
            </a:r>
            <a:r>
              <a:rPr lang="en"/>
              <a:t>Solutions</a:t>
            </a:r>
            <a:r>
              <a:rPr lang="en"/>
              <a:t> to Non-Invasive Glucose Monitoring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</a:t>
            </a:r>
            <a:r>
              <a:rPr lang="en"/>
              <a:t>multitude</a:t>
            </a:r>
            <a:r>
              <a:rPr lang="en"/>
              <a:t> of challenges faced with bringing a non-invasive glucose monitoring solution to market, the main one’s being: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Data Availability &amp; Reliability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Machine learning approaches require the availability of enough data for training to generalize well for unseen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Model Selection &amp; Reliability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Considerations</a:t>
            </a:r>
            <a:r>
              <a:rPr lang="en"/>
              <a:t> include using an ensemble of different models, interpretability or explainability of the chosen model, ensuring the size of the model fits on the wearable device, personalization, and more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Security &amp; Privacy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Utility &amp; User Acceptance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successful launch, Gluco has to address all of these better than any other competitor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 to Non-Invasive Glucose Monitoring (cont.)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Unsurprisingly</a:t>
            </a:r>
            <a:r>
              <a:rPr lang="en"/>
              <a:t>, we are mostly aware of the different methods researchers, startups, and organizations have tried to make this a reality (and overcome these challenges):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Optical Methods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Near-Infrared (NIR) Spectroscopy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Raman Spectroscopy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Fluorescence Spectroscopy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Optical Coherence Tomography (OCT)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Electromagnetic Methods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Radiofrequency (RF) Technology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Microwave Sensing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Ultrasound and Acoustic Methods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Electrochemical Methods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Thermal Methods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Bio-impedance Spectroscopy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Photonic and Fiber Optic Sensors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Fluorescence-Based Methods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Magnetic Resonance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Reverse Iontophoresis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Polarimetry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 to Non-Invasive Glucose Monitoring (cont.)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Despite </a:t>
            </a:r>
            <a:r>
              <a:rPr lang="en"/>
              <a:t>all of these different methods, the optical methods seem the most promising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addition to the promising nature of the accuracy, optical methods also benefit from being widely used and studied, this will make the technology that underpins Gluco integratable into other systems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However, given this seemingly obvious fact, the solution is going to lie more so within the data processing and machine learning model than the higher level methodology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mean absolute relative difference (MARD) and the Clarke error grid analysis (CEGA) plot are used to assess the accuracy of blood glucose measuring devices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MARD is an average value of all absolute percentage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CEGA plot is one that is divided into 5 zones: A, B, C, D, and 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Zone A has error values &lt;20% with respect to the reference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Zones B, C, D, and E can have different and higher error ranges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According to the FDA, for adjunctive use, a blood glucose measurement device must have a MARD of 20 mg/dL for sensor glucose values &lt;100 mg/dL and 20% for sensor glucose values "100 mg/dL for adjunctive use[9,10]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criteria becomes tighter for non-adjunctive cases (when devices make insulin dosing decisions without confirming with a fingerstick); the blood glucose measurement device must have a MARD of 10 mg/dL for sensor glucose values &lt;100 mg/dL and 10% for sensor glucose values "100 mg/dL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only a few FDA approved CGMs on the market, all of which are invasive in nature: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G6 (9% MARD) from Dexcom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FreeStyle Libre 2 (9.3% MARD) and Libre 3 (9.7% MARD) from Abbott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Guardian Sensor 3 (9.4% MARD) and Guardian Connect (10.2% MARD) from Medtronic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Eversense (9.6% MARD) from Senseonic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it comes to non-invasive sensors, there are some that do reach high accuracy: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Integrity Applications’ GlucoTrack (23.4% MARD, 57% in zone 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CNOGA’s CoG (17.1% MARD, 86.2% in zone 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Although there have been many developments in the field of noninvasive sensing technology, no device has yet received FDA approval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274688" y="16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{ABE35DC7-408C-49D9-905C-D238C85588D5}</a:tableStyleId>
              </a:tblPr>
              <a:tblGrid>
                <a:gridCol w="1718925"/>
                <a:gridCol w="1718925"/>
                <a:gridCol w="1718925"/>
                <a:gridCol w="1718925"/>
                <a:gridCol w="1718925"/>
              </a:tblGrid>
              <a:tr h="65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Regulation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Glucose Level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Acceptable Error Range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Device Accuracy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 FDA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Entire Range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-15% ~ 15%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95%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5%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-20% ~ 20%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99%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6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European Medicines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Health Canada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CFDA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&gt;/= 100mg/dL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-15% ~ 15%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6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100mg/dL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-15 ~ 15 mg/dL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95%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 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Requirements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21"/>
          <p:cNvGraphicFramePr/>
          <p:nvPr/>
        </p:nvGraphicFramePr>
        <p:xfrm>
          <a:off x="186150" y="115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{ABE35DC7-408C-49D9-905C-D238C85588D5}</a:tableStyleId>
              </a:tblPr>
              <a:tblGrid>
                <a:gridCol w="2192925"/>
                <a:gridCol w="2192925"/>
                <a:gridCol w="2192925"/>
                <a:gridCol w="2192925"/>
              </a:tblGrid>
              <a:tr h="2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 Name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Manufacturer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Sensing Technology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GlucoTrack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Integrity Application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Multi-technology (Ultrasound + Thermal + Electromagnetic)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23.4%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57%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39%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/>
                        </a:rPr>
                        <a:t>Combo Glucometer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sng">
                          <a:solidFill>
                            <a:schemeClr val="hlink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/>
                        </a:rPr>
                        <a:t>(CoG)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CNOGA Medical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Near-Infrared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Spectroscopy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17.1%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86.2%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12.6%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SugerBEAT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Nemaura Medical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Reverse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Iontophoresis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13.8%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Symphony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Therapeutics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Sonophoresis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12.3%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81.7%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18.3%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Wizmi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Wear2b Ltd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NIR spectroscopy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7.2%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A: 93%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B: 7%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Eversense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Senseonics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Fluorescence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MARD: 14.8%</a:t>
                      </a:r>
                      <a:endParaRPr b="1" sz="120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