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Jason Anders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34AD7C-6995-440F-B5CE-CFB8B17F5486}">
  <a:tblStyle styleId="{4034AD7C-6995-440F-B5CE-CFB8B17F54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8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Montserrat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4.xml"/><Relationship Id="rId33" Type="http://schemas.openxmlformats.org/officeDocument/2006/relationships/font" Target="fonts/Lato-boldItalic.fntdata"/><Relationship Id="rId10" Type="http://schemas.openxmlformats.org/officeDocument/2006/relationships/slide" Target="slides/slide3.xml"/><Relationship Id="rId32" Type="http://schemas.openxmlformats.org/officeDocument/2006/relationships/font" Target="fonts/Lat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3-31T23:37:19.767">
    <p:pos x="59" y="898"/>
    <p:text>NoSQL vs. SQL; caveat firebase (NoSQL) is pretty plug-in play so not saying we have to leave but can.</p:text>
  </p:cm>
  <p:cm authorId="0" idx="2" dt="2024-03-31T23:44:26.085">
    <p:pos x="59" y="998"/>
    <p:text>Add pre-processing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04-01T00:51:01.011">
    <p:pos x="817" y="987"/>
    <p:text>deciding between 15% vs. 10%</p:text>
  </p:cm>
  <p:cm authorId="0" idx="4" dt="2024-04-01T00:50:39.127">
    <p:pos x="817" y="1087"/>
    <p:text>Treat the 40% like a pool.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cd7e4655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cd7e4655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cd7e4655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cd7e4655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cd7e4655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cd7e4655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cd7e4655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cd7e4655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cd7e4655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cd7e4655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cd7e4655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cd7e4655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cd7e4655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6cd7e4655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cd7e4655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cd7e4655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cd7e4655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cd7e4655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c71946f8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c71946f8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cd7e465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cd7e465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cd7e4655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cd7e4655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cd7e465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cd7e465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cd7e4655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cd7e4655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cd7e4655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cd7e4655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cd7e4655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cd7e4655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cd7e4655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cd7e465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Reflection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 Kickoff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 Kickoff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 OKRs</a:t>
            </a:r>
            <a:endParaRPr/>
          </a:p>
        </p:txBody>
      </p:sp>
      <p:graphicFrame>
        <p:nvGraphicFramePr>
          <p:cNvPr id="198" name="Google Shape;198;p23"/>
          <p:cNvGraphicFramePr/>
          <p:nvPr/>
        </p:nvGraphicFramePr>
        <p:xfrm>
          <a:off x="95213" y="142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{4034AD7C-6995-440F-B5CE-CFB8B17F5486}</a:tableStyleId>
              </a:tblPr>
              <a:tblGrid>
                <a:gridCol w="2984525"/>
                <a:gridCol w="2984525"/>
                <a:gridCol w="2984525"/>
              </a:tblGrid>
              <a:tr h="4188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Objectives and Key Results (OKRs)</a:t>
                      </a:r>
                      <a:endParaRPr b="1"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Old Objectives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New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Objectives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New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Key Results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(O1) </a:t>
                      </a:r>
                      <a:r>
                        <a:rPr lang="en" sz="1000" strike="sng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Build Gluco’s core glucose monitoring technology</a:t>
                      </a:r>
                      <a:endParaRPr sz="1000" strike="sngStrik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strike="sng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Completed</a:t>
                      </a:r>
                      <a:endParaRPr b="1" sz="1000" strike="sngStrik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strike="sng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Completed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(O2) 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Incorporate Gluco’s core technology into a minimum viable product (MVP)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Expand capabilities with market insight, efficient processes, and a custom product</a:t>
                      </a:r>
                      <a:endParaRPr b="1" sz="10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Times New Roman"/>
                        <a:buAutoNum type="arabicPeriod"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Robust Customer Validation</a:t>
                      </a:r>
                      <a:endParaRPr b="1" sz="8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794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Times New Roman"/>
                        <a:buAutoNum type="arabicPeriod"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Develop Custom Hardware </a:t>
                      </a:r>
                      <a:endParaRPr b="1" sz="8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794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Times New Roman"/>
                        <a:buAutoNum type="arabicPeriod"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Develop GitHub CI/CD Pipeline, Docker,  MLOps, and DataOps </a:t>
                      </a:r>
                      <a:r>
                        <a:rPr lang="en" sz="8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Strategy </a:t>
                      </a:r>
                      <a:endParaRPr b="1" sz="8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794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Times New Roman"/>
                        <a:buAutoNum type="arabicPeriod"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Migrate Technology Stack to React Native </a:t>
                      </a:r>
                      <a:endParaRPr sz="8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(O3) 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Ship Gluco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Obtain Product Market Fit (PMF)</a:t>
                      </a:r>
                      <a:endParaRPr b="1" sz="10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Times New Roman"/>
                        <a:buAutoNum type="arabicPeriod"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Internal Testing </a:t>
                      </a:r>
                      <a:endParaRPr b="1" sz="8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794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Times New Roman"/>
                        <a:buAutoNum type="arabicPeriod"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 Collection &amp; Analysis</a:t>
                      </a:r>
                      <a:endParaRPr b="1" sz="8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794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Times New Roman"/>
                        <a:buAutoNum type="arabicPeriod"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 </a:t>
                      </a:r>
                      <a:r>
                        <a:rPr lang="en" sz="8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Creation &amp; Deployment</a:t>
                      </a:r>
                      <a:endParaRPr b="1" sz="8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794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Times New Roman"/>
                        <a:buAutoNum type="arabicPeriod"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Product Market Fit</a:t>
                      </a:r>
                      <a:endParaRPr sz="8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(O4) 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Improve upon Gluco’s baseline metrics 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TBD</a:t>
                      </a:r>
                      <a:endParaRPr b="1" sz="10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Lato"/>
                        <a:buAutoNum type="arabicPeriod"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TBD</a:t>
                      </a:r>
                      <a:endParaRPr sz="8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 Key Result Justification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overall goal for this project is to bring to market </a:t>
            </a:r>
            <a:r>
              <a:rPr lang="en"/>
              <a:t>the</a:t>
            </a:r>
            <a:r>
              <a:rPr lang="en"/>
              <a:t> first non-invasive glucose monitor, Gluco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to do so, we need to 1) know the target audience the best, 2) build hardware that utilizes novel techniques relevant for this use case, and 3) build </a:t>
            </a:r>
            <a:r>
              <a:rPr lang="en"/>
              <a:t>software</a:t>
            </a:r>
            <a:r>
              <a:rPr lang="en"/>
              <a:t> that can manage collected data (at scale) and continuously re-train our </a:t>
            </a:r>
            <a:r>
              <a:rPr lang="en"/>
              <a:t>proprietary</a:t>
            </a:r>
            <a:r>
              <a:rPr lang="en"/>
              <a:t> model</a:t>
            </a:r>
            <a:endParaRPr/>
          </a:p>
        </p:txBody>
      </p:sp>
      <p:graphicFrame>
        <p:nvGraphicFramePr>
          <p:cNvPr id="205" name="Google Shape;205;p24"/>
          <p:cNvGraphicFramePr/>
          <p:nvPr/>
        </p:nvGraphicFramePr>
        <p:xfrm>
          <a:off x="273475" y="287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{4034AD7C-6995-440F-B5CE-CFB8B17F5486}</a:tableStyleId>
              </a:tblPr>
              <a:tblGrid>
                <a:gridCol w="2961525"/>
                <a:gridCol w="5635525"/>
              </a:tblGrid>
              <a:tr h="6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Objective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Justification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60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(O2) 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Expand capabilities with market insight, efficient processes, and a custom product</a:t>
                      </a:r>
                      <a:endParaRPr b="1"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Lato"/>
                        <a:buChar char="●"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By working on this objective over the course of Q2, we can 1) build robust knowledge on the market and customers, 2) create a product that opens up modeling possibilities as well as is future proofed for long-term testing and/or selling, and 3) develop internal processes that create an efficient workflow internally which will allow for long-term scalability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0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(O3) 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Obtain Product Market Fit (PMF)</a:t>
                      </a:r>
                      <a:endParaRPr b="1"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Lato"/>
                        <a:buChar char="●"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Assuming Q2 goes to plan, we can 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shift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our 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focus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to putting that market insight and investment into product development to use. This objective will culminate in 1) a unique dataset utilizing new technology, 2) a 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proprietary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ML model and data processing steps, and 3) metrics on </a:t>
                      </a:r>
                      <a:r>
                        <a:rPr i="1"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real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customer want for our product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Q2 Alignment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Before continuing down this path, we need true alignment and belief in the proposed </a:t>
            </a:r>
            <a:r>
              <a:rPr lang="en"/>
              <a:t>strategy</a:t>
            </a:r>
            <a:r>
              <a:rPr lang="en"/>
              <a:t>. Use this time to </a:t>
            </a:r>
            <a:r>
              <a:rPr lang="en"/>
              <a:t>discuss</a:t>
            </a:r>
            <a:r>
              <a:rPr lang="en"/>
              <a:t> and reach consensus.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 </a:t>
            </a:r>
            <a:r>
              <a:rPr lang="en"/>
              <a:t>Roles &amp; Expectations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7" name="Google Shape;217;p26"/>
          <p:cNvGraphicFramePr/>
          <p:nvPr/>
        </p:nvGraphicFramePr>
        <p:xfrm>
          <a:off x="3194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{4034AD7C-6995-440F-B5CE-CFB8B17F5486}</a:tableStyleId>
              </a:tblPr>
              <a:tblGrid>
                <a:gridCol w="290375"/>
                <a:gridCol w="2067475"/>
                <a:gridCol w="2067475"/>
                <a:gridCol w="2067475"/>
                <a:gridCol w="2067475"/>
              </a:tblGrid>
              <a:tr h="381000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Objective: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Expand capabilities with market insight, efficient processes, and a custom product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#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Key Result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Deadline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Responsibility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Confirmation?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Robust Customer Validation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June 30, 2024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Jason Anderson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JA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Develop Custom Hardware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June 30, 2024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Jason Anderson / Tyrone Collins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JA / TC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Develop GitHub CI/CD Pipeline, Docker,  MLOps, and DataOps Strategy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June 30, 2024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Tyrone Collins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TC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Migrate Technology Stack to React Native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June 30, 2024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Jason Anderson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JA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Equity Split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This discussion is not final, but I wanted to float some equity split ideas. I can see us getting incorporated after Q2, but wanted to share some thoughts and see if we can get some alignment.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Equity Split Proposal: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 aside 15% of shares for early / impactful employees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 aside 15% of shares for investors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 aside </a:t>
            </a:r>
            <a:r>
              <a:rPr lang="en"/>
              <a:t>15%</a:t>
            </a:r>
            <a:r>
              <a:rPr lang="en"/>
              <a:t> of shares for Jason Anderson due to being a co-founder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Vested automatically 1 year </a:t>
            </a:r>
            <a:r>
              <a:rPr b="1" lang="en" u="sng"/>
              <a:t>after</a:t>
            </a:r>
            <a:r>
              <a:rPr lang="en"/>
              <a:t> </a:t>
            </a:r>
            <a:r>
              <a:rPr lang="en"/>
              <a:t>startup incorporation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 aside 15% of shares for Tyrone Collins  due to being a co-founder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Vested automatically 1 year </a:t>
            </a:r>
            <a:r>
              <a:rPr b="1" lang="en" u="sng"/>
              <a:t>after</a:t>
            </a:r>
            <a:r>
              <a:rPr lang="en"/>
              <a:t> startup incorporation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leftover shares (</a:t>
            </a:r>
            <a:r>
              <a:rPr lang="en"/>
              <a:t>40%</a:t>
            </a:r>
            <a:r>
              <a:rPr lang="en"/>
              <a:t>) will be earned based on project contributions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THIS IS NOT A LEGAL BINDING DOCUMENT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Equity Calculations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 the sake of example, let’s say the person who is responsible for a key result gets 1 contribution point.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At the end of each year (or maybe a more frequent cadence), we add up the contribution points to date by each person and divide by the number of total contributions to date.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distribution of contributions will be proportional to the amount of leftover shares one receives. </a:t>
            </a:r>
            <a:r>
              <a:rPr i="1" lang="en"/>
              <a:t>This </a:t>
            </a:r>
            <a:r>
              <a:rPr i="1" lang="en"/>
              <a:t>value will change each year and we’d need to align on when numbers get locked in.</a:t>
            </a:r>
            <a:endParaRPr i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NOTE: THE % OF SHARES UNUSED BY INVESTORS/EMPLOYEES WILL BE SPLIT 50/50 BETWEEN JASON ANDERSON AND TYRONE COLLINS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Equity Outcomes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82" y="1715562"/>
            <a:ext cx="2450751" cy="200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6620" y="1715562"/>
            <a:ext cx="2450751" cy="200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2957" y="1715550"/>
            <a:ext cx="2450760" cy="2002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30"/>
          <p:cNvCxnSpPr/>
          <p:nvPr/>
        </p:nvCxnSpPr>
        <p:spPr>
          <a:xfrm flipH="1">
            <a:off x="2946027" y="1171825"/>
            <a:ext cx="15600" cy="3790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0"/>
          <p:cNvCxnSpPr/>
          <p:nvPr/>
        </p:nvCxnSpPr>
        <p:spPr>
          <a:xfrm flipH="1">
            <a:off x="6182364" y="1171825"/>
            <a:ext cx="15600" cy="3790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5" name="Google Shape;245;p30"/>
          <p:cNvSpPr txBox="1"/>
          <p:nvPr/>
        </p:nvSpPr>
        <p:spPr>
          <a:xfrm>
            <a:off x="228200" y="3949550"/>
            <a:ext cx="221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*Assumes throughout the project, we </a:t>
            </a:r>
            <a:r>
              <a:rPr b="1" lang="en" sz="12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both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feel like we’ve contributed equally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3464550" y="3949550"/>
            <a:ext cx="221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**If we use planned Q2 as an example this would be the hypothetical outcome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6582950" y="3949550"/>
            <a:ext cx="221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***If we use planned Q2 as an example and don’t use investors or hire employees prior to exit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Q1 Reflection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Where We Are Now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Recap of Learnings  (including Q4 2023)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Discussion: What Went Well / Not so Well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Discussion: What / How  to Improve Next Quarter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Final Discussion Questions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Q2 Kickoff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Revisit Yesterday’s Discussion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Revisit OKRs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Q2 Key Result Justification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Discussion: Q2 Alignment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Roles &amp; Expectations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Equity Split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Reflection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Are Now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of today, March 30, 2024, we have completed ~6 months of work on Gluco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Within this 6 months we have done the following: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Collected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Validated our idea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Spoken to potential customers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Programmed pre-processing steps for PPG using 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Developed and </a:t>
            </a:r>
            <a:r>
              <a:rPr lang="en"/>
              <a:t>deployed</a:t>
            </a:r>
            <a:r>
              <a:rPr lang="en"/>
              <a:t> an ML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Setup a NoSQL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Created an MVP </a:t>
            </a:r>
            <a:r>
              <a:rPr lang="en"/>
              <a:t>with FlutterFlow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Created design 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Despite this, we are far from where we need to be as we do not have a working prototype and our initial PPG-based methodology seems to be sub-optimal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summary, we have executed on things and learned a lot, but remain in a similar place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2499600" y="4403700"/>
            <a:ext cx="4144800" cy="41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Thoughts?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Learnings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where we started back in August 2023, we made </a:t>
            </a:r>
            <a:r>
              <a:rPr i="1" lang="en"/>
              <a:t>some </a:t>
            </a:r>
            <a:r>
              <a:rPr lang="en"/>
              <a:t>progress, most of which had to do with learning: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increased our knowledge of the non-invasive glucose monitoring space &amp; market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gained experience with using Python for pre-processing and machine learning tasks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learned how to </a:t>
            </a:r>
            <a:r>
              <a:rPr lang="en"/>
              <a:t>communicate</a:t>
            </a:r>
            <a:r>
              <a:rPr lang="en"/>
              <a:t> with one another &amp; better structure and plan tasks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We’ve learned more about the sheer scope of this </a:t>
            </a:r>
            <a:r>
              <a:rPr lang="en"/>
              <a:t>endeavor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We’ve created and deployed an ML model using Python &amp; TensorFlow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We’ve collected our own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We’ve created a semi-working MVP using FlutterFlow, Firebase, and Flask (Python)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learned about different sensors for capturing the type of data we need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Overall, we learned a lot during this time, all of which will lay the foundation for a more targeted approach going forward</a:t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2499600" y="4403700"/>
            <a:ext cx="4144800" cy="41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else did we learn during this time, if anything?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Learning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Although it may seem like not a lot was </a:t>
            </a:r>
            <a:r>
              <a:rPr i="1" lang="en"/>
              <a:t>actually </a:t>
            </a:r>
            <a:r>
              <a:rPr lang="en"/>
              <a:t>done, there is value in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of us are trying to do something that people with more experience than us have failed - it’s not only likely, but also </a:t>
            </a:r>
            <a:r>
              <a:rPr i="1" lang="en"/>
              <a:t>okay</a:t>
            </a:r>
            <a:r>
              <a:rPr lang="en"/>
              <a:t> for our plans / goals to not go according to plan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of the learnings mentioned in the previous slide (and the discussion) play an important role in teaching us what </a:t>
            </a:r>
            <a:r>
              <a:rPr i="1" lang="en"/>
              <a:t>not</a:t>
            </a:r>
            <a:r>
              <a:rPr lang="en"/>
              <a:t> to 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the beginning, we came in to this project with n number of potential pathways; now, the number of potential pathways is &lt; 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we continue working on this project, we will continue pivoting until we arrive at our destination… these learnings simply reflect one of our initial “pivots”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r>
              <a:rPr lang="en"/>
              <a:t>: What Went Well / Not so Well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168800" y="1643750"/>
            <a:ext cx="34032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What Went Well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Quarter planning,  sprints, quarter primary tasks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Consistently communicating i,e,, pushing meetings back, progress on work, </a:t>
            </a:r>
            <a:r>
              <a:rPr lang="en"/>
              <a:t>challenges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Consistent meetings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2133900" y="1307850"/>
            <a:ext cx="4876200" cy="21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Jason to take notes during discussion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9"/>
          <p:cNvSpPr txBox="1"/>
          <p:nvPr>
            <p:ph idx="2" type="body"/>
          </p:nvPr>
        </p:nvSpPr>
        <p:spPr>
          <a:xfrm>
            <a:off x="5239950" y="1643750"/>
            <a:ext cx="34032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What Went Not so Well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not working on all devices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configuration of code is not optimal / lack of clarity/context/background on the preprocessing / not respecting the code / technical requirements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What / How  to Improve Next Quarter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168800" y="1643750"/>
            <a:ext cx="34032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What to Improve: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for code to work cross platform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Understanding</a:t>
            </a:r>
            <a:r>
              <a:rPr lang="en"/>
              <a:t> of each others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Robustness of code / code strength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communication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Clarity surrounding objectives / long term goals</a:t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2133900" y="1307850"/>
            <a:ext cx="4876200" cy="21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Jason to take notes during discussion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0"/>
          <p:cNvSpPr txBox="1"/>
          <p:nvPr>
            <p:ph idx="2" type="body"/>
          </p:nvPr>
        </p:nvSpPr>
        <p:spPr>
          <a:xfrm>
            <a:off x="5239950" y="1643750"/>
            <a:ext cx="34032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How to Improve: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containerization / ussing out github more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Implementing readme files within code explaining purpose, current status, any additional context / inner workings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Implementing</a:t>
            </a:r>
            <a:r>
              <a:rPr lang="en"/>
              <a:t> unit test for “finished”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Providing mid-week updates when relevant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Quarterly kickoff / </a:t>
            </a:r>
            <a:r>
              <a:rPr lang="en"/>
              <a:t>sprint</a:t>
            </a:r>
            <a:r>
              <a:rPr lang="en"/>
              <a:t> kickoffs / weekly recaps in terms of where </a:t>
            </a:r>
            <a:r>
              <a:rPr lang="en"/>
              <a:t>things</a:t>
            </a:r>
            <a:r>
              <a:rPr lang="en"/>
              <a:t> </a:t>
            </a:r>
            <a:r>
              <a:rPr lang="en"/>
              <a:t>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Discussion Questions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Below is a list of questions / thought starters that we can use to wrap up the Q1 Reflection meeting. If already discussed, fine to skip: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 do you </a:t>
            </a:r>
            <a:r>
              <a:rPr i="1" lang="en"/>
              <a:t>truly</a:t>
            </a:r>
            <a:r>
              <a:rPr lang="en"/>
              <a:t> want out of this project?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capable do you think the current team is to bring this product to fruition?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